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13"/>
  </p:notesMasterIdLst>
  <p:sldIdLst>
    <p:sldId id="305" r:id="rId6"/>
    <p:sldId id="287" r:id="rId7"/>
    <p:sldId id="265" r:id="rId8"/>
    <p:sldId id="306" r:id="rId9"/>
    <p:sldId id="295" r:id="rId10"/>
    <p:sldId id="289" r:id="rId11"/>
    <p:sldId id="29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0" autoAdjust="0"/>
    <p:restoredTop sz="94660"/>
  </p:normalViewPr>
  <p:slideViewPr>
    <p:cSldViewPr snapToGrid="0">
      <p:cViewPr varScale="1">
        <p:scale>
          <a:sx n="90" d="100"/>
          <a:sy n="90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573E2-D6DE-492C-93E9-259147CD7512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7B8F3-5F03-4B2C-8717-F9D1E19C0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18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A46510-17A5-4D11-98CE-4A6F89B669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8AD8D9-DBDF-46A5-B46E-9138682C62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A6B4F1-2E8E-4A2B-A753-0F88385394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92CF0-F9D4-4264-BAD4-D20F524912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21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540"/>
    </mc:Choice>
    <mc:Fallback xmlns="">
      <p:transition spd="slow" advClick="0" advTm="2954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53DB32-7296-45E1-94F6-B65D6E6AAA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FB07AE-ACE1-4776-B0D4-15D59B92E3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AB9865-FF43-4E1E-B4B4-250EB388B4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C7B14-8D9B-4EF5-85EE-EC2BB12C4E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64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540"/>
    </mc:Choice>
    <mc:Fallback xmlns="">
      <p:transition spd="slow" advClick="0" advTm="2954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7AACD3-6CDA-4212-9BFD-D5DF6B6248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95B794-180E-41A7-AB5A-0518E95863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FD2521-3340-4B55-A177-DDEAEBFC59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78910-1D6D-4593-A7F8-5372CE34F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44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540"/>
    </mc:Choice>
    <mc:Fallback xmlns="">
      <p:transition spd="slow" advClick="0" advTm="2954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595E61-C395-4485-9F8D-3F2750E636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9055E0-D7AB-4B53-A080-A527BFBDEF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CCC7E8-E0D5-4BCB-8A34-6DC5A6EB93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47F27-6275-4BFA-9C26-5C90A22E6C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2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540"/>
    </mc:Choice>
    <mc:Fallback xmlns="">
      <p:transition spd="slow" advClick="0" advTm="2954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52E6-17C8-49DF-9DAF-B2989E43D2A8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296E-102C-4407-A6D3-40C661A78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16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540"/>
    </mc:Choice>
    <mc:Fallback xmlns="">
      <p:transition spd="slow" advClick="0" advTm="2954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52E6-17C8-49DF-9DAF-B2989E43D2A8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296E-102C-4407-A6D3-40C661A78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00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540"/>
    </mc:Choice>
    <mc:Fallback xmlns="">
      <p:transition spd="slow" advClick="0" advTm="2954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52E6-17C8-49DF-9DAF-B2989E43D2A8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296E-102C-4407-A6D3-40C661A78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06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540"/>
    </mc:Choice>
    <mc:Fallback xmlns="">
      <p:transition spd="slow" advClick="0" advTm="2954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52E6-17C8-49DF-9DAF-B2989E43D2A8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296E-102C-4407-A6D3-40C661A78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36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540"/>
    </mc:Choice>
    <mc:Fallback xmlns="">
      <p:transition spd="slow" advClick="0" advTm="2954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52E6-17C8-49DF-9DAF-B2989E43D2A8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296E-102C-4407-A6D3-40C661A78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44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540"/>
    </mc:Choice>
    <mc:Fallback xmlns="">
      <p:transition spd="slow" advClick="0" advTm="2954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52E6-17C8-49DF-9DAF-B2989E43D2A8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296E-102C-4407-A6D3-40C661A78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93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540"/>
    </mc:Choice>
    <mc:Fallback xmlns="">
      <p:transition spd="slow" advClick="0" advTm="2954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52E6-17C8-49DF-9DAF-B2989E43D2A8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296E-102C-4407-A6D3-40C661A78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00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540"/>
    </mc:Choice>
    <mc:Fallback xmlns="">
      <p:transition spd="slow" advClick="0" advTm="2954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9EADDE-EDE8-4AFE-996E-1BDD4EDB10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FB3B3A-9D03-4DFF-96F1-B06BA90E4D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B6D6EF-A620-4A50-B94F-FAA95C8AA0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2C306-F9A9-49D0-A318-ACD1CC57CF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69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540"/>
    </mc:Choice>
    <mc:Fallback xmlns="">
      <p:transition spd="slow" advClick="0" advTm="2954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52E6-17C8-49DF-9DAF-B2989E43D2A8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296E-102C-4407-A6D3-40C661A78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31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540"/>
    </mc:Choice>
    <mc:Fallback xmlns="">
      <p:transition spd="slow" advClick="0" advTm="2954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52E6-17C8-49DF-9DAF-B2989E43D2A8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296E-102C-4407-A6D3-40C661A78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39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540"/>
    </mc:Choice>
    <mc:Fallback xmlns="">
      <p:transition spd="slow" advClick="0" advTm="2954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52E6-17C8-49DF-9DAF-B2989E43D2A8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296E-102C-4407-A6D3-40C661A78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39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540"/>
    </mc:Choice>
    <mc:Fallback xmlns="">
      <p:transition spd="slow" advClick="0" advTm="2954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52E6-17C8-49DF-9DAF-B2989E43D2A8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296E-102C-4407-A6D3-40C661A78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62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540"/>
    </mc:Choice>
    <mc:Fallback xmlns="">
      <p:transition spd="slow" advClick="0" advTm="2954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FE419-B8EF-434E-8257-F69458B94C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38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540"/>
    </mc:Choice>
    <mc:Fallback xmlns="">
      <p:transition spd="slow" advClick="0" advTm="2954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88E61E-B125-4AF1-BF46-DA87354D4A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72483F-27B2-4EAC-B501-B183820431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94257E-F4B5-432B-87C9-1455C2E11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373C5-66B6-4688-9F23-4692E95108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99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540"/>
    </mc:Choice>
    <mc:Fallback xmlns="">
      <p:transition spd="slow" advClick="0" advTm="2954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A5D56C-D209-45DC-AFA1-44ED415FC5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5666F3-591C-4A71-B427-798A4E9CFD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0965D2-7903-4F0C-9B58-0AE9EE996C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48971-2658-4305-845D-7655EDF765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30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540"/>
    </mc:Choice>
    <mc:Fallback xmlns="">
      <p:transition spd="slow" advClick="0" advTm="2954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567E331-0BE1-4093-9747-9FE85576CD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EBEE87E-BDC4-4AF2-AD22-3F0ACF6004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7A6E06F-8623-4009-A1B7-A223E06386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55E84-F3F8-408D-87CE-349F01D2A1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06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540"/>
    </mc:Choice>
    <mc:Fallback xmlns="">
      <p:transition spd="slow" advClick="0" advTm="2954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89DBA9E-8597-45DB-9946-D727072B0C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301C262-E86A-4109-A5A3-EDFF854786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26D5C4A-A99C-4928-BF92-CAD9E913A4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DD78E-4077-4D6B-8128-11BCC9DF8D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17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540"/>
    </mc:Choice>
    <mc:Fallback xmlns="">
      <p:transition spd="slow" advClick="0" advTm="2954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4B1A96A-46D0-4F08-9973-7B990C46F8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A00A87C-0EB0-4506-B527-E8A7C20A89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73A8508-6A62-4AAA-BAC9-45B4484669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6266F-835B-4683-8BA3-9DC49D5803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69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540"/>
    </mc:Choice>
    <mc:Fallback xmlns="">
      <p:transition spd="slow" advClick="0" advTm="2954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05F66C-D2C1-41B0-BCA0-EE302C79C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619D8A-0A12-4BA8-AFA7-2190BF57EA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1276B8-C18C-4E27-ACEB-6D468E718D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149FD-CAC0-408D-91BB-4A1937D63C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88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540"/>
    </mc:Choice>
    <mc:Fallback xmlns="">
      <p:transition spd="slow" advClick="0" advTm="2954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A64DD6-6399-417C-A06B-1700F4C648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A00165-6E63-4FA2-9950-C648B3C84B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688B6F-F896-4515-8263-B7077DA79D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BAD45-420D-4C6E-BDFA-B8E32D7409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64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540"/>
    </mc:Choice>
    <mc:Fallback xmlns="">
      <p:transition spd="slow" advClick="0" advTm="2954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A4D781C-F25C-43C7-BB7F-3C795AA757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3200A3B-B0CE-4DBE-A7FF-BE1F1495DF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87C5067-8EFB-4D5E-9FC2-8ED842C0F74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5DF04A9-BD9A-42EA-9ED6-5AD4B57AF6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A675DE4-98D4-48B7-A2CF-86D5B6AC36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EB73D2E-BF4D-4A94-B22E-3F3C05F7DF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35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9540"/>
    </mc:Choice>
    <mc:Fallback xmlns="">
      <p:transition spd="slow" advClick="0" advTm="2954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752E6-17C8-49DF-9DAF-B2989E43D2A8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D296E-102C-4407-A6D3-40C661A78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80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9540"/>
    </mc:Choice>
    <mc:Fallback xmlns="">
      <p:transition spd="slow" advClick="0" advTm="2954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ircle with bees around a book and beehive&#10;&#10;Description automatically generated">
            <a:extLst>
              <a:ext uri="{FF2B5EF4-FFF2-40B4-BE49-F238E27FC236}">
                <a16:creationId xmlns:a16="http://schemas.microsoft.com/office/drawing/2014/main" id="{43B9819A-0AAF-BC79-8B4A-4BD130A63F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8" r="4804" b="901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8AA02F-66C9-80C8-04EA-0C78F8FEA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GB" sz="4800" dirty="0">
                <a:solidFill>
                  <a:schemeClr val="bg1"/>
                </a:solidFill>
                <a:cs typeface="Arial"/>
              </a:rPr>
              <a:t>S4 Assembly</a:t>
            </a:r>
            <a:br>
              <a:rPr lang="en-GB" sz="4800" dirty="0">
                <a:solidFill>
                  <a:schemeClr val="bg1"/>
                </a:solidFill>
                <a:cs typeface="Arial"/>
              </a:rPr>
            </a:br>
            <a:r>
              <a:rPr lang="en-GB" sz="4800" dirty="0">
                <a:solidFill>
                  <a:schemeClr val="bg1"/>
                </a:solidFill>
                <a:cs typeface="Arial"/>
              </a:rPr>
              <a:t>Tuesday 12th September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6E6C9-4E72-D1CA-0DC5-959CC6BE8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  <a:cs typeface="Arial"/>
              </a:rPr>
              <a:t>Organising your study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728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540"/>
    </mc:Choice>
    <mc:Fallback xmlns="">
      <p:transition spd="slow" advClick="0" advTm="295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CFEC75-22EF-5403-3E5F-B360E5DD3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17" y="1179439"/>
            <a:ext cx="11362765" cy="5120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solidFill>
                  <a:srgbClr val="FF0000"/>
                </a:solidFill>
                <a:latin typeface="TW Cen MT"/>
              </a:rPr>
              <a:t>Supported Study</a:t>
            </a:r>
          </a:p>
        </p:txBody>
      </p:sp>
      <p:pic>
        <p:nvPicPr>
          <p:cNvPr id="6" name="Content Placeholder 5" descr="A circle with bees around a book and beehive&#10;&#10;Description automatically generated">
            <a:extLst>
              <a:ext uri="{FF2B5EF4-FFF2-40B4-BE49-F238E27FC236}">
                <a16:creationId xmlns:a16="http://schemas.microsoft.com/office/drawing/2014/main" id="{E9787CDA-BAB6-841D-6DDE-A9D62EF38FF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53" y="0"/>
            <a:ext cx="9610165" cy="6858000"/>
          </a:xfrm>
        </p:spPr>
      </p:pic>
    </p:spTree>
    <p:extLst>
      <p:ext uri="{BB962C8B-B14F-4D97-AF65-F5344CB8AC3E}">
        <p14:creationId xmlns:p14="http://schemas.microsoft.com/office/powerpoint/2010/main" val="294312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4393"/>
    </mc:Choice>
    <mc:Fallback xmlns="">
      <p:transition spd="slow" advClick="0" advTm="10439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2AC36F-6B66-8163-20B9-7C634B3E2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62403"/>
            <a:ext cx="10290048" cy="58161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9AACBA-56B9-6056-E35E-33D6C10BED4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1292351" y="0"/>
            <a:ext cx="9607297" cy="6858000"/>
          </a:xfrm>
          <a:prstGeom prst="rect">
            <a:avLst/>
          </a:prstGeom>
        </p:spPr>
      </p:pic>
      <p:sp>
        <p:nvSpPr>
          <p:cNvPr id="12291" name="Content Placeholder 1">
            <a:extLst>
              <a:ext uri="{FF2B5EF4-FFF2-40B4-BE49-F238E27FC236}">
                <a16:creationId xmlns:a16="http://schemas.microsoft.com/office/drawing/2014/main" id="{E50A48A1-BC66-4DFE-B11D-01E9B58112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altLang="en-US" sz="4400" b="1">
              <a:latin typeface="Tempus Sans ITC" panose="04020404030D07020202" pitchFamily="82" charset="0"/>
            </a:endParaRPr>
          </a:p>
          <a:p>
            <a:pPr marL="0" indent="0" algn="ctr">
              <a:buNone/>
            </a:pPr>
            <a:endParaRPr lang="en-GB" altLang="en-US" sz="4400" b="1">
              <a:latin typeface="Tempus Sans ITC" panose="04020404030D07020202" pitchFamily="82" charset="0"/>
            </a:endParaRPr>
          </a:p>
          <a:p>
            <a:pPr marL="0" indent="0" algn="ctr">
              <a:buNone/>
            </a:pPr>
            <a:endParaRPr lang="en-GB" altLang="en-US" sz="4400" b="1" dirty="0">
              <a:latin typeface="Tempus Sans ITC"/>
            </a:endParaRPr>
          </a:p>
        </p:txBody>
      </p:sp>
    </p:spTree>
    <p:extLst>
      <p:ext uri="{BB962C8B-B14F-4D97-AF65-F5344CB8AC3E}">
        <p14:creationId xmlns:p14="http://schemas.microsoft.com/office/powerpoint/2010/main" val="421917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8720"/>
    </mc:Choice>
    <mc:Fallback xmlns="">
      <p:transition spd="slow" advClick="0" advTm="4872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7B63622-60AD-188B-0E5E-723765C0A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487462"/>
              </p:ext>
            </p:extLst>
          </p:nvPr>
        </p:nvGraphicFramePr>
        <p:xfrm>
          <a:off x="377371" y="124383"/>
          <a:ext cx="11270071" cy="3202405"/>
        </p:xfrm>
        <a:graphic>
          <a:graphicData uri="http://schemas.openxmlformats.org/drawingml/2006/table">
            <a:tbl>
              <a:tblPr firstRow="1" firstCol="1" bandRow="1"/>
              <a:tblGrid>
                <a:gridCol w="819785">
                  <a:extLst>
                    <a:ext uri="{9D8B030D-6E8A-4147-A177-3AD203B41FA5}">
                      <a16:colId xmlns:a16="http://schemas.microsoft.com/office/drawing/2014/main" val="408516799"/>
                    </a:ext>
                  </a:extLst>
                </a:gridCol>
                <a:gridCol w="1901371">
                  <a:extLst>
                    <a:ext uri="{9D8B030D-6E8A-4147-A177-3AD203B41FA5}">
                      <a16:colId xmlns:a16="http://schemas.microsoft.com/office/drawing/2014/main" val="3764335582"/>
                    </a:ext>
                  </a:extLst>
                </a:gridCol>
                <a:gridCol w="2859315">
                  <a:extLst>
                    <a:ext uri="{9D8B030D-6E8A-4147-A177-3AD203B41FA5}">
                      <a16:colId xmlns:a16="http://schemas.microsoft.com/office/drawing/2014/main" val="261316499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12437817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297152281"/>
                    </a:ext>
                  </a:extLst>
                </a:gridCol>
              </a:tblGrid>
              <a:tr h="1582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Monday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Tuesday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Wednesday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Thursday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996996"/>
                  </a:ext>
                </a:extLst>
              </a:tr>
              <a:tr h="4181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4.30-5.00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Arrive home</a:t>
                      </a:r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kern="1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Walk dog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Arrive home</a:t>
                      </a:r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kern="1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Walk dog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Arrive home</a:t>
                      </a:r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kern="1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Walk dog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Gymnastics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59505"/>
                  </a:ext>
                </a:extLst>
              </a:tr>
              <a:tr h="3023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5.00-5.45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Biology: cell structure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Maths: simultaneous equations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Maths: simultaneous equations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Gymnastics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929913"/>
                  </a:ext>
                </a:extLst>
              </a:tr>
              <a:tr h="1582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5.45-6.30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Dinner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Dinner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Dinner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Dinner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24719"/>
                  </a:ext>
                </a:extLst>
              </a:tr>
              <a:tr h="3241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6.30-7.15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Biology: cell structure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Geography: weather revision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Physics: Electricity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Maths: surds revision and practise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041195"/>
                  </a:ext>
                </a:extLst>
              </a:tr>
              <a:tr h="4181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7.15-8.00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  <a:highlight>
                            <a:srgbClr val="FFFF00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Homework session</a:t>
                      </a:r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GB" sz="1200" kern="1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ack up study-English reading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Geography: weather revision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Physics: Electricity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Maths: surds revision and practise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443033"/>
                  </a:ext>
                </a:extLst>
              </a:tr>
              <a:tr h="158293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8.00-8.45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Football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Break-15 mins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  <a:highlight>
                            <a:srgbClr val="FFFF00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Homework session /</a:t>
                      </a:r>
                      <a:r>
                        <a:rPr lang="en-GB" sz="1200" kern="1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Back up study-RUAE past appear practise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Break-15 mins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838417"/>
                  </a:ext>
                </a:extLst>
              </a:tr>
              <a:tr h="49002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  <a:highlight>
                            <a:srgbClr val="FFFF00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Homework session/</a:t>
                      </a:r>
                      <a:r>
                        <a:rPr lang="en-GB" sz="1200" kern="1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Back up study-RUAE past appear practise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 Manufacture: Analysing a brief- data gathering and research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059388"/>
                  </a:ext>
                </a:extLst>
              </a:tr>
              <a:tr h="3625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8.45-9.30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Football/home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Spanish-vocabulary revision and writing topic practise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Break-15 mins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 Manufacture: Analysing a brief- data gathering and research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865458"/>
                  </a:ext>
                </a:extLst>
              </a:tr>
              <a:tr h="2912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9.30-10.15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Reading/TV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Reading/TV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Reading/TV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Reading/TV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45361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54484F6-5313-C287-679F-28E0B35BF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813660"/>
              </p:ext>
            </p:extLst>
          </p:nvPr>
        </p:nvGraphicFramePr>
        <p:xfrm>
          <a:off x="754743" y="3389086"/>
          <a:ext cx="10682514" cy="3296822"/>
        </p:xfrm>
        <a:graphic>
          <a:graphicData uri="http://schemas.openxmlformats.org/drawingml/2006/table">
            <a:tbl>
              <a:tblPr firstRow="1" firstCol="1" bandRow="1"/>
              <a:tblGrid>
                <a:gridCol w="754743">
                  <a:extLst>
                    <a:ext uri="{9D8B030D-6E8A-4147-A177-3AD203B41FA5}">
                      <a16:colId xmlns:a16="http://schemas.microsoft.com/office/drawing/2014/main" val="1023122880"/>
                    </a:ext>
                  </a:extLst>
                </a:gridCol>
                <a:gridCol w="2222928">
                  <a:extLst>
                    <a:ext uri="{9D8B030D-6E8A-4147-A177-3AD203B41FA5}">
                      <a16:colId xmlns:a16="http://schemas.microsoft.com/office/drawing/2014/main" val="3275212450"/>
                    </a:ext>
                  </a:extLst>
                </a:gridCol>
                <a:gridCol w="1100843">
                  <a:extLst>
                    <a:ext uri="{9D8B030D-6E8A-4147-A177-3AD203B41FA5}">
                      <a16:colId xmlns:a16="http://schemas.microsoft.com/office/drawing/2014/main" val="4271998215"/>
                    </a:ext>
                  </a:extLst>
                </a:gridCol>
                <a:gridCol w="1690437">
                  <a:extLst>
                    <a:ext uri="{9D8B030D-6E8A-4147-A177-3AD203B41FA5}">
                      <a16:colId xmlns:a16="http://schemas.microsoft.com/office/drawing/2014/main" val="2346340873"/>
                    </a:ext>
                  </a:extLst>
                </a:gridCol>
                <a:gridCol w="836793">
                  <a:extLst>
                    <a:ext uri="{9D8B030D-6E8A-4147-A177-3AD203B41FA5}">
                      <a16:colId xmlns:a16="http://schemas.microsoft.com/office/drawing/2014/main" val="2033978977"/>
                    </a:ext>
                  </a:extLst>
                </a:gridCol>
                <a:gridCol w="4076770">
                  <a:extLst>
                    <a:ext uri="{9D8B030D-6E8A-4147-A177-3AD203B41FA5}">
                      <a16:colId xmlns:a16="http://schemas.microsoft.com/office/drawing/2014/main" val="1064549559"/>
                    </a:ext>
                  </a:extLst>
                </a:gridCol>
              </a:tblGrid>
              <a:tr h="1561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Friday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Saturday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Sunday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492394"/>
                  </a:ext>
                </a:extLst>
              </a:tr>
              <a:tr h="289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1.00-1.45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Arrive home</a:t>
                      </a:r>
                      <a:r>
                        <a:rPr lang="en-GB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kern="1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Walk dog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9.30-10.15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  <a:highlight>
                            <a:srgbClr val="FFFF00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Homework</a:t>
                      </a:r>
                      <a:endParaRPr lang="en-GB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12.00-12.45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Mass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4005802"/>
                  </a:ext>
                </a:extLst>
              </a:tr>
              <a:tr h="340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1.45-2.30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Lunch/relax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10.15-11.00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  <a:highlight>
                            <a:srgbClr val="FFFF00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Homework</a:t>
                      </a:r>
                      <a:endParaRPr lang="en-GB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12.45-1.30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Lunch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8909417"/>
                  </a:ext>
                </a:extLst>
              </a:tr>
              <a:tr h="340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2.30-3.15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  <a:highlight>
                            <a:srgbClr val="FFFF00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Homework session/</a:t>
                      </a:r>
                      <a:r>
                        <a:rPr lang="en-GB" sz="1200" kern="1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Back up study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11.00-11.45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  <a:highlight>
                            <a:srgbClr val="FFFF00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Homework</a:t>
                      </a:r>
                      <a:endParaRPr lang="en-GB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1.30-2.15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  <a:highlight>
                            <a:srgbClr val="FFFF00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Homework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06017"/>
                  </a:ext>
                </a:extLst>
              </a:tr>
              <a:tr h="249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3.15-4.00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  <a:highlight>
                            <a:srgbClr val="FFFF00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Homework session/</a:t>
                      </a:r>
                      <a:r>
                        <a:rPr lang="en-GB" sz="1200" kern="1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Back up study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11.45-12.30 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  <a:highlight>
                            <a:srgbClr val="FFFF00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Homework</a:t>
                      </a:r>
                      <a:endParaRPr lang="en-GB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2.15-3.30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Spanish-vocabulary revision and writing topic practise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290368"/>
                  </a:ext>
                </a:extLst>
              </a:tr>
              <a:tr h="340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4.00-4.45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Gym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12.30-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Afternoon off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3.30-4.15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English-essay completion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411199"/>
                  </a:ext>
                </a:extLst>
              </a:tr>
              <a:tr h="340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4.45-5.30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Gym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4.15-5.00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English-essay completion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976218"/>
                  </a:ext>
                </a:extLst>
              </a:tr>
              <a:tr h="340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5.30-6.15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Gym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5.00-5.30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**Plan and organise for next week**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373904"/>
                  </a:ext>
                </a:extLst>
              </a:tr>
              <a:tr h="340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6.15-7.00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Dinner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5.30-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Gym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700117"/>
                  </a:ext>
                </a:extLst>
              </a:tr>
              <a:tr h="166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7.00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Evening off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Gym /Evening off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69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74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540"/>
    </mc:Choice>
    <mc:Fallback xmlns="">
      <p:transition spd="slow" advClick="0" advTm="2954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C0D7D-E1D5-92E3-3993-09287E294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68548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  <a:cs typeface="Arial"/>
              </a:rPr>
              <a:t>Supported Study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38240B-B59E-A944-94E0-203FA9E3D1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3000"/>
          </a:blip>
          <a:stretch>
            <a:fillRect/>
          </a:stretch>
        </p:blipFill>
        <p:spPr>
          <a:xfrm>
            <a:off x="1359528" y="-28575"/>
            <a:ext cx="9607297" cy="685800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9E1DFEF-3246-EB2E-4866-A879882490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547412"/>
              </p:ext>
            </p:extLst>
          </p:nvPr>
        </p:nvGraphicFramePr>
        <p:xfrm>
          <a:off x="542131" y="1189249"/>
          <a:ext cx="11551126" cy="505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861203" imgH="3694276" progId="Word.Document.12">
                  <p:embed/>
                </p:oleObj>
              </mc:Choice>
              <mc:Fallback>
                <p:oleObj name="Document" r:id="rId3" imgW="8861203" imgH="36942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131" y="1189249"/>
                        <a:ext cx="11551126" cy="505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81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540"/>
    </mc:Choice>
    <mc:Fallback xmlns="">
      <p:transition spd="slow" advClick="0" advTm="2954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9D0287-5F92-3B16-3FC6-22E3D98E4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901" y="198133"/>
            <a:ext cx="9607297" cy="64617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DF133C-3B51-C277-1C9D-E9CDD8E1DB9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4000"/>
          </a:blip>
          <a:stretch>
            <a:fillRect/>
          </a:stretch>
        </p:blipFill>
        <p:spPr>
          <a:xfrm>
            <a:off x="1601576" y="0"/>
            <a:ext cx="96072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9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540"/>
    </mc:Choice>
    <mc:Fallback xmlns="">
      <p:transition spd="slow" advClick="0" advTm="2954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0750C7-691B-9724-B4D7-425501D32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15633"/>
            <a:ext cx="10263389" cy="56772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68891D-3A0F-9AC2-5BF7-6AD3648EB6C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8000"/>
          </a:blip>
          <a:stretch>
            <a:fillRect/>
          </a:stretch>
        </p:blipFill>
        <p:spPr>
          <a:xfrm>
            <a:off x="1292351" y="0"/>
            <a:ext cx="9607297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DDDB0AB-783F-83C7-62CD-1CA8062C6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549272"/>
          </a:xfrm>
        </p:spPr>
        <p:txBody>
          <a:bodyPr/>
          <a:lstStyle/>
          <a:p>
            <a:r>
              <a:rPr lang="en-GB" dirty="0"/>
              <a:t>				</a:t>
            </a:r>
            <a:r>
              <a:rPr lang="en-GB" b="1" dirty="0">
                <a:solidFill>
                  <a:srgbClr val="FF0000"/>
                </a:solidFill>
              </a:rPr>
              <a:t>Emergency Evacuation Practise</a:t>
            </a:r>
          </a:p>
        </p:txBody>
      </p:sp>
    </p:spTree>
    <p:extLst>
      <p:ext uri="{BB962C8B-B14F-4D97-AF65-F5344CB8AC3E}">
        <p14:creationId xmlns:p14="http://schemas.microsoft.com/office/powerpoint/2010/main" val="200144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540"/>
    </mc:Choice>
    <mc:Fallback xmlns="">
      <p:transition spd="slow" advClick="0" advTm="29540"/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6F4E056E51094E8B4424685AC6771F" ma:contentTypeVersion="7" ma:contentTypeDescription="Create a new document." ma:contentTypeScope="" ma:versionID="b8e1f7d06d4a35b49b07a54a05f91dc7">
  <xsd:schema xmlns:xsd="http://www.w3.org/2001/XMLSchema" xmlns:xs="http://www.w3.org/2001/XMLSchema" xmlns:p="http://schemas.microsoft.com/office/2006/metadata/properties" xmlns:ns2="b923a425-b27b-4640-a155-0b500eb036d8" xmlns:ns3="a3dfcae6-d61c-4974-b686-31d0bfcd3c2c" targetNamespace="http://schemas.microsoft.com/office/2006/metadata/properties" ma:root="true" ma:fieldsID="425ffa41cec73dbc61ed314f12ea5309" ns2:_="" ns3:_="">
    <xsd:import namespace="b923a425-b27b-4640-a155-0b500eb036d8"/>
    <xsd:import namespace="a3dfcae6-d61c-4974-b686-31d0bfcd3c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23a425-b27b-4640-a155-0b500eb036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dfcae6-d61c-4974-b686-31d0bfcd3c2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23DF00-0E05-4B48-9350-7070A9F93E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23a425-b27b-4640-a155-0b500eb036d8"/>
    <ds:schemaRef ds:uri="a3dfcae6-d61c-4974-b686-31d0bfcd3c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FE1623-4E82-4162-BBAE-5A27CBDA5D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0995BC-FE50-47E3-87D9-5C931BE1711C}">
  <ds:schemaRefs>
    <ds:schemaRef ds:uri="a3dfcae6-d61c-4974-b686-31d0bfcd3c2c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b923a425-b27b-4640-a155-0b500eb036d8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262</Words>
  <Application>Microsoft Office PowerPoint</Application>
  <PresentationFormat>Widescreen</PresentationFormat>
  <Paragraphs>114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Tempus Sans ITC</vt:lpstr>
      <vt:lpstr>TW Cen MT</vt:lpstr>
      <vt:lpstr>TW Cen MT</vt:lpstr>
      <vt:lpstr>Default Design</vt:lpstr>
      <vt:lpstr>1_Office Theme</vt:lpstr>
      <vt:lpstr>Document</vt:lpstr>
      <vt:lpstr>S4 Assembly Tuesday 12th September 2023</vt:lpstr>
      <vt:lpstr>Supported Study</vt:lpstr>
      <vt:lpstr>PowerPoint Presentation</vt:lpstr>
      <vt:lpstr>PowerPoint Presentation</vt:lpstr>
      <vt:lpstr>Supported Study</vt:lpstr>
      <vt:lpstr>PowerPoint Presentation</vt:lpstr>
      <vt:lpstr>    Emergency Evacuation Practise</vt:lpstr>
    </vt:vector>
  </TitlesOfParts>
  <Company>North Lanarkshire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Geraldine McCadam</dc:creator>
  <cp:lastModifiedBy>Geraldine McCadam</cp:lastModifiedBy>
  <cp:revision>754</cp:revision>
  <dcterms:created xsi:type="dcterms:W3CDTF">2018-08-21T07:42:10Z</dcterms:created>
  <dcterms:modified xsi:type="dcterms:W3CDTF">2023-09-12T12:35:54Z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0x0101009A6F4E056E51094E8B4424685AC6771F</vt:lpwstr>
  </property>
</Properties>
</file>