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2.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slide10.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5"/>
  </p:handoutMasterIdLst>
  <p:sldIdLst>
    <p:sldId id="256" r:id="rId2"/>
    <p:sldId id="266" r:id="rId3"/>
    <p:sldId id="257" r:id="rId4"/>
    <p:sldId id="258" r:id="rId5"/>
    <p:sldId id="259" r:id="rId6"/>
    <p:sldId id="260" r:id="rId7"/>
    <p:sldId id="261" r:id="rId8"/>
    <p:sldId id="262" r:id="rId9"/>
    <p:sldId id="263" r:id="rId10"/>
    <p:sldId id="268" r:id="rId11"/>
    <p:sldId id="269" r:id="rId12"/>
    <p:sldId id="264" r:id="rId13"/>
    <p:sldId id="267" r:id="rId14"/>
  </p:sldIdLst>
  <p:sldSz cx="12192000" cy="6858000"/>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61" d="100"/>
          <a:sy n="61" d="100"/>
        </p:scale>
        <p:origin x="108"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0434" tIns="45217" rIns="90434" bIns="45217"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348"/>
          </a:xfrm>
          <a:prstGeom prst="rect">
            <a:avLst/>
          </a:prstGeom>
        </p:spPr>
        <p:txBody>
          <a:bodyPr vert="horz" lIns="90434" tIns="45217" rIns="90434" bIns="45217" rtlCol="0"/>
          <a:lstStyle>
            <a:lvl1pPr algn="r">
              <a:defRPr sz="1200"/>
            </a:lvl1pPr>
          </a:lstStyle>
          <a:p>
            <a:fld id="{BE3C72A1-13A4-4173-84DF-2CCADF1B6817}" type="datetimeFigureOut">
              <a:rPr lang="en-GB" smtClean="0"/>
              <a:t>03/09/2019</a:t>
            </a:fld>
            <a:endParaRPr lang="en-GB"/>
          </a:p>
        </p:txBody>
      </p:sp>
      <p:sp>
        <p:nvSpPr>
          <p:cNvPr id="4" name="Footer Placeholder 3"/>
          <p:cNvSpPr>
            <a:spLocks noGrp="1"/>
          </p:cNvSpPr>
          <p:nvPr>
            <p:ph type="ftr" sz="quarter" idx="2"/>
          </p:nvPr>
        </p:nvSpPr>
        <p:spPr>
          <a:xfrm>
            <a:off x="0" y="9377318"/>
            <a:ext cx="2889938" cy="495347"/>
          </a:xfrm>
          <a:prstGeom prst="rect">
            <a:avLst/>
          </a:prstGeom>
        </p:spPr>
        <p:txBody>
          <a:bodyPr vert="horz" lIns="90434" tIns="45217" rIns="90434" bIns="45217"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377318"/>
            <a:ext cx="2889938" cy="495347"/>
          </a:xfrm>
          <a:prstGeom prst="rect">
            <a:avLst/>
          </a:prstGeom>
        </p:spPr>
        <p:txBody>
          <a:bodyPr vert="horz" lIns="90434" tIns="45217" rIns="90434" bIns="45217" rtlCol="0" anchor="b"/>
          <a:lstStyle>
            <a:lvl1pPr algn="r">
              <a:defRPr sz="1200"/>
            </a:lvl1pPr>
          </a:lstStyle>
          <a:p>
            <a:fld id="{9CBE2957-2A8C-4D1D-B71D-DCCEC2C191A2}" type="slidenum">
              <a:rPr lang="en-GB" smtClean="0"/>
              <a:t>‹#›</a:t>
            </a:fld>
            <a:endParaRPr lang="en-GB"/>
          </a:p>
        </p:txBody>
      </p:sp>
    </p:spTree>
    <p:extLst>
      <p:ext uri="{BB962C8B-B14F-4D97-AF65-F5344CB8AC3E}">
        <p14:creationId xmlns:p14="http://schemas.microsoft.com/office/powerpoint/2010/main" val="391367210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CD62ABC7-D03F-41AF-82F7-4B48769FCA62}" type="datetimeFigureOut">
              <a:rPr lang="en-GB" smtClean="0"/>
              <a:t>03/09/2019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18755410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2ABC7-D03F-41AF-82F7-4B48769FCA62}" type="datetimeFigureOut">
              <a:rPr lang="en-GB" smtClean="0"/>
              <a:t>03/09/2019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72284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2ABC7-D03F-41AF-82F7-4B48769FCA62}" type="datetimeFigureOut">
              <a:rPr lang="en-GB" smtClean="0"/>
              <a:t>03/09/2019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3533433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D62ABC7-D03F-41AF-82F7-4B48769FCA62}" type="datetimeFigureOut">
              <a:rPr lang="en-GB" smtClean="0"/>
              <a:t>03/09/2019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307773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62ABC7-D03F-41AF-82F7-4B48769FCA62}" type="datetimeFigureOut">
              <a:rPr lang="en-GB" smtClean="0"/>
              <a:t>03/09/2019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3687297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D62ABC7-D03F-41AF-82F7-4B48769FCA62}" type="datetimeFigureOut">
              <a:rPr lang="en-GB" smtClean="0"/>
              <a:t>03/09/2019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5858196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CD62ABC7-D03F-41AF-82F7-4B48769FCA62}" type="datetimeFigureOut">
              <a:rPr lang="en-GB" smtClean="0"/>
              <a:t>03/09/2019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2566241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CD62ABC7-D03F-41AF-82F7-4B48769FCA62}" type="datetimeFigureOut">
              <a:rPr lang="en-GB" smtClean="0"/>
              <a:t>03/09/2019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1048797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62ABC7-D03F-41AF-82F7-4B48769FCA62}" type="datetimeFigureOut">
              <a:rPr lang="en-GB" smtClean="0"/>
              <a:t>03/09/2019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253413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2ABC7-D03F-41AF-82F7-4B48769FCA62}" type="datetimeFigureOut">
              <a:rPr lang="en-GB" smtClean="0"/>
              <a:t>03/09/2019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2618695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62ABC7-D03F-41AF-82F7-4B48769FCA62}" type="datetimeFigureOut">
              <a:rPr lang="en-GB" smtClean="0"/>
              <a:t>03/09/2019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31E09A8-FA92-4AA9-A435-5CFFAF1AA579}" type="slidenum">
              <a:rPr lang="en-GB" smtClean="0"/>
              <a:t>‹#›</a:t>
            </a:fld>
            <a:endParaRPr lang="en-GB"/>
          </a:p>
        </p:txBody>
      </p:sp>
    </p:spTree>
    <p:extLst>
      <p:ext uri="{BB962C8B-B14F-4D97-AF65-F5344CB8AC3E}">
        <p14:creationId xmlns:p14="http://schemas.microsoft.com/office/powerpoint/2010/main" val="1279169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37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2ABC7-D03F-41AF-82F7-4B48769FCA62}" type="datetimeFigureOut">
              <a:rPr lang="en-GB" smtClean="0"/>
              <a:t>03/09/2019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31E09A8-FA92-4AA9-A435-5CFFAF1AA579}" type="slidenum">
              <a:rPr lang="en-GB" smtClean="0"/>
              <a:t>‹#›</a:t>
            </a:fld>
            <a:endParaRPr lang="en-GB"/>
          </a:p>
        </p:txBody>
      </p:sp>
    </p:spTree>
    <p:extLst>
      <p:ext uri="{BB962C8B-B14F-4D97-AF65-F5344CB8AC3E}">
        <p14:creationId xmlns:p14="http://schemas.microsoft.com/office/powerpoint/2010/main" val="1940965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www.teachertube.com/video/the-story-of-human-rights-youtube-323670"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bbc.co.uk/news/world-asia-china-21822684"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GB" dirty="0">
              <a:latin typeface="Tw Cen MT" panose="020B0602020104020603" pitchFamily="34" charset="0"/>
            </a:endParaRPr>
          </a:p>
        </p:txBody>
      </p:sp>
      <p:sp>
        <p:nvSpPr>
          <p:cNvPr id="4" name="Title 1"/>
          <p:cNvSpPr txBox="1">
            <a:spLocks/>
          </p:cNvSpPr>
          <p:nvPr/>
        </p:nvSpPr>
        <p:spPr>
          <a:xfrm>
            <a:off x="1680029" y="783609"/>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sz="5400" u="sng" dirty="0" smtClean="0">
                <a:latin typeface="Tw Cen MT" panose="020B0602020104020603" pitchFamily="34" charset="0"/>
              </a:rPr>
              <a:t>Human Rights in China </a:t>
            </a:r>
            <a:endParaRPr lang="en-GB" sz="5400" u="sng" dirty="0">
              <a:latin typeface="Tw Cen MT" panose="020B0602020104020603" pitchFamily="34" charset="0"/>
            </a:endParaRPr>
          </a:p>
        </p:txBody>
      </p:sp>
      <p:sp>
        <p:nvSpPr>
          <p:cNvPr id="5" name="Title 1"/>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u="sng" dirty="0">
              <a:latin typeface="Tw Cen MT" panose="020B0602020104020603" pitchFamily="34" charset="0"/>
            </a:endParaRPr>
          </a:p>
        </p:txBody>
      </p:sp>
      <p:sp>
        <p:nvSpPr>
          <p:cNvPr id="6" name="Subtitle 2"/>
          <p:cNvSpPr txBox="1">
            <a:spLocks/>
          </p:cNvSpPr>
          <p:nvPr/>
        </p:nvSpPr>
        <p:spPr>
          <a:xfrm>
            <a:off x="1680029" y="3445350"/>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endParaRPr lang="en-GB" dirty="0" smtClean="0">
              <a:latin typeface="Tw Cen MT" panose="020B0602020104020603" pitchFamily="34" charset="0"/>
            </a:endParaRPr>
          </a:p>
          <a:p>
            <a:r>
              <a:rPr lang="en-GB" sz="3200" b="1" dirty="0" smtClean="0">
                <a:latin typeface="Tw Cen MT" panose="020B0602020104020603" pitchFamily="34" charset="0"/>
              </a:rPr>
              <a:t>L.I</a:t>
            </a:r>
            <a:r>
              <a:rPr lang="en-GB" sz="3200" dirty="0" smtClean="0">
                <a:latin typeface="Tw Cen MT" panose="020B0602020104020603" pitchFamily="34" charset="0"/>
              </a:rPr>
              <a:t> I can describe why human rights is an issue in China. </a:t>
            </a:r>
            <a:endParaRPr lang="en-GB" sz="3200" dirty="0">
              <a:latin typeface="Tw Cen MT" panose="020B0602020104020603" pitchFamily="34" charset="0"/>
            </a:endParaRPr>
          </a:p>
        </p:txBody>
      </p:sp>
      <p:pic>
        <p:nvPicPr>
          <p:cNvPr id="7" name="Picture 6"/>
          <p:cNvPicPr/>
          <p:nvPr/>
        </p:nvPicPr>
        <p:blipFill>
          <a:blip r:embed="rId2"/>
          <a:stretch>
            <a:fillRect/>
          </a:stretch>
        </p:blipFill>
        <p:spPr>
          <a:xfrm>
            <a:off x="-26874" y="2539"/>
            <a:ext cx="2884373" cy="2769096"/>
          </a:xfrm>
          <a:prstGeom prst="rect">
            <a:avLst/>
          </a:prstGeom>
        </p:spPr>
      </p:pic>
      <p:pic>
        <p:nvPicPr>
          <p:cNvPr id="8" name="Picture 7"/>
          <p:cNvPicPr/>
          <p:nvPr/>
        </p:nvPicPr>
        <p:blipFill>
          <a:blip r:embed="rId3"/>
          <a:stretch>
            <a:fillRect/>
          </a:stretch>
        </p:blipFill>
        <p:spPr>
          <a:xfrm>
            <a:off x="25400" y="4727715"/>
            <a:ext cx="4089400" cy="2094224"/>
          </a:xfrm>
          <a:prstGeom prst="rect">
            <a:avLst/>
          </a:prstGeom>
        </p:spPr>
      </p:pic>
      <p:sp>
        <p:nvSpPr>
          <p:cNvPr id="9" name="Cloud Callout 8"/>
          <p:cNvSpPr/>
          <p:nvPr/>
        </p:nvSpPr>
        <p:spPr>
          <a:xfrm>
            <a:off x="8851900" y="2539"/>
            <a:ext cx="3340100" cy="2494955"/>
          </a:xfrm>
          <a:prstGeom prst="cloudCallout">
            <a:avLst>
              <a:gd name="adj1" fmla="val -20122"/>
              <a:gd name="adj2" fmla="val 740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Tw Cen MT" panose="020B0602020104020603" pitchFamily="34" charset="0"/>
              </a:rPr>
              <a:t>Take down the heading and learning intention</a:t>
            </a:r>
            <a:r>
              <a:rPr lang="en-GB" sz="2800" dirty="0" smtClean="0">
                <a:latin typeface="Tw Cen MT" panose="020B0602020104020603" pitchFamily="34" charset="0"/>
              </a:rPr>
              <a:t>. </a:t>
            </a:r>
            <a:endParaRPr lang="en-GB" sz="2800" dirty="0">
              <a:latin typeface="Tw Cen MT" panose="020B0602020104020603" pitchFamily="34" charset="0"/>
            </a:endParaRPr>
          </a:p>
        </p:txBody>
      </p:sp>
    </p:spTree>
    <p:extLst>
      <p:ext uri="{BB962C8B-B14F-4D97-AF65-F5344CB8AC3E}">
        <p14:creationId xmlns:p14="http://schemas.microsoft.com/office/powerpoint/2010/main" val="34982421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Writing Frame</a:t>
            </a:r>
            <a:endParaRPr lang="en-GB" dirty="0"/>
          </a:p>
        </p:txBody>
      </p:sp>
      <p:sp>
        <p:nvSpPr>
          <p:cNvPr id="3" name="Content Placeholder 2"/>
          <p:cNvSpPr>
            <a:spLocks noGrp="1"/>
          </p:cNvSpPr>
          <p:nvPr>
            <p:ph idx="1"/>
          </p:nvPr>
        </p:nvSpPr>
        <p:spPr/>
        <p:txBody>
          <a:bodyPr/>
          <a:lstStyle/>
          <a:p>
            <a:pPr marL="0" lvl="0" indent="0" fontAlgn="base">
              <a:buNone/>
            </a:pPr>
            <a:r>
              <a:rPr lang="en-GB" b="1" i="1" dirty="0">
                <a:solidFill>
                  <a:srgbClr val="FF0000"/>
                </a:solidFill>
                <a:latin typeface="Tw Cen MT" panose="020B0602020104020603" pitchFamily="34" charset="0"/>
              </a:rPr>
              <a:t>Use the writing frame </a:t>
            </a:r>
            <a:endParaRPr lang="en-GB" dirty="0">
              <a:latin typeface="Tw Cen MT" panose="020B0602020104020603" pitchFamily="34" charset="0"/>
            </a:endParaRPr>
          </a:p>
          <a:p>
            <a:pPr marL="0" lvl="0" indent="0" fontAlgn="base">
              <a:buNone/>
            </a:pPr>
            <a:r>
              <a:rPr lang="en-GB" dirty="0">
                <a:latin typeface="Tw Cen MT" panose="020B0602020104020603" pitchFamily="34" charset="0"/>
              </a:rPr>
              <a:t>One reason to </a:t>
            </a:r>
            <a:r>
              <a:rPr lang="en-GB" dirty="0" smtClean="0">
                <a:solidFill>
                  <a:srgbClr val="FF0000"/>
                </a:solidFill>
                <a:latin typeface="Tw Cen MT" panose="020B0602020104020603" pitchFamily="34" charset="0"/>
              </a:rPr>
              <a:t>OPPOSE</a:t>
            </a:r>
            <a:r>
              <a:rPr lang="en-GB" dirty="0" smtClean="0">
                <a:latin typeface="Tw Cen MT" panose="020B0602020104020603" pitchFamily="34" charset="0"/>
              </a:rPr>
              <a:t> </a:t>
            </a:r>
            <a:r>
              <a:rPr lang="en-GB" dirty="0">
                <a:latin typeface="Tw Cen MT" panose="020B0602020104020603" pitchFamily="34" charset="0"/>
              </a:rPr>
              <a:t>the view of </a:t>
            </a:r>
            <a:r>
              <a:rPr lang="en-GB" dirty="0">
                <a:solidFill>
                  <a:srgbClr val="FF0000"/>
                </a:solidFill>
                <a:latin typeface="Tw Cen MT" panose="020B0602020104020603" pitchFamily="34" charset="0"/>
              </a:rPr>
              <a:t>Sasha Miller </a:t>
            </a:r>
            <a:r>
              <a:rPr lang="en-GB" dirty="0">
                <a:latin typeface="Tw Cen MT" panose="020B0602020104020603" pitchFamily="34" charset="0"/>
              </a:rPr>
              <a:t>is when she </a:t>
            </a:r>
          </a:p>
          <a:p>
            <a:pPr marL="0" lvl="0" indent="0" fontAlgn="base">
              <a:buNone/>
            </a:pPr>
            <a:r>
              <a:rPr lang="en-GB" dirty="0" smtClean="0">
                <a:latin typeface="Tw Cen MT" panose="020B0602020104020603" pitchFamily="34" charset="0"/>
              </a:rPr>
              <a:t>Says “</a:t>
            </a:r>
            <a:r>
              <a:rPr lang="en-GB" i="1" dirty="0" smtClean="0">
                <a:latin typeface="Tw Cen MT" panose="020B0602020104020603" pitchFamily="34" charset="0"/>
              </a:rPr>
              <a:t>Court </a:t>
            </a:r>
            <a:r>
              <a:rPr lang="en-GB" i="1" dirty="0">
                <a:latin typeface="Tw Cen MT" panose="020B0602020104020603" pitchFamily="34" charset="0"/>
              </a:rPr>
              <a:t>trials in China are much like trials in Scotland</a:t>
            </a:r>
            <a:r>
              <a:rPr lang="en-GB" dirty="0" smtClean="0">
                <a:latin typeface="Tw Cen MT" panose="020B0602020104020603" pitchFamily="34" charset="0"/>
              </a:rPr>
              <a:t>. </a:t>
            </a:r>
            <a:r>
              <a:rPr lang="en-GB" dirty="0">
                <a:latin typeface="Tw Cen MT" panose="020B0602020104020603" pitchFamily="34" charset="0"/>
              </a:rPr>
              <a:t>“ This </a:t>
            </a:r>
            <a:r>
              <a:rPr lang="en-GB" dirty="0" smtClean="0">
                <a:latin typeface="Tw Cen MT" panose="020B0602020104020603" pitchFamily="34" charset="0"/>
              </a:rPr>
              <a:t>is because </a:t>
            </a:r>
            <a:r>
              <a:rPr lang="en-GB" dirty="0" smtClean="0">
                <a:latin typeface="Tw Cen MT" panose="020B0602020104020603" pitchFamily="34" charset="0"/>
              </a:rPr>
              <a:t>________________________________.</a:t>
            </a:r>
          </a:p>
          <a:p>
            <a:pPr marL="0" lvl="0" indent="0" fontAlgn="base">
              <a:buNone/>
            </a:pPr>
            <a:endParaRPr lang="en-GB" dirty="0">
              <a:latin typeface="Tw Cen MT" panose="020B0602020104020603" pitchFamily="34" charset="0"/>
            </a:endParaRPr>
          </a:p>
          <a:p>
            <a:pPr marL="0" lvl="0" indent="0" fontAlgn="base">
              <a:buNone/>
            </a:pPr>
            <a:r>
              <a:rPr lang="en-GB" dirty="0" smtClean="0">
                <a:latin typeface="Tw Cen MT" panose="020B0602020104020603" pitchFamily="34" charset="0"/>
              </a:rPr>
              <a:t>A second reason </a:t>
            </a:r>
            <a:r>
              <a:rPr lang="en-GB" dirty="0">
                <a:latin typeface="Tw Cen MT" panose="020B0602020104020603" pitchFamily="34" charset="0"/>
              </a:rPr>
              <a:t>to </a:t>
            </a:r>
            <a:r>
              <a:rPr lang="en-GB" dirty="0">
                <a:solidFill>
                  <a:srgbClr val="FF0000"/>
                </a:solidFill>
                <a:latin typeface="Tw Cen MT" panose="020B0602020104020603" pitchFamily="34" charset="0"/>
              </a:rPr>
              <a:t>OPPOSE</a:t>
            </a:r>
            <a:r>
              <a:rPr lang="en-GB" dirty="0">
                <a:latin typeface="Tw Cen MT" panose="020B0602020104020603" pitchFamily="34" charset="0"/>
              </a:rPr>
              <a:t> the view of </a:t>
            </a:r>
            <a:r>
              <a:rPr lang="en-GB" dirty="0">
                <a:solidFill>
                  <a:srgbClr val="FF0000"/>
                </a:solidFill>
                <a:latin typeface="Tw Cen MT" panose="020B0602020104020603" pitchFamily="34" charset="0"/>
              </a:rPr>
              <a:t>Sasha Miller </a:t>
            </a:r>
            <a:r>
              <a:rPr lang="en-GB" dirty="0" smtClean="0">
                <a:latin typeface="Tw Cen MT" panose="020B0602020104020603" pitchFamily="34" charset="0"/>
              </a:rPr>
              <a:t>is </a:t>
            </a:r>
            <a:r>
              <a:rPr lang="en-GB" dirty="0">
                <a:latin typeface="Tw Cen MT" panose="020B0602020104020603" pitchFamily="34" charset="0"/>
              </a:rPr>
              <a:t>because ________________________________.</a:t>
            </a:r>
          </a:p>
          <a:p>
            <a:pPr marL="0" lvl="0" indent="0" fontAlgn="base">
              <a:buNone/>
            </a:pPr>
            <a:endParaRPr lang="en-GB" dirty="0">
              <a:latin typeface="Tw Cen MT" panose="020B0602020104020603" pitchFamily="34" charset="0"/>
            </a:endParaRPr>
          </a:p>
          <a:p>
            <a:pPr marL="0" lvl="0" indent="0" fontAlgn="base">
              <a:buNone/>
            </a:pPr>
            <a:endParaRPr lang="en-GB" dirty="0" smtClean="0">
              <a:latin typeface="Tw Cen MT" panose="020B0602020104020603" pitchFamily="34" charset="0"/>
            </a:endParaRPr>
          </a:p>
          <a:p>
            <a:pPr marL="0" lvl="0" indent="0" fontAlgn="base">
              <a:buNone/>
            </a:pPr>
            <a:endParaRPr lang="en-GB" dirty="0">
              <a:latin typeface="Tw Cen MT" panose="020B0602020104020603" pitchFamily="34" charset="0"/>
            </a:endParaRPr>
          </a:p>
          <a:p>
            <a:pPr marL="0" lvl="0" indent="0" fontAlgn="base">
              <a:buNone/>
            </a:pPr>
            <a:endParaRPr lang="en-GB" dirty="0">
              <a:latin typeface="Tw Cen MT" panose="020B0602020104020603" pitchFamily="34" charset="0"/>
            </a:endParaRPr>
          </a:p>
          <a:p>
            <a:endParaRPr lang="en-GB" dirty="0"/>
          </a:p>
        </p:txBody>
      </p:sp>
    </p:spTree>
    <p:extLst>
      <p:ext uri="{BB962C8B-B14F-4D97-AF65-F5344CB8AC3E}">
        <p14:creationId xmlns:p14="http://schemas.microsoft.com/office/powerpoint/2010/main" val="150954921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Story Board</a:t>
            </a:r>
            <a:endParaRPr lang="en-GB" dirty="0">
              <a:latin typeface="Tw Cen MT" panose="020B0602020104020603" pitchFamily="34" charset="0"/>
            </a:endParaRPr>
          </a:p>
        </p:txBody>
      </p:sp>
      <p:sp>
        <p:nvSpPr>
          <p:cNvPr id="3" name="Content Placeholder 2"/>
          <p:cNvSpPr>
            <a:spLocks noGrp="1"/>
          </p:cNvSpPr>
          <p:nvPr>
            <p:ph idx="1"/>
          </p:nvPr>
        </p:nvSpPr>
        <p:spPr>
          <a:xfrm>
            <a:off x="472966" y="1466193"/>
            <a:ext cx="10880834" cy="4710770"/>
          </a:xfrm>
        </p:spPr>
        <p:txBody>
          <a:bodyPr/>
          <a:lstStyle/>
          <a:p>
            <a:pPr marL="0" indent="0">
              <a:buNone/>
            </a:pPr>
            <a:r>
              <a:rPr lang="en-GB" dirty="0" smtClean="0">
                <a:latin typeface="Tw Cen MT" panose="020B0602020104020603" pitchFamily="34" charset="0"/>
              </a:rPr>
              <a:t>Create a </a:t>
            </a:r>
            <a:r>
              <a:rPr lang="en-GB" dirty="0" smtClean="0">
                <a:solidFill>
                  <a:srgbClr val="FF0000"/>
                </a:solidFill>
                <a:latin typeface="Tw Cen MT" panose="020B0602020104020603" pitchFamily="34" charset="0"/>
              </a:rPr>
              <a:t>6 box story board </a:t>
            </a:r>
            <a:r>
              <a:rPr lang="en-GB" dirty="0" smtClean="0">
                <a:latin typeface="Tw Cen MT" panose="020B0602020104020603" pitchFamily="34" charset="0"/>
              </a:rPr>
              <a:t>in your jotter. You are going to use your 6 boxes to tell the story of a person who has been </a:t>
            </a:r>
            <a:r>
              <a:rPr lang="en-GB" dirty="0" smtClean="0">
                <a:solidFill>
                  <a:srgbClr val="FF0000"/>
                </a:solidFill>
                <a:latin typeface="Tw Cen MT" panose="020B0602020104020603" pitchFamily="34" charset="0"/>
              </a:rPr>
              <a:t>arrested on suspicion of stealing in China. </a:t>
            </a: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Think about </a:t>
            </a:r>
            <a:r>
              <a:rPr lang="en-GB" dirty="0" smtClean="0">
                <a:solidFill>
                  <a:srgbClr val="FF0000"/>
                </a:solidFill>
                <a:latin typeface="Tw Cen MT" panose="020B0602020104020603" pitchFamily="34" charset="0"/>
              </a:rPr>
              <a:t>arrest and imprisonment, </a:t>
            </a:r>
            <a:r>
              <a:rPr lang="en-GB" dirty="0" smtClean="0">
                <a:latin typeface="Tw Cen MT" panose="020B0602020104020603" pitchFamily="34" charset="0"/>
              </a:rPr>
              <a:t>the </a:t>
            </a:r>
            <a:r>
              <a:rPr lang="en-GB" dirty="0" smtClean="0">
                <a:solidFill>
                  <a:srgbClr val="FF0000"/>
                </a:solidFill>
                <a:latin typeface="Tw Cen MT" panose="020B0602020104020603" pitchFamily="34" charset="0"/>
              </a:rPr>
              <a:t>court trails </a:t>
            </a:r>
            <a:r>
              <a:rPr lang="en-GB" dirty="0" smtClean="0">
                <a:latin typeface="Tw Cen MT" panose="020B0602020104020603" pitchFamily="34" charset="0"/>
              </a:rPr>
              <a:t>and </a:t>
            </a:r>
            <a:r>
              <a:rPr lang="en-GB" dirty="0" smtClean="0">
                <a:solidFill>
                  <a:srgbClr val="FF0000"/>
                </a:solidFill>
                <a:latin typeface="Tw Cen MT" panose="020B0602020104020603" pitchFamily="34" charset="0"/>
              </a:rPr>
              <a:t>workers camps.</a:t>
            </a:r>
            <a:r>
              <a:rPr lang="en-GB" dirty="0" smtClean="0">
                <a:latin typeface="Tw Cen MT" panose="020B0602020104020603" pitchFamily="34" charset="0"/>
              </a:rPr>
              <a:t> Use your notes from the mind map to </a:t>
            </a:r>
            <a:r>
              <a:rPr lang="en-GB" dirty="0" smtClean="0">
                <a:solidFill>
                  <a:srgbClr val="FF0000"/>
                </a:solidFill>
                <a:latin typeface="Tw Cen MT" panose="020B0602020104020603" pitchFamily="34" charset="0"/>
              </a:rPr>
              <a:t>show how this person will be treated. </a:t>
            </a:r>
          </a:p>
          <a:p>
            <a:pPr marL="0" indent="0">
              <a:buNone/>
            </a:pPr>
            <a:endParaRPr lang="en-GB" dirty="0">
              <a:solidFill>
                <a:srgbClr val="FF0000"/>
              </a:solidFill>
              <a:latin typeface="Tw Cen MT" panose="020B0602020104020603" pitchFamily="34" charset="0"/>
            </a:endParaRPr>
          </a:p>
          <a:p>
            <a:pPr marL="0" indent="0">
              <a:buNone/>
            </a:pPr>
            <a:r>
              <a:rPr lang="en-GB" b="1" dirty="0" smtClean="0">
                <a:latin typeface="Tw Cen MT" panose="020B0602020104020603" pitchFamily="34" charset="0"/>
              </a:rPr>
              <a:t>Box 1- </a:t>
            </a:r>
            <a:r>
              <a:rPr lang="en-GB" dirty="0" smtClean="0">
                <a:latin typeface="Tw Cen MT" panose="020B0602020104020603" pitchFamily="34" charset="0"/>
              </a:rPr>
              <a:t>The man/women is arrested </a:t>
            </a:r>
          </a:p>
          <a:p>
            <a:pPr marL="0" indent="0">
              <a:buNone/>
            </a:pPr>
            <a:endParaRPr lang="en-GB" dirty="0" smtClean="0">
              <a:latin typeface="Tw Cen MT" panose="020B0602020104020603" pitchFamily="34" charset="0"/>
            </a:endParaRPr>
          </a:p>
        </p:txBody>
      </p:sp>
    </p:spTree>
    <p:extLst>
      <p:ext uri="{BB962C8B-B14F-4D97-AF65-F5344CB8AC3E}">
        <p14:creationId xmlns:p14="http://schemas.microsoft.com/office/powerpoint/2010/main" val="15108610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1567544"/>
            <a:ext cx="11674929" cy="272687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p:cNvSpPr>
            <a:spLocks noGrp="1"/>
          </p:cNvSpPr>
          <p:nvPr>
            <p:ph idx="1"/>
          </p:nvPr>
        </p:nvSpPr>
        <p:spPr>
          <a:xfrm>
            <a:off x="321129" y="0"/>
            <a:ext cx="11353800" cy="6050839"/>
          </a:xfrm>
        </p:spPr>
        <p:txBody>
          <a:bodyPr>
            <a:normAutofit/>
          </a:bodyPr>
          <a:lstStyle/>
          <a:p>
            <a:pPr marL="0" indent="0">
              <a:buNone/>
            </a:pPr>
            <a:r>
              <a:rPr lang="en-GB" dirty="0" smtClean="0">
                <a:latin typeface="Tw Cen MT" panose="020B0602020104020603" pitchFamily="34" charset="0"/>
              </a:rPr>
              <a:t>Kyle </a:t>
            </a:r>
            <a:r>
              <a:rPr lang="en-GB" dirty="0">
                <a:latin typeface="Tw Cen MT" panose="020B0602020104020603" pitchFamily="34" charset="0"/>
              </a:rPr>
              <a:t>and Jordyn have different views work camps. What are these differences? </a:t>
            </a:r>
            <a:r>
              <a:rPr lang="en-GB" dirty="0" smtClean="0">
                <a:latin typeface="Tw Cen MT" panose="020B0602020104020603" pitchFamily="34" charset="0"/>
              </a:rPr>
              <a:t> Mention </a:t>
            </a:r>
            <a:r>
              <a:rPr lang="en-GB" b="1" dirty="0">
                <a:latin typeface="Tw Cen MT" panose="020B0602020104020603" pitchFamily="34" charset="0"/>
              </a:rPr>
              <a:t>two</a:t>
            </a:r>
            <a:r>
              <a:rPr lang="en-GB" dirty="0">
                <a:latin typeface="Tw Cen MT" panose="020B0602020104020603" pitchFamily="34" charset="0"/>
              </a:rPr>
              <a:t> </a:t>
            </a:r>
            <a:r>
              <a:rPr lang="en-GB" dirty="0" smtClean="0">
                <a:latin typeface="Tw Cen MT" panose="020B0602020104020603" pitchFamily="34" charset="0"/>
              </a:rPr>
              <a:t>differences </a:t>
            </a:r>
            <a:r>
              <a:rPr lang="en-GB" dirty="0">
                <a:latin typeface="Tw Cen MT" panose="020B0602020104020603" pitchFamily="34" charset="0"/>
              </a:rPr>
              <a:t>in your answer. </a:t>
            </a:r>
            <a:endParaRPr lang="en-GB" dirty="0" smtClean="0">
              <a:latin typeface="Tw Cen MT" panose="020B0602020104020603" pitchFamily="34" charset="0"/>
            </a:endParaRPr>
          </a:p>
          <a:p>
            <a:pPr marL="0" indent="0">
              <a:buNone/>
            </a:pPr>
            <a:endParaRPr lang="en-GB" dirty="0" smtClean="0">
              <a:latin typeface="Tw Cen MT" panose="020B0602020104020603" pitchFamily="34" charset="0"/>
            </a:endParaRP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China’s </a:t>
            </a:r>
            <a:r>
              <a:rPr lang="en-GB" dirty="0">
                <a:latin typeface="Tw Cen MT" panose="020B0602020104020603" pitchFamily="34" charset="0"/>
              </a:rPr>
              <a:t>work camps only punish people who have broken the law. People who break the law should be made to work and treated harshly. Hard work and harsh treatment stops criminals from committing more crime.  Crime rates are low in China as criminals are punished harshly. Most Chinese people support the use of work camps. </a:t>
            </a:r>
            <a:r>
              <a:rPr lang="en-GB" dirty="0" smtClean="0">
                <a:latin typeface="Tw Cen MT" panose="020B0602020104020603" pitchFamily="34" charset="0"/>
              </a:rPr>
              <a:t> </a:t>
            </a:r>
            <a:r>
              <a:rPr lang="en-GB" b="1" dirty="0" smtClean="0">
                <a:latin typeface="Tw Cen MT" panose="020B0602020104020603" pitchFamily="34" charset="0"/>
              </a:rPr>
              <a:t>Kyle Lewis </a:t>
            </a:r>
            <a:endParaRPr lang="en-GB" dirty="0">
              <a:latin typeface="Tw Cen MT" panose="020B0602020104020603" pitchFamily="34" charset="0"/>
            </a:endParaRPr>
          </a:p>
        </p:txBody>
      </p:sp>
      <p:sp>
        <p:nvSpPr>
          <p:cNvPr id="5" name="Rectangle 4"/>
          <p:cNvSpPr/>
          <p:nvPr/>
        </p:nvSpPr>
        <p:spPr>
          <a:xfrm>
            <a:off x="0" y="4711547"/>
            <a:ext cx="11792607" cy="1815882"/>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GB" sz="2800"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China’s work camps are an abuse of human rights. Innocent people who have been wrongly found guilty of a crime are very harshly treated in work camps. There is no evidence work camps stops criminals committing crime. Most Chinese people do not support the use of work camps.  </a:t>
            </a:r>
            <a:r>
              <a:rPr lang="en-GB" sz="2800" b="1"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Jordyn Fairley</a:t>
            </a:r>
            <a:r>
              <a:rPr lang="en-GB" sz="2800"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 </a:t>
            </a:r>
            <a:endParaRPr lang="en-GB" sz="2800" dirty="0">
              <a:latin typeface="Tw Cen MT" panose="020B0602020104020603" pitchFamily="34" charset="0"/>
            </a:endParaRPr>
          </a:p>
        </p:txBody>
      </p:sp>
      <p:pic>
        <p:nvPicPr>
          <p:cNvPr id="7" name="Picture 6" descr="Strathcona Beekeepers: The Beekeepers' Librar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913208" y="0"/>
            <a:ext cx="1303004" cy="1639614"/>
          </a:xfrm>
          <a:prstGeom prst="rect">
            <a:avLst/>
          </a:prstGeom>
        </p:spPr>
      </p:pic>
    </p:spTree>
    <p:extLst>
      <p:ext uri="{BB962C8B-B14F-4D97-AF65-F5344CB8AC3E}">
        <p14:creationId xmlns:p14="http://schemas.microsoft.com/office/powerpoint/2010/main" val="36293449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7655" y="1"/>
            <a:ext cx="11571890" cy="6863417"/>
          </a:xfrm>
          <a:prstGeom prst="rect">
            <a:avLst/>
          </a:prstGeom>
        </p:spPr>
        <p:txBody>
          <a:bodyPr wrap="square">
            <a:spAutoFit/>
          </a:bodyPr>
          <a:lstStyle/>
          <a:p>
            <a:endParaRPr lang="en-GB" sz="4400" i="1" dirty="0">
              <a:solidFill>
                <a:srgbClr val="FF0000"/>
              </a:solidFill>
              <a:latin typeface="Tw Cen MT" panose="020B0602020104020603" pitchFamily="34" charset="0"/>
            </a:endParaRPr>
          </a:p>
          <a:p>
            <a:r>
              <a:rPr lang="en-GB" sz="4400" i="1" dirty="0">
                <a:solidFill>
                  <a:srgbClr val="FF0000"/>
                </a:solidFill>
                <a:latin typeface="Tw Cen MT" panose="020B0602020104020603" pitchFamily="34" charset="0"/>
              </a:rPr>
              <a:t>One</a:t>
            </a:r>
            <a:r>
              <a:rPr lang="en-GB" sz="4400" dirty="0">
                <a:latin typeface="Tw Cen MT" panose="020B0602020104020603" pitchFamily="34" charset="0"/>
              </a:rPr>
              <a:t> difference </a:t>
            </a:r>
            <a:r>
              <a:rPr lang="en-GB" sz="4400">
                <a:latin typeface="Tw Cen MT" panose="020B0602020104020603" pitchFamily="34" charset="0"/>
              </a:rPr>
              <a:t>between </a:t>
            </a:r>
            <a:r>
              <a:rPr lang="en-GB" sz="4400" smtClean="0">
                <a:latin typeface="Tw Cen MT" panose="020B0602020104020603" pitchFamily="34" charset="0"/>
              </a:rPr>
              <a:t>the views </a:t>
            </a:r>
            <a:r>
              <a:rPr lang="en-GB" sz="4400" dirty="0">
                <a:latin typeface="Tw Cen MT" panose="020B0602020104020603" pitchFamily="34" charset="0"/>
              </a:rPr>
              <a:t>is that </a:t>
            </a:r>
            <a:r>
              <a:rPr lang="en-GB" sz="4400" dirty="0" smtClean="0">
                <a:latin typeface="Tw Cen MT" panose="020B0602020104020603" pitchFamily="34" charset="0"/>
              </a:rPr>
              <a:t>Kyle says </a:t>
            </a:r>
            <a:r>
              <a:rPr lang="en-GB" sz="4400" dirty="0">
                <a:latin typeface="Tw Cen MT" panose="020B0602020104020603" pitchFamily="34" charset="0"/>
              </a:rPr>
              <a:t>“_____________________”and </a:t>
            </a:r>
            <a:r>
              <a:rPr lang="en-GB" sz="4400" dirty="0" smtClean="0">
                <a:latin typeface="Tw Cen MT" panose="020B0602020104020603" pitchFamily="34" charset="0"/>
              </a:rPr>
              <a:t>Jordyn says</a:t>
            </a:r>
            <a:r>
              <a:rPr lang="en-GB" sz="4400" dirty="0">
                <a:latin typeface="Tw Cen MT" panose="020B0602020104020603" pitchFamily="34" charset="0"/>
              </a:rPr>
              <a:t>”__________________________________.”</a:t>
            </a:r>
          </a:p>
          <a:p>
            <a:endParaRPr lang="en-GB" sz="4400" dirty="0">
              <a:latin typeface="Tw Cen MT" panose="020B0602020104020603" pitchFamily="34" charset="0"/>
            </a:endParaRPr>
          </a:p>
          <a:p>
            <a:r>
              <a:rPr lang="en-GB" sz="4400" dirty="0">
                <a:latin typeface="Tw Cen MT" panose="020B0602020104020603" pitchFamily="34" charset="0"/>
              </a:rPr>
              <a:t>A </a:t>
            </a:r>
            <a:r>
              <a:rPr lang="en-GB" sz="4400" i="1" dirty="0">
                <a:solidFill>
                  <a:srgbClr val="FF0000"/>
                </a:solidFill>
                <a:latin typeface="Tw Cen MT" panose="020B0602020104020603" pitchFamily="34" charset="0"/>
              </a:rPr>
              <a:t>second</a:t>
            </a:r>
            <a:r>
              <a:rPr lang="en-GB" sz="4400" dirty="0">
                <a:latin typeface="Tw Cen MT" panose="020B0602020104020603" pitchFamily="34" charset="0"/>
              </a:rPr>
              <a:t> difference between the views is that </a:t>
            </a:r>
            <a:r>
              <a:rPr lang="en-GB" sz="4400" dirty="0" smtClean="0">
                <a:latin typeface="Tw Cen MT" panose="020B0602020104020603" pitchFamily="34" charset="0"/>
              </a:rPr>
              <a:t>Kyle says </a:t>
            </a:r>
            <a:r>
              <a:rPr lang="en-GB" sz="4400" dirty="0">
                <a:latin typeface="Tw Cen MT" panose="020B0602020104020603" pitchFamily="34" charset="0"/>
              </a:rPr>
              <a:t>“___________________” </a:t>
            </a:r>
            <a:r>
              <a:rPr lang="en-GB" sz="4400" dirty="0" smtClean="0">
                <a:latin typeface="Tw Cen MT" panose="020B0602020104020603" pitchFamily="34" charset="0"/>
              </a:rPr>
              <a:t>and Jordyn says </a:t>
            </a:r>
            <a:r>
              <a:rPr lang="en-GB" sz="4400" dirty="0">
                <a:latin typeface="Tw Cen MT" panose="020B0602020104020603" pitchFamily="34" charset="0"/>
              </a:rPr>
              <a:t>“______________________________”.</a:t>
            </a:r>
          </a:p>
          <a:p>
            <a:endParaRPr lang="en-GB" sz="4400" dirty="0">
              <a:latin typeface="Tw Cen MT" panose="020B0602020104020603" pitchFamily="34" charset="0"/>
            </a:endParaRPr>
          </a:p>
          <a:p>
            <a:endParaRPr lang="en-GB" sz="4400" dirty="0">
              <a:latin typeface="Tw Cen MT" panose="020B0602020104020603" pitchFamily="34" charset="0"/>
            </a:endParaRPr>
          </a:p>
        </p:txBody>
      </p:sp>
      <p:pic>
        <p:nvPicPr>
          <p:cNvPr id="3" name="Picture 2"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44832" y="5067300"/>
            <a:ext cx="1552575" cy="1790700"/>
          </a:xfrm>
          <a:prstGeom prst="rect">
            <a:avLst/>
          </a:prstGeom>
        </p:spPr>
      </p:pic>
    </p:spTree>
    <p:extLst>
      <p:ext uri="{BB962C8B-B14F-4D97-AF65-F5344CB8AC3E}">
        <p14:creationId xmlns:p14="http://schemas.microsoft.com/office/powerpoint/2010/main" val="2655980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9960" y="3957146"/>
            <a:ext cx="10625958" cy="2512958"/>
          </a:xfrm>
        </p:spPr>
        <p:txBody>
          <a:bodyPr>
            <a:normAutofit fontScale="90000"/>
          </a:bodyPr>
          <a:lstStyle/>
          <a:p>
            <a:r>
              <a:rPr lang="en-GB" dirty="0">
                <a:latin typeface="Tw Cen MT" panose="020B0602020104020603" pitchFamily="34" charset="0"/>
                <a:hlinkClick r:id="rId2"/>
              </a:rPr>
              <a:t>http://</a:t>
            </a:r>
            <a:r>
              <a:rPr lang="en-GB" dirty="0" smtClean="0">
                <a:latin typeface="Tw Cen MT" panose="020B0602020104020603" pitchFamily="34" charset="0"/>
                <a:hlinkClick r:id="rId2"/>
              </a:rPr>
              <a:t>www.teachertube.com/video/the-story-of-human-rights-youtube-323670</a:t>
            </a:r>
            <a:r>
              <a:rPr lang="en-GB" dirty="0" smtClean="0"/>
              <a:t/>
            </a:r>
            <a:br>
              <a:rPr lang="en-GB" dirty="0" smtClean="0"/>
            </a:br>
            <a:endParaRPr lang="en-GB" dirty="0"/>
          </a:p>
        </p:txBody>
      </p:sp>
      <p:sp>
        <p:nvSpPr>
          <p:cNvPr id="3" name="Text Placeholder 2"/>
          <p:cNvSpPr>
            <a:spLocks noGrp="1"/>
          </p:cNvSpPr>
          <p:nvPr>
            <p:ph type="body" idx="1"/>
          </p:nvPr>
        </p:nvSpPr>
        <p:spPr>
          <a:xfrm>
            <a:off x="689960" y="603689"/>
            <a:ext cx="10515600" cy="1500187"/>
          </a:xfrm>
        </p:spPr>
        <p:txBody>
          <a:bodyPr>
            <a:noAutofit/>
          </a:bodyPr>
          <a:lstStyle/>
          <a:p>
            <a:r>
              <a:rPr lang="en-GB" sz="4000" u="sng" dirty="0" smtClean="0">
                <a:solidFill>
                  <a:schemeClr val="tx1"/>
                </a:solidFill>
                <a:latin typeface="Tw Cen MT" panose="020B0602020104020603" pitchFamily="34" charset="0"/>
              </a:rPr>
              <a:t>Starter</a:t>
            </a:r>
            <a:r>
              <a:rPr lang="en-GB" sz="4000" dirty="0" smtClean="0">
                <a:solidFill>
                  <a:schemeClr val="tx1"/>
                </a:solidFill>
                <a:latin typeface="Tw Cen MT" panose="020B0602020104020603" pitchFamily="34" charset="0"/>
              </a:rPr>
              <a:t> : Re-cap of Human Rights</a:t>
            </a:r>
          </a:p>
          <a:p>
            <a:endParaRPr lang="en-GB" sz="4000" dirty="0">
              <a:solidFill>
                <a:schemeClr val="tx1"/>
              </a:solidFill>
              <a:latin typeface="Tw Cen MT" panose="020B0602020104020603" pitchFamily="34" charset="0"/>
            </a:endParaRPr>
          </a:p>
          <a:p>
            <a:r>
              <a:rPr lang="en-GB" sz="4000" dirty="0" smtClean="0">
                <a:solidFill>
                  <a:schemeClr val="tx1"/>
                </a:solidFill>
                <a:latin typeface="Tw Cen MT" panose="020B0602020104020603" pitchFamily="34" charset="0"/>
              </a:rPr>
              <a:t>Watch the following clip and take down </a:t>
            </a:r>
            <a:r>
              <a:rPr lang="en-GB" sz="4000" dirty="0" smtClean="0">
                <a:solidFill>
                  <a:srgbClr val="FF0000"/>
                </a:solidFill>
                <a:latin typeface="Tw Cen MT" panose="020B0602020104020603" pitchFamily="34" charset="0"/>
              </a:rPr>
              <a:t>5 human rights </a:t>
            </a:r>
            <a:r>
              <a:rPr lang="en-GB" sz="4000" dirty="0" smtClean="0">
                <a:solidFill>
                  <a:schemeClr val="tx1"/>
                </a:solidFill>
                <a:latin typeface="Tw Cen MT" panose="020B0602020104020603" pitchFamily="34" charset="0"/>
              </a:rPr>
              <a:t>that you have. </a:t>
            </a:r>
            <a:endParaRPr lang="en-GB" sz="4000" dirty="0">
              <a:solidFill>
                <a:schemeClr val="tx1"/>
              </a:solidFill>
              <a:latin typeface="Tw Cen MT" panose="020B0602020104020603" pitchFamily="34" charset="0"/>
            </a:endParaRPr>
          </a:p>
        </p:txBody>
      </p:sp>
    </p:spTree>
    <p:extLst>
      <p:ext uri="{BB962C8B-B14F-4D97-AF65-F5344CB8AC3E}">
        <p14:creationId xmlns:p14="http://schemas.microsoft.com/office/powerpoint/2010/main" val="12375764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Tw Cen MT" panose="020B0602020104020603" pitchFamily="34" charset="0"/>
              </a:rPr>
              <a:t>Human Rights in China </a:t>
            </a:r>
            <a:endParaRPr lang="en-GB" u="sng" dirty="0">
              <a:latin typeface="Tw Cen MT" panose="020B0602020104020603" pitchFamily="34" charset="0"/>
            </a:endParaRPr>
          </a:p>
        </p:txBody>
      </p:sp>
      <p:sp>
        <p:nvSpPr>
          <p:cNvPr id="3" name="Content Placeholder 2"/>
          <p:cNvSpPr>
            <a:spLocks noGrp="1"/>
          </p:cNvSpPr>
          <p:nvPr>
            <p:ph idx="1"/>
          </p:nvPr>
        </p:nvSpPr>
        <p:spPr/>
        <p:txBody>
          <a:bodyPr/>
          <a:lstStyle/>
          <a:p>
            <a:pPr marL="0" indent="0">
              <a:buNone/>
            </a:pPr>
            <a:r>
              <a:rPr lang="en-GB" dirty="0" smtClean="0">
                <a:latin typeface="Tw Cen MT" panose="020B0602020104020603" pitchFamily="34" charset="0"/>
              </a:rPr>
              <a:t>Human </a:t>
            </a:r>
            <a:r>
              <a:rPr lang="en-GB" dirty="0">
                <a:latin typeface="Tw Cen MT" panose="020B0602020104020603" pitchFamily="34" charset="0"/>
              </a:rPr>
              <a:t>rights, like democracy, are not as important in </a:t>
            </a:r>
            <a:r>
              <a:rPr lang="en-GB" dirty="0" smtClean="0">
                <a:latin typeface="Tw Cen MT" panose="020B0602020104020603" pitchFamily="34" charset="0"/>
              </a:rPr>
              <a:t>Chinese </a:t>
            </a:r>
            <a:r>
              <a:rPr lang="en-GB" dirty="0">
                <a:latin typeface="Tw Cen MT" panose="020B0602020104020603" pitchFamily="34" charset="0"/>
              </a:rPr>
              <a:t>society as they are in Scotland. Although the CPC has improved the rights of the Chinese people, human rights groups such as </a:t>
            </a:r>
            <a:r>
              <a:rPr lang="en-GB" i="1" dirty="0">
                <a:solidFill>
                  <a:srgbClr val="FF0000"/>
                </a:solidFill>
                <a:latin typeface="Tw Cen MT" panose="020B0602020104020603" pitchFamily="34" charset="0"/>
              </a:rPr>
              <a:t>Asia Watch </a:t>
            </a:r>
            <a:r>
              <a:rPr lang="en-GB" dirty="0">
                <a:latin typeface="Tw Cen MT" panose="020B0602020104020603" pitchFamily="34" charset="0"/>
              </a:rPr>
              <a:t>or </a:t>
            </a:r>
            <a:r>
              <a:rPr lang="en-GB" i="1" dirty="0">
                <a:solidFill>
                  <a:srgbClr val="FF0000"/>
                </a:solidFill>
                <a:latin typeface="Tw Cen MT" panose="020B0602020104020603" pitchFamily="34" charset="0"/>
              </a:rPr>
              <a:t>Amnesty International </a:t>
            </a:r>
            <a:r>
              <a:rPr lang="en-GB" dirty="0">
                <a:latin typeface="Tw Cen MT" panose="020B0602020104020603" pitchFamily="34" charset="0"/>
              </a:rPr>
              <a:t>claim the rights of people are frequently abused. </a:t>
            </a: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 </a:t>
            </a:r>
          </a:p>
          <a:p>
            <a:pPr marL="0" indent="0">
              <a:buNone/>
            </a:pPr>
            <a:endParaRPr lang="en-GB" dirty="0">
              <a:latin typeface="Tw Cen MT" panose="020B0602020104020603" pitchFamily="34" charset="0"/>
            </a:endParaRPr>
          </a:p>
          <a:p>
            <a:pPr marL="0" indent="0">
              <a:buNone/>
            </a:pPr>
            <a:endParaRPr lang="en-GB" dirty="0">
              <a:latin typeface="Tw Cen MT" panose="020B0602020104020603" pitchFamily="34"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pic>
        <p:nvPicPr>
          <p:cNvPr id="5" name="Picture 4" descr="Strathcona Beekeepers: The Beekeepers' Librar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02298" y="5044965"/>
            <a:ext cx="1303004" cy="1639614"/>
          </a:xfrm>
          <a:prstGeom prst="rect">
            <a:avLst/>
          </a:prstGeom>
        </p:spPr>
      </p:pic>
    </p:spTree>
    <p:extLst>
      <p:ext uri="{BB962C8B-B14F-4D97-AF65-F5344CB8AC3E}">
        <p14:creationId xmlns:p14="http://schemas.microsoft.com/office/powerpoint/2010/main" val="1236202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104" y="1599873"/>
            <a:ext cx="10515600" cy="4351338"/>
          </a:xfrm>
        </p:spPr>
        <p:txBody>
          <a:bodyPr/>
          <a:lstStyle/>
          <a:p>
            <a:pPr marL="0" indent="0">
              <a:buNone/>
            </a:pPr>
            <a:r>
              <a:rPr lang="en-GB" sz="3600" dirty="0" smtClean="0">
                <a:latin typeface="Tw Cen MT" panose="020B0602020104020603" pitchFamily="34" charset="0"/>
              </a:rPr>
              <a:t>You are going to be looking at many human rights issues in China. Add each to a mind map like the one below, with brief sentences explaining why. </a:t>
            </a:r>
          </a:p>
          <a:p>
            <a:pPr marL="0" indent="0">
              <a:buNone/>
            </a:pPr>
            <a:endParaRPr lang="en-GB" dirty="0">
              <a:latin typeface="Comic Sans MS" panose="030F0702030302020204" pitchFamily="66" charset="0"/>
            </a:endParaRPr>
          </a:p>
          <a:p>
            <a:pPr marL="0" indent="0">
              <a:buNone/>
            </a:pPr>
            <a:endParaRPr lang="en-GB" dirty="0" smtClean="0">
              <a:latin typeface="Comic Sans MS" panose="030F0702030302020204" pitchFamily="66" charset="0"/>
            </a:endParaRPr>
          </a:p>
          <a:p>
            <a:pPr marL="0" indent="0">
              <a:buNone/>
            </a:pPr>
            <a:endParaRPr lang="en-GB" dirty="0"/>
          </a:p>
        </p:txBody>
      </p:sp>
      <p:sp>
        <p:nvSpPr>
          <p:cNvPr id="4" name="Oval 3"/>
          <p:cNvSpPr/>
          <p:nvPr/>
        </p:nvSpPr>
        <p:spPr>
          <a:xfrm>
            <a:off x="2985407" y="3331028"/>
            <a:ext cx="6221186" cy="34011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latin typeface="Tw Cen MT" panose="020B0602020104020603" pitchFamily="34" charset="0"/>
              </a:rPr>
              <a:t>What are the Human Rights Issues in China?</a:t>
            </a:r>
            <a:endParaRPr lang="en-GB" sz="4000" dirty="0">
              <a:latin typeface="Tw Cen MT" panose="020B0602020104020603" pitchFamily="34" charset="0"/>
            </a:endParaRPr>
          </a:p>
        </p:txBody>
      </p:sp>
      <p:cxnSp>
        <p:nvCxnSpPr>
          <p:cNvPr id="6" name="Straight Arrow Connector 5"/>
          <p:cNvCxnSpPr/>
          <p:nvPr/>
        </p:nvCxnSpPr>
        <p:spPr>
          <a:xfrm flipV="1">
            <a:off x="7870371" y="2775857"/>
            <a:ext cx="2481943" cy="816429"/>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8" name="Straight Arrow Connector 7"/>
          <p:cNvCxnSpPr/>
          <p:nvPr/>
        </p:nvCxnSpPr>
        <p:spPr>
          <a:xfrm>
            <a:off x="9206593" y="5361669"/>
            <a:ext cx="1811111" cy="275656"/>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4" name="Straight Arrow Connector 13"/>
          <p:cNvCxnSpPr/>
          <p:nvPr/>
        </p:nvCxnSpPr>
        <p:spPr>
          <a:xfrm flipH="1">
            <a:off x="1006248" y="5649686"/>
            <a:ext cx="2177823" cy="65314"/>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cxnSp>
        <p:nvCxnSpPr>
          <p:cNvPr id="16" name="Straight Arrow Connector 15"/>
          <p:cNvCxnSpPr>
            <a:stCxn id="4" idx="1"/>
          </p:cNvCxnSpPr>
          <p:nvPr/>
        </p:nvCxnSpPr>
        <p:spPr>
          <a:xfrm flipH="1" flipV="1">
            <a:off x="2122714" y="3477986"/>
            <a:ext cx="1773765" cy="351122"/>
          </a:xfrm>
          <a:prstGeom prst="straightConnector1">
            <a:avLst/>
          </a:prstGeom>
          <a:ln>
            <a:tailEnd type="triangle"/>
          </a:ln>
        </p:spPr>
        <p:style>
          <a:lnRef idx="3">
            <a:schemeClr val="accent1"/>
          </a:lnRef>
          <a:fillRef idx="0">
            <a:schemeClr val="accent1"/>
          </a:fillRef>
          <a:effectRef idx="2">
            <a:schemeClr val="accent1"/>
          </a:effectRef>
          <a:fontRef idx="minor">
            <a:schemeClr val="tx1"/>
          </a:fontRef>
        </p:style>
      </p:cxnSp>
      <p:pic>
        <p:nvPicPr>
          <p:cNvPr id="9" name="Picture 8"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11377646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6943" y="2896053"/>
            <a:ext cx="10515600" cy="1626961"/>
          </a:xfrm>
        </p:spPr>
        <p:txBody>
          <a:bodyPr>
            <a:normAutofit fontScale="90000"/>
          </a:bodyPr>
          <a:lstStyle/>
          <a:p>
            <a:r>
              <a:rPr lang="en-GB" dirty="0"/>
              <a:t> </a:t>
            </a:r>
            <a:r>
              <a:rPr lang="en-GB" u="sng" dirty="0">
                <a:latin typeface="Comic Sans MS" panose="030F0702030302020204" pitchFamily="66" charset="0"/>
              </a:rPr>
              <a:t/>
            </a:r>
            <a:br>
              <a:rPr lang="en-GB" u="sng" dirty="0">
                <a:latin typeface="Comic Sans MS" panose="030F0702030302020204" pitchFamily="66" charset="0"/>
              </a:rPr>
            </a:br>
            <a:r>
              <a:rPr lang="en-GB" sz="4900" u="sng" dirty="0">
                <a:latin typeface="Tw Cen MT" panose="020B0602020104020603" pitchFamily="34" charset="0"/>
              </a:rPr>
              <a:t>Arrest and Imprisonment </a:t>
            </a:r>
            <a:r>
              <a:rPr lang="en-GB" b="1" dirty="0"/>
              <a:t/>
            </a:r>
            <a:br>
              <a:rPr lang="en-GB" b="1" dirty="0"/>
            </a:br>
            <a:r>
              <a:rPr lang="en-GB" sz="4000" dirty="0" smtClean="0">
                <a:latin typeface="Comic Sans MS" panose="030F0702030302020204" pitchFamily="66" charset="0"/>
              </a:rPr>
              <a:t>. </a:t>
            </a:r>
            <a:r>
              <a:rPr lang="en-GB" sz="4000" dirty="0">
                <a:latin typeface="Tw Cen MT" panose="020B0602020104020603" pitchFamily="34" charset="0"/>
              </a:rPr>
              <a:t/>
            </a:r>
            <a:br>
              <a:rPr lang="en-GB" sz="4000" dirty="0">
                <a:latin typeface="Tw Cen MT" panose="020B0602020104020603" pitchFamily="34" charset="0"/>
              </a:rPr>
            </a:br>
            <a:r>
              <a:rPr lang="en-GB" sz="4000" dirty="0">
                <a:latin typeface="Tw Cen MT" panose="020B0602020104020603" pitchFamily="34" charset="0"/>
              </a:rPr>
              <a:t>In China, people suspected of a crime are often </a:t>
            </a:r>
            <a:r>
              <a:rPr lang="en-GB" sz="4000" dirty="0">
                <a:solidFill>
                  <a:srgbClr val="FF0000"/>
                </a:solidFill>
                <a:latin typeface="Tw Cen MT" panose="020B0602020104020603" pitchFamily="34" charset="0"/>
              </a:rPr>
              <a:t>arrested for long periods of time without appearing for trial</a:t>
            </a:r>
            <a:r>
              <a:rPr lang="en-GB" sz="4000" dirty="0">
                <a:latin typeface="Tw Cen MT" panose="020B0602020104020603" pitchFamily="34" charset="0"/>
              </a:rPr>
              <a:t>. Those arrested are often </a:t>
            </a:r>
            <a:r>
              <a:rPr lang="en-GB" sz="4000" dirty="0">
                <a:solidFill>
                  <a:srgbClr val="FF0000"/>
                </a:solidFill>
                <a:latin typeface="Tw Cen MT" panose="020B0602020104020603" pitchFamily="34" charset="0"/>
              </a:rPr>
              <a:t>denied a lawyer or family visits </a:t>
            </a:r>
            <a:r>
              <a:rPr lang="en-GB" sz="4000" dirty="0">
                <a:latin typeface="Tw Cen MT" panose="020B0602020104020603" pitchFamily="34" charset="0"/>
              </a:rPr>
              <a:t>and may be </a:t>
            </a:r>
            <a:r>
              <a:rPr lang="en-GB" sz="4000" dirty="0">
                <a:solidFill>
                  <a:srgbClr val="FF0000"/>
                </a:solidFill>
                <a:latin typeface="Tw Cen MT" panose="020B0602020104020603" pitchFamily="34" charset="0"/>
              </a:rPr>
              <a:t>beaten to obtain a confession</a:t>
            </a:r>
            <a:r>
              <a:rPr lang="en-GB" sz="4000" dirty="0">
                <a:latin typeface="Tw Cen MT" panose="020B0602020104020603" pitchFamily="34" charset="0"/>
              </a:rPr>
              <a:t>. Human rights groups estimate that </a:t>
            </a:r>
            <a:r>
              <a:rPr lang="en-GB" sz="4000" dirty="0">
                <a:solidFill>
                  <a:srgbClr val="FF0000"/>
                </a:solidFill>
                <a:latin typeface="Tw Cen MT" panose="020B0602020104020603" pitchFamily="34" charset="0"/>
              </a:rPr>
              <a:t>tens of thousands of people</a:t>
            </a:r>
            <a:r>
              <a:rPr lang="en-GB" sz="4000" dirty="0">
                <a:latin typeface="Tw Cen MT" panose="020B0602020104020603" pitchFamily="34" charset="0"/>
              </a:rPr>
              <a:t> in China are currently being held without trial.  Compared to this country, </a:t>
            </a:r>
            <a:r>
              <a:rPr lang="en-GB" sz="4000" dirty="0">
                <a:solidFill>
                  <a:srgbClr val="FF0000"/>
                </a:solidFill>
                <a:latin typeface="Tw Cen MT" panose="020B0602020104020603" pitchFamily="34" charset="0"/>
              </a:rPr>
              <a:t>punishment in China is very severe</a:t>
            </a:r>
            <a:r>
              <a:rPr lang="en-GB" sz="4000" dirty="0">
                <a:latin typeface="Tw Cen MT" panose="020B0602020104020603" pitchFamily="34" charset="0"/>
              </a:rPr>
              <a:t> – a minor theft can carry a sentence of five years in prison</a:t>
            </a:r>
            <a:r>
              <a:rPr lang="en-GB" dirty="0"/>
              <a:t/>
            </a:r>
            <a:br>
              <a:rPr lang="en-GB" dirty="0"/>
            </a:br>
            <a:r>
              <a:rPr lang="en-GB" dirty="0"/>
              <a:t> </a:t>
            </a:r>
            <a:br>
              <a:rPr lang="en-GB" dirty="0"/>
            </a:br>
            <a:endParaRPr lang="en-GB" dirty="0"/>
          </a:p>
        </p:txBody>
      </p:sp>
      <p:pic>
        <p:nvPicPr>
          <p:cNvPr id="3" name="Picture 2" descr="Handcuffs 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44455" y="349223"/>
            <a:ext cx="2380593" cy="1296698"/>
          </a:xfrm>
          <a:prstGeom prst="rect">
            <a:avLst/>
          </a:prstGeom>
        </p:spPr>
      </p:pic>
    </p:spTree>
    <p:extLst>
      <p:ext uri="{BB962C8B-B14F-4D97-AF65-F5344CB8AC3E}">
        <p14:creationId xmlns:p14="http://schemas.microsoft.com/office/powerpoint/2010/main" val="23591982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5043" y="2830739"/>
            <a:ext cx="10515600" cy="1325563"/>
          </a:xfrm>
        </p:spPr>
        <p:txBody>
          <a:bodyPr>
            <a:normAutofit fontScale="90000"/>
          </a:bodyPr>
          <a:lstStyle/>
          <a:p>
            <a:r>
              <a:rPr lang="en-GB" sz="4900" b="1" u="sng" dirty="0">
                <a:latin typeface="Tw Cen MT" panose="020B0602020104020603" pitchFamily="34" charset="0"/>
              </a:rPr>
              <a:t>Court trials </a:t>
            </a:r>
            <a:r>
              <a:rPr lang="en-GB" b="1" dirty="0"/>
              <a:t/>
            </a:r>
            <a:br>
              <a:rPr lang="en-GB" b="1" dirty="0"/>
            </a:br>
            <a:r>
              <a:rPr lang="en-GB" dirty="0">
                <a:latin typeface="Tw Cen MT" panose="020B0602020104020603" pitchFamily="34" charset="0"/>
              </a:rPr>
              <a:t> </a:t>
            </a:r>
            <a:br>
              <a:rPr lang="en-GB" dirty="0">
                <a:latin typeface="Tw Cen MT" panose="020B0602020104020603" pitchFamily="34" charset="0"/>
              </a:rPr>
            </a:br>
            <a:r>
              <a:rPr lang="en-GB" sz="3600" dirty="0">
                <a:latin typeface="Tw Cen MT" panose="020B0602020104020603" pitchFamily="34" charset="0"/>
              </a:rPr>
              <a:t>Chinese court trials are not like trials in this country. The Chinese claim our court system takes too long and is too expensive. Instead the Chinese prefer to think that the </a:t>
            </a:r>
            <a:r>
              <a:rPr lang="en-GB" sz="3600" dirty="0">
                <a:solidFill>
                  <a:srgbClr val="FF0000"/>
                </a:solidFill>
                <a:latin typeface="Tw Cen MT" panose="020B0602020104020603" pitchFamily="34" charset="0"/>
              </a:rPr>
              <a:t>accused is guilty </a:t>
            </a:r>
            <a:r>
              <a:rPr lang="en-GB" sz="3600" dirty="0">
                <a:latin typeface="Tw Cen MT" panose="020B0602020104020603" pitchFamily="34" charset="0"/>
              </a:rPr>
              <a:t>or else why would they be there? At the trial, which </a:t>
            </a:r>
            <a:r>
              <a:rPr lang="en-GB" sz="3600" dirty="0">
                <a:solidFill>
                  <a:srgbClr val="FF0000"/>
                </a:solidFill>
                <a:latin typeface="Tw Cen MT" panose="020B0602020104020603" pitchFamily="34" charset="0"/>
              </a:rPr>
              <a:t>may be held in secret</a:t>
            </a:r>
            <a:r>
              <a:rPr lang="en-GB" sz="3600" dirty="0">
                <a:latin typeface="Tw Cen MT" panose="020B0602020104020603" pitchFamily="34" charset="0"/>
              </a:rPr>
              <a:t>, the accused may be </a:t>
            </a:r>
            <a:r>
              <a:rPr lang="en-GB" sz="3600" dirty="0">
                <a:solidFill>
                  <a:srgbClr val="FF0000"/>
                </a:solidFill>
                <a:latin typeface="Tw Cen MT" panose="020B0602020104020603" pitchFamily="34" charset="0"/>
              </a:rPr>
              <a:t>denied a lawyer </a:t>
            </a:r>
            <a:r>
              <a:rPr lang="en-GB" sz="3600" dirty="0">
                <a:latin typeface="Tw Cen MT" panose="020B0602020104020603" pitchFamily="34" charset="0"/>
              </a:rPr>
              <a:t>and they are </a:t>
            </a:r>
            <a:r>
              <a:rPr lang="en-GB" sz="3600" dirty="0">
                <a:solidFill>
                  <a:srgbClr val="FF0000"/>
                </a:solidFill>
                <a:latin typeface="Tw Cen MT" panose="020B0602020104020603" pitchFamily="34" charset="0"/>
              </a:rPr>
              <a:t>not always allowed to speak in their own defence</a:t>
            </a:r>
            <a:r>
              <a:rPr lang="en-GB" sz="3600" dirty="0">
                <a:latin typeface="Tw Cen MT" panose="020B0602020104020603" pitchFamily="34" charset="0"/>
              </a:rPr>
              <a:t>. Instead, after the prosecution has made their case the </a:t>
            </a:r>
            <a:r>
              <a:rPr lang="en-GB" sz="3600" dirty="0">
                <a:solidFill>
                  <a:srgbClr val="FF0000"/>
                </a:solidFill>
                <a:latin typeface="Tw Cen MT" panose="020B0602020104020603" pitchFamily="34" charset="0"/>
              </a:rPr>
              <a:t>judge makes a decision</a:t>
            </a:r>
            <a:r>
              <a:rPr lang="en-GB" sz="3600" dirty="0">
                <a:latin typeface="Tw Cen MT" panose="020B0602020104020603" pitchFamily="34" charset="0"/>
              </a:rPr>
              <a:t>. There is little opportunity for an appeal although the CPC have made promises to improve the way in which Chinese court trials work</a:t>
            </a:r>
            <a:r>
              <a:rPr lang="en-GB" sz="3600" dirty="0">
                <a:latin typeface="Comic Sans MS" panose="030F0702030302020204" pitchFamily="66" charset="0"/>
              </a:rPr>
              <a:t>. </a:t>
            </a:r>
            <a:r>
              <a:rPr lang="en-GB" dirty="0"/>
              <a:t/>
            </a:r>
            <a:br>
              <a:rPr lang="en-GB" dirty="0"/>
            </a:br>
            <a:endParaRPr lang="en-GB" dirty="0"/>
          </a:p>
        </p:txBody>
      </p:sp>
      <p:pic>
        <p:nvPicPr>
          <p:cNvPr id="3" name="Picture 2" descr="Dos reglamentos y un destino: la impunidad | SCIENTIA"/>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563284" y="0"/>
            <a:ext cx="2628716" cy="1433526"/>
          </a:xfrm>
          <a:prstGeom prst="rect">
            <a:avLst/>
          </a:prstGeom>
        </p:spPr>
      </p:pic>
    </p:spTree>
    <p:extLst>
      <p:ext uri="{BB962C8B-B14F-4D97-AF65-F5344CB8AC3E}">
        <p14:creationId xmlns:p14="http://schemas.microsoft.com/office/powerpoint/2010/main" val="19106260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a:latin typeface="Tw Cen MT" panose="020B0602020104020603" pitchFamily="34" charset="0"/>
              </a:rPr>
              <a:t>Punishment in work camps </a:t>
            </a:r>
            <a:r>
              <a:rPr lang="en-GB" u="sng" dirty="0">
                <a:latin typeface="Comic Sans MS" panose="030F0702030302020204" pitchFamily="66" charset="0"/>
              </a:rPr>
              <a:t/>
            </a:r>
            <a:br>
              <a:rPr lang="en-GB" u="sng" dirty="0">
                <a:latin typeface="Comic Sans MS" panose="030F0702030302020204" pitchFamily="66" charset="0"/>
              </a:rPr>
            </a:br>
            <a:endParaRPr lang="en-GB" u="sng" dirty="0">
              <a:latin typeface="Comic Sans MS" panose="030F0702030302020204" pitchFamily="66" charset="0"/>
            </a:endParaRPr>
          </a:p>
        </p:txBody>
      </p:sp>
      <p:sp>
        <p:nvSpPr>
          <p:cNvPr id="3" name="Content Placeholder 2"/>
          <p:cNvSpPr>
            <a:spLocks noGrp="1"/>
          </p:cNvSpPr>
          <p:nvPr>
            <p:ph idx="1"/>
          </p:nvPr>
        </p:nvSpPr>
        <p:spPr>
          <a:xfrm>
            <a:off x="495300" y="1237796"/>
            <a:ext cx="10515600" cy="4351338"/>
          </a:xfrm>
        </p:spPr>
        <p:txBody>
          <a:bodyPr>
            <a:noAutofit/>
          </a:bodyPr>
          <a:lstStyle/>
          <a:p>
            <a:pPr marL="0" indent="0">
              <a:buNone/>
            </a:pPr>
            <a:r>
              <a:rPr lang="en-GB" sz="3200" dirty="0">
                <a:latin typeface="Tw Cen MT" panose="020B0602020104020603" pitchFamily="34" charset="0"/>
              </a:rPr>
              <a:t>Some of those found guilty of a crime may be sent to </a:t>
            </a:r>
            <a:r>
              <a:rPr lang="en-GB" sz="3200" dirty="0">
                <a:solidFill>
                  <a:srgbClr val="FF0000"/>
                </a:solidFill>
                <a:latin typeface="Tw Cen MT" panose="020B0602020104020603" pitchFamily="34" charset="0"/>
              </a:rPr>
              <a:t>work camps </a:t>
            </a:r>
            <a:r>
              <a:rPr lang="en-GB" sz="3200" dirty="0">
                <a:latin typeface="Tw Cen MT" panose="020B0602020104020603" pitchFamily="34" charset="0"/>
              </a:rPr>
              <a:t>where they will </a:t>
            </a:r>
            <a:r>
              <a:rPr lang="en-GB" sz="3200" dirty="0" smtClean="0">
                <a:latin typeface="Tw Cen MT" panose="020B0602020104020603" pitchFamily="34" charset="0"/>
              </a:rPr>
              <a:t>under go ‘</a:t>
            </a:r>
            <a:r>
              <a:rPr lang="en-GB" sz="3200" dirty="0" smtClean="0">
                <a:solidFill>
                  <a:srgbClr val="FF0000"/>
                </a:solidFill>
                <a:latin typeface="Tw Cen MT" panose="020B0602020104020603" pitchFamily="34" charset="0"/>
              </a:rPr>
              <a:t>re-education</a:t>
            </a:r>
            <a:r>
              <a:rPr lang="en-GB" sz="3200" dirty="0">
                <a:latin typeface="Tw Cen MT" panose="020B0602020104020603" pitchFamily="34" charset="0"/>
              </a:rPr>
              <a:t>’. Re-education involves a mixture of </a:t>
            </a:r>
            <a:r>
              <a:rPr lang="en-GB" sz="3200" dirty="0">
                <a:solidFill>
                  <a:srgbClr val="FF0000"/>
                </a:solidFill>
                <a:latin typeface="Tw Cen MT" panose="020B0602020104020603" pitchFamily="34" charset="0"/>
              </a:rPr>
              <a:t>beatings and ‘brain-washing</a:t>
            </a:r>
            <a:r>
              <a:rPr lang="en-GB" sz="3200" dirty="0">
                <a:latin typeface="Tw Cen MT" panose="020B0602020104020603" pitchFamily="34" charset="0"/>
              </a:rPr>
              <a:t>’. Prisoners are also forced to undertake </a:t>
            </a:r>
            <a:r>
              <a:rPr lang="en-GB" sz="3200" dirty="0">
                <a:solidFill>
                  <a:srgbClr val="FF0000"/>
                </a:solidFill>
                <a:latin typeface="Tw Cen MT" panose="020B0602020104020603" pitchFamily="34" charset="0"/>
              </a:rPr>
              <a:t>hard and dangerous work</a:t>
            </a:r>
            <a:r>
              <a:rPr lang="en-GB" sz="3200" dirty="0">
                <a:latin typeface="Tw Cen MT" panose="020B0602020104020603" pitchFamily="34" charset="0"/>
              </a:rPr>
              <a:t>. For example, prisoners are set targets for collecting tea from fields which can see them work 16 hours per day. Others work with toxic chemicals in factories without proper safety equipment such as gloves and goggles. Complaints or failure to meet a target results in </a:t>
            </a:r>
            <a:r>
              <a:rPr lang="en-GB" sz="3200" dirty="0">
                <a:solidFill>
                  <a:srgbClr val="FF0000"/>
                </a:solidFill>
                <a:latin typeface="Tw Cen MT" panose="020B0602020104020603" pitchFamily="34" charset="0"/>
              </a:rPr>
              <a:t>beatings or the use of solitary confinement</a:t>
            </a:r>
            <a:r>
              <a:rPr lang="en-GB" sz="3200" dirty="0">
                <a:latin typeface="Tw Cen MT" panose="020B0602020104020603" pitchFamily="34" charset="0"/>
              </a:rPr>
              <a:t>. Prisoners are also regularly </a:t>
            </a:r>
            <a:r>
              <a:rPr lang="en-GB" sz="3200" dirty="0">
                <a:solidFill>
                  <a:srgbClr val="FF0000"/>
                </a:solidFill>
                <a:latin typeface="Tw Cen MT" panose="020B0602020104020603" pitchFamily="34" charset="0"/>
              </a:rPr>
              <a:t>denied sleep and food</a:t>
            </a:r>
            <a:r>
              <a:rPr lang="en-GB" sz="3200" dirty="0">
                <a:latin typeface="Tw Cen MT" panose="020B0602020104020603" pitchFamily="34" charset="0"/>
              </a:rPr>
              <a:t>. </a:t>
            </a:r>
          </a:p>
          <a:p>
            <a:pPr marL="0" indent="0">
              <a:buNone/>
            </a:pPr>
            <a:endParaRPr lang="en-GB" sz="3200" dirty="0">
              <a:latin typeface="Comic Sans MS" panose="030F0702030302020204" pitchFamily="66" charset="0"/>
            </a:endParaRPr>
          </a:p>
        </p:txBody>
      </p:sp>
      <p:pic>
        <p:nvPicPr>
          <p:cNvPr id="4" name="Picture 3" descr="Denied Stamp PNG Transparent Images | PNG All"/>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43825" y="5186855"/>
            <a:ext cx="3093169" cy="1497094"/>
          </a:xfrm>
          <a:prstGeom prst="rect">
            <a:avLst/>
          </a:prstGeom>
        </p:spPr>
      </p:pic>
    </p:spTree>
    <p:extLst>
      <p:ext uri="{BB962C8B-B14F-4D97-AF65-F5344CB8AC3E}">
        <p14:creationId xmlns:p14="http://schemas.microsoft.com/office/powerpoint/2010/main" val="31700481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Improvements? </a:t>
            </a:r>
            <a:endParaRPr lang="en-GB" dirty="0"/>
          </a:p>
        </p:txBody>
      </p:sp>
      <p:sp>
        <p:nvSpPr>
          <p:cNvPr id="3" name="Content Placeholder 2"/>
          <p:cNvSpPr>
            <a:spLocks noGrp="1"/>
          </p:cNvSpPr>
          <p:nvPr>
            <p:ph idx="1"/>
          </p:nvPr>
        </p:nvSpPr>
        <p:spPr/>
        <p:txBody>
          <a:bodyPr/>
          <a:lstStyle/>
          <a:p>
            <a:pPr marL="0" indent="0">
              <a:buNone/>
            </a:pPr>
            <a:r>
              <a:rPr lang="en-GB" dirty="0"/>
              <a:t> </a:t>
            </a:r>
            <a:r>
              <a:rPr lang="en-GB" dirty="0" smtClean="0">
                <a:latin typeface="Tw Cen MT" panose="020B0602020104020603" pitchFamily="34" charset="0"/>
              </a:rPr>
              <a:t>In </a:t>
            </a:r>
            <a:r>
              <a:rPr lang="en-GB" dirty="0">
                <a:latin typeface="Tw Cen MT" panose="020B0602020104020603" pitchFamily="34" charset="0"/>
              </a:rPr>
              <a:t>early 2013, the CPC promised to review the use of labour camps. </a:t>
            </a:r>
            <a:endParaRPr lang="en-GB" dirty="0" smtClean="0">
              <a:latin typeface="Tw Cen MT" panose="020B0602020104020603" pitchFamily="34" charset="0"/>
            </a:endParaRPr>
          </a:p>
          <a:p>
            <a:pPr marL="0" indent="0">
              <a:buNone/>
            </a:pPr>
            <a:endParaRPr lang="en-GB" dirty="0" smtClean="0">
              <a:latin typeface="Tw Cen MT" panose="020B0602020104020603" pitchFamily="34" charset="0"/>
              <a:hlinkClick r:id="rId2"/>
            </a:endParaRPr>
          </a:p>
          <a:p>
            <a:pPr marL="0" indent="0">
              <a:buNone/>
            </a:pPr>
            <a:r>
              <a:rPr lang="en-GB" u="sng" dirty="0" smtClean="0">
                <a:latin typeface="Tw Cen MT" panose="020B0602020104020603" pitchFamily="34" charset="0"/>
                <a:hlinkClick r:id="rId2"/>
              </a:rPr>
              <a:t>BBC </a:t>
            </a:r>
            <a:r>
              <a:rPr lang="en-GB" u="sng" dirty="0">
                <a:latin typeface="Tw Cen MT" panose="020B0602020104020603" pitchFamily="34" charset="0"/>
                <a:hlinkClick r:id="rId2"/>
              </a:rPr>
              <a:t>News -</a:t>
            </a:r>
            <a:r>
              <a:rPr lang="en-GB" dirty="0">
                <a:latin typeface="Tw Cen MT" panose="020B0602020104020603" pitchFamily="34" charset="0"/>
                <a:hlinkClick r:id="rId2"/>
              </a:rPr>
              <a:t> </a:t>
            </a:r>
            <a:r>
              <a:rPr lang="en-GB" u="sng" dirty="0">
                <a:latin typeface="Tw Cen MT" panose="020B0602020104020603" pitchFamily="34" charset="0"/>
                <a:hlinkClick r:id="rId2"/>
              </a:rPr>
              <a:t>Reforming China's gulags</a:t>
            </a:r>
            <a:r>
              <a:rPr lang="en-GB" dirty="0">
                <a:latin typeface="Tw Cen MT" panose="020B0602020104020603" pitchFamily="34" charset="0"/>
                <a:hlinkClick r:id="rId2"/>
              </a:rPr>
              <a:t>.</a:t>
            </a:r>
            <a:r>
              <a:rPr lang="en-GB" dirty="0">
                <a:latin typeface="Tw Cen MT" panose="020B0602020104020603" pitchFamily="34" charset="0"/>
              </a:rPr>
              <a:t>  </a:t>
            </a:r>
          </a:p>
          <a:p>
            <a:r>
              <a:rPr lang="en-GB" dirty="0">
                <a:latin typeface="Tw Cen MT" panose="020B0602020104020603" pitchFamily="34" charset="0"/>
              </a:rPr>
              <a:t>http://www.bbc.co.uk/news/world-asia-china-21822684</a:t>
            </a:r>
          </a:p>
        </p:txBody>
      </p:sp>
    </p:spTree>
    <p:extLst>
      <p:ext uri="{BB962C8B-B14F-4D97-AF65-F5344CB8AC3E}">
        <p14:creationId xmlns:p14="http://schemas.microsoft.com/office/powerpoint/2010/main" val="4972783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1359" y="191704"/>
            <a:ext cx="10515600" cy="1325563"/>
          </a:xfrm>
        </p:spPr>
        <p:txBody>
          <a:bodyPr>
            <a:normAutofit/>
          </a:bodyPr>
          <a:lstStyle/>
          <a:p>
            <a:r>
              <a:rPr lang="en-GB" sz="7200" u="sng" dirty="0" smtClean="0">
                <a:latin typeface="Tw Cen MT" panose="020B0602020104020603" pitchFamily="34" charset="0"/>
              </a:rPr>
              <a:t>Questions </a:t>
            </a:r>
            <a:endParaRPr lang="en-GB" sz="7200" u="sng" dirty="0">
              <a:latin typeface="Tw Cen MT" panose="020B0602020104020603" pitchFamily="34" charset="0"/>
            </a:endParaRPr>
          </a:p>
        </p:txBody>
      </p:sp>
      <p:sp>
        <p:nvSpPr>
          <p:cNvPr id="3" name="Content Placeholder 2"/>
          <p:cNvSpPr>
            <a:spLocks noGrp="1"/>
          </p:cNvSpPr>
          <p:nvPr>
            <p:ph idx="1"/>
          </p:nvPr>
        </p:nvSpPr>
        <p:spPr>
          <a:xfrm>
            <a:off x="633247" y="1809859"/>
            <a:ext cx="11143593" cy="4764361"/>
          </a:xfrm>
        </p:spPr>
        <p:txBody>
          <a:bodyPr>
            <a:normAutofit lnSpcReduction="10000"/>
          </a:bodyPr>
          <a:lstStyle/>
          <a:p>
            <a:pPr marL="0" lvl="0" indent="0" fontAlgn="base">
              <a:buNone/>
            </a:pPr>
            <a:r>
              <a:rPr lang="en-GB" sz="3000" dirty="0" smtClean="0">
                <a:latin typeface="Tw Cen MT" panose="020B0602020104020603" pitchFamily="34" charset="0"/>
              </a:rPr>
              <a:t>1.Describe </a:t>
            </a:r>
            <a:r>
              <a:rPr lang="en-GB" sz="3000" b="1" dirty="0">
                <a:latin typeface="Tw Cen MT" panose="020B0602020104020603" pitchFamily="34" charset="0"/>
              </a:rPr>
              <a:t>two</a:t>
            </a:r>
            <a:r>
              <a:rPr lang="en-GB" sz="3000" dirty="0">
                <a:latin typeface="Tw Cen MT" panose="020B0602020104020603" pitchFamily="34" charset="0"/>
              </a:rPr>
              <a:t> ways in which the rights of Chinese people are abused when they are arrested</a:t>
            </a:r>
            <a:r>
              <a:rPr lang="en-GB" sz="3000" dirty="0" smtClean="0">
                <a:latin typeface="Tw Cen MT" panose="020B0602020104020603" pitchFamily="34" charset="0"/>
              </a:rPr>
              <a:t>. (4)  </a:t>
            </a:r>
            <a:r>
              <a:rPr lang="en-GB" sz="3000" dirty="0" smtClean="0">
                <a:solidFill>
                  <a:srgbClr val="FF0000"/>
                </a:solidFill>
                <a:latin typeface="Tw Cen MT" panose="020B0602020104020603" pitchFamily="34" charset="0"/>
              </a:rPr>
              <a:t>(PE)</a:t>
            </a:r>
          </a:p>
          <a:p>
            <a:pPr marL="0" lvl="0" indent="0" fontAlgn="base">
              <a:buNone/>
            </a:pPr>
            <a:endParaRPr lang="en-GB" sz="3000" dirty="0">
              <a:latin typeface="Tw Cen MT" panose="020B0602020104020603" pitchFamily="34" charset="0"/>
            </a:endParaRPr>
          </a:p>
          <a:p>
            <a:pPr marL="0" lvl="0" indent="0" fontAlgn="base">
              <a:buNone/>
            </a:pPr>
            <a:r>
              <a:rPr lang="en-GB" sz="3000" dirty="0" smtClean="0">
                <a:latin typeface="Tw Cen MT" panose="020B0602020104020603" pitchFamily="34" charset="0"/>
              </a:rPr>
              <a:t>2.What </a:t>
            </a:r>
            <a:r>
              <a:rPr lang="en-GB" sz="3000" dirty="0">
                <a:latin typeface="Tw Cen MT" panose="020B0602020104020603" pitchFamily="34" charset="0"/>
              </a:rPr>
              <a:t>is the Chinese view </a:t>
            </a:r>
            <a:r>
              <a:rPr lang="en-GB" sz="3000" dirty="0" smtClean="0">
                <a:latin typeface="Tw Cen MT" panose="020B0602020104020603" pitchFamily="34" charset="0"/>
              </a:rPr>
              <a:t>of Scottish court </a:t>
            </a:r>
            <a:r>
              <a:rPr lang="en-GB" sz="3000" dirty="0">
                <a:latin typeface="Tw Cen MT" panose="020B0602020104020603" pitchFamily="34" charset="0"/>
              </a:rPr>
              <a:t>trials?  </a:t>
            </a:r>
            <a:endParaRPr lang="en-GB" sz="3000" dirty="0" smtClean="0">
              <a:latin typeface="Tw Cen MT" panose="020B0602020104020603" pitchFamily="34" charset="0"/>
            </a:endParaRPr>
          </a:p>
          <a:p>
            <a:pPr marL="0" lvl="0" indent="0" fontAlgn="base">
              <a:buNone/>
            </a:pPr>
            <a:endParaRPr lang="en-GB" sz="3000" dirty="0">
              <a:latin typeface="Tw Cen MT" panose="020B0602020104020603" pitchFamily="34" charset="0"/>
            </a:endParaRPr>
          </a:p>
          <a:p>
            <a:pPr marL="0" lvl="0" indent="0" fontAlgn="base">
              <a:buNone/>
            </a:pPr>
            <a:r>
              <a:rPr lang="en-GB" sz="3000" dirty="0" smtClean="0">
                <a:latin typeface="Tw Cen MT" panose="020B0602020104020603" pitchFamily="34" charset="0"/>
              </a:rPr>
              <a:t>3. Using the information in your mind map, give </a:t>
            </a:r>
            <a:r>
              <a:rPr lang="en-GB" sz="3000" b="1" dirty="0">
                <a:latin typeface="Tw Cen MT" panose="020B0602020104020603" pitchFamily="34" charset="0"/>
              </a:rPr>
              <a:t>two</a:t>
            </a:r>
            <a:r>
              <a:rPr lang="en-GB" sz="3000" dirty="0">
                <a:latin typeface="Tw Cen MT" panose="020B0602020104020603" pitchFamily="34" charset="0"/>
              </a:rPr>
              <a:t> reasons to </a:t>
            </a:r>
            <a:r>
              <a:rPr lang="en-GB" sz="3000" b="1" dirty="0">
                <a:latin typeface="Tw Cen MT" panose="020B0602020104020603" pitchFamily="34" charset="0"/>
              </a:rPr>
              <a:t>oppose</a:t>
            </a:r>
            <a:r>
              <a:rPr lang="en-GB" sz="3000" dirty="0">
                <a:latin typeface="Tw Cen MT" panose="020B0602020104020603" pitchFamily="34" charset="0"/>
              </a:rPr>
              <a:t> the view of </a:t>
            </a:r>
            <a:r>
              <a:rPr lang="en-GB" sz="3000" dirty="0" smtClean="0">
                <a:latin typeface="Tw Cen MT" panose="020B0602020104020603" pitchFamily="34" charset="0"/>
              </a:rPr>
              <a:t>Sasha Miller. </a:t>
            </a:r>
          </a:p>
          <a:p>
            <a:pPr marL="0" lvl="0" indent="0" fontAlgn="base">
              <a:buNone/>
            </a:pPr>
            <a:r>
              <a:rPr lang="en-GB" sz="3000" i="1" dirty="0" smtClean="0">
                <a:latin typeface="Tw Cen MT" panose="020B0602020104020603" pitchFamily="34" charset="0"/>
              </a:rPr>
              <a:t>“Court </a:t>
            </a:r>
            <a:r>
              <a:rPr lang="en-GB" sz="3000" i="1" dirty="0">
                <a:latin typeface="Tw Cen MT" panose="020B0602020104020603" pitchFamily="34" charset="0"/>
              </a:rPr>
              <a:t>trials in China are much like trials in Scotland.”  </a:t>
            </a:r>
            <a:r>
              <a:rPr lang="en-GB" sz="3000" b="1" dirty="0">
                <a:latin typeface="Tw Cen MT" panose="020B0602020104020603" pitchFamily="34" charset="0"/>
              </a:rPr>
              <a:t>Sasha Miller</a:t>
            </a:r>
            <a:r>
              <a:rPr lang="en-GB" sz="3000" dirty="0">
                <a:latin typeface="Tw Cen MT" panose="020B0602020104020603" pitchFamily="34" charset="0"/>
              </a:rPr>
              <a:t> </a:t>
            </a:r>
            <a:endParaRPr lang="en-GB" sz="3000" dirty="0" smtClean="0">
              <a:latin typeface="Tw Cen MT" panose="020B0602020104020603" pitchFamily="34" charset="0"/>
            </a:endParaRPr>
          </a:p>
          <a:p>
            <a:pPr marL="0" lvl="0" indent="0" fontAlgn="base">
              <a:buNone/>
            </a:pPr>
            <a:endParaRPr lang="en-GB" sz="3000" dirty="0" smtClean="0">
              <a:latin typeface="Tw Cen MT" panose="020B0602020104020603" pitchFamily="34" charset="0"/>
            </a:endParaRPr>
          </a:p>
          <a:p>
            <a:pPr marL="0" lvl="0" indent="0" fontAlgn="base">
              <a:buNone/>
            </a:pPr>
            <a:r>
              <a:rPr lang="en-GB" sz="3000" b="1" i="1" dirty="0" smtClean="0">
                <a:solidFill>
                  <a:srgbClr val="FF0000"/>
                </a:solidFill>
                <a:latin typeface="Tw Cen MT" panose="020B0602020104020603" pitchFamily="34" charset="0"/>
              </a:rPr>
              <a:t>Use the writing frame you have been given in the last lesson </a:t>
            </a:r>
          </a:p>
          <a:p>
            <a:pPr marL="0" lvl="0" indent="0" fontAlgn="base">
              <a:buNone/>
            </a:pPr>
            <a:endParaRPr lang="en-GB" dirty="0">
              <a:latin typeface="Comic Sans MS" panose="030F0702030302020204" pitchFamily="66" charset="0"/>
            </a:endParaRPr>
          </a:p>
          <a:p>
            <a:pPr marL="0" lvl="0" indent="0" fontAlgn="base">
              <a:buNone/>
            </a:pPr>
            <a:endParaRPr lang="en-GB" dirty="0">
              <a:latin typeface="Comic Sans MS" panose="030F0702030302020204" pitchFamily="66" charset="0"/>
            </a:endParaRPr>
          </a:p>
          <a:p>
            <a:pPr marL="0" indent="0">
              <a:buNone/>
            </a:pPr>
            <a:endParaRPr lang="en-GB" dirty="0">
              <a:latin typeface="Comic Sans MS" panose="030F0702030302020204" pitchFamily="66"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19159"/>
            <a:ext cx="1552575" cy="1790700"/>
          </a:xfrm>
          <a:prstGeom prst="rect">
            <a:avLst/>
          </a:prstGeom>
        </p:spPr>
      </p:pic>
    </p:spTree>
    <p:extLst>
      <p:ext uri="{BB962C8B-B14F-4D97-AF65-F5344CB8AC3E}">
        <p14:creationId xmlns:p14="http://schemas.microsoft.com/office/powerpoint/2010/main" val="31476732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3BF68B6-A830-41A7-ADB5-C0647EF545DE}"/>
</file>

<file path=customXml/itemProps2.xml><?xml version="1.0" encoding="utf-8"?>
<ds:datastoreItem xmlns:ds="http://schemas.openxmlformats.org/officeDocument/2006/customXml" ds:itemID="{FE90049D-CF39-42B6-BB8E-0DB135F7DC89}"/>
</file>

<file path=customXml/itemProps3.xml><?xml version="1.0" encoding="utf-8"?>
<ds:datastoreItem xmlns:ds="http://schemas.openxmlformats.org/officeDocument/2006/customXml" ds:itemID="{458CE817-A2C1-46F6-BB06-8FCF8A7111B6}"/>
</file>

<file path=docProps/app.xml><?xml version="1.0" encoding="utf-8"?>
<Properties xmlns="http://schemas.openxmlformats.org/officeDocument/2006/extended-properties" xmlns:vt="http://schemas.openxmlformats.org/officeDocument/2006/docPropsVTypes">
  <TotalTime>393</TotalTime>
  <Words>654</Words>
  <Application>Microsoft Office PowerPoint</Application>
  <PresentationFormat>Widescreen</PresentationFormat>
  <Paragraphs>57</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Comic Sans MS</vt:lpstr>
      <vt:lpstr>Tw Cen MT</vt:lpstr>
      <vt:lpstr>Office Theme</vt:lpstr>
      <vt:lpstr>PowerPoint Presentation</vt:lpstr>
      <vt:lpstr>http://www.teachertube.com/video/the-story-of-human-rights-youtube-323670 </vt:lpstr>
      <vt:lpstr>Human Rights in China </vt:lpstr>
      <vt:lpstr>PowerPoint Presentation</vt:lpstr>
      <vt:lpstr>  Arrest and Imprisonment  .  In China, people suspected of a crime are often arrested for long periods of time without appearing for trial. Those arrested are often denied a lawyer or family visits and may be beaten to obtain a confession. Human rights groups estimate that tens of thousands of people in China are currently being held without trial.  Compared to this country, punishment in China is very severe – a minor theft can carry a sentence of five years in prison   </vt:lpstr>
      <vt:lpstr>Court trials    Chinese court trials are not like trials in this country. The Chinese claim our court system takes too long and is too expensive. Instead the Chinese prefer to think that the accused is guilty or else why would they be there? At the trial, which may be held in secret, the accused may be denied a lawyer and they are not always allowed to speak in their own defence. Instead, after the prosecution has made their case the judge makes a decision. There is little opportunity for an appeal although the CPC have made promises to improve the way in which Chinese court trials work.  </vt:lpstr>
      <vt:lpstr>Punishment in work camps  </vt:lpstr>
      <vt:lpstr>Improvements? </vt:lpstr>
      <vt:lpstr>Questions </vt:lpstr>
      <vt:lpstr>Writing Frame</vt:lpstr>
      <vt:lpstr>Story Board</vt:lpstr>
      <vt:lpstr>PowerPoint Presentation</vt:lpstr>
      <vt:lpstr>PowerPoint Presentation</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Alanna Simpson</dc:creator>
  <cp:lastModifiedBy>Emma Noble</cp:lastModifiedBy>
  <cp:revision>25</cp:revision>
  <cp:lastPrinted>2019-03-12T09:59:32Z</cp:lastPrinted>
  <dcterms:created xsi:type="dcterms:W3CDTF">2016-05-03T11:18:17Z</dcterms:created>
  <dcterms:modified xsi:type="dcterms:W3CDTF">2019-09-03T10:37:07Z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