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2" r:id="rId4"/>
    <p:sldId id="258" r:id="rId5"/>
    <p:sldId id="259" r:id="rId6"/>
    <p:sldId id="260" r:id="rId7"/>
    <p:sldId id="261" r:id="rId8"/>
    <p:sldId id="257" r:id="rId9"/>
    <p:sldId id="263" r:id="rId10"/>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66"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2472B-2B29-4ACB-B64D-F07D124BA434}"/>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03D7B7B-123E-4366-BFEF-F9751A91B8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015315-C3EE-461A-B9AB-0F5E7FE9102D}"/>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F1F31078-334C-4D80-9A43-95AAAF392C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906812-C2E0-4BEC-9C91-9D0AB2FF3F71}"/>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322598095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717647-0B09-4FF0-878B-49B494A6FDD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FE1D0E-6C18-4949-94AD-D6363EC5E06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055AAB-0FE8-4DD8-83BD-1671DD9F2715}"/>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C28DBB2F-6A88-4527-8189-26A38112E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A568F70-21D6-4783-BCB1-CF90D30CE118}"/>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334137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2EB2012-3D6E-4DD8-8E75-4DBE78849E7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F47EA4F-9417-47E0-ADF4-03394F9F22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E1216F3-476A-46F9-A364-473939810440}"/>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ED065599-8C17-4F50-844A-423321274F3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F1114C-CB38-4C5C-832D-C96F610605C2}"/>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1020837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19D26-B82C-416B-88A1-C2B56EC385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65A0A01-0FFF-4185-8EA4-B19393006E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D88809-EC9E-4DCE-B23B-E05E020735E3}"/>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70C7AAAE-1D59-4D23-80C8-FCE1EC5B49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713ED3B-3B81-40DF-8CAF-F230D6F7CE8B}"/>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111408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8EE62-60D8-4DBB-A5BA-FCB5FEBC53E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E952A2C-1015-4AD0-BA96-9AAAB52CE8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3B0472-A093-48DF-B20D-1B5770036AF6}"/>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0B8F7F7A-BB0B-4878-8A8A-6442ABE1BFD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078150-CDBD-4A15-9FC0-9AEF97B5669C}"/>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679243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24A9F-D034-4DB3-8308-42A40D395B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95DDF98-35FB-4937-A9E3-764C0C13DB3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4E70282-AF73-4F09-BEB9-78F14FB7EB4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CEF22FD1-E61F-489B-9434-2C1E8B133AA3}"/>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6" name="Footer Placeholder 5">
            <a:extLst>
              <a:ext uri="{FF2B5EF4-FFF2-40B4-BE49-F238E27FC236}">
                <a16:creationId xmlns:a16="http://schemas.microsoft.com/office/drawing/2014/main" id="{6A541BC0-5BF0-4DBE-8A29-989241232C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BF7B692-D0B8-4670-A8E6-8CC7C229EE37}"/>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2788605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73D03-6402-4FA0-8A6A-B54D4D60A0E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44EC631-D738-4F19-B0BB-B8CE7E68B6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CC8A8DC-AF6C-4577-BAAC-38A1F9B8D0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E9FD7C9-ACD7-4A61-A55F-6708435385A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2DD1F34-BE7A-479D-B427-9FB987DD69F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B2FF970-7557-44B4-926A-59975A266C9E}"/>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8" name="Footer Placeholder 7">
            <a:extLst>
              <a:ext uri="{FF2B5EF4-FFF2-40B4-BE49-F238E27FC236}">
                <a16:creationId xmlns:a16="http://schemas.microsoft.com/office/drawing/2014/main" id="{491D1617-DC0D-4849-883A-CECBBB3786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90913A0-090B-4DD4-96BF-6EB64C8D11E1}"/>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2003758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99EA3-4479-4CBC-8034-DADF3DA3F4E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E7FB887-808D-4F7A-8ABB-5F9652C8073F}"/>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4" name="Footer Placeholder 3">
            <a:extLst>
              <a:ext uri="{FF2B5EF4-FFF2-40B4-BE49-F238E27FC236}">
                <a16:creationId xmlns:a16="http://schemas.microsoft.com/office/drawing/2014/main" id="{F6819487-9924-4A04-81D4-68B594DA53C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520263C-8318-4D7B-A32A-155019B6D2DA}"/>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575866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15434D-1084-452E-A1E8-69F96898BE88}"/>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3" name="Footer Placeholder 2">
            <a:extLst>
              <a:ext uri="{FF2B5EF4-FFF2-40B4-BE49-F238E27FC236}">
                <a16:creationId xmlns:a16="http://schemas.microsoft.com/office/drawing/2014/main" id="{1D43EC49-2619-434F-8C6F-AAA4E6E6642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6A7DB148-85FB-4C58-852A-FADEB9B68C3E}"/>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2549931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6F17C-8364-4CB6-B0FD-9516DFFDAC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7B802EA-7441-4019-8E35-5EF32DD3050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2932CBB-3177-4BBB-B170-3C496DE376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66D645F-79C7-423F-9432-34C889515907}"/>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6" name="Footer Placeholder 5">
            <a:extLst>
              <a:ext uri="{FF2B5EF4-FFF2-40B4-BE49-F238E27FC236}">
                <a16:creationId xmlns:a16="http://schemas.microsoft.com/office/drawing/2014/main" id="{EC54C37D-ECEC-46E2-9553-97643DE5692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F7A581-7353-490F-9C55-6D3E5C885DDC}"/>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35839893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19EF6-3161-410C-AC33-704B473955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4107732-701A-47B1-8370-58B606CE7D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6DEFA5D-E645-4422-A3ED-7DA72BE0BC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F5788A-28DC-4048-A7B8-FE687E0E07A2}"/>
              </a:ext>
            </a:extLst>
          </p:cNvPr>
          <p:cNvSpPr>
            <a:spLocks noGrp="1"/>
          </p:cNvSpPr>
          <p:nvPr>
            <p:ph type="dt" sz="half" idx="10"/>
          </p:nvPr>
        </p:nvSpPr>
        <p:spPr/>
        <p:txBody>
          <a:bodyPr/>
          <a:lstStyle/>
          <a:p>
            <a:fld id="{469676A8-9643-46AA-8F0B-ABCA52393698}" type="datetimeFigureOut">
              <a:rPr lang="en-GB" smtClean="0"/>
              <a:t>21/02/2020</a:t>
            </a:fld>
            <a:endParaRPr lang="en-GB"/>
          </a:p>
        </p:txBody>
      </p:sp>
      <p:sp>
        <p:nvSpPr>
          <p:cNvPr id="6" name="Footer Placeholder 5">
            <a:extLst>
              <a:ext uri="{FF2B5EF4-FFF2-40B4-BE49-F238E27FC236}">
                <a16:creationId xmlns:a16="http://schemas.microsoft.com/office/drawing/2014/main" id="{168F2DCF-4ECB-4973-955B-594474FFF9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706847E-2DAA-4A2F-8B73-E10BD2FB16D2}"/>
              </a:ext>
            </a:extLst>
          </p:cNvPr>
          <p:cNvSpPr>
            <a:spLocks noGrp="1"/>
          </p:cNvSpPr>
          <p:nvPr>
            <p:ph type="sldNum" sz="quarter" idx="12"/>
          </p:nvPr>
        </p:nvSpPr>
        <p:spPr/>
        <p:txBody>
          <a:bodyPr/>
          <a:lstStyle/>
          <a:p>
            <a:fld id="{E7B0BFF4-06C8-4228-8FEF-FF6096879CD6}" type="slidenum">
              <a:rPr lang="en-GB" smtClean="0"/>
              <a:t>‹#›</a:t>
            </a:fld>
            <a:endParaRPr lang="en-GB"/>
          </a:p>
        </p:txBody>
      </p:sp>
    </p:spTree>
    <p:extLst>
      <p:ext uri="{BB962C8B-B14F-4D97-AF65-F5344CB8AC3E}">
        <p14:creationId xmlns:p14="http://schemas.microsoft.com/office/powerpoint/2010/main" val="194060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5200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F23A2C-DE7A-481B-B7E0-C559A71B8B9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1AAF2B5-BFB6-4025-8938-5439AA3073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98BA99C-82FB-4379-98D6-659E684BBD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9676A8-9643-46AA-8F0B-ABCA52393698}" type="datetimeFigureOut">
              <a:rPr lang="en-GB" smtClean="0"/>
              <a:t>21/02/2020</a:t>
            </a:fld>
            <a:endParaRPr lang="en-GB"/>
          </a:p>
        </p:txBody>
      </p:sp>
      <p:sp>
        <p:nvSpPr>
          <p:cNvPr id="5" name="Footer Placeholder 4">
            <a:extLst>
              <a:ext uri="{FF2B5EF4-FFF2-40B4-BE49-F238E27FC236}">
                <a16:creationId xmlns:a16="http://schemas.microsoft.com/office/drawing/2014/main" id="{11A778F2-8F9E-4378-B4AE-EC8EE59517B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87D82B8-5288-44CD-98C9-D9CF4086F7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B0BFF4-06C8-4228-8FEF-FF6096879CD6}" type="slidenum">
              <a:rPr lang="en-GB" smtClean="0"/>
              <a:t>‹#›</a:t>
            </a:fld>
            <a:endParaRPr lang="en-GB"/>
          </a:p>
        </p:txBody>
      </p:sp>
    </p:spTree>
    <p:extLst>
      <p:ext uri="{BB962C8B-B14F-4D97-AF65-F5344CB8AC3E}">
        <p14:creationId xmlns:p14="http://schemas.microsoft.com/office/powerpoint/2010/main" val="5170171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s.wikipedia.org/wiki/Soubor:Indian_Army_T-72_image_2.jpg" TargetMode="External"/><Relationship Id="rId7" Type="http://schemas.openxmlformats.org/officeDocument/2006/relationships/hyperlink" Target="https://openclipart.org/detail/227983/world-peace"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pring96.org/en/news/44779" TargetMode="Externa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E0uLbeQlwjw"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F7116CD-E680-49DD-B853-72F6F12DFEC1}"/>
              </a:ext>
            </a:extLst>
          </p:cNvPr>
          <p:cNvSpPr txBox="1">
            <a:spLocks/>
          </p:cNvSpPr>
          <p:nvPr/>
        </p:nvSpPr>
        <p:spPr>
          <a:xfrm>
            <a:off x="1867376" y="1115476"/>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dirty="0"/>
              <a:t>What is happening in Israel/Palestine? </a:t>
            </a:r>
          </a:p>
        </p:txBody>
      </p:sp>
      <p:sp>
        <p:nvSpPr>
          <p:cNvPr id="5" name="Subtitle 2">
            <a:extLst>
              <a:ext uri="{FF2B5EF4-FFF2-40B4-BE49-F238E27FC236}">
                <a16:creationId xmlns:a16="http://schemas.microsoft.com/office/drawing/2014/main" id="{9454E15D-AAE0-4E95-A2B9-7CC9A541070F}"/>
              </a:ext>
            </a:extLst>
          </p:cNvPr>
          <p:cNvSpPr txBox="1">
            <a:spLocks/>
          </p:cNvSpPr>
          <p:nvPr/>
        </p:nvSpPr>
        <p:spPr>
          <a:xfrm>
            <a:off x="1524000" y="4234375"/>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t>L.I I can </a:t>
            </a:r>
            <a:r>
              <a:rPr lang="en-US" dirty="0"/>
              <a:t>demonstrate an understanding of how expansion of Israeli power has affected people’s lives</a:t>
            </a:r>
            <a:endParaRPr lang="en-GB" dirty="0"/>
          </a:p>
        </p:txBody>
      </p:sp>
      <p:pic>
        <p:nvPicPr>
          <p:cNvPr id="6" name="Picture 5">
            <a:extLst>
              <a:ext uri="{FF2B5EF4-FFF2-40B4-BE49-F238E27FC236}">
                <a16:creationId xmlns:a16="http://schemas.microsoft.com/office/drawing/2014/main" id="{1ABFCBAC-E0C2-42AD-AA32-9111BDC51390}"/>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 xmlns:a1611="http://schemas.microsoft.com/office/drawing/2016/11/main" r:id="rId3"/>
              </a:ext>
            </a:extLst>
          </a:blip>
          <a:stretch>
            <a:fillRect/>
          </a:stretch>
        </p:blipFill>
        <p:spPr>
          <a:xfrm>
            <a:off x="0" y="-6422"/>
            <a:ext cx="2991729" cy="2243797"/>
          </a:xfrm>
          <a:prstGeom prst="rect">
            <a:avLst/>
          </a:prstGeom>
        </p:spPr>
      </p:pic>
      <p:pic>
        <p:nvPicPr>
          <p:cNvPr id="7" name="Picture 6">
            <a:extLst>
              <a:ext uri="{FF2B5EF4-FFF2-40B4-BE49-F238E27FC236}">
                <a16:creationId xmlns:a16="http://schemas.microsoft.com/office/drawing/2014/main" id="{871E73EC-D59E-474F-8AA7-16BCB7B76D2D}"/>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 xmlns:a1611="http://schemas.microsoft.com/office/drawing/2016/11/main" r:id="rId5"/>
              </a:ext>
            </a:extLst>
          </a:blip>
          <a:stretch>
            <a:fillRect/>
          </a:stretch>
        </p:blipFill>
        <p:spPr>
          <a:xfrm>
            <a:off x="9887023" y="29791"/>
            <a:ext cx="2304977" cy="2207584"/>
          </a:xfrm>
          <a:prstGeom prst="rect">
            <a:avLst/>
          </a:prstGeom>
        </p:spPr>
      </p:pic>
      <p:pic>
        <p:nvPicPr>
          <p:cNvPr id="8" name="Picture 7">
            <a:extLst>
              <a:ext uri="{FF2B5EF4-FFF2-40B4-BE49-F238E27FC236}">
                <a16:creationId xmlns:a16="http://schemas.microsoft.com/office/drawing/2014/main" id="{17B61890-9B17-4667-A1DF-D7CE39437F27}"/>
              </a:ext>
            </a:extLst>
          </p:cNvPr>
          <p:cNvPicPr>
            <a:picLocks noChangeAspect="1"/>
          </p:cNvPicPr>
          <p:nvPr/>
        </p:nvPicPr>
        <p:blipFill>
          <a:blip r:embed="rId6" cstate="hqprint">
            <a:extLst>
              <a:ext uri="{28A0092B-C50C-407E-A947-70E740481C1C}">
                <a14:useLocalDpi xmlns:a14="http://schemas.microsoft.com/office/drawing/2010/main" val="0"/>
              </a:ext>
              <a:ext uri="{837473B0-CC2E-450A-ABE3-18F120FF3D39}">
                <a1611:picAttrSrcUrl xmlns="" xmlns:a1611="http://schemas.microsoft.com/office/drawing/2016/11/main" r:id="rId7"/>
              </a:ext>
            </a:extLst>
          </a:blip>
          <a:stretch>
            <a:fillRect/>
          </a:stretch>
        </p:blipFill>
        <p:spPr>
          <a:xfrm>
            <a:off x="9497778" y="4770782"/>
            <a:ext cx="2694222" cy="2087217"/>
          </a:xfrm>
          <a:prstGeom prst="rect">
            <a:avLst/>
          </a:prstGeom>
        </p:spPr>
      </p:pic>
    </p:spTree>
    <p:extLst>
      <p:ext uri="{BB962C8B-B14F-4D97-AF65-F5344CB8AC3E}">
        <p14:creationId xmlns:p14="http://schemas.microsoft.com/office/powerpoint/2010/main" val="35830642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1665" y="1991032"/>
            <a:ext cx="9881419" cy="923330"/>
          </a:xfrm>
          <a:prstGeom prst="rect">
            <a:avLst/>
          </a:prstGeom>
          <a:noFill/>
        </p:spPr>
        <p:txBody>
          <a:bodyPr wrap="square" rtlCol="0">
            <a:spAutoFit/>
          </a:bodyPr>
          <a:lstStyle/>
          <a:p>
            <a:r>
              <a:rPr lang="en-GB" dirty="0">
                <a:hlinkClick r:id="rId2"/>
              </a:rPr>
              <a:t>https://</a:t>
            </a:r>
            <a:r>
              <a:rPr lang="en-GB" dirty="0" smtClean="0">
                <a:hlinkClick r:id="rId2"/>
              </a:rPr>
              <a:t>www.youtube.com/watch?v=E0uLbeQlwjw</a:t>
            </a:r>
            <a:endParaRPr lang="en-GB" dirty="0" smtClean="0"/>
          </a:p>
          <a:p>
            <a:endParaRPr lang="en-GB" dirty="0"/>
          </a:p>
          <a:p>
            <a:r>
              <a:rPr lang="en-GB" dirty="0" smtClean="0"/>
              <a:t>YouTube video explaining the </a:t>
            </a:r>
            <a:r>
              <a:rPr lang="en-GB" smtClean="0"/>
              <a:t>conflict over land</a:t>
            </a:r>
            <a:endParaRPr lang="en-GB" dirty="0"/>
          </a:p>
        </p:txBody>
      </p:sp>
    </p:spTree>
    <p:extLst>
      <p:ext uri="{BB962C8B-B14F-4D97-AF65-F5344CB8AC3E}">
        <p14:creationId xmlns:p14="http://schemas.microsoft.com/office/powerpoint/2010/main" val="1624954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67A53D3-755C-4F15-B7F5-13FD037EBE42}"/>
              </a:ext>
            </a:extLst>
          </p:cNvPr>
          <p:cNvSpPr/>
          <p:nvPr/>
        </p:nvSpPr>
        <p:spPr>
          <a:xfrm>
            <a:off x="424070" y="371061"/>
            <a:ext cx="11436626" cy="6247864"/>
          </a:xfrm>
          <a:prstGeom prst="rect">
            <a:avLst/>
          </a:prstGeom>
        </p:spPr>
        <p:txBody>
          <a:bodyPr wrap="square">
            <a:spAutoFit/>
          </a:bodyPr>
          <a:lstStyle/>
          <a:p>
            <a:r>
              <a:rPr lang="en-US" sz="2000" dirty="0"/>
              <a:t>Answer the following questions after watching Ross Kemp in Gaza and Israel. </a:t>
            </a:r>
          </a:p>
          <a:p>
            <a:r>
              <a:rPr lang="en-US" sz="2000" u="sng" dirty="0"/>
              <a:t>Gaza</a:t>
            </a:r>
          </a:p>
          <a:p>
            <a:pPr marL="342900" indent="-342900">
              <a:buAutoNum type="arabicPeriod"/>
            </a:pPr>
            <a:r>
              <a:rPr lang="en-US" sz="2000" dirty="0"/>
              <a:t>How did Israel respond to Hamas being elected governors of Gaza in 2006? </a:t>
            </a:r>
          </a:p>
          <a:p>
            <a:pPr marL="342900" indent="-342900">
              <a:buAutoNum type="arabicPeriod" startAt="2"/>
            </a:pPr>
            <a:r>
              <a:rPr lang="en-US" sz="2000" dirty="0"/>
              <a:t>Why are so many Palestinians in Gaza living in poverty?</a:t>
            </a:r>
          </a:p>
          <a:p>
            <a:r>
              <a:rPr lang="en-US" sz="2000" dirty="0"/>
              <a:t>3. Explain why there are tunnels at the border between Gaza and Egypt. </a:t>
            </a:r>
          </a:p>
          <a:p>
            <a:r>
              <a:rPr lang="en-US" sz="2000" dirty="0"/>
              <a:t>4. In what ways are young children exposed to the conflict?</a:t>
            </a:r>
          </a:p>
          <a:p>
            <a:r>
              <a:rPr lang="en-US" sz="2000" dirty="0"/>
              <a:t>5. Describe the effects of life in Gaza on the children at the psychiatric clinic?</a:t>
            </a:r>
          </a:p>
          <a:p>
            <a:r>
              <a:rPr lang="en-US" sz="2000" dirty="0"/>
              <a:t>6. Why is the law student from the Al-Nasser brigade prepared to become a suicide bomber?</a:t>
            </a:r>
          </a:p>
          <a:p>
            <a:endParaRPr lang="en-US" sz="2000" dirty="0"/>
          </a:p>
          <a:p>
            <a:r>
              <a:rPr lang="en-US" sz="2000" u="sng" dirty="0"/>
              <a:t> Israel </a:t>
            </a:r>
          </a:p>
          <a:p>
            <a:pPr marL="342900" indent="-342900">
              <a:buAutoNum type="arabicPeriod"/>
            </a:pPr>
            <a:r>
              <a:rPr lang="en-US" sz="2000" dirty="0"/>
              <a:t>What are the main Israeli concerns in this conflict? </a:t>
            </a:r>
          </a:p>
          <a:p>
            <a:pPr marL="342900" indent="-342900">
              <a:buAutoNum type="arabicPeriod"/>
            </a:pPr>
            <a:r>
              <a:rPr lang="en-US" sz="2000" dirty="0"/>
              <a:t> How has Israeli taxi driver Amos Levy been affected by the conflict? </a:t>
            </a:r>
          </a:p>
          <a:p>
            <a:pPr marL="342900" indent="-342900">
              <a:buAutoNum type="arabicPeriod"/>
            </a:pPr>
            <a:r>
              <a:rPr lang="en-US" sz="2000" dirty="0"/>
              <a:t>What was Operation Cast Lead? </a:t>
            </a:r>
          </a:p>
          <a:p>
            <a:pPr marL="342900" indent="-342900">
              <a:buAutoNum type="arabicPeriod"/>
            </a:pPr>
            <a:r>
              <a:rPr lang="en-US" sz="2000" dirty="0"/>
              <a:t> Explain why there is controversy over Israel’s building of a security wall at the border between Israel and the West Bank. </a:t>
            </a:r>
          </a:p>
          <a:p>
            <a:pPr marL="342900" indent="-342900">
              <a:buAutoNum type="arabicPeriod"/>
            </a:pPr>
            <a:r>
              <a:rPr lang="en-US" sz="2000" dirty="0"/>
              <a:t> Why did the Jewish settlers feel they had a right to territory within the West Bank?</a:t>
            </a:r>
          </a:p>
          <a:p>
            <a:pPr marL="342900" indent="-342900">
              <a:buAutoNum type="arabicPeriod"/>
            </a:pPr>
            <a:r>
              <a:rPr lang="en-US" sz="2000" dirty="0"/>
              <a:t> In what way is the attitude of Israelis in Tel Aviv different to those of the Jewish settlers?</a:t>
            </a:r>
          </a:p>
          <a:p>
            <a:pPr marL="342900" indent="-342900">
              <a:buAutoNum type="arabicPeriod"/>
            </a:pPr>
            <a:endParaRPr lang="en-US" sz="2000" dirty="0"/>
          </a:p>
          <a:p>
            <a:pPr marL="342900" indent="-342900">
              <a:buAutoNum type="arabicPeriod"/>
            </a:pPr>
            <a:endParaRPr lang="en-US" sz="2000" dirty="0"/>
          </a:p>
          <a:p>
            <a:r>
              <a:rPr lang="en-US" sz="2000" dirty="0"/>
              <a:t>TEACHER: PLEASE PROVIDE PHOTO COPY OF THESE AND STICK TO TIMINGS ON HAND OUT</a:t>
            </a:r>
            <a:endParaRPr lang="en-GB" sz="2000" dirty="0"/>
          </a:p>
        </p:txBody>
      </p:sp>
    </p:spTree>
    <p:extLst>
      <p:ext uri="{BB962C8B-B14F-4D97-AF65-F5344CB8AC3E}">
        <p14:creationId xmlns:p14="http://schemas.microsoft.com/office/powerpoint/2010/main" val="1585206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455E9-5657-4FEF-80AD-F06B3C01A490}"/>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B10BEA87-D964-4D03-BB6F-5F430116C157}"/>
              </a:ext>
            </a:extLst>
          </p:cNvPr>
          <p:cNvSpPr>
            <a:spLocks noGrp="1"/>
          </p:cNvSpPr>
          <p:nvPr>
            <p:ph idx="1"/>
          </p:nvPr>
        </p:nvSpPr>
        <p:spPr/>
        <p:txBody>
          <a:bodyPr>
            <a:normAutofit lnSpcReduction="10000"/>
          </a:bodyPr>
          <a:lstStyle/>
          <a:p>
            <a:pPr marL="0" indent="0">
              <a:buNone/>
            </a:pPr>
            <a:r>
              <a:rPr lang="en-GB" dirty="0"/>
              <a:t>We will be looking at the history of the Israel/ Palestine conflict and bringing it into modern day. </a:t>
            </a:r>
          </a:p>
          <a:p>
            <a:pPr marL="0" indent="0">
              <a:buNone/>
            </a:pPr>
            <a:endParaRPr lang="en-GB" dirty="0"/>
          </a:p>
          <a:p>
            <a:pPr marL="0" indent="0">
              <a:buNone/>
            </a:pPr>
            <a:endParaRPr lang="en-GB" dirty="0"/>
          </a:p>
          <a:p>
            <a:pPr marL="0" indent="0">
              <a:buNone/>
            </a:pPr>
            <a:r>
              <a:rPr lang="en-US" dirty="0"/>
              <a:t>You will create a storyboard to describe the reasons for this conflict and explain why the conflict continues today.</a:t>
            </a:r>
          </a:p>
          <a:p>
            <a:pPr marL="0" indent="0">
              <a:buNone/>
            </a:pPr>
            <a:endParaRPr lang="en-US" dirty="0"/>
          </a:p>
          <a:p>
            <a:pPr marL="0" indent="0">
              <a:buNone/>
            </a:pPr>
            <a:endParaRPr lang="en-US" dirty="0"/>
          </a:p>
          <a:p>
            <a:pPr marL="0" indent="0">
              <a:buNone/>
            </a:pPr>
            <a:r>
              <a:rPr lang="en-US" dirty="0"/>
              <a:t>Draw a 6 box storyboard, as we go through the slides write in your chosen information in your own words. Box 1 will be given to you.</a:t>
            </a:r>
            <a:endParaRPr lang="en-GB" dirty="0"/>
          </a:p>
        </p:txBody>
      </p:sp>
    </p:spTree>
    <p:extLst>
      <p:ext uri="{BB962C8B-B14F-4D97-AF65-F5344CB8AC3E}">
        <p14:creationId xmlns:p14="http://schemas.microsoft.com/office/powerpoint/2010/main" val="2202733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637866C-753C-42B4-9365-E69EC3F7EA68}"/>
              </a:ext>
            </a:extLst>
          </p:cNvPr>
          <p:cNvSpPr/>
          <p:nvPr/>
        </p:nvSpPr>
        <p:spPr>
          <a:xfrm>
            <a:off x="490330" y="58846"/>
            <a:ext cx="11211339" cy="6740307"/>
          </a:xfrm>
          <a:prstGeom prst="rect">
            <a:avLst/>
          </a:prstGeom>
        </p:spPr>
        <p:txBody>
          <a:bodyPr wrap="square">
            <a:spAutoFit/>
          </a:bodyPr>
          <a:lstStyle/>
          <a:p>
            <a:r>
              <a:rPr lang="en-US" sz="3600" i="1" dirty="0">
                <a:solidFill>
                  <a:srgbClr val="FF0000"/>
                </a:solidFill>
              </a:rPr>
              <a:t>Box 1 </a:t>
            </a:r>
            <a:r>
              <a:rPr lang="en-US" sz="3600" dirty="0"/>
              <a:t>-What is now the Jewish state of Israel was historically Palestine or Judea.</a:t>
            </a:r>
          </a:p>
          <a:p>
            <a:endParaRPr lang="en-US" sz="3600" dirty="0"/>
          </a:p>
          <a:p>
            <a:r>
              <a:rPr lang="en-US" sz="3600" dirty="0"/>
              <a:t>Many Jewish people believe the land was promised to them by God. Many of them moved to Europe over the centuries but see Palestine as their ‘promised land’. Many Jews moved back into Palestine during the 20th Century, having been persecuted in Europe, especially during Nazi attempts to exterminate Jews in the Holocaust in World War II. Jews believed they needed their own country to be safe, and many believed the land promised to them in the Bible was this Jewish homeland. </a:t>
            </a:r>
            <a:endParaRPr lang="en-GB" sz="3600" dirty="0"/>
          </a:p>
        </p:txBody>
      </p:sp>
    </p:spTree>
    <p:extLst>
      <p:ext uri="{BB962C8B-B14F-4D97-AF65-F5344CB8AC3E}">
        <p14:creationId xmlns:p14="http://schemas.microsoft.com/office/powerpoint/2010/main" val="196093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034E2D7-B245-4531-ACEC-34934CDC85C1}"/>
              </a:ext>
            </a:extLst>
          </p:cNvPr>
          <p:cNvSpPr/>
          <p:nvPr/>
        </p:nvSpPr>
        <p:spPr>
          <a:xfrm>
            <a:off x="106017" y="371061"/>
            <a:ext cx="12085983" cy="6093976"/>
          </a:xfrm>
          <a:prstGeom prst="rect">
            <a:avLst/>
          </a:prstGeom>
        </p:spPr>
        <p:txBody>
          <a:bodyPr wrap="square">
            <a:spAutoFit/>
          </a:bodyPr>
          <a:lstStyle/>
          <a:p>
            <a:r>
              <a:rPr lang="en-US" sz="3000" dirty="0"/>
              <a:t>At this time however, Palestine was not empty. It was populated mainly by Palestinians, who had come from </a:t>
            </a:r>
            <a:r>
              <a:rPr lang="en-US" sz="3000" dirty="0" err="1"/>
              <a:t>neighbouring</a:t>
            </a:r>
            <a:r>
              <a:rPr lang="en-US" sz="3000" dirty="0"/>
              <a:t> Arab countries, and who had lived there for centuries. Palestinian people are mainly Muslim or Christian. This caused conflict between the Jews and Palestinians who both feel they had a right to this land. </a:t>
            </a:r>
          </a:p>
          <a:p>
            <a:endParaRPr lang="en-US" sz="3000" dirty="0"/>
          </a:p>
          <a:p>
            <a:r>
              <a:rPr lang="en-US" sz="3000" dirty="0"/>
              <a:t> After World War II, the United Nations attempted to resolve the conflict by splitting the land into Israeli and Palestinian territories. It established the Jewish state of Israel in 1948 and within it two separate territories for the Palestinian people; the West Bank and the Gaza strip. Many Palestinians were forced out of their homes to make way for Jewish settlements when Israel was created. Israel </a:t>
            </a:r>
            <a:r>
              <a:rPr lang="en-US" sz="3000" dirty="0" smtClean="0"/>
              <a:t>has </a:t>
            </a:r>
            <a:r>
              <a:rPr lang="en-US" sz="3000" dirty="0"/>
              <a:t>gradually expanded its territory between 1948 and the present day, and the Israeli army now occupy the West Bank.</a:t>
            </a:r>
            <a:endParaRPr lang="en-GB" sz="3000" dirty="0"/>
          </a:p>
        </p:txBody>
      </p:sp>
    </p:spTree>
    <p:extLst>
      <p:ext uri="{BB962C8B-B14F-4D97-AF65-F5344CB8AC3E}">
        <p14:creationId xmlns:p14="http://schemas.microsoft.com/office/powerpoint/2010/main" val="4463360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761259-4402-43DA-9EDE-412406B7B8A7}"/>
              </a:ext>
            </a:extLst>
          </p:cNvPr>
          <p:cNvSpPr/>
          <p:nvPr/>
        </p:nvSpPr>
        <p:spPr>
          <a:xfrm>
            <a:off x="119269" y="265043"/>
            <a:ext cx="11979965" cy="6124754"/>
          </a:xfrm>
          <a:prstGeom prst="rect">
            <a:avLst/>
          </a:prstGeom>
        </p:spPr>
        <p:txBody>
          <a:bodyPr wrap="square">
            <a:spAutoFit/>
          </a:bodyPr>
          <a:lstStyle/>
          <a:p>
            <a:r>
              <a:rPr lang="en-US" sz="2800" dirty="0"/>
              <a:t>Today’s conflict is largely a continuing dispute over these borders, and Israel’s military occupation of and continued settlement building to house Jewish people in the West Bank. Palestinians in the West bank complain that Israel’s army control their movements, making it hard to visit friends and family, or go to work, school or hospitals. The USA is a firm ally of Israel. It provides it with a lot of financial and military support, which has resulted in anger at the USA from Palestinians and their sympathizers who feel victimized by Israel. </a:t>
            </a:r>
          </a:p>
          <a:p>
            <a:endParaRPr lang="en-US" sz="2800" dirty="0"/>
          </a:p>
          <a:p>
            <a:r>
              <a:rPr lang="en-US" sz="2800" dirty="0"/>
              <a:t> Some Palestinians resort to violence against Jews and Israel in anger at the way they feel they have been treated. Israel responds by bombing Palestinian territories and insisting on greater control of Palestinian territories to protect their own security, which causes further anger and conflict. It is a vicious cycle, with both sides often blaming the other for the continuing conflict. It is possibly the longest conflict in world history. </a:t>
            </a:r>
            <a:endParaRPr lang="en-GB" sz="2800" dirty="0"/>
          </a:p>
        </p:txBody>
      </p:sp>
    </p:spTree>
    <p:extLst>
      <p:ext uri="{BB962C8B-B14F-4D97-AF65-F5344CB8AC3E}">
        <p14:creationId xmlns:p14="http://schemas.microsoft.com/office/powerpoint/2010/main" val="4033952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696D44A-2DC1-4919-90F5-A01ECFD5378A}"/>
              </a:ext>
            </a:extLst>
          </p:cNvPr>
          <p:cNvPicPr>
            <a:picLocks noChangeAspect="1"/>
          </p:cNvPicPr>
          <p:nvPr/>
        </p:nvPicPr>
        <p:blipFill rotWithShape="1">
          <a:blip r:embed="rId2"/>
          <a:srcRect l="27577" t="29118" r="28346" b="31273"/>
          <a:stretch/>
        </p:blipFill>
        <p:spPr>
          <a:xfrm>
            <a:off x="0" y="0"/>
            <a:ext cx="12192000" cy="6858000"/>
          </a:xfrm>
          <a:prstGeom prst="rect">
            <a:avLst/>
          </a:prstGeom>
        </p:spPr>
      </p:pic>
    </p:spTree>
    <p:extLst>
      <p:ext uri="{BB962C8B-B14F-4D97-AF65-F5344CB8AC3E}">
        <p14:creationId xmlns:p14="http://schemas.microsoft.com/office/powerpoint/2010/main" val="4273795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9ECF2-B6AB-457E-8988-91785B6FA12D}"/>
              </a:ext>
            </a:extLst>
          </p:cNvPr>
          <p:cNvSpPr>
            <a:spLocks noGrp="1"/>
          </p:cNvSpPr>
          <p:nvPr>
            <p:ph type="title"/>
          </p:nvPr>
        </p:nvSpPr>
        <p:spPr/>
        <p:txBody>
          <a:bodyPr/>
          <a:lstStyle/>
          <a:p>
            <a:r>
              <a:rPr lang="en-GB" dirty="0"/>
              <a:t>Plenary </a:t>
            </a:r>
          </a:p>
        </p:txBody>
      </p:sp>
      <p:sp>
        <p:nvSpPr>
          <p:cNvPr id="3" name="Content Placeholder 2">
            <a:extLst>
              <a:ext uri="{FF2B5EF4-FFF2-40B4-BE49-F238E27FC236}">
                <a16:creationId xmlns:a16="http://schemas.microsoft.com/office/drawing/2014/main" id="{6A30C4B0-3F91-486F-8425-19D0B15841FB}"/>
              </a:ext>
            </a:extLst>
          </p:cNvPr>
          <p:cNvSpPr>
            <a:spLocks noGrp="1"/>
          </p:cNvSpPr>
          <p:nvPr>
            <p:ph idx="1"/>
          </p:nvPr>
        </p:nvSpPr>
        <p:spPr/>
        <p:txBody>
          <a:bodyPr/>
          <a:lstStyle/>
          <a:p>
            <a:pPr marL="0" indent="0">
              <a:buNone/>
            </a:pPr>
            <a:r>
              <a:rPr lang="en-US" dirty="0"/>
              <a:t>Do you have any </a:t>
            </a:r>
            <a:r>
              <a:rPr lang="en-US" i="1" dirty="0">
                <a:solidFill>
                  <a:srgbClr val="FF0000"/>
                </a:solidFill>
              </a:rPr>
              <a:t>suggestions</a:t>
            </a:r>
            <a:r>
              <a:rPr lang="en-US" dirty="0"/>
              <a:t> for what could be done to help resolve the conflict? </a:t>
            </a:r>
          </a:p>
          <a:p>
            <a:pPr marL="0" indent="0">
              <a:buNone/>
            </a:pPr>
            <a:endParaRPr lang="en-US" dirty="0"/>
          </a:p>
          <a:p>
            <a:pPr marL="0" indent="0">
              <a:buNone/>
            </a:pPr>
            <a:r>
              <a:rPr lang="en-US" dirty="0"/>
              <a:t>Discuss this in your group and prepare to share your suggestions with the class.</a:t>
            </a:r>
            <a:endParaRPr lang="en-GB" dirty="0"/>
          </a:p>
        </p:txBody>
      </p:sp>
    </p:spTree>
    <p:extLst>
      <p:ext uri="{BB962C8B-B14F-4D97-AF65-F5344CB8AC3E}">
        <p14:creationId xmlns:p14="http://schemas.microsoft.com/office/powerpoint/2010/main" val="36474322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86F8210-763D-4320-A342-70D6D9F4FBC6}"/>
</file>

<file path=customXml/itemProps2.xml><?xml version="1.0" encoding="utf-8"?>
<ds:datastoreItem xmlns:ds="http://schemas.openxmlformats.org/officeDocument/2006/customXml" ds:itemID="{EB4B20A9-7C0C-4407-9784-DC57046E5468}"/>
</file>

<file path=customXml/itemProps3.xml><?xml version="1.0" encoding="utf-8"?>
<ds:datastoreItem xmlns:ds="http://schemas.openxmlformats.org/officeDocument/2006/customXml" ds:itemID="{13A3656A-EAF2-4156-AA8C-3058FFD7276B}"/>
</file>

<file path=docProps/app.xml><?xml version="1.0" encoding="utf-8"?>
<Properties xmlns="http://schemas.openxmlformats.org/officeDocument/2006/extended-properties" xmlns:vt="http://schemas.openxmlformats.org/officeDocument/2006/docPropsVTypes">
  <TotalTime>244</TotalTime>
  <Words>782</Words>
  <Application>Microsoft Office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Tw Cen MT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Plenary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alanna</dc:creator>
  <cp:lastModifiedBy>Emma Noble</cp:lastModifiedBy>
  <cp:revision>11</cp:revision>
  <cp:lastPrinted>2019-05-01T10:55:58Z</cp:lastPrinted>
  <dcterms:created xsi:type="dcterms:W3CDTF">2019-02-13T20:47:19Z</dcterms:created>
  <dcterms:modified xsi:type="dcterms:W3CDTF">2020-02-21T14:33:55Z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