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54" d="100"/>
          <a:sy n="54" d="100"/>
        </p:scale>
        <p:origin x="11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298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642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602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9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71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1527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267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051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369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75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19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E3623-384F-4CC3-BA81-81A2E6ED4FD7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C512B-A1AC-4165-AE1B-F62C0F923B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64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Indian_Army_T-72_image_2.jpg" TargetMode="External"/><Relationship Id="rId7" Type="http://schemas.openxmlformats.org/officeDocument/2006/relationships/hyperlink" Target="https://openclipart.org/detail/227983/world-peac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spring96.org/en/news/44779" TargetMode="Externa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L.I I can explain why the Mexican drug war is described as a military conflict.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7116CD-E680-49DD-B853-72F6F12DFEC1}"/>
              </a:ext>
            </a:extLst>
          </p:cNvPr>
          <p:cNvSpPr txBox="1">
            <a:spLocks/>
          </p:cNvSpPr>
          <p:nvPr/>
        </p:nvSpPr>
        <p:spPr>
          <a:xfrm>
            <a:off x="1867376" y="1115476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Mexican </a:t>
            </a:r>
            <a:r>
              <a:rPr lang="en-GB" dirty="0" smtClean="0"/>
              <a:t>Drug Wars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BFCBAC-E0C2-42AD-AA32-9111BDC513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0" y="-6422"/>
            <a:ext cx="2991729" cy="22437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1E73EC-D59E-474F-8AA7-16BCB7B76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9887023" y="29791"/>
            <a:ext cx="2304977" cy="22075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B61890-9B17-4667-A1DF-D7CE39437F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9497778" y="4770782"/>
            <a:ext cx="2694222" cy="208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495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Plenary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27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Starter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i="1" dirty="0" smtClean="0">
                <a:latin typeface="Tw Cen MT" panose="020B0602020104020603" pitchFamily="34" charset="0"/>
              </a:rPr>
              <a:t>Fix the mistakes based on last lesson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Tw Cen MT" panose="020B0602020104020603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Yemen is on a border with Iran.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Germany and Italy both support Saudi Arabia in the conflict.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The north and south of Yemen joined together in 2000.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Rebels in Yemen are backed by Egypt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i="1" dirty="0" smtClean="0">
                <a:latin typeface="Tw Cen MT" panose="020B0602020104020603" pitchFamily="34" charset="0"/>
              </a:rPr>
              <a:t>Write out each sentence again with the </a:t>
            </a:r>
            <a:r>
              <a:rPr lang="en-GB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statement corrected. </a:t>
            </a:r>
            <a:endParaRPr lang="en-GB" i="1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942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6600"/>
            <a:ext cx="4521200" cy="95408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696200" cy="68218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82643" y="930729"/>
            <a:ext cx="388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w Cen MT" panose="020B0602020104020603" pitchFamily="34" charset="0"/>
              </a:rPr>
              <a:t>How are drugs smuggled into the United States?</a:t>
            </a:r>
          </a:p>
          <a:p>
            <a:endParaRPr lang="en-GB" sz="2400" dirty="0" smtClean="0">
              <a:latin typeface="Tw Cen MT" panose="020B0602020104020603" pitchFamily="34" charset="0"/>
            </a:endParaRPr>
          </a:p>
          <a:p>
            <a:r>
              <a:rPr lang="en-GB" sz="2400" b="1" dirty="0" smtClean="0">
                <a:latin typeface="Tw Cen MT" panose="020B0602020104020603" pitchFamily="34" charset="0"/>
              </a:rPr>
              <a:t>Most illegal drugs are </a:t>
            </a:r>
            <a:r>
              <a:rPr lang="en-GB" sz="24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smuggled</a:t>
            </a:r>
            <a:r>
              <a:rPr lang="en-GB" sz="2400" b="1" dirty="0" smtClean="0">
                <a:latin typeface="Tw Cen MT" panose="020B0602020104020603" pitchFamily="34" charset="0"/>
              </a:rPr>
              <a:t> from Mexico </a:t>
            </a:r>
            <a:r>
              <a:rPr lang="en-GB" sz="2400" dirty="0" smtClean="0">
                <a:latin typeface="Tw Cen MT" panose="020B0602020104020603" pitchFamily="34" charset="0"/>
              </a:rPr>
              <a:t>into the United States through the more than three hundred ports of entry.</a:t>
            </a:r>
          </a:p>
          <a:p>
            <a:endParaRPr lang="en-GB" sz="2400" dirty="0">
              <a:latin typeface="Tw Cen MT" panose="020B0602020104020603" pitchFamily="34" charset="0"/>
            </a:endParaRPr>
          </a:p>
          <a:p>
            <a:r>
              <a:rPr lang="en-GB" sz="2400" b="1" i="1" dirty="0" smtClean="0">
                <a:latin typeface="Tw Cen MT" panose="020B0602020104020603" pitchFamily="34" charset="0"/>
              </a:rPr>
              <a:t>Traffickers hide or disguise drugs in passenger vehicles and tractor trailers and, to a lesser extent, on buses and cargo trains.</a:t>
            </a:r>
            <a:endParaRPr lang="en-GB" sz="2400" b="1" i="1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119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601" y="977900"/>
            <a:ext cx="11684000" cy="444896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9300" y="5858381"/>
            <a:ext cx="11264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latin typeface="Tw Cen MT" panose="020B0602020104020603" pitchFamily="34" charset="0"/>
              </a:rPr>
              <a:t>Make a </a:t>
            </a: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conclusion</a:t>
            </a:r>
            <a:r>
              <a:rPr lang="en-GB" sz="3200" dirty="0" smtClean="0">
                <a:latin typeface="Tw Cen MT" panose="020B0602020104020603" pitchFamily="34" charset="0"/>
              </a:rPr>
              <a:t> about where most </a:t>
            </a:r>
            <a:r>
              <a:rPr lang="en-GB" sz="3200" b="1" i="1" dirty="0" smtClean="0">
                <a:latin typeface="Tw Cen MT" panose="020B0602020104020603" pitchFamily="34" charset="0"/>
              </a:rPr>
              <a:t>Border Drug Seizures Occur</a:t>
            </a:r>
            <a:r>
              <a:rPr lang="en-GB" sz="3200" dirty="0" smtClean="0">
                <a:latin typeface="Tw Cen MT" panose="020B0602020104020603" pitchFamily="34" charset="0"/>
              </a:rPr>
              <a:t>.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994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229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5400" dirty="0" smtClean="0">
                <a:latin typeface="Tw Cen MT" panose="020B0602020104020603" pitchFamily="34" charset="0"/>
              </a:rPr>
              <a:t>What is the drug war about?</a:t>
            </a:r>
            <a:endParaRPr lang="en-GB" sz="5400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229" y="1690688"/>
            <a:ext cx="11544300" cy="531426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3200" dirty="0">
                <a:latin typeface="Tw Cen MT" panose="020B0602020104020603" pitchFamily="34" charset="0"/>
              </a:rPr>
              <a:t>The </a:t>
            </a:r>
            <a:r>
              <a:rPr lang="en-GB" sz="3200" b="1" dirty="0">
                <a:latin typeface="Tw Cen MT" panose="020B0602020104020603" pitchFamily="34" charset="0"/>
              </a:rPr>
              <a:t>Mexican Drug </a:t>
            </a:r>
            <a:r>
              <a:rPr lang="en-GB" sz="3200" b="1" dirty="0" smtClean="0">
                <a:latin typeface="Tw Cen MT" panose="020B0602020104020603" pitchFamily="34" charset="0"/>
              </a:rPr>
              <a:t>War is</a:t>
            </a:r>
            <a:r>
              <a:rPr lang="en-GB" sz="3200" dirty="0">
                <a:latin typeface="Tw Cen MT" panose="020B0602020104020603" pitchFamily="34" charset="0"/>
              </a:rPr>
              <a:t> between the </a:t>
            </a:r>
            <a:r>
              <a:rPr lang="en-GB" sz="32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Mexican Government</a:t>
            </a:r>
            <a:r>
              <a:rPr lang="en-GB" sz="3200" dirty="0">
                <a:latin typeface="Tw Cen MT" panose="020B0602020104020603" pitchFamily="34" charset="0"/>
              </a:rPr>
              <a:t> and various </a:t>
            </a: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drug trafficking organisations known as cartels.</a:t>
            </a:r>
          </a:p>
          <a:p>
            <a:pPr marL="0" indent="0">
              <a:buNone/>
            </a:pPr>
            <a:endParaRPr lang="en-GB" sz="3200" b="1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 </a:t>
            </a:r>
            <a:r>
              <a:rPr lang="en-GB" sz="3200" dirty="0" smtClean="0">
                <a:latin typeface="Tw Cen MT" panose="020B0602020104020603" pitchFamily="34" charset="0"/>
              </a:rPr>
              <a:t>In </a:t>
            </a:r>
            <a:r>
              <a:rPr lang="en-GB" sz="3200" dirty="0">
                <a:latin typeface="Tw Cen MT" panose="020B0602020104020603" pitchFamily="34" charset="0"/>
              </a:rPr>
              <a:t>2006 when the Mexican military began to </a:t>
            </a:r>
            <a:r>
              <a:rPr lang="en-GB" sz="3200" dirty="0" smtClean="0">
                <a:latin typeface="Tw Cen MT" panose="020B0602020104020603" pitchFamily="34" charset="0"/>
              </a:rPr>
              <a:t>get involved, </a:t>
            </a:r>
            <a:r>
              <a:rPr lang="en-GB" sz="3200" dirty="0">
                <a:latin typeface="Tw Cen MT" panose="020B0602020104020603" pitchFamily="34" charset="0"/>
              </a:rPr>
              <a:t>the </a:t>
            </a:r>
            <a:r>
              <a:rPr lang="en-GB" sz="3200" dirty="0" smtClean="0">
                <a:latin typeface="Tw Cen MT" panose="020B0602020104020603" pitchFamily="34" charset="0"/>
              </a:rPr>
              <a:t>government's main goal </a:t>
            </a:r>
            <a:r>
              <a:rPr lang="en-GB" sz="3200" dirty="0">
                <a:latin typeface="Tw Cen MT" panose="020B0602020104020603" pitchFamily="34" charset="0"/>
              </a:rPr>
              <a:t>was to </a:t>
            </a:r>
            <a:r>
              <a:rPr lang="en-GB" sz="3200" b="1" dirty="0">
                <a:solidFill>
                  <a:srgbClr val="FF0000"/>
                </a:solidFill>
                <a:latin typeface="Tw Cen MT" panose="020B0602020104020603" pitchFamily="34" charset="0"/>
              </a:rPr>
              <a:t>reduce drug-related violence</a:t>
            </a:r>
            <a:r>
              <a:rPr lang="en-GB" sz="3200" dirty="0" smtClean="0">
                <a:latin typeface="Tw Cen MT" panose="020B0602020104020603" pitchFamily="34" charset="0"/>
              </a:rPr>
              <a:t>.</a:t>
            </a: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>
                <a:latin typeface="Tw Cen MT" panose="020B0602020104020603" pitchFamily="34" charset="0"/>
              </a:rPr>
              <a:t> The Mexican government has asserted that their primary focus is on </a:t>
            </a:r>
            <a:r>
              <a:rPr lang="en-GB" sz="3200" dirty="0" smtClean="0">
                <a:latin typeface="Tw Cen MT" panose="020B0602020104020603" pitchFamily="34" charset="0"/>
              </a:rPr>
              <a:t>get rid of the </a:t>
            </a:r>
            <a:r>
              <a:rPr lang="en-GB" sz="3200" b="1" i="1" dirty="0">
                <a:solidFill>
                  <a:srgbClr val="FF0000"/>
                </a:solidFill>
                <a:latin typeface="Tw Cen MT" panose="020B0602020104020603" pitchFamily="34" charset="0"/>
              </a:rPr>
              <a:t>powerful drug </a:t>
            </a:r>
            <a:r>
              <a:rPr lang="en-GB" sz="32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cartels</a:t>
            </a:r>
            <a:r>
              <a:rPr lang="en-GB" sz="3200" dirty="0">
                <a:latin typeface="Tw Cen MT" panose="020B0602020104020603" pitchFamily="34" charset="0"/>
              </a:rPr>
              <a:t> </a:t>
            </a:r>
            <a:r>
              <a:rPr lang="en-GB" sz="3200" dirty="0" smtClean="0">
                <a:latin typeface="Tw Cen MT" panose="020B0602020104020603" pitchFamily="34" charset="0"/>
              </a:rPr>
              <a:t>which come from Mexico.</a:t>
            </a: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>
                <a:latin typeface="Tw Cen MT" panose="020B0602020104020603" pitchFamily="34" charset="0"/>
              </a:rPr>
              <a:t>Figures show </a:t>
            </a:r>
            <a:r>
              <a:rPr lang="en-GB" sz="3200" b="1" dirty="0">
                <a:solidFill>
                  <a:srgbClr val="FF0000"/>
                </a:solidFill>
                <a:latin typeface="Tw Cen MT" panose="020B0602020104020603" pitchFamily="34" charset="0"/>
              </a:rPr>
              <a:t>28,816 murders</a:t>
            </a:r>
            <a:r>
              <a:rPr lang="en-GB" sz="3200" dirty="0">
                <a:latin typeface="Tw Cen MT" panose="020B0602020104020603" pitchFamily="34" charset="0"/>
              </a:rPr>
              <a:t>, a </a:t>
            </a:r>
            <a:r>
              <a:rPr lang="en-GB" sz="3200" b="1" dirty="0">
                <a:solidFill>
                  <a:srgbClr val="FF0000"/>
                </a:solidFill>
                <a:latin typeface="Tw Cen MT" panose="020B0602020104020603" pitchFamily="34" charset="0"/>
              </a:rPr>
              <a:t>15% </a:t>
            </a:r>
            <a:r>
              <a:rPr lang="en-GB" sz="3200" dirty="0">
                <a:latin typeface="Tw Cen MT" panose="020B0602020104020603" pitchFamily="34" charset="0"/>
              </a:rPr>
              <a:t>increase over the previous year, mainly due to the </a:t>
            </a:r>
            <a:r>
              <a:rPr lang="en-GB" sz="3200" b="1" dirty="0">
                <a:solidFill>
                  <a:srgbClr val="FF0000"/>
                </a:solidFill>
                <a:latin typeface="Tw Cen MT" panose="020B0602020104020603" pitchFamily="34" charset="0"/>
              </a:rPr>
              <a:t>drug war in 2018.</a:t>
            </a: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 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9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50" y="261257"/>
            <a:ext cx="36031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Tw Cen MT" panose="020B0602020104020603" pitchFamily="34" charset="0"/>
              </a:rPr>
              <a:t>More than 200,000 people have been killed or have disappeared since Mexico's government declared war on organised crime in December 2006.</a:t>
            </a:r>
            <a:endParaRPr lang="en-GB" sz="2800" dirty="0">
              <a:latin typeface="Tw Cen MT" panose="020B06020201040206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31630" y="4653643"/>
            <a:ext cx="3913413" cy="187743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THINK </a:t>
            </a:r>
            <a:r>
              <a:rPr lang="en-GB" sz="2800" dirty="0" smtClean="0">
                <a:latin typeface="Tw Cen MT" panose="020B0602020104020603" pitchFamily="34" charset="0"/>
              </a:rPr>
              <a:t>with your partner.</a:t>
            </a:r>
          </a:p>
          <a:p>
            <a:pPr algn="ctr"/>
            <a:endParaRPr lang="en-GB" sz="2800" dirty="0" smtClean="0">
              <a:latin typeface="Tw Cen MT" panose="020B0602020104020603" pitchFamily="34" charset="0"/>
            </a:endParaRPr>
          </a:p>
          <a:p>
            <a:pPr algn="ctr"/>
            <a:r>
              <a:rPr lang="en-GB" sz="2800" dirty="0" smtClean="0">
                <a:latin typeface="Tw Cen MT" panose="020B0602020104020603" pitchFamily="34" charset="0"/>
              </a:rPr>
              <a:t>Why would people be killed or </a:t>
            </a:r>
            <a:r>
              <a:rPr lang="en-GB" sz="3200" dirty="0" smtClean="0">
                <a:latin typeface="Tw Cen MT" panose="020B0602020104020603" pitchFamily="34" charset="0"/>
              </a:rPr>
              <a:t>disappear</a:t>
            </a:r>
            <a:r>
              <a:rPr lang="en-GB" sz="2800" dirty="0" smtClean="0">
                <a:latin typeface="Tw Cen MT" panose="020B0602020104020603" pitchFamily="34" charset="0"/>
              </a:rPr>
              <a:t>? </a:t>
            </a:r>
            <a:endParaRPr lang="en-GB" sz="2800" dirty="0">
              <a:latin typeface="Tw Cen MT" panose="020B0602020104020603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9411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899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384" y="-493032"/>
            <a:ext cx="11342915" cy="2318657"/>
          </a:xfrm>
        </p:spPr>
        <p:txBody>
          <a:bodyPr>
            <a:normAutofit/>
          </a:bodyPr>
          <a:lstStyle/>
          <a:p>
            <a:r>
              <a:rPr lang="en-GB" sz="3000" dirty="0" smtClean="0">
                <a:latin typeface="Tw Cen MT" panose="020B0602020104020603" pitchFamily="34" charset="0"/>
              </a:rPr>
              <a:t>Explain </a:t>
            </a:r>
            <a:r>
              <a:rPr lang="en-GB" sz="3000" b="1" i="1" dirty="0">
                <a:solidFill>
                  <a:srgbClr val="FF0000"/>
                </a:solidFill>
                <a:latin typeface="Tw Cen MT" panose="020B0602020104020603" pitchFamily="34" charset="0"/>
              </a:rPr>
              <a:t>2</a:t>
            </a:r>
            <a:r>
              <a:rPr lang="en-GB" sz="3000" dirty="0" smtClean="0">
                <a:latin typeface="Tw Cen MT" panose="020B0602020104020603" pitchFamily="34" charset="0"/>
              </a:rPr>
              <a:t> reasons why </a:t>
            </a:r>
            <a:r>
              <a:rPr lang="en-GB" sz="3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drug cartels </a:t>
            </a:r>
            <a:r>
              <a:rPr lang="en-GB" sz="3000" dirty="0" smtClean="0">
                <a:latin typeface="Tw Cen MT" panose="020B0602020104020603" pitchFamily="34" charset="0"/>
              </a:rPr>
              <a:t>are such an issue in Mexico. (PE)</a:t>
            </a:r>
            <a:br>
              <a:rPr lang="en-GB" sz="3000" dirty="0" smtClean="0">
                <a:latin typeface="Tw Cen MT" panose="020B0602020104020603" pitchFamily="34" charset="0"/>
              </a:rPr>
            </a:br>
            <a:r>
              <a:rPr lang="en-GB" sz="3000" dirty="0" smtClean="0">
                <a:latin typeface="Tw Cen MT" panose="020B0602020104020603" pitchFamily="34" charset="0"/>
              </a:rPr>
              <a:t>Use the </a:t>
            </a:r>
            <a:r>
              <a:rPr lang="en-GB" sz="3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information below </a:t>
            </a:r>
            <a:r>
              <a:rPr lang="en-GB" sz="3000" dirty="0" smtClean="0">
                <a:latin typeface="Tw Cen MT" panose="020B0602020104020603" pitchFamily="34" charset="0"/>
              </a:rPr>
              <a:t>to help you and expand. </a:t>
            </a:r>
            <a:endParaRPr lang="en-GB" sz="3000" dirty="0">
              <a:latin typeface="Tw Cen MT" panose="020B06020201040206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897" y="1613353"/>
            <a:ext cx="4082145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4400" dirty="0">
                <a:latin typeface="Tw Cen MT" panose="020B0602020104020603" pitchFamily="34" charset="0"/>
              </a:rPr>
              <a:t>Police corruption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286500" y="4790481"/>
            <a:ext cx="59055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Tw Cen MT" panose="020B0602020104020603" pitchFamily="34" charset="0"/>
              </a:rPr>
              <a:t>The police take bribes from cartels or are threatened by them. SO?</a:t>
            </a:r>
            <a:endParaRPr lang="en-GB" sz="3600" dirty="0">
              <a:latin typeface="Tw Cen MT" panose="020B06020201040206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72841" y="1764004"/>
            <a:ext cx="5920723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4400" dirty="0"/>
              <a:t>Police are in short supply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1384" y="3330846"/>
            <a:ext cx="5671457" cy="2316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Tw Cen MT" panose="020B0602020104020603" pitchFamily="34" charset="0"/>
              </a:rPr>
              <a:t>The police are so understaffed and don't have the resources to deal with the amount of crime. SO? </a:t>
            </a:r>
            <a:endParaRPr lang="en-GB" sz="36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505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01384" y="214788"/>
            <a:ext cx="11342915" cy="231865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>
                <a:latin typeface="Tw Cen MT" panose="020B0602020104020603" pitchFamily="34" charset="0"/>
              </a:rPr>
              <a:t>Explain </a:t>
            </a:r>
            <a:r>
              <a:rPr lang="en-GB" sz="3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2</a:t>
            </a:r>
            <a:r>
              <a:rPr lang="en-GB" sz="3000" dirty="0" smtClean="0">
                <a:latin typeface="Tw Cen MT" panose="020B0602020104020603" pitchFamily="34" charset="0"/>
              </a:rPr>
              <a:t> reasons why </a:t>
            </a:r>
            <a:r>
              <a:rPr lang="en-GB" sz="3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drug cartels </a:t>
            </a:r>
            <a:r>
              <a:rPr lang="en-GB" sz="3000" dirty="0" smtClean="0">
                <a:latin typeface="Tw Cen MT" panose="020B0602020104020603" pitchFamily="34" charset="0"/>
              </a:rPr>
              <a:t>are such an issue in Mexico. (PE)</a:t>
            </a:r>
            <a:br>
              <a:rPr lang="en-GB" sz="3000" dirty="0" smtClean="0">
                <a:latin typeface="Tw Cen MT" panose="020B0602020104020603" pitchFamily="34" charset="0"/>
              </a:rPr>
            </a:br>
            <a:r>
              <a:rPr lang="en-GB" sz="3000" dirty="0" smtClean="0">
                <a:latin typeface="Tw Cen MT" panose="020B0602020104020603" pitchFamily="34" charset="0"/>
              </a:rPr>
              <a:t>Use the </a:t>
            </a:r>
            <a:r>
              <a:rPr lang="en-GB" sz="3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information below </a:t>
            </a:r>
            <a:r>
              <a:rPr lang="en-GB" sz="3000" dirty="0" smtClean="0">
                <a:latin typeface="Tw Cen MT" panose="020B0602020104020603" pitchFamily="34" charset="0"/>
              </a:rPr>
              <a:t>to help you and expand. </a:t>
            </a:r>
            <a:endParaRPr lang="en-GB" sz="3000" dirty="0">
              <a:latin typeface="Tw Cen MT" panose="020B06020201040206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2897" y="1613353"/>
            <a:ext cx="4082145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  <a:latin typeface="Tw Cen MT" panose="020B0602020104020603" pitchFamily="34" charset="0"/>
              </a:rPr>
              <a:t>Police corruption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86500" y="4790481"/>
            <a:ext cx="5905500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police take bribes from cartels or are threatened by them. SO?</a:t>
            </a:r>
            <a:endParaRPr lang="en-GB" sz="36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56512" y="1764004"/>
            <a:ext cx="5920723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4400" dirty="0">
                <a:solidFill>
                  <a:srgbClr val="00B050"/>
                </a:solidFill>
              </a:rPr>
              <a:t>Police are in short supply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1384" y="3330846"/>
            <a:ext cx="5671457" cy="23166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The police are so understaffed and don't have the resources to deal with the amount of crime. SO? </a:t>
            </a:r>
            <a:endParaRPr lang="en-GB" sz="3600" dirty="0">
              <a:solidFill>
                <a:srgbClr val="00B05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988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Example answers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Drug cartels are an issue in Mexico because of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police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corruption (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P)</a:t>
            </a:r>
            <a:r>
              <a:rPr lang="en-GB" sz="3600" dirty="0" smtClean="0">
                <a:latin typeface="Tw Cen MT" panose="020B0602020104020603" pitchFamily="34" charset="0"/>
              </a:rPr>
              <a:t>. This means that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</a:t>
            </a:r>
            <a:r>
              <a:rPr lang="en-GB" sz="3600" dirty="0">
                <a:solidFill>
                  <a:srgbClr val="FF0000"/>
                </a:solidFill>
                <a:latin typeface="Tw Cen MT" panose="020B0602020104020603" pitchFamily="34" charset="0"/>
              </a:rPr>
              <a:t>police take bribes from cartels or are threatened by them</a:t>
            </a:r>
            <a:r>
              <a:rPr lang="en-GB" sz="3600" dirty="0" smtClean="0">
                <a:latin typeface="Tw Cen MT" panose="020B0602020104020603" pitchFamily="34" charset="0"/>
              </a:rPr>
              <a:t> and so are able to get away with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illegal behaviour. (E)</a:t>
            </a:r>
            <a:endParaRPr lang="en-GB" sz="36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66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FABF5CA-1740-44CB-BB05-BDC2C579F940}"/>
</file>

<file path=customXml/itemProps2.xml><?xml version="1.0" encoding="utf-8"?>
<ds:datastoreItem xmlns:ds="http://schemas.openxmlformats.org/officeDocument/2006/customXml" ds:itemID="{B9588756-6782-4907-B4ED-0A82F60AA0E5}"/>
</file>

<file path=customXml/itemProps3.xml><?xml version="1.0" encoding="utf-8"?>
<ds:datastoreItem xmlns:ds="http://schemas.openxmlformats.org/officeDocument/2006/customXml" ds:itemID="{6368B0AE-040A-484A-A226-14C5602EF589}"/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455</Words>
  <Application>Microsoft Office PowerPoint</Application>
  <PresentationFormat>Widescreen</PresentationFormat>
  <Paragraphs>43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Tw Cen MT</vt:lpstr>
      <vt:lpstr>Office Theme</vt:lpstr>
      <vt:lpstr>PowerPoint Presentation</vt:lpstr>
      <vt:lpstr>Starter</vt:lpstr>
      <vt:lpstr>PowerPoint Presentation</vt:lpstr>
      <vt:lpstr>PowerPoint Presentation</vt:lpstr>
      <vt:lpstr>What is the drug war about?</vt:lpstr>
      <vt:lpstr>PowerPoint Presentation</vt:lpstr>
      <vt:lpstr>Explain 2 reasons why drug cartels are such an issue in Mexico. (PE) Use the information below to help you and expand. </vt:lpstr>
      <vt:lpstr>PowerPoint Presentation</vt:lpstr>
      <vt:lpstr>Example answers</vt:lpstr>
      <vt:lpstr>Plenary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Alanna Simpson</dc:creator>
  <cp:lastModifiedBy>Ms Noble</cp:lastModifiedBy>
  <cp:revision>13</cp:revision>
  <dcterms:created xsi:type="dcterms:W3CDTF">2019-02-14T14:02:30Z</dcterms:created>
  <dcterms:modified xsi:type="dcterms:W3CDTF">2020-03-06T11:52:55Z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