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61" r:id="rId6"/>
    <p:sldId id="264" r:id="rId7"/>
    <p:sldId id="265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7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805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96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748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10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7498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685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406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3452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4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038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4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C2B0C-64C4-4951-B0E2-DFE8A02D6D29}" type="datetimeFigureOut">
              <a:rPr lang="en-GB" smtClean="0"/>
              <a:t>07/11/2019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F7264-2396-47CF-BDD6-A990B331E04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708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>
                <a:latin typeface="Tw Cen MT" panose="020B0602020104020603" pitchFamily="34" charset="0"/>
              </a:rPr>
              <a:t>Is everyone in China really equal?</a:t>
            </a:r>
            <a:endParaRPr lang="en-GB" sz="5400" dirty="0">
              <a:latin typeface="Tw Cen MT" panose="020B06020201040206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>
              <a:latin typeface="Tw Cen MT" panose="020B06020201040206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/>
        </p:nvSpPr>
        <p:spPr>
          <a:xfrm>
            <a:off x="1547218" y="153484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4800" u="sng" dirty="0">
              <a:latin typeface="Tw Cen MT" panose="020B0602020104020603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47218" y="1142051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77847" y="3861438"/>
            <a:ext cx="914400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dirty="0" smtClean="0">
                <a:latin typeface="Tw Cen MT" panose="020B0602020104020603" pitchFamily="34" charset="0"/>
              </a:rPr>
              <a:t>L.I I can discuss the different types of inequalities that exist in China with exemplification.</a:t>
            </a:r>
            <a:endParaRPr lang="en-GB" sz="3200" dirty="0">
              <a:latin typeface="Tw Cen MT" panose="020B0602020104020603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9821917" y="19423"/>
            <a:ext cx="2370083" cy="2718337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7957089" y="5246050"/>
            <a:ext cx="4089400" cy="1401762"/>
          </a:xfrm>
          <a:prstGeom prst="rect">
            <a:avLst/>
          </a:prstGeom>
        </p:spPr>
      </p:pic>
      <p:sp>
        <p:nvSpPr>
          <p:cNvPr id="9" name="Cloud Callout 8"/>
          <p:cNvSpPr/>
          <p:nvPr/>
        </p:nvSpPr>
        <p:spPr>
          <a:xfrm>
            <a:off x="0" y="-35703"/>
            <a:ext cx="4083269" cy="1570547"/>
          </a:xfrm>
          <a:prstGeom prst="cloudCallout">
            <a:avLst>
              <a:gd name="adj1" fmla="val 19321"/>
              <a:gd name="adj2" fmla="val 745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dirty="0" smtClean="0">
                <a:latin typeface="Tw Cen MT" panose="020B0602020104020603" pitchFamily="34" charset="0"/>
              </a:rPr>
              <a:t>Take down the heading and learning intention</a:t>
            </a:r>
            <a:r>
              <a:rPr lang="en-GB" sz="2800" dirty="0" smtClean="0">
                <a:latin typeface="Tw Cen MT" panose="020B0602020104020603" pitchFamily="34" charset="0"/>
              </a:rPr>
              <a:t>. </a:t>
            </a:r>
            <a:endParaRPr lang="en-GB" sz="2800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46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u="sng" dirty="0" smtClean="0">
                <a:latin typeface="Tw Cen MT" panose="020B0602020104020603" pitchFamily="34" charset="0"/>
              </a:rPr>
              <a:t>Starter </a:t>
            </a:r>
            <a:endParaRPr lang="en-GB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4400" dirty="0" smtClean="0">
                <a:latin typeface="Tw Cen MT" panose="020B0602020104020603" pitchFamily="34" charset="0"/>
              </a:rPr>
              <a:t>Read the first paragraph on page 74, and give your </a:t>
            </a:r>
            <a:r>
              <a:rPr lang="en-GB" sz="4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own definition </a:t>
            </a:r>
            <a:r>
              <a:rPr lang="en-GB" sz="4400" dirty="0" smtClean="0">
                <a:latin typeface="Tw Cen MT" panose="020B0602020104020603" pitchFamily="34" charset="0"/>
              </a:rPr>
              <a:t>of </a:t>
            </a:r>
            <a:r>
              <a:rPr lang="en-GB" sz="4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communism. </a:t>
            </a:r>
          </a:p>
          <a:p>
            <a:endParaRPr lang="en-GB" sz="4400" dirty="0">
              <a:solidFill>
                <a:srgbClr val="FF0000"/>
              </a:solidFill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4400" dirty="0" smtClean="0">
                <a:latin typeface="Tw Cen MT" panose="020B0602020104020603" pitchFamily="34" charset="0"/>
              </a:rPr>
              <a:t>Read “What is the </a:t>
            </a:r>
            <a:r>
              <a:rPr lang="en-GB" sz="4400" dirty="0" err="1" smtClean="0">
                <a:solidFill>
                  <a:srgbClr val="FF0000"/>
                </a:solidFill>
                <a:latin typeface="Tw Cen MT" panose="020B0602020104020603" pitchFamily="34" charset="0"/>
              </a:rPr>
              <a:t>Hukou</a:t>
            </a:r>
            <a:r>
              <a:rPr lang="en-GB" sz="4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?” </a:t>
            </a:r>
            <a:r>
              <a:rPr lang="en-GB" sz="4400" dirty="0" smtClean="0">
                <a:latin typeface="Tw Cen MT" panose="020B0602020104020603" pitchFamily="34" charset="0"/>
              </a:rPr>
              <a:t>using the information explain what this is. </a:t>
            </a:r>
            <a:r>
              <a:rPr lang="en-GB" sz="44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Do you think that this is fair? WHY?</a:t>
            </a:r>
          </a:p>
        </p:txBody>
      </p:sp>
      <p:pic>
        <p:nvPicPr>
          <p:cNvPr id="4" name="Picture 3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512" y="5067300"/>
            <a:ext cx="1552575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00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0746416"/>
              </p:ext>
            </p:extLst>
          </p:nvPr>
        </p:nvGraphicFramePr>
        <p:xfrm>
          <a:off x="555172" y="489857"/>
          <a:ext cx="11168742" cy="48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73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7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0600">
                <a:tc>
                  <a:txBody>
                    <a:bodyPr/>
                    <a:lstStyle/>
                    <a:p>
                      <a:pPr marL="6350" marR="4762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Change has been good for China </a:t>
                      </a:r>
                    </a:p>
                    <a:p>
                      <a:pPr marL="2286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</a:p>
                    <a:p>
                      <a:pPr marL="3175" marR="431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China has become a much wealthier country in the past 30 years. Wealth differences between the people of China are not a worry for the CPC. People are allowed to start their own businesses and many have become rich. Everyone has become better off thanks to the changes started by President Deng. </a:t>
                      </a:r>
                      <a:endParaRPr lang="en-GB" sz="2400" b="0" dirty="0" smtClean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3175" marR="431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 smtClean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400" b="0" dirty="0" err="1">
                          <a:solidFill>
                            <a:srgbClr val="FF0000"/>
                          </a:solidFill>
                          <a:effectLst/>
                          <a:latin typeface="Tw Cen MT" panose="020B0602020104020603" pitchFamily="34" charset="0"/>
                        </a:rPr>
                        <a:t>Louize</a:t>
                      </a:r>
                      <a:r>
                        <a:rPr lang="en-GB" sz="2400" b="0" dirty="0">
                          <a:solidFill>
                            <a:srgbClr val="FF0000"/>
                          </a:solidFill>
                          <a:effectLst/>
                          <a:latin typeface="Tw Cen MT" panose="020B0602020104020603" pitchFamily="34" charset="0"/>
                        </a:rPr>
                        <a:t> Whitelaw </a:t>
                      </a:r>
                      <a:endParaRPr lang="en-GB" sz="2400" b="0" dirty="0">
                        <a:solidFill>
                          <a:srgbClr val="FF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tc>
                  <a:txBody>
                    <a:bodyPr/>
                    <a:lstStyle/>
                    <a:p>
                      <a:pPr marL="6350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endParaRPr lang="en-GB" sz="2400" b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tc>
                  <a:txBody>
                    <a:bodyPr/>
                    <a:lstStyle/>
                    <a:p>
                      <a:pPr marL="6350" marR="4254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Change has not benefited all  </a:t>
                      </a:r>
                    </a:p>
                    <a:p>
                      <a:pPr marL="6350" marR="4254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Chinese people </a:t>
                      </a:r>
                    </a:p>
                    <a:p>
                      <a:pPr marL="3175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</a:p>
                    <a:p>
                      <a:pPr marL="3175" marR="4445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The changes introduced into China in the 1980s have not benefited all the people of China. People can open their own business but not everyone does. </a:t>
                      </a:r>
                      <a:r>
                        <a:rPr lang="en-GB" sz="2400" b="0" dirty="0" smtClean="0">
                          <a:effectLst/>
                          <a:latin typeface="Tw Cen MT" panose="020B0602020104020603" pitchFamily="34" charset="0"/>
                        </a:rPr>
                        <a:t>China 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is a wealthier country than in the past. The huge differences in wealth between people in China is a big worry for the CPC.                 </a:t>
                      </a:r>
                      <a:r>
                        <a:rPr lang="en-GB" sz="2400" b="1" dirty="0">
                          <a:solidFill>
                            <a:srgbClr val="FF0000"/>
                          </a:solidFill>
                          <a:effectLst/>
                          <a:latin typeface="Tw Cen MT" panose="020B0602020104020603" pitchFamily="34" charset="0"/>
                        </a:rPr>
                        <a:t>Brandon Carlin </a:t>
                      </a:r>
                      <a:endParaRPr lang="en-GB" sz="2400" b="1" dirty="0">
                        <a:solidFill>
                          <a:srgbClr val="FF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5172" y="5343436"/>
            <a:ext cx="111687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Louize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and Brandon have different views on the changes that have happened in China in recent years. What are these differences? Mention </a:t>
            </a:r>
            <a:r>
              <a:rPr kumimoji="0" lang="en-GB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two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differences in your answer. </a:t>
            </a:r>
            <a:endParaRPr kumimoji="0" lang="en-GB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</p:txBody>
      </p:sp>
      <p:pic>
        <p:nvPicPr>
          <p:cNvPr id="6" name="Picture 5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80491" y="0"/>
            <a:ext cx="1011509" cy="116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56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8481623"/>
              </p:ext>
            </p:extLst>
          </p:nvPr>
        </p:nvGraphicFramePr>
        <p:xfrm>
          <a:off x="555172" y="489857"/>
          <a:ext cx="11168742" cy="48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73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81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572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00600">
                <a:tc>
                  <a:txBody>
                    <a:bodyPr/>
                    <a:lstStyle/>
                    <a:p>
                      <a:pPr marL="6350" marR="4762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Change has been good for China </a:t>
                      </a:r>
                    </a:p>
                    <a:p>
                      <a:pPr marL="22860" marR="5080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</a:p>
                    <a:p>
                      <a:pPr marL="3175" marR="431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China has become a much wealthier country in the past 30 years. </a:t>
                      </a:r>
                      <a:r>
                        <a:rPr lang="en-GB" sz="2400" b="0" i="1" dirty="0">
                          <a:solidFill>
                            <a:srgbClr val="92D050"/>
                          </a:solidFill>
                          <a:effectLst/>
                          <a:latin typeface="Tw Cen MT" panose="020B0602020104020603" pitchFamily="34" charset="0"/>
                        </a:rPr>
                        <a:t>Wealth differences between the people of China are not a worry for the CPC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. </a:t>
                      </a:r>
                      <a:r>
                        <a:rPr lang="en-GB" sz="2400" b="1" i="1" dirty="0">
                          <a:solidFill>
                            <a:srgbClr val="7030A0"/>
                          </a:solidFill>
                          <a:effectLst/>
                          <a:latin typeface="Tw Cen MT" panose="020B0602020104020603" pitchFamily="34" charset="0"/>
                        </a:rPr>
                        <a:t>People are allowed to start their own businesses and many have become rich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. </a:t>
                      </a:r>
                      <a:r>
                        <a:rPr lang="en-GB" sz="2400" b="1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Everyone has become better off thanks to the changes started by President Deng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. </a:t>
                      </a:r>
                      <a:endParaRPr lang="en-GB" sz="2400" b="0" dirty="0" smtClean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3175" marR="4318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 smtClean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400" b="0" dirty="0" err="1">
                          <a:effectLst/>
                          <a:latin typeface="Tw Cen MT" panose="020B0602020104020603" pitchFamily="34" charset="0"/>
                        </a:rPr>
                        <a:t>Louize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 Whitelaw </a:t>
                      </a:r>
                      <a:endParaRPr lang="en-GB" sz="2400" b="0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tc>
                  <a:txBody>
                    <a:bodyPr/>
                    <a:lstStyle/>
                    <a:p>
                      <a:pPr marL="6350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endParaRPr lang="en-GB" sz="2400" b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tc>
                  <a:txBody>
                    <a:bodyPr/>
                    <a:lstStyle/>
                    <a:p>
                      <a:pPr marL="6350" marR="4254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Change has not benefited all  </a:t>
                      </a:r>
                    </a:p>
                    <a:p>
                      <a:pPr marL="6350" marR="42545" indent="-635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Chinese people </a:t>
                      </a:r>
                    </a:p>
                    <a:p>
                      <a:pPr marL="3175" marR="5080" indent="-6350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</a:p>
                    <a:p>
                      <a:pPr marL="3175" marR="4445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i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w Cen MT" panose="020B0602020104020603" pitchFamily="34" charset="0"/>
                        </a:rPr>
                        <a:t>The changes introduced into China in the 1980s have not benefited all the people of China</a:t>
                      </a:r>
                      <a:r>
                        <a:rPr lang="en-GB" sz="2400" b="1" i="1" dirty="0">
                          <a:solidFill>
                            <a:srgbClr val="7030A0"/>
                          </a:solidFill>
                          <a:effectLst/>
                          <a:latin typeface="Tw Cen MT" panose="020B0602020104020603" pitchFamily="34" charset="0"/>
                        </a:rPr>
                        <a:t>. People can open their own business but not everyone does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. </a:t>
                      </a:r>
                      <a:r>
                        <a:rPr lang="en-GB" sz="2400" b="0" dirty="0" smtClean="0">
                          <a:effectLst/>
                          <a:latin typeface="Tw Cen MT" panose="020B0602020104020603" pitchFamily="34" charset="0"/>
                        </a:rPr>
                        <a:t>China 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is a wealthier country than in the past. </a:t>
                      </a:r>
                      <a:r>
                        <a:rPr lang="en-GB" sz="2400" b="1" i="1" dirty="0">
                          <a:solidFill>
                            <a:srgbClr val="92D050"/>
                          </a:solidFill>
                          <a:effectLst/>
                          <a:latin typeface="Tw Cen MT" panose="020B0602020104020603" pitchFamily="34" charset="0"/>
                        </a:rPr>
                        <a:t>The huge differences in wealth between people in China is a big worry for the CPC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.                </a:t>
                      </a:r>
                      <a:endParaRPr lang="en-GB" sz="2400" b="0" dirty="0" smtClean="0">
                        <a:effectLst/>
                        <a:latin typeface="Tw Cen MT" panose="020B0602020104020603" pitchFamily="34" charset="0"/>
                      </a:endParaRPr>
                    </a:p>
                    <a:p>
                      <a:pPr marL="3175" marR="44450" indent="-635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0" dirty="0" smtClean="0">
                          <a:effectLst/>
                          <a:latin typeface="Tw Cen MT" panose="020B0602020104020603" pitchFamily="34" charset="0"/>
                        </a:rPr>
                        <a:t> </a:t>
                      </a:r>
                      <a:r>
                        <a:rPr lang="en-GB" sz="2400" b="0" dirty="0">
                          <a:effectLst/>
                          <a:latin typeface="Tw Cen MT" panose="020B0602020104020603" pitchFamily="34" charset="0"/>
                        </a:rPr>
                        <a:t>Brandon Carlin </a:t>
                      </a:r>
                      <a:endParaRPr lang="en-GB" sz="2400" b="0" dirty="0"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ea typeface="Comic Sans MS" panose="030F0702030302020204" pitchFamily="66" charset="0"/>
                        <a:cs typeface="Comic Sans MS" panose="030F0702030302020204" pitchFamily="66" charset="0"/>
                      </a:endParaRPr>
                    </a:p>
                  </a:txBody>
                  <a:tcPr marL="66675" marR="26670" marT="4635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55172" y="5343436"/>
            <a:ext cx="1116874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</a:t>
            </a:r>
            <a:endParaRPr kumimoji="0" lang="en-GB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Louize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and Brandon have different views on the changes that have happened in China in recent years. What are these differences? Mention </a:t>
            </a:r>
            <a:r>
              <a:rPr kumimoji="0" lang="en-GB" alt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two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w Cen MT" panose="020B0602020104020603" pitchFamily="34" charset="0"/>
                <a:ea typeface="Comic Sans MS" panose="030F0702030302020204" pitchFamily="66" charset="0"/>
                <a:cs typeface="Comic Sans MS" panose="030F0702030302020204" pitchFamily="66" charset="0"/>
              </a:rPr>
              <a:t> differences in your answer. </a:t>
            </a:r>
            <a:endParaRPr kumimoji="0" lang="en-GB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01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24759" y="2222938"/>
            <a:ext cx="10723179" cy="5325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Using pages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74 &amp; 75 </a:t>
            </a:r>
            <a:r>
              <a:rPr lang="en-GB" sz="3600" dirty="0" smtClean="0">
                <a:latin typeface="Tw Cen MT" panose="020B0602020104020603" pitchFamily="34" charset="0"/>
              </a:rPr>
              <a:t>answer the </a:t>
            </a:r>
            <a:r>
              <a:rPr lang="en-GB" sz="3600" dirty="0">
                <a:latin typeface="Tw Cen MT" panose="020B0602020104020603" pitchFamily="34" charset="0"/>
              </a:rPr>
              <a:t>S</a:t>
            </a:r>
            <a:r>
              <a:rPr lang="en-GB" sz="3600" dirty="0" smtClean="0">
                <a:latin typeface="Tw Cen MT" panose="020B0602020104020603" pitchFamily="34" charset="0"/>
              </a:rPr>
              <a:t>how </a:t>
            </a:r>
            <a:r>
              <a:rPr lang="en-GB" sz="3600" dirty="0">
                <a:latin typeface="Tw Cen MT" panose="020B0602020104020603" pitchFamily="34" charset="0"/>
              </a:rPr>
              <a:t>Y</a:t>
            </a:r>
            <a:r>
              <a:rPr lang="en-GB" sz="3600" dirty="0" smtClean="0">
                <a:latin typeface="Tw Cen MT" panose="020B0602020104020603" pitchFamily="34" charset="0"/>
              </a:rPr>
              <a:t>our </a:t>
            </a:r>
            <a:r>
              <a:rPr lang="en-GB" sz="3600" dirty="0">
                <a:latin typeface="Tw Cen MT" panose="020B0602020104020603" pitchFamily="34" charset="0"/>
              </a:rPr>
              <a:t>U</a:t>
            </a:r>
            <a:r>
              <a:rPr lang="en-GB" sz="3600" dirty="0" smtClean="0">
                <a:latin typeface="Tw Cen MT" panose="020B0602020104020603" pitchFamily="34" charset="0"/>
              </a:rPr>
              <a:t>nderstanding questions 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1-5.</a:t>
            </a:r>
          </a:p>
          <a:p>
            <a:pPr marL="0" indent="0">
              <a:buNone/>
            </a:pP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Answer the questions in full sentences. </a:t>
            </a:r>
            <a:endParaRPr lang="en-GB" sz="3600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pic>
        <p:nvPicPr>
          <p:cNvPr id="6" name="Picture 5" descr="Strathcona Beekeepers: The Beekeepers' Library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996" y="157655"/>
            <a:ext cx="1303004" cy="163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63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/>
          <a:lstStyle/>
          <a:p>
            <a:r>
              <a:rPr lang="en-GB" u="sng" dirty="0" smtClean="0">
                <a:latin typeface="Comic Sans MS" panose="030F0702030302020204" pitchFamily="66" charset="0"/>
              </a:rPr>
              <a:t>TASK </a:t>
            </a:r>
            <a:endParaRPr lang="en-GB" u="sng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9094" y="1554296"/>
            <a:ext cx="11719774" cy="463554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Use </a:t>
            </a:r>
            <a:r>
              <a:rPr lang="en-GB" sz="3600" dirty="0" smtClean="0">
                <a:latin typeface="Tw Cen MT" panose="020B0602020104020603" pitchFamily="34" charset="0"/>
              </a:rPr>
              <a:t>two</a:t>
            </a:r>
            <a:r>
              <a:rPr lang="en-GB" sz="3600" dirty="0" smtClean="0">
                <a:latin typeface="Tw Cen MT" panose="020B0602020104020603" pitchFamily="34" charset="0"/>
              </a:rPr>
              <a:t> of the </a:t>
            </a:r>
            <a:r>
              <a:rPr lang="en-GB" sz="3600" dirty="0" smtClean="0">
                <a:latin typeface="Tw Cen MT" panose="020B0602020104020603" pitchFamily="34" charset="0"/>
              </a:rPr>
              <a:t>following headings to write an answer to the question below:</a:t>
            </a:r>
          </a:p>
          <a:p>
            <a:pPr marL="0" indent="0">
              <a:buNone/>
            </a:pPr>
            <a:endParaRPr lang="en-GB" sz="3600" dirty="0" smtClean="0">
              <a:latin typeface="Tw Cen MT" panose="020B0602020104020603" pitchFamily="34" charset="0"/>
            </a:endParaRPr>
          </a:p>
          <a:p>
            <a:r>
              <a:rPr lang="en-GB" sz="3600" dirty="0" smtClean="0">
                <a:latin typeface="Tw Cen MT" panose="020B0602020104020603" pitchFamily="34" charset="0"/>
              </a:rPr>
              <a:t>Housing Inequalities</a:t>
            </a:r>
          </a:p>
          <a:p>
            <a:r>
              <a:rPr lang="en-GB" sz="3600" dirty="0" smtClean="0">
                <a:latin typeface="Tw Cen MT" panose="020B0602020104020603" pitchFamily="34" charset="0"/>
              </a:rPr>
              <a:t>Rural </a:t>
            </a:r>
            <a:r>
              <a:rPr lang="en-GB" sz="3600" dirty="0" smtClean="0">
                <a:latin typeface="Tw Cen MT" panose="020B0602020104020603" pitchFamily="34" charset="0"/>
              </a:rPr>
              <a:t>Inequalities (</a:t>
            </a:r>
            <a:r>
              <a:rPr lang="en-GB" sz="3600" dirty="0" err="1" smtClean="0">
                <a:latin typeface="Tw Cen MT" panose="020B0602020104020603" pitchFamily="34" charset="0"/>
              </a:rPr>
              <a:t>Hukou</a:t>
            </a:r>
            <a:r>
              <a:rPr lang="en-GB" sz="3600" dirty="0">
                <a:latin typeface="Tw Cen MT" panose="020B0602020104020603" pitchFamily="34" charset="0"/>
              </a:rPr>
              <a:t>)</a:t>
            </a:r>
            <a:endParaRPr lang="en-GB" sz="3600" dirty="0" smtClean="0">
              <a:latin typeface="Tw Cen MT" panose="020B0602020104020603" pitchFamily="34" charset="0"/>
            </a:endParaRPr>
          </a:p>
          <a:p>
            <a:r>
              <a:rPr lang="en-GB" sz="3600" dirty="0" smtClean="0">
                <a:latin typeface="Tw Cen MT" panose="020B0602020104020603" pitchFamily="34" charset="0"/>
              </a:rPr>
              <a:t>Education Inequalities</a:t>
            </a:r>
          </a:p>
          <a:p>
            <a:pPr marL="0" indent="0">
              <a:buNone/>
            </a:pPr>
            <a:endParaRPr lang="en-GB" sz="36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Describe the inequalities faced by some people in China. (4) </a:t>
            </a: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(</a:t>
            </a:r>
            <a:r>
              <a:rPr lang="en-GB" sz="3600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PE</a:t>
            </a:r>
            <a:r>
              <a:rPr lang="en-GB" sz="3600" dirty="0" smtClean="0">
                <a:latin typeface="Tw Cen MT" panose="020B0602020104020603" pitchFamily="34" charset="0"/>
              </a:rPr>
              <a:t>x2)</a:t>
            </a:r>
            <a:endParaRPr lang="en-GB" sz="3600" dirty="0">
              <a:latin typeface="Tw Cen MT" panose="020B0602020104020603" pitchFamily="34" charset="0"/>
            </a:endParaRPr>
          </a:p>
        </p:txBody>
      </p:sp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253" y="87694"/>
            <a:ext cx="1117091" cy="12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40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094" y="0"/>
            <a:ext cx="10515600" cy="1325563"/>
          </a:xfrm>
        </p:spPr>
        <p:txBody>
          <a:bodyPr/>
          <a:lstStyle/>
          <a:p>
            <a:r>
              <a:rPr lang="en-GB" u="sng" dirty="0" smtClean="0">
                <a:latin typeface="Comic Sans MS" panose="030F0702030302020204" pitchFamily="66" charset="0"/>
              </a:rPr>
              <a:t>Template: </a:t>
            </a:r>
            <a:endParaRPr lang="en-GB" u="sng" dirty="0">
              <a:latin typeface="Comic Sans MS" panose="030F0702030302020204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9094" y="1554296"/>
            <a:ext cx="11719774" cy="4635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Describe the inequalities faced by some people in China. (4)</a:t>
            </a:r>
          </a:p>
          <a:p>
            <a:pPr marL="0" indent="0">
              <a:buNone/>
            </a:pPr>
            <a:endParaRPr lang="en-GB" sz="36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Some people in China face inequalities over housing. (P)</a:t>
            </a: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This means that __________________________________. (E)</a:t>
            </a:r>
          </a:p>
          <a:p>
            <a:pPr marL="0" indent="0">
              <a:buNone/>
            </a:pPr>
            <a:endParaRPr lang="en-GB" sz="3600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Other people in China face inequalities over __________. (P)</a:t>
            </a:r>
          </a:p>
          <a:p>
            <a:pPr marL="0" indent="0">
              <a:buNone/>
            </a:pPr>
            <a:r>
              <a:rPr lang="en-GB" sz="3600" dirty="0" smtClean="0">
                <a:latin typeface="Tw Cen MT" panose="020B0602020104020603" pitchFamily="34" charset="0"/>
              </a:rPr>
              <a:t>This means _____________________________________. (</a:t>
            </a:r>
            <a:r>
              <a:rPr lang="en-GB" sz="3600" smtClean="0">
                <a:latin typeface="Tw Cen MT" panose="020B0602020104020603" pitchFamily="34" charset="0"/>
              </a:rPr>
              <a:t>E)</a:t>
            </a:r>
            <a:endParaRPr lang="en-GB" sz="3600" dirty="0" smtClean="0">
              <a:latin typeface="Tw Cen MT" panose="020B0602020104020603" pitchFamily="34" charset="0"/>
            </a:endParaRPr>
          </a:p>
        </p:txBody>
      </p:sp>
      <p:pic>
        <p:nvPicPr>
          <p:cNvPr id="5" name="Picture 4" descr="301 Moved Permanently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253" y="87694"/>
            <a:ext cx="1117091" cy="1288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4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u="sng" dirty="0" smtClean="0">
                <a:latin typeface="Tw Cen MT" panose="020B0602020104020603" pitchFamily="34" charset="0"/>
              </a:rPr>
              <a:t>Plenary </a:t>
            </a:r>
            <a:endParaRPr lang="en-GB" sz="6000" u="sng" dirty="0">
              <a:latin typeface="Tw Cen MT" panose="020B06020201040206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Do </a:t>
            </a:r>
            <a:r>
              <a:rPr lang="en-GB" dirty="0">
                <a:latin typeface="Tw Cen MT" panose="020B0602020104020603" pitchFamily="34" charset="0"/>
              </a:rPr>
              <a:t>y</a:t>
            </a:r>
            <a:r>
              <a:rPr lang="en-GB" dirty="0" smtClean="0">
                <a:latin typeface="Tw Cen MT" panose="020B0602020104020603" pitchFamily="34" charset="0"/>
              </a:rPr>
              <a:t>ou think communism is fair? Give a reason and justify your answer. </a:t>
            </a: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  <a:p>
            <a:pPr marL="0" indent="0">
              <a:buNone/>
            </a:pP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4" name="Picture 3" descr="BIG IMAGE (PNG)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8516" y="5016648"/>
            <a:ext cx="3033484" cy="155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22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C1713C8-446E-4E16-824D-B205CA70DFD6}"/>
</file>

<file path=customXml/itemProps2.xml><?xml version="1.0" encoding="utf-8"?>
<ds:datastoreItem xmlns:ds="http://schemas.openxmlformats.org/officeDocument/2006/customXml" ds:itemID="{9FD5FE14-6AAA-4EA4-8BA2-F5557270B327}"/>
</file>

<file path=customXml/itemProps3.xml><?xml version="1.0" encoding="utf-8"?>
<ds:datastoreItem xmlns:ds="http://schemas.openxmlformats.org/officeDocument/2006/customXml" ds:itemID="{A471E32A-6EFC-47F4-AAF9-AA43AB7BA69A}"/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528</Words>
  <Application>Microsoft Office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Comic Sans MS</vt:lpstr>
      <vt:lpstr>Tw Cen MT</vt:lpstr>
      <vt:lpstr>Office Theme</vt:lpstr>
      <vt:lpstr>Is everyone in China really equal?</vt:lpstr>
      <vt:lpstr>Starter </vt:lpstr>
      <vt:lpstr>PowerPoint Presentation</vt:lpstr>
      <vt:lpstr>PowerPoint Presentation</vt:lpstr>
      <vt:lpstr>PowerPoint Presentation</vt:lpstr>
      <vt:lpstr>TASK </vt:lpstr>
      <vt:lpstr>Template: </vt:lpstr>
      <vt:lpstr>Plenary 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 everyone in China really equal?</dc:title>
  <dc:creator>Alanna Simpson</dc:creator>
  <cp:lastModifiedBy>Dhilin Kunderan</cp:lastModifiedBy>
  <cp:revision>20</cp:revision>
  <dcterms:created xsi:type="dcterms:W3CDTF">2016-05-05T11:21:00Z</dcterms:created>
  <dcterms:modified xsi:type="dcterms:W3CDTF">2019-11-07T10:22:02Z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