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59" d="100"/>
          <a:sy n="59" d="100"/>
        </p:scale>
        <p:origin x="84" y="11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slide" Target="slides/slide4.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2162FD5-F770-4BEE-A5D0-983D1008BDFB}" type="datetimeFigureOut">
              <a:rPr lang="en-GB" smtClean="0"/>
              <a:t>03/05/2016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2586500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162FD5-F770-4BEE-A5D0-983D1008BDFB}" type="datetimeFigureOut">
              <a:rPr lang="en-GB" smtClean="0"/>
              <a:t>03/05/2016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23277101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162FD5-F770-4BEE-A5D0-983D1008BDFB}" type="datetimeFigureOut">
              <a:rPr lang="en-GB" smtClean="0"/>
              <a:t>03/05/2016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1834322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2162FD5-F770-4BEE-A5D0-983D1008BDFB}" type="datetimeFigureOut">
              <a:rPr lang="en-GB" smtClean="0"/>
              <a:t>03/05/2016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1538528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2162FD5-F770-4BEE-A5D0-983D1008BDFB}" type="datetimeFigureOut">
              <a:rPr lang="en-GB" smtClean="0"/>
              <a:t>03/05/2016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30706626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2162FD5-F770-4BEE-A5D0-983D1008BDFB}" type="datetimeFigureOut">
              <a:rPr lang="en-GB" smtClean="0"/>
              <a:t>03/05/2016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14198104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2162FD5-F770-4BEE-A5D0-983D1008BDFB}" type="datetimeFigureOut">
              <a:rPr lang="en-GB" smtClean="0"/>
              <a:t>03/05/2016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1359193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2162FD5-F770-4BEE-A5D0-983D1008BDFB}" type="datetimeFigureOut">
              <a:rPr lang="en-GB" smtClean="0"/>
              <a:t>03/05/2016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13931138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162FD5-F770-4BEE-A5D0-983D1008BDFB}" type="datetimeFigureOut">
              <a:rPr lang="en-GB" smtClean="0"/>
              <a:t>03/05/2016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3171974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162FD5-F770-4BEE-A5D0-983D1008BDFB}" type="datetimeFigureOut">
              <a:rPr lang="en-GB" smtClean="0"/>
              <a:t>03/05/2016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570476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2162FD5-F770-4BEE-A5D0-983D1008BDFB}" type="datetimeFigureOut">
              <a:rPr lang="en-GB" smtClean="0"/>
              <a:t>03/05/2016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FB1A81D-5C9C-4C51-AA66-28B51A729016}" type="slidenum">
              <a:rPr lang="en-GB" smtClean="0"/>
              <a:t>‹#›</a:t>
            </a:fld>
            <a:endParaRPr lang="en-GB"/>
          </a:p>
        </p:txBody>
      </p:sp>
    </p:spTree>
    <p:extLst>
      <p:ext uri="{BB962C8B-B14F-4D97-AF65-F5344CB8AC3E}">
        <p14:creationId xmlns:p14="http://schemas.microsoft.com/office/powerpoint/2010/main" val="2864408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31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162FD5-F770-4BEE-A5D0-983D1008BDFB}" type="datetimeFigureOut">
              <a:rPr lang="en-GB" smtClean="0"/>
              <a:t>03/05/2016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B1A81D-5C9C-4C51-AA66-28B51A729016}" type="slidenum">
              <a:rPr lang="en-GB" smtClean="0"/>
              <a:t>‹#›</a:t>
            </a:fld>
            <a:endParaRPr lang="en-GB"/>
          </a:p>
        </p:txBody>
      </p:sp>
    </p:spTree>
    <p:extLst>
      <p:ext uri="{BB962C8B-B14F-4D97-AF65-F5344CB8AC3E}">
        <p14:creationId xmlns:p14="http://schemas.microsoft.com/office/powerpoint/2010/main" val="249078858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07550" y="2909887"/>
            <a:ext cx="9144000" cy="1655762"/>
          </a:xfrm>
        </p:spPr>
        <p:txBody>
          <a:bodyPr>
            <a:noAutofit/>
          </a:bodyPr>
          <a:lstStyle/>
          <a:p>
            <a:r>
              <a:rPr lang="en-GB" sz="6000" u="sng" dirty="0">
                <a:latin typeface="Comic Sans MS" panose="030F0702030302020204" pitchFamily="66" charset="0"/>
              </a:rPr>
              <a:t>Dissidents in China </a:t>
            </a:r>
          </a:p>
          <a:p>
            <a:r>
              <a:rPr lang="en-GB" sz="6000" u="sng" dirty="0">
                <a:latin typeface="Comic Sans MS" panose="030F0702030302020204" pitchFamily="66" charset="0"/>
              </a:rPr>
              <a:t> </a:t>
            </a:r>
          </a:p>
          <a:p>
            <a:endParaRPr lang="en-GB" sz="6000" u="sng" dirty="0">
              <a:latin typeface="Comic Sans MS" panose="030F0702030302020204" pitchFamily="66" charset="0"/>
            </a:endParaRPr>
          </a:p>
        </p:txBody>
      </p:sp>
      <p:sp>
        <p:nvSpPr>
          <p:cNvPr id="4" name="Title 1"/>
          <p:cNvSpPr txBox="1">
            <a:spLocks/>
          </p:cNvSpPr>
          <p:nvPr/>
        </p:nvSpPr>
        <p:spPr>
          <a:xfrm>
            <a:off x="1524000" y="1515156"/>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sz="4800" u="sng" dirty="0">
              <a:latin typeface="Comic Sans MS" panose="030F0702030302020204" pitchFamily="66" charset="0"/>
            </a:endParaRPr>
          </a:p>
        </p:txBody>
      </p:sp>
      <p:sp>
        <p:nvSpPr>
          <p:cNvPr id="5" name="Title 1"/>
          <p:cNvSpPr txBox="1">
            <a:spLocks/>
          </p:cNvSpPr>
          <p:nvPr/>
        </p:nvSpPr>
        <p:spPr>
          <a:xfrm>
            <a:off x="1524000" y="1122363"/>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u="sng" dirty="0"/>
          </a:p>
        </p:txBody>
      </p:sp>
      <p:sp>
        <p:nvSpPr>
          <p:cNvPr id="6" name="Subtitle 2"/>
          <p:cNvSpPr txBox="1">
            <a:spLocks/>
          </p:cNvSpPr>
          <p:nvPr/>
        </p:nvSpPr>
        <p:spPr>
          <a:xfrm>
            <a:off x="1654629" y="3841750"/>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smtClean="0">
                <a:latin typeface="Comic Sans MS" panose="030F0702030302020204" pitchFamily="66" charset="0"/>
              </a:rPr>
              <a:t>L.I I can create a role play within my group to show an understanding of why some people would fight for democracy in China. </a:t>
            </a:r>
            <a:endParaRPr lang="en-GB" dirty="0">
              <a:latin typeface="Comic Sans MS" panose="030F0702030302020204" pitchFamily="66" charset="0"/>
            </a:endParaRPr>
          </a:p>
        </p:txBody>
      </p:sp>
      <p:pic>
        <p:nvPicPr>
          <p:cNvPr id="7" name="Picture 6"/>
          <p:cNvPicPr/>
          <p:nvPr/>
        </p:nvPicPr>
        <p:blipFill>
          <a:blip r:embed="rId2"/>
          <a:stretch>
            <a:fillRect/>
          </a:stretch>
        </p:blipFill>
        <p:spPr>
          <a:xfrm>
            <a:off x="9432131" y="190500"/>
            <a:ext cx="2471738" cy="2719387"/>
          </a:xfrm>
          <a:prstGeom prst="rect">
            <a:avLst/>
          </a:prstGeom>
        </p:spPr>
      </p:pic>
      <p:pic>
        <p:nvPicPr>
          <p:cNvPr id="8" name="Picture 7"/>
          <p:cNvPicPr/>
          <p:nvPr/>
        </p:nvPicPr>
        <p:blipFill>
          <a:blip r:embed="rId3"/>
          <a:stretch>
            <a:fillRect/>
          </a:stretch>
        </p:blipFill>
        <p:spPr>
          <a:xfrm>
            <a:off x="7933871" y="5226362"/>
            <a:ext cx="4089400" cy="1401762"/>
          </a:xfrm>
          <a:prstGeom prst="rect">
            <a:avLst/>
          </a:prstGeom>
        </p:spPr>
      </p:pic>
      <p:sp>
        <p:nvSpPr>
          <p:cNvPr id="9" name="Cloud Callout 8"/>
          <p:cNvSpPr/>
          <p:nvPr/>
        </p:nvSpPr>
        <p:spPr>
          <a:xfrm>
            <a:off x="122293" y="190500"/>
            <a:ext cx="3570515" cy="27406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latin typeface="Comic Sans MS" panose="030F0702030302020204" pitchFamily="66" charset="0"/>
              </a:rPr>
              <a:t>Take down the heading and learning intention</a:t>
            </a:r>
            <a:r>
              <a:rPr lang="en-GB" sz="2800" dirty="0" smtClean="0">
                <a:latin typeface="Comic Sans MS" panose="030F0702030302020204" pitchFamily="66" charset="0"/>
              </a:rPr>
              <a:t>. </a:t>
            </a:r>
            <a:endParaRPr lang="en-GB" sz="2800" dirty="0">
              <a:latin typeface="Comic Sans MS" panose="030F0702030302020204" pitchFamily="66" charset="0"/>
            </a:endParaRPr>
          </a:p>
        </p:txBody>
      </p:sp>
    </p:spTree>
    <p:extLst>
      <p:ext uri="{BB962C8B-B14F-4D97-AF65-F5344CB8AC3E}">
        <p14:creationId xmlns:p14="http://schemas.microsoft.com/office/powerpoint/2010/main" val="23299196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latin typeface="Comic Sans MS" panose="030F0702030302020204" pitchFamily="66" charset="0"/>
              </a:rPr>
              <a:t>Today’s Task</a:t>
            </a:r>
            <a:endParaRPr lang="en-GB" u="sng" dirty="0">
              <a:latin typeface="Comic Sans MS" panose="030F0702030302020204" pitchFamily="66" charset="0"/>
            </a:endParaRPr>
          </a:p>
        </p:txBody>
      </p:sp>
      <p:sp>
        <p:nvSpPr>
          <p:cNvPr id="3" name="Content Placeholder 2"/>
          <p:cNvSpPr>
            <a:spLocks noGrp="1"/>
          </p:cNvSpPr>
          <p:nvPr>
            <p:ph idx="1"/>
          </p:nvPr>
        </p:nvSpPr>
        <p:spPr/>
        <p:txBody>
          <a:bodyPr>
            <a:normAutofit lnSpcReduction="10000"/>
          </a:bodyPr>
          <a:lstStyle/>
          <a:p>
            <a:pPr marL="0" indent="0">
              <a:buNone/>
            </a:pPr>
            <a:r>
              <a:rPr lang="en-GB" dirty="0" smtClean="0">
                <a:latin typeface="Comic Sans MS" panose="030F0702030302020204" pitchFamily="66" charset="0"/>
              </a:rPr>
              <a:t>Your teacher </a:t>
            </a:r>
            <a:r>
              <a:rPr lang="en-GB" dirty="0">
                <a:latin typeface="Comic Sans MS" panose="030F0702030302020204" pitchFamily="66" charset="0"/>
              </a:rPr>
              <a:t>will divide the class into groups of four. Each group is going to act out its own drama with every member of the group taking on a different role.  </a:t>
            </a:r>
            <a:endParaRPr lang="en-GB" dirty="0" smtClean="0">
              <a:latin typeface="Comic Sans MS" panose="030F0702030302020204" pitchFamily="66" charset="0"/>
            </a:endParaRPr>
          </a:p>
          <a:p>
            <a:pPr marL="0" indent="0">
              <a:buNone/>
            </a:pPr>
            <a:endParaRPr lang="en-GB" dirty="0">
              <a:latin typeface="Comic Sans MS" panose="030F0702030302020204" pitchFamily="66" charset="0"/>
            </a:endParaRPr>
          </a:p>
          <a:p>
            <a:pPr marL="0" indent="0">
              <a:buNone/>
            </a:pPr>
            <a:r>
              <a:rPr lang="en-GB" u="sng" dirty="0" smtClean="0">
                <a:latin typeface="Comic Sans MS" panose="030F0702030302020204" pitchFamily="66" charset="0"/>
              </a:rPr>
              <a:t>Assessment </a:t>
            </a:r>
          </a:p>
          <a:p>
            <a:pPr marL="0" indent="0">
              <a:buNone/>
            </a:pPr>
            <a:r>
              <a:rPr lang="en-GB" dirty="0">
                <a:latin typeface="Comic Sans MS" panose="030F0702030302020204" pitchFamily="66" charset="0"/>
              </a:rPr>
              <a:t>Each group’s performance will be judged by the other groups. They will discuss the performance, then on a blank piece of paper note the strengths and areas for improvement and will then give the performance a mark out of 10. Your teacher will collect the reviews in and then at the end read out the scores for each group. </a:t>
            </a:r>
          </a:p>
          <a:p>
            <a:pPr marL="0" indent="0">
              <a:buNone/>
            </a:pPr>
            <a:endParaRPr lang="en-GB" u="sng" dirty="0">
              <a:latin typeface="Comic Sans MS" panose="030F0702030302020204" pitchFamily="66" charset="0"/>
            </a:endParaRPr>
          </a:p>
          <a:p>
            <a:endParaRPr lang="en-GB" dirty="0">
              <a:latin typeface="Comic Sans MS" panose="030F0702030302020204" pitchFamily="66" charset="0"/>
            </a:endParaRPr>
          </a:p>
          <a:p>
            <a:pPr marL="0" indent="0">
              <a:buNone/>
            </a:pPr>
            <a:endParaRPr lang="en-GB" dirty="0">
              <a:latin typeface="Comic Sans MS" panose="030F0702030302020204" pitchFamily="66" charset="0"/>
            </a:endParaRPr>
          </a:p>
        </p:txBody>
      </p:sp>
    </p:spTree>
    <p:extLst>
      <p:ext uri="{BB962C8B-B14F-4D97-AF65-F5344CB8AC3E}">
        <p14:creationId xmlns:p14="http://schemas.microsoft.com/office/powerpoint/2010/main" val="1531512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1257" y="412740"/>
            <a:ext cx="11315700" cy="6190797"/>
          </a:xfrm>
          <a:prstGeom prst="rect">
            <a:avLst/>
          </a:prstGeom>
        </p:spPr>
        <p:txBody>
          <a:bodyPr wrap="square">
            <a:spAutoFit/>
          </a:bodyPr>
          <a:lstStyle/>
          <a:p>
            <a:pPr marL="6350" marR="635" indent="-6350" algn="just">
              <a:lnSpc>
                <a:spcPct val="103000"/>
              </a:lnSpc>
              <a:spcAft>
                <a:spcPts val="15"/>
              </a:spcAft>
            </a:pPr>
            <a:r>
              <a:rPr lang="en-GB" sz="2400" b="1"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Role 1</a:t>
            </a: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 This person is an opponent of the CPC, a </a:t>
            </a:r>
            <a:r>
              <a:rPr lang="en-GB" sz="2400" b="1"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dissident</a:t>
            </a: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Dissidents want to introduce greater democracy to China. In the role play, the dissident is going to be arrested and interviewed by the police. The person acting as the dissident would be alone, frightened but also have a bit of courage to stand up for what they believe in. They are very careful when they speak. </a:t>
            </a:r>
          </a:p>
          <a:p>
            <a:pPr marL="6350" marR="5080" indent="-6350">
              <a:lnSpc>
                <a:spcPct val="107000"/>
              </a:lnSpc>
            </a:pP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a:t>
            </a:r>
          </a:p>
          <a:p>
            <a:pPr marL="6350" marR="635" indent="-6350" algn="just">
              <a:lnSpc>
                <a:spcPct val="103000"/>
              </a:lnSpc>
              <a:spcAft>
                <a:spcPts val="15"/>
              </a:spcAft>
            </a:pPr>
            <a:r>
              <a:rPr lang="en-GB" sz="2400" b="1"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Role 2</a:t>
            </a: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 Two people are going to be </a:t>
            </a:r>
            <a:r>
              <a:rPr lang="en-GB" sz="2400" b="1"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arresting police officers</a:t>
            </a: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They will arrest the dissident in their house and take them back to the police station for questioning. They want as much information as possible. They do not like dissidents.  </a:t>
            </a:r>
          </a:p>
          <a:p>
            <a:pPr marL="6350" marR="5080" indent="-6350">
              <a:lnSpc>
                <a:spcPct val="107000"/>
              </a:lnSpc>
            </a:pP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a:t>
            </a:r>
          </a:p>
          <a:p>
            <a:pPr marL="6350" marR="635" indent="-6350" algn="just">
              <a:lnSpc>
                <a:spcPct val="103000"/>
              </a:lnSpc>
              <a:spcAft>
                <a:spcPts val="15"/>
              </a:spcAft>
            </a:pPr>
            <a:r>
              <a:rPr lang="en-GB" sz="2400" b="1"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Role 3</a:t>
            </a: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 </a:t>
            </a:r>
            <a:r>
              <a:rPr lang="en-GB" sz="2400" b="1"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CPC government official</a:t>
            </a:r>
            <a:r>
              <a:rPr lang="en-GB" sz="2400"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This person wants to meet the dissident and question them. They have flown in from Beijing. They want information on the dissident and any of their friends but they also want to convince the dissident that China does not need democracy. At the end, the CPC official decides what happens to the dissident.  </a:t>
            </a:r>
            <a:endParaRPr lang="en-GB" sz="2400" dirty="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endParaRPr>
          </a:p>
        </p:txBody>
      </p:sp>
    </p:spTree>
    <p:extLst>
      <p:ext uri="{BB962C8B-B14F-4D97-AF65-F5344CB8AC3E}">
        <p14:creationId xmlns:p14="http://schemas.microsoft.com/office/powerpoint/2010/main" val="25228929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Callout 2"/>
          <p:cNvSpPr/>
          <p:nvPr/>
        </p:nvSpPr>
        <p:spPr>
          <a:xfrm>
            <a:off x="669473" y="326572"/>
            <a:ext cx="9650186" cy="3265714"/>
          </a:xfrm>
          <a:prstGeom prst="wedgeEllipseCallout">
            <a:avLst>
              <a:gd name="adj1" fmla="val 33989"/>
              <a:gd name="adj2" fmla="val 1015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p:cNvSpPr txBox="1"/>
          <p:nvPr/>
        </p:nvSpPr>
        <p:spPr>
          <a:xfrm>
            <a:off x="2383972" y="1094015"/>
            <a:ext cx="7037614" cy="2123658"/>
          </a:xfrm>
          <a:prstGeom prst="rect">
            <a:avLst/>
          </a:prstGeom>
          <a:noFill/>
        </p:spPr>
        <p:txBody>
          <a:bodyPr wrap="square" rtlCol="0">
            <a:spAutoFit/>
          </a:bodyPr>
          <a:lstStyle/>
          <a:p>
            <a:r>
              <a:rPr lang="en-GB" sz="4400" dirty="0" smtClean="0">
                <a:latin typeface="Comic Sans MS" panose="030F0702030302020204" pitchFamily="66" charset="0"/>
              </a:rPr>
              <a:t>Before we begin, let’s brain storm some success criteria…… </a:t>
            </a:r>
            <a:endParaRPr lang="en-GB" sz="4400" dirty="0">
              <a:latin typeface="Comic Sans MS" panose="030F0702030302020204" pitchFamily="66"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93766" y="3217673"/>
            <a:ext cx="2997492" cy="3472341"/>
          </a:xfrm>
          <a:prstGeom prst="rect">
            <a:avLst/>
          </a:prstGeom>
        </p:spPr>
      </p:pic>
    </p:spTree>
    <p:extLst>
      <p:ext uri="{BB962C8B-B14F-4D97-AF65-F5344CB8AC3E}">
        <p14:creationId xmlns:p14="http://schemas.microsoft.com/office/powerpoint/2010/main" val="985599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6E71E2B7-2073-464C-BCF8-02BAB5EE92BF}"/>
</file>

<file path=customXml/itemProps2.xml><?xml version="1.0" encoding="utf-8"?>
<ds:datastoreItem xmlns:ds="http://schemas.openxmlformats.org/officeDocument/2006/customXml" ds:itemID="{1223039E-6DCF-47E6-AA7E-F2A174C97DA5}"/>
</file>

<file path=customXml/itemProps3.xml><?xml version="1.0" encoding="utf-8"?>
<ds:datastoreItem xmlns:ds="http://schemas.openxmlformats.org/officeDocument/2006/customXml" ds:itemID="{F30DF82A-34A0-4939-881F-384C119694BB}"/>
</file>

<file path=docProps/app.xml><?xml version="1.0" encoding="utf-8"?>
<Properties xmlns="http://schemas.openxmlformats.org/officeDocument/2006/extended-properties" xmlns:vt="http://schemas.openxmlformats.org/officeDocument/2006/docPropsVTypes">
  <TotalTime>8</TotalTime>
  <Words>337</Words>
  <Application>Microsoft Office PowerPoint</Application>
  <PresentationFormat>Widescreen</PresentationFormat>
  <Paragraphs>16</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Comic Sans MS</vt:lpstr>
      <vt:lpstr>Office Theme</vt:lpstr>
      <vt:lpstr>PowerPoint Presentation</vt:lpstr>
      <vt:lpstr>Today’s Task</vt:lpstr>
      <vt:lpstr>PowerPoint Presentation</vt:lpstr>
      <vt:lpstr>PowerPoint Presentation</vt:lpstr>
    </vt:vector>
  </TitlesOfParts>
  <Company>North Lanarkshire Council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Alanna Simpson</dc:creator>
  <cp:lastModifiedBy>Alanna Simpson</cp:lastModifiedBy>
  <cp:revision>2</cp:revision>
  <dcterms:created xsi:type="dcterms:W3CDTF">2016-05-03T11:01:04Z</dcterms:created>
  <dcterms:modified xsi:type="dcterms:W3CDTF">2016-05-03T11:09:07Z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