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0.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slideLayouts/slideLayout2.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18.xml" ContentType="application/vnd.openxmlformats-officedocument.presentationml.slideLayout+xml"/>
  <Override PartName="/ppt/slideLayouts/slideLayout20.xml" ContentType="application/vnd.openxmlformats-officedocument.presentationml.slideLayout+xml"/>
  <Override PartName="/ppt/slideLayouts/slideLayout22.xml" ContentType="application/vnd.openxmlformats-officedocument.presentationml.slideLayout+xml"/>
  <Override PartName="/ppt/slideLayouts/slideLayout19.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269" r:id="rId4"/>
    <p:sldId id="257" r:id="rId5"/>
    <p:sldId id="270" r:id="rId6"/>
    <p:sldId id="258" r:id="rId7"/>
    <p:sldId id="271" r:id="rId8"/>
    <p:sldId id="259" r:id="rId9"/>
    <p:sldId id="265" r:id="rId10"/>
    <p:sldId id="260" r:id="rId11"/>
    <p:sldId id="263" r:id="rId12"/>
    <p:sldId id="264" r:id="rId13"/>
    <p:sldId id="267" r:id="rId14"/>
    <p:sldId id="262" r:id="rId15"/>
    <p:sldId id="261" r:id="rId16"/>
  </p:sldIdLst>
  <p:sldSz cx="12192000" cy="6858000"/>
  <p:notesSz cx="6742113"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1" d="100"/>
          <a:sy n="61" d="100"/>
        </p:scale>
        <p:origin x="72" y="3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customXml" Target="../customXml/item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customXml" Target="../customXml/item3.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3405351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32566809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19133055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049E329-22D4-44BB-B457-24722EC68327}" type="datetimeFigureOut">
              <a:rPr lang="en-GB" smtClean="0"/>
              <a:t>09/10/2019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3583902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49E329-22D4-44BB-B457-24722EC68327}" type="datetimeFigureOut">
              <a:rPr lang="en-GB" smtClean="0"/>
              <a:t>09/10/2019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34800372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049E329-22D4-44BB-B457-24722EC68327}" type="datetimeFigureOut">
              <a:rPr lang="en-GB" smtClean="0"/>
              <a:t>09/10/2019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31137730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049E329-22D4-44BB-B457-24722EC68327}" type="datetimeFigureOut">
              <a:rPr lang="en-GB" smtClean="0"/>
              <a:t>09/10/2019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22003553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0049E329-22D4-44BB-B457-24722EC68327}" type="datetimeFigureOut">
              <a:rPr lang="en-GB" smtClean="0"/>
              <a:t>09/10/2019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17891639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0049E329-22D4-44BB-B457-24722EC68327}" type="datetimeFigureOut">
              <a:rPr lang="en-GB" smtClean="0"/>
              <a:t>09/10/2019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3724015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49E329-22D4-44BB-B457-24722EC68327}" type="datetimeFigureOut">
              <a:rPr lang="en-GB" smtClean="0"/>
              <a:t>09/10/2019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8577251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49E329-22D4-44BB-B457-24722EC68327}" type="datetimeFigureOut">
              <a:rPr lang="en-GB" smtClean="0"/>
              <a:t>09/10/2019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34304679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27633765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049E329-22D4-44BB-B457-24722EC68327}" type="datetimeFigureOut">
              <a:rPr lang="en-GB" smtClean="0"/>
              <a:t>09/10/2019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8808955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49E329-22D4-44BB-B457-24722EC68327}" type="datetimeFigureOut">
              <a:rPr lang="en-GB" smtClean="0"/>
              <a:t>09/10/2019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1500395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049E329-22D4-44BB-B457-24722EC68327}" type="datetimeFigureOut">
              <a:rPr lang="en-GB" smtClean="0"/>
              <a:t>09/10/2019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287CFDA-4D52-44E8-8C6F-D1BD0DB06F19}" type="slidenum">
              <a:rPr lang="en-GB" smtClean="0"/>
              <a:t>‹#›</a:t>
            </a:fld>
            <a:endParaRPr lang="en-GB"/>
          </a:p>
        </p:txBody>
      </p:sp>
    </p:spTree>
    <p:extLst>
      <p:ext uri="{BB962C8B-B14F-4D97-AF65-F5344CB8AC3E}">
        <p14:creationId xmlns:p14="http://schemas.microsoft.com/office/powerpoint/2010/main" val="3236378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99563940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13458112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744970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1724135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128953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36872748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3EFF175-1F81-4BF4-85C1-8924E90AC3EA}" type="datetimeFigureOut">
              <a:rPr lang="en-GB" smtClean="0"/>
              <a:t>09/10/2019</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09E94658-F725-431C-94E1-859274B7014C}" type="slidenum">
              <a:rPr lang="en-GB" smtClean="0"/>
              <a:t>‹#›</a:t>
            </a:fld>
            <a:endParaRPr lang="en-GB" dirty="0"/>
          </a:p>
        </p:txBody>
      </p:sp>
    </p:spTree>
    <p:extLst>
      <p:ext uri="{BB962C8B-B14F-4D97-AF65-F5344CB8AC3E}">
        <p14:creationId xmlns:p14="http://schemas.microsoft.com/office/powerpoint/2010/main" val="4222981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39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3EFF175-1F81-4BF4-85C1-8924E90AC3EA}" type="datetimeFigureOut">
              <a:rPr lang="en-GB" smtClean="0"/>
              <a:t>09/10/2019</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E94658-F725-431C-94E1-859274B7014C}" type="slidenum">
              <a:rPr lang="en-GB" smtClean="0"/>
              <a:t>‹#›</a:t>
            </a:fld>
            <a:endParaRPr lang="en-GB" dirty="0"/>
          </a:p>
        </p:txBody>
      </p:sp>
    </p:spTree>
    <p:extLst>
      <p:ext uri="{BB962C8B-B14F-4D97-AF65-F5344CB8AC3E}">
        <p14:creationId xmlns:p14="http://schemas.microsoft.com/office/powerpoint/2010/main" val="261314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49E329-22D4-44BB-B457-24722EC68327}" type="datetimeFigureOut">
              <a:rPr lang="en-GB" smtClean="0"/>
              <a:t>09/10/2019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87CFDA-4D52-44E8-8C6F-D1BD0DB06F19}" type="slidenum">
              <a:rPr lang="en-GB" smtClean="0"/>
              <a:t>‹#›</a:t>
            </a:fld>
            <a:endParaRPr lang="en-GB"/>
          </a:p>
        </p:txBody>
      </p:sp>
    </p:spTree>
    <p:extLst>
      <p:ext uri="{BB962C8B-B14F-4D97-AF65-F5344CB8AC3E}">
        <p14:creationId xmlns:p14="http://schemas.microsoft.com/office/powerpoint/2010/main" val="27886304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8.gif"/><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s://www.bbc.co.uk/programmes/p012x4by"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dDAP7Uh_O0I"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515156"/>
            <a:ext cx="9144000" cy="2387600"/>
          </a:xfrm>
        </p:spPr>
        <p:txBody>
          <a:bodyPr>
            <a:normAutofit/>
          </a:bodyPr>
          <a:lstStyle/>
          <a:p>
            <a:r>
              <a:rPr lang="en-GB" sz="4800" u="sng" dirty="0" smtClean="0">
                <a:latin typeface="Tw Cen MT" panose="020B0602020104020603" pitchFamily="34" charset="0"/>
              </a:rPr>
              <a:t>The Chinese Political System </a:t>
            </a:r>
            <a:endParaRPr lang="en-GB" sz="4800" u="sng" dirty="0">
              <a:latin typeface="Tw Cen MT" panose="020B0602020104020603" pitchFamily="34" charset="0"/>
            </a:endParaRPr>
          </a:p>
        </p:txBody>
      </p:sp>
      <p:sp>
        <p:nvSpPr>
          <p:cNvPr id="4" name="Title 1"/>
          <p:cNvSpPr txBox="1">
            <a:spLocks/>
          </p:cNvSpPr>
          <p:nvPr/>
        </p:nvSpPr>
        <p:spPr>
          <a:xfrm>
            <a:off x="1524000" y="1122363"/>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endParaRPr lang="en-GB" u="sng" dirty="0"/>
          </a:p>
        </p:txBody>
      </p:sp>
      <p:sp>
        <p:nvSpPr>
          <p:cNvPr id="5" name="Subtitle 2"/>
          <p:cNvSpPr txBox="1">
            <a:spLocks/>
          </p:cNvSpPr>
          <p:nvPr/>
        </p:nvSpPr>
        <p:spPr>
          <a:xfrm>
            <a:off x="1654629" y="3841750"/>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3200" dirty="0" smtClean="0">
                <a:latin typeface="Tw Cen MT" panose="020B0602020104020603" pitchFamily="34" charset="0"/>
              </a:rPr>
              <a:t>L.I: I can explain the way the Chinese political system operates.  </a:t>
            </a:r>
            <a:endParaRPr lang="en-GB" sz="3200" dirty="0">
              <a:latin typeface="Tw Cen MT" panose="020B0602020104020603" pitchFamily="34" charset="0"/>
            </a:endParaRPr>
          </a:p>
        </p:txBody>
      </p:sp>
      <p:pic>
        <p:nvPicPr>
          <p:cNvPr id="6" name="Picture 5"/>
          <p:cNvPicPr/>
          <p:nvPr/>
        </p:nvPicPr>
        <p:blipFill>
          <a:blip r:embed="rId2"/>
          <a:stretch>
            <a:fillRect/>
          </a:stretch>
        </p:blipFill>
        <p:spPr>
          <a:xfrm>
            <a:off x="9432131" y="190500"/>
            <a:ext cx="2471738" cy="2719387"/>
          </a:xfrm>
          <a:prstGeom prst="rect">
            <a:avLst/>
          </a:prstGeom>
        </p:spPr>
      </p:pic>
      <p:pic>
        <p:nvPicPr>
          <p:cNvPr id="7" name="Picture 6"/>
          <p:cNvPicPr/>
          <p:nvPr/>
        </p:nvPicPr>
        <p:blipFill>
          <a:blip r:embed="rId3"/>
          <a:stretch>
            <a:fillRect/>
          </a:stretch>
        </p:blipFill>
        <p:spPr>
          <a:xfrm>
            <a:off x="7933871" y="5226362"/>
            <a:ext cx="4089400" cy="1401762"/>
          </a:xfrm>
          <a:prstGeom prst="rect">
            <a:avLst/>
          </a:prstGeom>
        </p:spPr>
      </p:pic>
      <p:sp>
        <p:nvSpPr>
          <p:cNvPr id="8" name="Cloud Callout 7"/>
          <p:cNvSpPr/>
          <p:nvPr/>
        </p:nvSpPr>
        <p:spPr>
          <a:xfrm>
            <a:off x="122293" y="190500"/>
            <a:ext cx="3570515" cy="274064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latin typeface="Tw Cen MT" panose="020B0602020104020603" pitchFamily="34" charset="0"/>
              </a:rPr>
              <a:t>Take down the heading and learning intention</a:t>
            </a:r>
            <a:r>
              <a:rPr lang="en-GB" sz="2800" dirty="0" smtClean="0">
                <a:latin typeface="Tw Cen MT" panose="020B0602020104020603" pitchFamily="34" charset="0"/>
              </a:rPr>
              <a:t>. </a:t>
            </a:r>
            <a:endParaRPr lang="en-GB" sz="2800" dirty="0">
              <a:latin typeface="Tw Cen MT" panose="020B0602020104020603" pitchFamily="34" charset="0"/>
            </a:endParaRPr>
          </a:p>
        </p:txBody>
      </p:sp>
    </p:spTree>
    <p:extLst>
      <p:ext uri="{BB962C8B-B14F-4D97-AF65-F5344CB8AC3E}">
        <p14:creationId xmlns:p14="http://schemas.microsoft.com/office/powerpoint/2010/main" val="39528065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398" y="1554163"/>
            <a:ext cx="11996057" cy="226672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195943" y="179614"/>
            <a:ext cx="11527971" cy="6123215"/>
          </a:xfrm>
        </p:spPr>
        <p:txBody>
          <a:bodyPr/>
          <a:lstStyle/>
          <a:p>
            <a:pPr marL="0" indent="0">
              <a:buNone/>
            </a:pPr>
            <a:r>
              <a:rPr lang="en-GB" dirty="0" smtClean="0">
                <a:latin typeface="+mj-lt"/>
              </a:rPr>
              <a:t>Difference </a:t>
            </a:r>
            <a:r>
              <a:rPr lang="en-GB" dirty="0" smtClean="0">
                <a:solidFill>
                  <a:srgbClr val="FF0000"/>
                </a:solidFill>
                <a:latin typeface="+mj-lt"/>
              </a:rPr>
              <a:t>1 answer </a:t>
            </a:r>
          </a:p>
          <a:p>
            <a:pPr marL="0" indent="0">
              <a:buNone/>
            </a:pPr>
            <a:endParaRPr lang="en-GB" dirty="0">
              <a:latin typeface="+mj-lt"/>
            </a:endParaRPr>
          </a:p>
          <a:p>
            <a:pPr marL="0" indent="0">
              <a:buNone/>
            </a:pPr>
            <a:endParaRPr lang="en-GB" dirty="0">
              <a:latin typeface="+mj-lt"/>
            </a:endParaRPr>
          </a:p>
          <a:p>
            <a:pPr marL="0" indent="0">
              <a:buNone/>
            </a:pPr>
            <a:r>
              <a:rPr lang="en-GB" dirty="0" smtClean="0">
                <a:latin typeface="+mj-lt"/>
              </a:rPr>
              <a:t>Democracy should be introduced in China immediately. Everyone should have the right to choose the government. </a:t>
            </a:r>
            <a:r>
              <a:rPr lang="en-GB" b="1" i="1" dirty="0" smtClean="0">
                <a:solidFill>
                  <a:schemeClr val="bg1"/>
                </a:solidFill>
                <a:latin typeface="+mj-lt"/>
              </a:rPr>
              <a:t>The people of China would be better off if they had a democratic government</a:t>
            </a:r>
            <a:r>
              <a:rPr lang="en-GB" dirty="0" smtClean="0">
                <a:solidFill>
                  <a:schemeClr val="bg1"/>
                </a:solidFill>
                <a:latin typeface="+mj-lt"/>
              </a:rPr>
              <a:t>. </a:t>
            </a:r>
            <a:r>
              <a:rPr lang="en-GB" dirty="0" smtClean="0">
                <a:latin typeface="+mj-lt"/>
              </a:rPr>
              <a:t>Most Chinese people say they want democracy.                                                                         </a:t>
            </a:r>
            <a:r>
              <a:rPr lang="en-GB" b="1" dirty="0" smtClean="0">
                <a:latin typeface="+mj-lt"/>
              </a:rPr>
              <a:t>Amber Gray </a:t>
            </a:r>
            <a:endParaRPr lang="en-GB" dirty="0" smtClean="0">
              <a:latin typeface="+mj-lt"/>
            </a:endParaRPr>
          </a:p>
          <a:p>
            <a:pPr marL="0" indent="0">
              <a:buNone/>
            </a:pPr>
            <a:endParaRPr lang="en-GB" dirty="0">
              <a:latin typeface="+mj-lt"/>
            </a:endParaRPr>
          </a:p>
        </p:txBody>
      </p:sp>
      <p:sp>
        <p:nvSpPr>
          <p:cNvPr id="5" name="Rectangle 4"/>
          <p:cNvSpPr/>
          <p:nvPr/>
        </p:nvSpPr>
        <p:spPr>
          <a:xfrm>
            <a:off x="108853" y="4082142"/>
            <a:ext cx="12039602" cy="2607893"/>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marL="6350" marR="5080" indent="-6350">
              <a:lnSpc>
                <a:spcPct val="107000"/>
              </a:lnSpc>
            </a:pPr>
            <a:r>
              <a:rPr lang="en-GB" dirty="0" smtClean="0">
                <a:solidFill>
                  <a:srgbClr val="000000"/>
                </a:solidFill>
                <a:effectLst/>
                <a:latin typeface="+mj-lt"/>
                <a:ea typeface="Comic Sans MS" panose="030F0702030302020204" pitchFamily="66" charset="0"/>
                <a:cs typeface="Comic Sans MS" panose="030F0702030302020204" pitchFamily="66" charset="0"/>
              </a:rPr>
              <a:t> </a:t>
            </a:r>
            <a:endParaRPr lang="en-GB" sz="2400" dirty="0" smtClean="0">
              <a:solidFill>
                <a:srgbClr val="000000"/>
              </a:solidFill>
              <a:effectLst/>
              <a:latin typeface="+mj-lt"/>
              <a:ea typeface="Comic Sans MS" panose="030F0702030302020204" pitchFamily="66" charset="0"/>
              <a:cs typeface="Comic Sans MS" panose="030F0702030302020204" pitchFamily="66" charset="0"/>
            </a:endParaRPr>
          </a:p>
          <a:p>
            <a:pPr marL="6350" marR="5080" indent="-6350" algn="just">
              <a:lnSpc>
                <a:spcPct val="103000"/>
              </a:lnSpc>
              <a:spcAft>
                <a:spcPts val="0"/>
              </a:spcAft>
            </a:pPr>
            <a:r>
              <a:rPr lang="en-GB" sz="2800" dirty="0" smtClean="0">
                <a:solidFill>
                  <a:srgbClr val="000000"/>
                </a:solidFill>
                <a:effectLst/>
                <a:latin typeface="+mj-lt"/>
                <a:ea typeface="Comic Sans MS" panose="030F0702030302020204" pitchFamily="66" charset="0"/>
                <a:cs typeface="Comic Sans MS" panose="030F0702030302020204" pitchFamily="66" charset="0"/>
              </a:rPr>
              <a:t>The CPC say democracy will not be introduced into China. The history and culture of China is different from the UK. Few Chinese people say they want democracy. </a:t>
            </a:r>
            <a:r>
              <a:rPr lang="en-GB" sz="2800" b="1" i="1" dirty="0" smtClean="0">
                <a:solidFill>
                  <a:schemeClr val="bg1"/>
                </a:solidFill>
                <a:effectLst/>
                <a:latin typeface="+mj-lt"/>
                <a:ea typeface="Comic Sans MS" panose="030F0702030302020204" pitchFamily="66" charset="0"/>
                <a:cs typeface="Comic Sans MS" panose="030F0702030302020204" pitchFamily="66" charset="0"/>
              </a:rPr>
              <a:t>There is no evidence that China would be better off if it had a democratic government</a:t>
            </a:r>
            <a:r>
              <a:rPr lang="en-GB" sz="2800" dirty="0" smtClean="0">
                <a:solidFill>
                  <a:schemeClr val="bg1"/>
                </a:solidFill>
                <a:effectLst/>
                <a:latin typeface="+mj-lt"/>
                <a:ea typeface="Comic Sans MS" panose="030F0702030302020204" pitchFamily="66" charset="0"/>
                <a:cs typeface="Comic Sans MS" panose="030F0702030302020204" pitchFamily="66" charset="0"/>
              </a:rPr>
              <a:t>.</a:t>
            </a:r>
            <a:r>
              <a:rPr lang="en-GB" sz="2800" dirty="0" smtClean="0">
                <a:solidFill>
                  <a:srgbClr val="000000"/>
                </a:solidFill>
                <a:effectLst/>
                <a:latin typeface="+mj-lt"/>
                <a:ea typeface="Comic Sans MS" panose="030F0702030302020204" pitchFamily="66" charset="0"/>
                <a:cs typeface="Comic Sans MS" panose="030F0702030302020204" pitchFamily="66" charset="0"/>
              </a:rPr>
              <a:t>  	 	 	</a:t>
            </a:r>
          </a:p>
          <a:p>
            <a:pPr marL="6350" marR="5080" indent="-6350" algn="just">
              <a:lnSpc>
                <a:spcPct val="103000"/>
              </a:lnSpc>
              <a:spcAft>
                <a:spcPts val="0"/>
              </a:spcAft>
            </a:pPr>
            <a:r>
              <a:rPr lang="en-GB" sz="2800" dirty="0" smtClean="0">
                <a:solidFill>
                  <a:srgbClr val="000000"/>
                </a:solidFill>
                <a:effectLst/>
                <a:latin typeface="+mj-lt"/>
                <a:ea typeface="Comic Sans MS" panose="030F0702030302020204" pitchFamily="66" charset="0"/>
                <a:cs typeface="Comic Sans MS" panose="030F0702030302020204" pitchFamily="66" charset="0"/>
              </a:rPr>
              <a:t>											 </a:t>
            </a:r>
            <a:r>
              <a:rPr lang="en-GB" sz="2800" b="1" dirty="0" smtClean="0">
                <a:solidFill>
                  <a:srgbClr val="000000"/>
                </a:solidFill>
                <a:effectLst/>
                <a:latin typeface="+mj-lt"/>
                <a:ea typeface="Comic Sans MS" panose="030F0702030302020204" pitchFamily="66" charset="0"/>
                <a:cs typeface="Comic Sans MS" panose="030F0702030302020204" pitchFamily="66" charset="0"/>
              </a:rPr>
              <a:t>Rhys O’Rourke</a:t>
            </a:r>
            <a:r>
              <a:rPr lang="en-GB" sz="2800" dirty="0" smtClean="0">
                <a:solidFill>
                  <a:srgbClr val="000000"/>
                </a:solidFill>
                <a:effectLst/>
                <a:latin typeface="+mj-lt"/>
                <a:ea typeface="Comic Sans MS" panose="030F0702030302020204" pitchFamily="66" charset="0"/>
                <a:cs typeface="Comic Sans MS" panose="030F0702030302020204" pitchFamily="66" charset="0"/>
              </a:rPr>
              <a:t>  </a:t>
            </a:r>
            <a:endParaRPr lang="en-GB" sz="2800" dirty="0">
              <a:solidFill>
                <a:srgbClr val="000000"/>
              </a:solidFill>
              <a:effectLst/>
              <a:latin typeface="+mj-lt"/>
              <a:ea typeface="Comic Sans MS" panose="030F0702030302020204" pitchFamily="66" charset="0"/>
              <a:cs typeface="Comic Sans MS" panose="030F0702030302020204" pitchFamily="66" charset="0"/>
            </a:endParaRPr>
          </a:p>
        </p:txBody>
      </p:sp>
    </p:spTree>
    <p:extLst>
      <p:ext uri="{BB962C8B-B14F-4D97-AF65-F5344CB8AC3E}">
        <p14:creationId xmlns:p14="http://schemas.microsoft.com/office/powerpoint/2010/main" val="16826519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398" y="1554163"/>
            <a:ext cx="11996057" cy="226672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p:cNvSpPr>
            <a:spLocks noGrp="1"/>
          </p:cNvSpPr>
          <p:nvPr>
            <p:ph idx="1"/>
          </p:nvPr>
        </p:nvSpPr>
        <p:spPr>
          <a:xfrm>
            <a:off x="195943" y="179614"/>
            <a:ext cx="11527971" cy="6123215"/>
          </a:xfrm>
        </p:spPr>
        <p:txBody>
          <a:bodyPr/>
          <a:lstStyle/>
          <a:p>
            <a:pPr marL="0" indent="0">
              <a:buNone/>
            </a:pPr>
            <a:r>
              <a:rPr lang="en-GB" dirty="0">
                <a:latin typeface="Tw Cen MT" panose="020B0602020104020603" pitchFamily="34" charset="0"/>
              </a:rPr>
              <a:t>Difference </a:t>
            </a:r>
            <a:r>
              <a:rPr lang="en-GB" dirty="0">
                <a:solidFill>
                  <a:srgbClr val="FF0000"/>
                </a:solidFill>
                <a:latin typeface="Tw Cen MT" panose="020B0602020104020603" pitchFamily="34" charset="0"/>
              </a:rPr>
              <a:t>2</a:t>
            </a:r>
            <a:r>
              <a:rPr lang="en-GB" dirty="0" smtClean="0">
                <a:solidFill>
                  <a:srgbClr val="FF0000"/>
                </a:solidFill>
                <a:latin typeface="Tw Cen MT" panose="020B0602020104020603" pitchFamily="34" charset="0"/>
              </a:rPr>
              <a:t> </a:t>
            </a:r>
            <a:r>
              <a:rPr lang="en-GB" dirty="0">
                <a:solidFill>
                  <a:srgbClr val="FF0000"/>
                </a:solidFill>
                <a:latin typeface="Tw Cen MT" panose="020B0602020104020603" pitchFamily="34" charset="0"/>
              </a:rPr>
              <a:t>answer </a:t>
            </a:r>
          </a:p>
          <a:p>
            <a:pPr marL="0" indent="0">
              <a:buNone/>
            </a:pPr>
            <a:endParaRPr lang="en-GB" dirty="0" smtClean="0">
              <a:latin typeface="Tw Cen MT" panose="020B0602020104020603" pitchFamily="34" charset="0"/>
            </a:endParaRPr>
          </a:p>
          <a:p>
            <a:pPr marL="0" indent="0">
              <a:buNone/>
            </a:pPr>
            <a:endParaRPr lang="en-GB" dirty="0">
              <a:latin typeface="Tw Cen MT" panose="020B0602020104020603" pitchFamily="34" charset="0"/>
            </a:endParaRPr>
          </a:p>
          <a:p>
            <a:pPr marL="0" indent="0">
              <a:buNone/>
            </a:pPr>
            <a:r>
              <a:rPr lang="en-GB" dirty="0" smtClean="0">
                <a:latin typeface="Tw Cen MT" panose="020B0602020104020603" pitchFamily="34" charset="0"/>
              </a:rPr>
              <a:t>Democracy should be introduced in China immediately. Everyone should have the right to choose the government. The people of China would be better off if they had a democratic government. </a:t>
            </a:r>
            <a:r>
              <a:rPr lang="en-GB" b="1" i="1" dirty="0" smtClean="0">
                <a:solidFill>
                  <a:schemeClr val="bg1"/>
                </a:solidFill>
                <a:latin typeface="Tw Cen MT" panose="020B0602020104020603" pitchFamily="34" charset="0"/>
              </a:rPr>
              <a:t>Most Chinese people say they want democracy</a:t>
            </a:r>
            <a:r>
              <a:rPr lang="en-GB" dirty="0" smtClean="0">
                <a:solidFill>
                  <a:schemeClr val="bg1"/>
                </a:solidFill>
                <a:latin typeface="Tw Cen MT" panose="020B0602020104020603" pitchFamily="34" charset="0"/>
              </a:rPr>
              <a:t>.                                                                         </a:t>
            </a:r>
            <a:r>
              <a:rPr lang="en-GB" b="1" dirty="0" smtClean="0">
                <a:latin typeface="Tw Cen MT" panose="020B0602020104020603" pitchFamily="34" charset="0"/>
              </a:rPr>
              <a:t>Amber Gray </a:t>
            </a:r>
            <a:endParaRPr lang="en-GB" dirty="0" smtClean="0">
              <a:latin typeface="Tw Cen MT" panose="020B0602020104020603" pitchFamily="34" charset="0"/>
            </a:endParaRPr>
          </a:p>
          <a:p>
            <a:pPr marL="0" indent="0">
              <a:buNone/>
            </a:pPr>
            <a:endParaRPr lang="en-GB" dirty="0">
              <a:latin typeface="Tw Cen MT" panose="020B0602020104020603" pitchFamily="34" charset="0"/>
            </a:endParaRPr>
          </a:p>
        </p:txBody>
      </p:sp>
      <p:sp>
        <p:nvSpPr>
          <p:cNvPr id="5" name="Rectangle 4"/>
          <p:cNvSpPr/>
          <p:nvPr/>
        </p:nvSpPr>
        <p:spPr>
          <a:xfrm>
            <a:off x="108853" y="4082142"/>
            <a:ext cx="12039602" cy="2145267"/>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marL="6350" marR="5080" indent="-6350">
              <a:lnSpc>
                <a:spcPct val="107000"/>
              </a:lnSpc>
            </a:pPr>
            <a:r>
              <a:rPr lang="en-GB" dirty="0" smtClean="0">
                <a:solidFill>
                  <a:srgbClr val="000000"/>
                </a:solidFill>
                <a:effectLst/>
                <a:latin typeface="Comic Sans MS" panose="030F0702030302020204" pitchFamily="66" charset="0"/>
                <a:ea typeface="Comic Sans MS" panose="030F0702030302020204" pitchFamily="66" charset="0"/>
                <a:cs typeface="Comic Sans MS" panose="030F0702030302020204" pitchFamily="66" charset="0"/>
              </a:rPr>
              <a:t> </a:t>
            </a:r>
            <a:endParaRPr lang="en-GB" sz="2400" dirty="0" smtClean="0">
              <a:solidFill>
                <a:srgbClr val="000000"/>
              </a:solidFill>
              <a:effectLst/>
              <a:latin typeface="+mj-lt"/>
              <a:ea typeface="Comic Sans MS" panose="030F0702030302020204" pitchFamily="66" charset="0"/>
              <a:cs typeface="Comic Sans MS" panose="030F0702030302020204" pitchFamily="66" charset="0"/>
            </a:endParaRPr>
          </a:p>
          <a:p>
            <a:pPr marL="6350" marR="5080" indent="-6350" algn="just">
              <a:lnSpc>
                <a:spcPct val="103000"/>
              </a:lnSpc>
              <a:spcAft>
                <a:spcPts val="0"/>
              </a:spcAft>
            </a:pPr>
            <a:r>
              <a:rPr lang="en-GB" sz="2800" dirty="0" smtClean="0">
                <a:solidFill>
                  <a:srgbClr val="000000"/>
                </a:solidFill>
                <a:effectLst/>
                <a:latin typeface="+mj-lt"/>
                <a:ea typeface="Comic Sans MS" panose="030F0702030302020204" pitchFamily="66" charset="0"/>
                <a:cs typeface="Comic Sans MS" panose="030F0702030302020204" pitchFamily="66" charset="0"/>
              </a:rPr>
              <a:t>The CPC say democracy will not be introduced into China. The history and culture of China is different from the UK. </a:t>
            </a:r>
            <a:r>
              <a:rPr lang="en-GB" sz="2800" b="1" i="1" dirty="0" smtClean="0">
                <a:solidFill>
                  <a:schemeClr val="bg1"/>
                </a:solidFill>
                <a:effectLst/>
                <a:latin typeface="+mj-lt"/>
                <a:ea typeface="Comic Sans MS" panose="030F0702030302020204" pitchFamily="66" charset="0"/>
                <a:cs typeface="Comic Sans MS" panose="030F0702030302020204" pitchFamily="66" charset="0"/>
              </a:rPr>
              <a:t>Few Chinese people say they want democracy</a:t>
            </a:r>
            <a:r>
              <a:rPr lang="en-GB" sz="2800" dirty="0" smtClean="0">
                <a:solidFill>
                  <a:srgbClr val="000000"/>
                </a:solidFill>
                <a:effectLst/>
                <a:latin typeface="+mj-lt"/>
                <a:ea typeface="Comic Sans MS" panose="030F0702030302020204" pitchFamily="66" charset="0"/>
                <a:cs typeface="Comic Sans MS" panose="030F0702030302020204" pitchFamily="66" charset="0"/>
              </a:rPr>
              <a:t>. There is no evidence that China would be better off if it had a  democratic government.  	 	 	 	 						</a:t>
            </a:r>
            <a:r>
              <a:rPr lang="en-GB" sz="2800" b="1" dirty="0" smtClean="0">
                <a:solidFill>
                  <a:srgbClr val="000000"/>
                </a:solidFill>
                <a:effectLst/>
                <a:latin typeface="+mj-lt"/>
                <a:ea typeface="Comic Sans MS" panose="030F0702030302020204" pitchFamily="66" charset="0"/>
                <a:cs typeface="Comic Sans MS" panose="030F0702030302020204" pitchFamily="66" charset="0"/>
              </a:rPr>
              <a:t>Rhys O’Rourke</a:t>
            </a:r>
            <a:r>
              <a:rPr lang="en-GB" sz="2800" dirty="0" smtClean="0">
                <a:solidFill>
                  <a:srgbClr val="000000"/>
                </a:solidFill>
                <a:effectLst/>
                <a:latin typeface="+mj-lt"/>
                <a:ea typeface="Comic Sans MS" panose="030F0702030302020204" pitchFamily="66" charset="0"/>
                <a:cs typeface="Comic Sans MS" panose="030F0702030302020204" pitchFamily="66" charset="0"/>
              </a:rPr>
              <a:t>  </a:t>
            </a:r>
            <a:endParaRPr lang="en-GB" sz="2800" dirty="0">
              <a:solidFill>
                <a:srgbClr val="000000"/>
              </a:solidFill>
              <a:effectLst/>
              <a:latin typeface="+mj-lt"/>
              <a:ea typeface="Comic Sans MS" panose="030F0702030302020204" pitchFamily="66" charset="0"/>
              <a:cs typeface="Comic Sans MS" panose="030F0702030302020204" pitchFamily="66" charset="0"/>
            </a:endParaRPr>
          </a:p>
        </p:txBody>
      </p:sp>
    </p:spTree>
    <p:extLst>
      <p:ext uri="{BB962C8B-B14F-4D97-AF65-F5344CB8AC3E}">
        <p14:creationId xmlns:p14="http://schemas.microsoft.com/office/powerpoint/2010/main" val="165446484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5943" y="179614"/>
            <a:ext cx="11527971" cy="6123215"/>
          </a:xfrm>
        </p:spPr>
        <p:txBody>
          <a:bodyPr/>
          <a:lstStyle/>
          <a:p>
            <a:pPr marL="0" indent="0">
              <a:buNone/>
            </a:pPr>
            <a:endParaRPr lang="en-GB" sz="4400" i="1" dirty="0" smtClean="0">
              <a:solidFill>
                <a:srgbClr val="FF0000"/>
              </a:solidFill>
              <a:latin typeface="+mj-lt"/>
            </a:endParaRPr>
          </a:p>
          <a:p>
            <a:pPr marL="0" indent="0">
              <a:buNone/>
            </a:pPr>
            <a:r>
              <a:rPr lang="en-GB" sz="4400" i="1" dirty="0" smtClean="0">
                <a:solidFill>
                  <a:srgbClr val="FF0000"/>
                </a:solidFill>
                <a:latin typeface="+mj-lt"/>
              </a:rPr>
              <a:t>One</a:t>
            </a:r>
            <a:r>
              <a:rPr lang="en-GB" sz="4400" dirty="0" smtClean="0">
                <a:latin typeface="+mj-lt"/>
              </a:rPr>
              <a:t> difference between the views is that Amber says “_____________________”and Rhys says”__________________________________.”</a:t>
            </a:r>
          </a:p>
          <a:p>
            <a:pPr marL="0" indent="0">
              <a:buNone/>
            </a:pPr>
            <a:endParaRPr lang="en-GB" sz="4400" dirty="0">
              <a:latin typeface="+mj-lt"/>
            </a:endParaRPr>
          </a:p>
          <a:p>
            <a:pPr marL="0" indent="0">
              <a:buNone/>
            </a:pPr>
            <a:r>
              <a:rPr lang="en-GB" sz="4400" dirty="0" smtClean="0">
                <a:latin typeface="+mj-lt"/>
              </a:rPr>
              <a:t>A </a:t>
            </a:r>
            <a:r>
              <a:rPr lang="en-GB" sz="4400" i="1" dirty="0" smtClean="0">
                <a:solidFill>
                  <a:srgbClr val="FF0000"/>
                </a:solidFill>
                <a:latin typeface="+mj-lt"/>
              </a:rPr>
              <a:t>second</a:t>
            </a:r>
            <a:r>
              <a:rPr lang="en-GB" sz="4400" dirty="0" smtClean="0">
                <a:latin typeface="+mj-lt"/>
              </a:rPr>
              <a:t> difference between the views is that Amber says “___________________” and Rhys says “______________________________”.</a:t>
            </a:r>
          </a:p>
          <a:p>
            <a:pPr marL="0" indent="0">
              <a:buNone/>
            </a:pPr>
            <a:endParaRPr lang="en-GB" dirty="0">
              <a:latin typeface="Comic Sans MS" panose="030F0702030302020204" pitchFamily="66" charset="0"/>
            </a:endParaRPr>
          </a:p>
          <a:p>
            <a:pPr marL="0" indent="0">
              <a:buNone/>
            </a:pPr>
            <a:endParaRPr lang="en-GB" dirty="0">
              <a:latin typeface="Comic Sans MS" panose="030F0702030302020204" pitchFamily="66" charset="0"/>
            </a:endParaRPr>
          </a:p>
        </p:txBody>
      </p:sp>
      <p:pic>
        <p:nvPicPr>
          <p:cNvPr id="4" name="Picture 3" descr="301 Moved Permanent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9425" y="5067300"/>
            <a:ext cx="1552575" cy="1790700"/>
          </a:xfrm>
          <a:prstGeom prst="rect">
            <a:avLst/>
          </a:prstGeom>
        </p:spPr>
      </p:pic>
    </p:spTree>
    <p:extLst>
      <p:ext uri="{BB962C8B-B14F-4D97-AF65-F5344CB8AC3E}">
        <p14:creationId xmlns:p14="http://schemas.microsoft.com/office/powerpoint/2010/main" val="33630849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Extension CPC </a:t>
            </a:r>
            <a:r>
              <a:rPr lang="en-GB" u="sng" dirty="0" err="1" smtClean="0"/>
              <a:t>Factfile</a:t>
            </a:r>
            <a:r>
              <a:rPr lang="en-GB" u="sng" dirty="0" smtClean="0"/>
              <a:t> </a:t>
            </a:r>
            <a:endParaRPr lang="en-GB" u="sng" dirty="0"/>
          </a:p>
        </p:txBody>
      </p:sp>
      <p:sp>
        <p:nvSpPr>
          <p:cNvPr id="3" name="Content Placeholder 2"/>
          <p:cNvSpPr>
            <a:spLocks noGrp="1"/>
          </p:cNvSpPr>
          <p:nvPr>
            <p:ph idx="1"/>
          </p:nvPr>
        </p:nvSpPr>
        <p:spPr/>
        <p:txBody>
          <a:bodyPr>
            <a:normAutofit/>
          </a:bodyPr>
          <a:lstStyle/>
          <a:p>
            <a:pPr marL="0" indent="0">
              <a:buNone/>
            </a:pPr>
            <a:r>
              <a:rPr lang="en-GB" dirty="0" smtClean="0">
                <a:latin typeface="+mj-lt"/>
              </a:rPr>
              <a:t>The leader</a:t>
            </a:r>
          </a:p>
          <a:p>
            <a:pPr marL="0" indent="0">
              <a:buNone/>
            </a:pPr>
            <a:r>
              <a:rPr lang="en-GB" dirty="0" smtClean="0">
                <a:latin typeface="+mj-lt"/>
              </a:rPr>
              <a:t>When the party was founded </a:t>
            </a:r>
          </a:p>
          <a:p>
            <a:pPr marL="0" indent="0">
              <a:buNone/>
            </a:pPr>
            <a:r>
              <a:rPr lang="en-GB" dirty="0" smtClean="0">
                <a:latin typeface="+mj-lt"/>
              </a:rPr>
              <a:t>Aims </a:t>
            </a:r>
          </a:p>
          <a:p>
            <a:pPr marL="0" indent="0">
              <a:buNone/>
            </a:pPr>
            <a:r>
              <a:rPr lang="en-GB" dirty="0" smtClean="0">
                <a:latin typeface="+mj-lt"/>
              </a:rPr>
              <a:t>Logo </a:t>
            </a:r>
          </a:p>
          <a:p>
            <a:pPr marL="0" indent="0">
              <a:buNone/>
            </a:pPr>
            <a:r>
              <a:rPr lang="en-GB" dirty="0" smtClean="0">
                <a:latin typeface="+mj-lt"/>
              </a:rPr>
              <a:t>Number of members </a:t>
            </a:r>
          </a:p>
          <a:p>
            <a:pPr marL="0" indent="0">
              <a:buNone/>
            </a:pPr>
            <a:r>
              <a:rPr lang="en-GB" dirty="0" smtClean="0">
                <a:latin typeface="+mj-lt"/>
              </a:rPr>
              <a:t>Any other information you think is relevant. </a:t>
            </a:r>
            <a:endParaRPr lang="en-GB" dirty="0">
              <a:latin typeface="+mj-lt"/>
            </a:endParaRPr>
          </a:p>
        </p:txBody>
      </p:sp>
      <p:pic>
        <p:nvPicPr>
          <p:cNvPr id="4" name="Picture 3" descr="301 Moved Permanent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9425" y="5067300"/>
            <a:ext cx="1552575" cy="1790700"/>
          </a:xfrm>
          <a:prstGeom prst="rect">
            <a:avLst/>
          </a:prstGeom>
        </p:spPr>
      </p:pic>
    </p:spTree>
    <p:extLst>
      <p:ext uri="{BB962C8B-B14F-4D97-AF65-F5344CB8AC3E}">
        <p14:creationId xmlns:p14="http://schemas.microsoft.com/office/powerpoint/2010/main" val="40405219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800" u="sng" dirty="0" smtClean="0"/>
              <a:t>Plenary </a:t>
            </a:r>
            <a:endParaRPr lang="en-GB" sz="4800" u="sng"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15734" y="2511311"/>
            <a:ext cx="2615293" cy="4160693"/>
          </a:xfrm>
        </p:spPr>
      </p:pic>
      <p:sp>
        <p:nvSpPr>
          <p:cNvPr id="4" name="Oval Callout 3"/>
          <p:cNvSpPr/>
          <p:nvPr/>
        </p:nvSpPr>
        <p:spPr>
          <a:xfrm>
            <a:off x="4359728" y="114300"/>
            <a:ext cx="4980215" cy="2816957"/>
          </a:xfrm>
          <a:prstGeom prst="wedgeEllipseCallout">
            <a:avLst>
              <a:gd name="adj1" fmla="val -89956"/>
              <a:gd name="adj2" fmla="val 1136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smtClean="0">
                <a:latin typeface="+mj-lt"/>
              </a:rPr>
              <a:t>“The people of China have great political freedoms”</a:t>
            </a:r>
            <a:endParaRPr lang="en-GB" sz="4000" dirty="0">
              <a:latin typeface="+mj-lt"/>
            </a:endParaRPr>
          </a:p>
        </p:txBody>
      </p:sp>
      <p:sp>
        <p:nvSpPr>
          <p:cNvPr id="6" name="TextBox 5"/>
          <p:cNvSpPr txBox="1"/>
          <p:nvPr/>
        </p:nvSpPr>
        <p:spPr>
          <a:xfrm>
            <a:off x="4305300" y="3995678"/>
            <a:ext cx="7886700" cy="2862322"/>
          </a:xfrm>
          <a:prstGeom prst="rect">
            <a:avLst/>
          </a:prstGeom>
          <a:noFill/>
        </p:spPr>
        <p:txBody>
          <a:bodyPr wrap="square" rtlCol="0">
            <a:spAutoFit/>
          </a:bodyPr>
          <a:lstStyle/>
          <a:p>
            <a:r>
              <a:rPr lang="en-GB" sz="3600" dirty="0" smtClean="0">
                <a:latin typeface="+mj-lt"/>
              </a:rPr>
              <a:t>THINK about all of the things we have looked at today and come to an informed decision. Do your AGREE or DISAGREE with the statement above. Give a reason for your answer. </a:t>
            </a:r>
            <a:endParaRPr lang="en-GB" sz="3600" dirty="0">
              <a:latin typeface="+mj-lt"/>
            </a:endParaRPr>
          </a:p>
        </p:txBody>
      </p:sp>
      <p:pic>
        <p:nvPicPr>
          <p:cNvPr id="7" name="Picture 6" descr="301 Moved Permanentl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39425" y="0"/>
            <a:ext cx="1552575" cy="1790700"/>
          </a:xfrm>
          <a:prstGeom prst="rect">
            <a:avLst/>
          </a:prstGeom>
        </p:spPr>
      </p:pic>
      <p:pic>
        <p:nvPicPr>
          <p:cNvPr id="8" name="Picture 7" descr="BIG IMAGE (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58516" y="1760798"/>
            <a:ext cx="3033484" cy="1550869"/>
          </a:xfrm>
          <a:prstGeom prst="rect">
            <a:avLst/>
          </a:prstGeom>
        </p:spPr>
      </p:pic>
    </p:spTree>
    <p:extLst>
      <p:ext uri="{BB962C8B-B14F-4D97-AF65-F5344CB8AC3E}">
        <p14:creationId xmlns:p14="http://schemas.microsoft.com/office/powerpoint/2010/main" val="23257768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w Cen MT" panose="020B0602020104020603" pitchFamily="34" charset="0"/>
              </a:rPr>
              <a:t>Starter </a:t>
            </a:r>
            <a:endParaRPr lang="en-GB" dirty="0">
              <a:latin typeface="Tw Cen MT" panose="020B0602020104020603" pitchFamily="34" charset="0"/>
            </a:endParaRPr>
          </a:p>
        </p:txBody>
      </p:sp>
      <p:sp>
        <p:nvSpPr>
          <p:cNvPr id="3" name="Content Placeholder 2"/>
          <p:cNvSpPr>
            <a:spLocks noGrp="1"/>
          </p:cNvSpPr>
          <p:nvPr>
            <p:ph idx="1"/>
          </p:nvPr>
        </p:nvSpPr>
        <p:spPr>
          <a:xfrm>
            <a:off x="252248" y="1690688"/>
            <a:ext cx="11101552" cy="4486275"/>
          </a:xfrm>
        </p:spPr>
        <p:txBody>
          <a:bodyPr/>
          <a:lstStyle/>
          <a:p>
            <a:pPr marL="0" indent="0">
              <a:buNone/>
            </a:pPr>
            <a:r>
              <a:rPr lang="en-GB" dirty="0" smtClean="0"/>
              <a:t>Last day your partner told you </a:t>
            </a:r>
            <a:r>
              <a:rPr lang="en-GB" dirty="0" smtClean="0">
                <a:solidFill>
                  <a:srgbClr val="FF0000"/>
                </a:solidFill>
              </a:rPr>
              <a:t>three reasons </a:t>
            </a:r>
            <a:r>
              <a:rPr lang="en-GB" dirty="0" smtClean="0"/>
              <a:t>why we are looking at China. </a:t>
            </a:r>
          </a:p>
          <a:p>
            <a:pPr marL="0" indent="0">
              <a:buNone/>
            </a:pPr>
            <a:endParaRPr lang="en-GB" dirty="0"/>
          </a:p>
          <a:p>
            <a:pPr marL="0" indent="0">
              <a:buNone/>
            </a:pPr>
            <a:r>
              <a:rPr lang="en-GB" dirty="0" smtClean="0"/>
              <a:t>Create a </a:t>
            </a:r>
            <a:r>
              <a:rPr lang="en-GB" dirty="0" smtClean="0">
                <a:solidFill>
                  <a:srgbClr val="FF0000"/>
                </a:solidFill>
              </a:rPr>
              <a:t>priority pyramid </a:t>
            </a:r>
            <a:r>
              <a:rPr lang="en-GB" dirty="0" smtClean="0"/>
              <a:t>like the one below, of what you think are the most – least important reasons your partner gave you. </a:t>
            </a:r>
            <a:endParaRPr lang="en-GB" dirty="0"/>
          </a:p>
        </p:txBody>
      </p:sp>
      <p:sp>
        <p:nvSpPr>
          <p:cNvPr id="4" name="Isosceles Triangle 3"/>
          <p:cNvSpPr/>
          <p:nvPr/>
        </p:nvSpPr>
        <p:spPr>
          <a:xfrm>
            <a:off x="2758965" y="3547242"/>
            <a:ext cx="5596759" cy="3090041"/>
          </a:xfrm>
          <a:prstGeom prst="triangle">
            <a:avLst>
              <a:gd name="adj" fmla="val 488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p:nvPr/>
        </p:nvCxnSpPr>
        <p:spPr>
          <a:xfrm>
            <a:off x="4166023" y="5092262"/>
            <a:ext cx="2798380" cy="0"/>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flipV="1">
            <a:off x="3440156" y="5849007"/>
            <a:ext cx="4079996" cy="10510"/>
          </a:xfrm>
          <a:prstGeom prst="line">
            <a:avLst/>
          </a:prstGeom>
        </p:spPr>
        <p:style>
          <a:lnRef idx="1">
            <a:schemeClr val="dk1"/>
          </a:lnRef>
          <a:fillRef idx="0">
            <a:schemeClr val="dk1"/>
          </a:fillRef>
          <a:effectRef idx="0">
            <a:schemeClr val="dk1"/>
          </a:effectRef>
          <a:fontRef idx="minor">
            <a:schemeClr val="tx1"/>
          </a:fontRef>
        </p:style>
      </p:cxnSp>
      <p:sp>
        <p:nvSpPr>
          <p:cNvPr id="10" name="Rectangle 9"/>
          <p:cNvSpPr/>
          <p:nvPr/>
        </p:nvSpPr>
        <p:spPr>
          <a:xfrm>
            <a:off x="3026978" y="3850590"/>
            <a:ext cx="1749973" cy="38592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Reason 1 </a:t>
            </a:r>
            <a:endParaRPr lang="en-GB" dirty="0"/>
          </a:p>
        </p:txBody>
      </p:sp>
      <p:sp>
        <p:nvSpPr>
          <p:cNvPr id="11" name="Rectangle 10"/>
          <p:cNvSpPr/>
          <p:nvPr/>
        </p:nvSpPr>
        <p:spPr>
          <a:xfrm>
            <a:off x="1883978" y="5092262"/>
            <a:ext cx="1749973" cy="38592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Reason 2 </a:t>
            </a:r>
            <a:endParaRPr lang="en-GB" dirty="0"/>
          </a:p>
        </p:txBody>
      </p:sp>
      <p:sp>
        <p:nvSpPr>
          <p:cNvPr id="12" name="Rectangle 11"/>
          <p:cNvSpPr/>
          <p:nvPr/>
        </p:nvSpPr>
        <p:spPr>
          <a:xfrm>
            <a:off x="838200" y="6140422"/>
            <a:ext cx="1749973" cy="38592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Reason 3 </a:t>
            </a:r>
            <a:endParaRPr lang="en-GB" dirty="0"/>
          </a:p>
        </p:txBody>
      </p:sp>
    </p:spTree>
    <p:extLst>
      <p:ext uri="{BB962C8B-B14F-4D97-AF65-F5344CB8AC3E}">
        <p14:creationId xmlns:p14="http://schemas.microsoft.com/office/powerpoint/2010/main" val="20665680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GB" sz="5400" u="sng" dirty="0" smtClean="0">
                <a:latin typeface="Tw Cen MT" panose="020B0602020104020603" pitchFamily="34" charset="0"/>
                <a:hlinkClick r:id="rId2"/>
              </a:rPr>
              <a:t>The Government in China </a:t>
            </a:r>
            <a:endParaRPr lang="en-GB" sz="5400" u="sng" dirty="0">
              <a:latin typeface="Tw Cen MT" panose="020B0602020104020603" pitchFamily="34" charset="0"/>
            </a:endParaRPr>
          </a:p>
        </p:txBody>
      </p:sp>
      <p:sp>
        <p:nvSpPr>
          <p:cNvPr id="3" name="Content Placeholder 2"/>
          <p:cNvSpPr>
            <a:spLocks noGrp="1"/>
          </p:cNvSpPr>
          <p:nvPr>
            <p:ph idx="1"/>
          </p:nvPr>
        </p:nvSpPr>
        <p:spPr>
          <a:xfrm>
            <a:off x="146957" y="1086531"/>
            <a:ext cx="11751129" cy="5571218"/>
          </a:xfrm>
        </p:spPr>
        <p:txBody>
          <a:bodyPr>
            <a:normAutofit/>
          </a:bodyPr>
          <a:lstStyle/>
          <a:p>
            <a:pPr marL="0" indent="0">
              <a:buNone/>
            </a:pPr>
            <a:r>
              <a:rPr lang="en-GB" sz="3200" b="1" dirty="0" smtClean="0">
                <a:latin typeface="Tw Cen MT" panose="020B0602020104020603" pitchFamily="34" charset="0"/>
              </a:rPr>
              <a:t> </a:t>
            </a:r>
            <a:endParaRPr lang="en-GB" sz="3200" dirty="0">
              <a:latin typeface="Tw Cen MT" panose="020B0602020104020603" pitchFamily="34" charset="0"/>
            </a:endParaRPr>
          </a:p>
          <a:p>
            <a:pPr marL="0" indent="0">
              <a:buNone/>
            </a:pPr>
            <a:r>
              <a:rPr lang="en-GB" sz="3200" dirty="0" smtClean="0">
                <a:latin typeface="Tw Cen MT" panose="020B0602020104020603" pitchFamily="34" charset="0"/>
              </a:rPr>
              <a:t>The </a:t>
            </a:r>
            <a:r>
              <a:rPr lang="en-GB" sz="3200" dirty="0">
                <a:latin typeface="Tw Cen MT" panose="020B0602020104020603" pitchFamily="34" charset="0"/>
              </a:rPr>
              <a:t>way in which China is governed is very different from the UK. China is </a:t>
            </a:r>
            <a:r>
              <a:rPr lang="en-GB" sz="3200" b="1" dirty="0">
                <a:latin typeface="Tw Cen MT" panose="020B0602020104020603" pitchFamily="34" charset="0"/>
              </a:rPr>
              <a:t>not</a:t>
            </a:r>
            <a:r>
              <a:rPr lang="en-GB" sz="3200" dirty="0">
                <a:latin typeface="Tw Cen MT" panose="020B0602020104020603" pitchFamily="34" charset="0"/>
              </a:rPr>
              <a:t> a democracy. </a:t>
            </a:r>
            <a:endParaRPr lang="en-GB" sz="3200" dirty="0" smtClean="0">
              <a:latin typeface="Tw Cen MT" panose="020B0602020104020603" pitchFamily="34" charset="0"/>
            </a:endParaRPr>
          </a:p>
          <a:p>
            <a:pPr marL="0" indent="0">
              <a:buNone/>
            </a:pPr>
            <a:r>
              <a:rPr lang="en-GB" sz="3200" dirty="0" smtClean="0">
                <a:latin typeface="Tw Cen MT" panose="020B0602020104020603" pitchFamily="34" charset="0"/>
              </a:rPr>
              <a:t> </a:t>
            </a:r>
            <a:endParaRPr lang="en-GB" sz="3200" dirty="0">
              <a:latin typeface="Tw Cen MT" panose="020B0602020104020603" pitchFamily="34" charset="0"/>
            </a:endParaRPr>
          </a:p>
          <a:p>
            <a:pPr marL="0" indent="0">
              <a:buNone/>
            </a:pPr>
            <a:r>
              <a:rPr lang="en-GB" sz="3200" dirty="0" smtClean="0">
                <a:latin typeface="Tw Cen MT" panose="020B0602020104020603" pitchFamily="34" charset="0"/>
              </a:rPr>
              <a:t>The </a:t>
            </a:r>
            <a:r>
              <a:rPr lang="en-GB" sz="3200" b="1" dirty="0">
                <a:solidFill>
                  <a:srgbClr val="FF0000"/>
                </a:solidFill>
                <a:latin typeface="Tw Cen MT" panose="020B0602020104020603" pitchFamily="34" charset="0"/>
              </a:rPr>
              <a:t>Communist Party of </a:t>
            </a:r>
            <a:r>
              <a:rPr lang="en-GB" sz="3200" b="1" dirty="0" smtClean="0">
                <a:solidFill>
                  <a:srgbClr val="FF0000"/>
                </a:solidFill>
                <a:latin typeface="Tw Cen MT" panose="020B0602020104020603" pitchFamily="34" charset="0"/>
              </a:rPr>
              <a:t>China </a:t>
            </a:r>
            <a:r>
              <a:rPr lang="en-GB" sz="3200" dirty="0">
                <a:latin typeface="Tw Cen MT" panose="020B0602020104020603" pitchFamily="34" charset="0"/>
              </a:rPr>
              <a:t>or </a:t>
            </a:r>
            <a:r>
              <a:rPr lang="en-GB" sz="3200" b="1" dirty="0" smtClean="0">
                <a:solidFill>
                  <a:srgbClr val="FF0000"/>
                </a:solidFill>
                <a:latin typeface="Tw Cen MT" panose="020B0602020104020603" pitchFamily="34" charset="0"/>
              </a:rPr>
              <a:t>CPC</a:t>
            </a:r>
            <a:r>
              <a:rPr lang="en-GB" sz="3200" dirty="0" smtClean="0">
                <a:latin typeface="Tw Cen MT" panose="020B0602020104020603" pitchFamily="34" charset="0"/>
              </a:rPr>
              <a:t> was formed in </a:t>
            </a:r>
            <a:r>
              <a:rPr lang="en-GB" sz="3200" b="1" dirty="0" smtClean="0">
                <a:solidFill>
                  <a:srgbClr val="FF0000"/>
                </a:solidFill>
                <a:latin typeface="Tw Cen MT" panose="020B0602020104020603" pitchFamily="34" charset="0"/>
              </a:rPr>
              <a:t>1921</a:t>
            </a:r>
            <a:r>
              <a:rPr lang="en-GB" sz="3200" dirty="0" smtClean="0">
                <a:latin typeface="Tw Cen MT" panose="020B0602020104020603" pitchFamily="34" charset="0"/>
              </a:rPr>
              <a:t>. </a:t>
            </a:r>
            <a:r>
              <a:rPr lang="en-GB" sz="3200" dirty="0">
                <a:latin typeface="Tw Cen MT" panose="020B0602020104020603" pitchFamily="34" charset="0"/>
              </a:rPr>
              <a:t>The CPC is </a:t>
            </a:r>
            <a:r>
              <a:rPr lang="en-GB" sz="3200" b="1" i="1" u="sng" dirty="0">
                <a:latin typeface="Tw Cen MT" panose="020B0602020104020603" pitchFamily="34" charset="0"/>
              </a:rPr>
              <a:t>not</a:t>
            </a:r>
            <a:r>
              <a:rPr lang="en-GB" sz="3200" dirty="0">
                <a:latin typeface="Tw Cen MT" panose="020B0602020104020603" pitchFamily="34" charset="0"/>
              </a:rPr>
              <a:t> elected but remains in government through its control of the army and police force. The CPC also controls all the newspapers, radio and television stations and limits access to the internet. The Chinese media is one of the most highly controlled by government anywhere in the world. </a:t>
            </a:r>
          </a:p>
          <a:p>
            <a:pPr marL="0" indent="0">
              <a:buNone/>
            </a:pPr>
            <a:endParaRPr lang="en-GB" sz="3200" dirty="0">
              <a:latin typeface="Tw Cen MT" panose="020B0602020104020603" pitchFamily="34" charset="0"/>
            </a:endParaRPr>
          </a:p>
          <a:p>
            <a:endParaRPr lang="en-GB" dirty="0">
              <a:latin typeface="Tw Cen MT" panose="020B0602020104020603" pitchFamily="34" charset="0"/>
            </a:endParaRPr>
          </a:p>
        </p:txBody>
      </p:sp>
      <p:pic>
        <p:nvPicPr>
          <p:cNvPr id="4" name="Picture 3"/>
          <p:cNvPicPr/>
          <p:nvPr/>
        </p:nvPicPr>
        <p:blipFill>
          <a:blip r:embed="rId3"/>
          <a:stretch>
            <a:fillRect/>
          </a:stretch>
        </p:blipFill>
        <p:spPr>
          <a:xfrm>
            <a:off x="8354787" y="0"/>
            <a:ext cx="3543299" cy="1436914"/>
          </a:xfrm>
          <a:prstGeom prst="rect">
            <a:avLst/>
          </a:prstGeom>
        </p:spPr>
      </p:pic>
      <p:pic>
        <p:nvPicPr>
          <p:cNvPr id="5" name="Picture 4" descr="Strathcona Beekeepers: The Beekeepers' Library"/>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88996" y="5218386"/>
            <a:ext cx="1303004" cy="1639614"/>
          </a:xfrm>
          <a:prstGeom prst="rect">
            <a:avLst/>
          </a:prstGeom>
        </p:spPr>
      </p:pic>
    </p:spTree>
    <p:extLst>
      <p:ext uri="{BB962C8B-B14F-4D97-AF65-F5344CB8AC3E}">
        <p14:creationId xmlns:p14="http://schemas.microsoft.com/office/powerpoint/2010/main" val="2209780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5200" y="1032934"/>
            <a:ext cx="7620569" cy="369332"/>
          </a:xfrm>
          <a:prstGeom prst="rect">
            <a:avLst/>
          </a:prstGeom>
        </p:spPr>
        <p:txBody>
          <a:bodyPr wrap="square">
            <a:spAutoFit/>
          </a:bodyPr>
          <a:lstStyle/>
          <a:p>
            <a:r>
              <a:rPr lang="en-GB" dirty="0">
                <a:hlinkClick r:id="rId2"/>
              </a:rPr>
              <a:t>https://www.youtube.com/watch?v=dDAP7Uh_O0I</a:t>
            </a:r>
            <a:endParaRPr lang="en-GB" dirty="0"/>
          </a:p>
        </p:txBody>
      </p:sp>
    </p:spTree>
    <p:extLst>
      <p:ext uri="{BB962C8B-B14F-4D97-AF65-F5344CB8AC3E}">
        <p14:creationId xmlns:p14="http://schemas.microsoft.com/office/powerpoint/2010/main" val="37216453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172" y="0"/>
            <a:ext cx="10515600" cy="1325563"/>
          </a:xfrm>
        </p:spPr>
        <p:txBody>
          <a:bodyPr>
            <a:normAutofit/>
          </a:bodyPr>
          <a:lstStyle/>
          <a:p>
            <a:r>
              <a:rPr lang="en-GB" sz="4800" u="sng" dirty="0" smtClean="0">
                <a:latin typeface="Tw Cen MT" panose="020B0602020104020603" pitchFamily="34" charset="0"/>
              </a:rPr>
              <a:t>What is a one-party state?</a:t>
            </a:r>
            <a:endParaRPr lang="en-GB" sz="4800" u="sng" dirty="0">
              <a:latin typeface="Tw Cen MT" panose="020B0602020104020603" pitchFamily="34" charset="0"/>
            </a:endParaRPr>
          </a:p>
        </p:txBody>
      </p:sp>
      <p:sp>
        <p:nvSpPr>
          <p:cNvPr id="3" name="Content Placeholder 2"/>
          <p:cNvSpPr>
            <a:spLocks noGrp="1"/>
          </p:cNvSpPr>
          <p:nvPr>
            <p:ph idx="1"/>
          </p:nvPr>
        </p:nvSpPr>
        <p:spPr>
          <a:xfrm>
            <a:off x="302171" y="1325563"/>
            <a:ext cx="11632325" cy="5422078"/>
          </a:xfrm>
        </p:spPr>
        <p:txBody>
          <a:bodyPr>
            <a:normAutofit/>
          </a:bodyPr>
          <a:lstStyle/>
          <a:p>
            <a:pPr marL="0" indent="0">
              <a:buNone/>
            </a:pPr>
            <a:r>
              <a:rPr lang="en-GB" dirty="0" smtClean="0">
                <a:latin typeface="Tw Cen MT" panose="020B0602020104020603" pitchFamily="34" charset="0"/>
              </a:rPr>
              <a:t>Read the section named </a:t>
            </a:r>
            <a:r>
              <a:rPr lang="en-GB" dirty="0" smtClean="0">
                <a:solidFill>
                  <a:srgbClr val="FF0000"/>
                </a:solidFill>
                <a:latin typeface="Tw Cen MT" panose="020B0602020104020603" pitchFamily="34" charset="0"/>
              </a:rPr>
              <a:t>“What is a one-party state?” </a:t>
            </a:r>
            <a:r>
              <a:rPr lang="en-GB" dirty="0" smtClean="0">
                <a:latin typeface="Tw Cen MT" panose="020B0602020104020603" pitchFamily="34" charset="0"/>
              </a:rPr>
              <a:t>on page 82 of the text book. Then answer the following questions. </a:t>
            </a:r>
          </a:p>
          <a:p>
            <a:pPr marL="0" indent="0">
              <a:buNone/>
            </a:pPr>
            <a:endParaRPr lang="en-GB" dirty="0">
              <a:latin typeface="Tw Cen MT" panose="020B0602020104020603" pitchFamily="34" charset="0"/>
            </a:endParaRPr>
          </a:p>
          <a:p>
            <a:pPr marL="514350" indent="-514350">
              <a:buAutoNum type="arabicPeriod"/>
            </a:pPr>
            <a:r>
              <a:rPr lang="en-GB" dirty="0" smtClean="0">
                <a:latin typeface="Tw Cen MT" panose="020B0602020104020603" pitchFamily="34" charset="0"/>
              </a:rPr>
              <a:t>In no more than 2 sentences, what is a one-party state?</a:t>
            </a:r>
          </a:p>
          <a:p>
            <a:pPr marL="0" indent="0">
              <a:buNone/>
            </a:pPr>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2.  </a:t>
            </a:r>
            <a:r>
              <a:rPr lang="en-GB" dirty="0">
                <a:latin typeface="Tw Cen MT" panose="020B0602020104020603" pitchFamily="34" charset="0"/>
              </a:rPr>
              <a:t>“Government in China is much the same as government in the UK.” </a:t>
            </a:r>
            <a:r>
              <a:rPr lang="en-GB" b="1" dirty="0">
                <a:latin typeface="Tw Cen MT" panose="020B0602020104020603" pitchFamily="34" charset="0"/>
              </a:rPr>
              <a:t>Amy Paton </a:t>
            </a:r>
            <a:endParaRPr lang="en-GB" b="1" dirty="0" smtClean="0">
              <a:latin typeface="Tw Cen MT" panose="020B0602020104020603" pitchFamily="34" charset="0"/>
            </a:endParaRPr>
          </a:p>
          <a:p>
            <a:pPr marL="0" indent="0">
              <a:buNone/>
            </a:pPr>
            <a:r>
              <a:rPr lang="en-GB" dirty="0" smtClean="0">
                <a:latin typeface="Tw Cen MT" panose="020B0602020104020603" pitchFamily="34" charset="0"/>
              </a:rPr>
              <a:t>What evidence is there to </a:t>
            </a:r>
            <a:r>
              <a:rPr lang="en-GB" b="1" dirty="0" smtClean="0">
                <a:latin typeface="Tw Cen MT" panose="020B0602020104020603" pitchFamily="34" charset="0"/>
              </a:rPr>
              <a:t>oppose (go against) </a:t>
            </a:r>
            <a:r>
              <a:rPr lang="en-GB" dirty="0" smtClean="0">
                <a:latin typeface="Tw Cen MT" panose="020B0602020104020603" pitchFamily="34" charset="0"/>
              </a:rPr>
              <a:t>the </a:t>
            </a:r>
            <a:r>
              <a:rPr lang="en-GB" dirty="0">
                <a:latin typeface="Tw Cen MT" panose="020B0602020104020603" pitchFamily="34" charset="0"/>
              </a:rPr>
              <a:t>v</a:t>
            </a:r>
            <a:r>
              <a:rPr lang="en-GB" dirty="0" smtClean="0">
                <a:latin typeface="Tw Cen MT" panose="020B0602020104020603" pitchFamily="34" charset="0"/>
              </a:rPr>
              <a:t>iew of Amy Paton?</a:t>
            </a:r>
          </a:p>
          <a:p>
            <a:pPr marL="0" indent="0">
              <a:buNone/>
            </a:pPr>
            <a:r>
              <a:rPr lang="en-GB" b="1" dirty="0">
                <a:latin typeface="Tw Cen MT" panose="020B0602020104020603" pitchFamily="34" charset="0"/>
              </a:rPr>
              <a:t>Remember and use the same writing frame as last </a:t>
            </a:r>
            <a:r>
              <a:rPr lang="en-GB" b="1" dirty="0" smtClean="0">
                <a:latin typeface="Tw Cen MT" panose="020B0602020104020603" pitchFamily="34" charset="0"/>
              </a:rPr>
              <a:t>lesson (next slide)</a:t>
            </a:r>
            <a:endParaRPr lang="en-GB" b="1" dirty="0">
              <a:latin typeface="Tw Cen MT" panose="020B0602020104020603" pitchFamily="34" charset="0"/>
            </a:endParaRPr>
          </a:p>
          <a:p>
            <a:pPr marL="0" indent="0">
              <a:buNone/>
            </a:pPr>
            <a:endParaRPr lang="en-GB" b="1" dirty="0">
              <a:solidFill>
                <a:srgbClr val="FF0000"/>
              </a:solidFill>
              <a:latin typeface="Tw Cen MT" panose="020B0602020104020603" pitchFamily="34" charset="0"/>
            </a:endParaRPr>
          </a:p>
        </p:txBody>
      </p:sp>
      <p:pic>
        <p:nvPicPr>
          <p:cNvPr id="4" name="Picture 3" descr="301 Moved Permanent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9425" y="5067300"/>
            <a:ext cx="1552575" cy="1790700"/>
          </a:xfrm>
          <a:prstGeom prst="rect">
            <a:avLst/>
          </a:prstGeom>
        </p:spPr>
      </p:pic>
    </p:spTree>
    <p:extLst>
      <p:ext uri="{BB962C8B-B14F-4D97-AF65-F5344CB8AC3E}">
        <p14:creationId xmlns:p14="http://schemas.microsoft.com/office/powerpoint/2010/main" val="2178298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172" y="0"/>
            <a:ext cx="10515600" cy="1325563"/>
          </a:xfrm>
        </p:spPr>
        <p:txBody>
          <a:bodyPr>
            <a:normAutofit/>
          </a:bodyPr>
          <a:lstStyle/>
          <a:p>
            <a:r>
              <a:rPr lang="en-GB" sz="4800" u="sng" dirty="0" smtClean="0">
                <a:latin typeface="Tw Cen MT" panose="020B0602020104020603" pitchFamily="34" charset="0"/>
              </a:rPr>
              <a:t>What is a one-party state?</a:t>
            </a:r>
            <a:endParaRPr lang="en-GB" sz="4800" u="sng" dirty="0">
              <a:latin typeface="Tw Cen MT" panose="020B0602020104020603" pitchFamily="34" charset="0"/>
            </a:endParaRPr>
          </a:p>
        </p:txBody>
      </p:sp>
      <p:sp>
        <p:nvSpPr>
          <p:cNvPr id="3" name="Content Placeholder 2"/>
          <p:cNvSpPr>
            <a:spLocks noGrp="1"/>
          </p:cNvSpPr>
          <p:nvPr>
            <p:ph idx="1"/>
          </p:nvPr>
        </p:nvSpPr>
        <p:spPr>
          <a:xfrm>
            <a:off x="302171" y="1325563"/>
            <a:ext cx="11632325" cy="5422078"/>
          </a:xfrm>
        </p:spPr>
        <p:txBody>
          <a:bodyPr>
            <a:normAutofit/>
          </a:bodyPr>
          <a:lstStyle/>
          <a:p>
            <a:pPr marL="0" indent="0">
              <a:buNone/>
            </a:pPr>
            <a:endParaRPr lang="en-GB" b="1" dirty="0">
              <a:solidFill>
                <a:srgbClr val="FF0000"/>
              </a:solidFill>
              <a:latin typeface="Tw Cen MT" panose="020B0602020104020603" pitchFamily="34" charset="0"/>
            </a:endParaRPr>
          </a:p>
          <a:p>
            <a:pPr marL="0" indent="0">
              <a:buNone/>
            </a:pPr>
            <a:r>
              <a:rPr lang="en-GB" dirty="0" smtClean="0">
                <a:latin typeface="Tw Cen MT" panose="020B0602020104020603" pitchFamily="34" charset="0"/>
              </a:rPr>
              <a:t>One reason to </a:t>
            </a:r>
            <a:r>
              <a:rPr lang="en-GB" b="1" i="1" dirty="0" smtClean="0">
                <a:latin typeface="Tw Cen MT" panose="020B0602020104020603" pitchFamily="34" charset="0"/>
              </a:rPr>
              <a:t>OPPOSE </a:t>
            </a:r>
            <a:r>
              <a:rPr lang="en-GB" dirty="0" smtClean="0">
                <a:latin typeface="Tw Cen MT" panose="020B0602020104020603" pitchFamily="34" charset="0"/>
              </a:rPr>
              <a:t>the view of Amy Paton when she says “</a:t>
            </a:r>
            <a:r>
              <a:rPr lang="en-GB" dirty="0">
                <a:latin typeface="Tw Cen MT" panose="020B0602020104020603" pitchFamily="34" charset="0"/>
              </a:rPr>
              <a:t>Government in China is much the same as government in the </a:t>
            </a:r>
            <a:r>
              <a:rPr lang="en-GB" dirty="0" smtClean="0">
                <a:latin typeface="Tw Cen MT" panose="020B0602020104020603" pitchFamily="34" charset="0"/>
              </a:rPr>
              <a:t>UK” is that ______________________________________________________________. </a:t>
            </a:r>
          </a:p>
          <a:p>
            <a:pPr marL="0" indent="0">
              <a:buNone/>
            </a:pPr>
            <a:endParaRPr lang="en-GB" b="1" dirty="0">
              <a:solidFill>
                <a:srgbClr val="FF0000"/>
              </a:solidFill>
              <a:latin typeface="Tw Cen MT" panose="020B0602020104020603" pitchFamily="34" charset="0"/>
            </a:endParaRPr>
          </a:p>
          <a:p>
            <a:pPr marL="0" indent="0">
              <a:buNone/>
            </a:pPr>
            <a:r>
              <a:rPr lang="en-GB" dirty="0" smtClean="0">
                <a:latin typeface="Tw Cen MT" panose="020B0602020104020603" pitchFamily="34" charset="0"/>
              </a:rPr>
              <a:t>Another </a:t>
            </a:r>
            <a:r>
              <a:rPr lang="en-GB" dirty="0">
                <a:latin typeface="Tw Cen MT" panose="020B0602020104020603" pitchFamily="34" charset="0"/>
              </a:rPr>
              <a:t>reason to </a:t>
            </a:r>
            <a:r>
              <a:rPr lang="en-GB" b="1" i="1" dirty="0">
                <a:latin typeface="Tw Cen MT" panose="020B0602020104020603" pitchFamily="34" charset="0"/>
              </a:rPr>
              <a:t>OPPOSE </a:t>
            </a:r>
            <a:r>
              <a:rPr lang="en-GB" dirty="0" smtClean="0">
                <a:latin typeface="Tw Cen MT" panose="020B0602020104020603" pitchFamily="34" charset="0"/>
              </a:rPr>
              <a:t>Amy Paton’s view is </a:t>
            </a:r>
            <a:r>
              <a:rPr lang="en-GB" dirty="0">
                <a:latin typeface="Tw Cen MT" panose="020B0602020104020603" pitchFamily="34" charset="0"/>
              </a:rPr>
              <a:t>that ______________________________________________________________. </a:t>
            </a:r>
            <a:endParaRPr lang="en-GB" b="1" dirty="0">
              <a:solidFill>
                <a:srgbClr val="FF0000"/>
              </a:solidFill>
              <a:latin typeface="Tw Cen MT" panose="020B0602020104020603" pitchFamily="34" charset="0"/>
            </a:endParaRPr>
          </a:p>
          <a:p>
            <a:pPr marL="0" indent="0">
              <a:buNone/>
            </a:pPr>
            <a:endParaRPr lang="en-GB" b="1" dirty="0">
              <a:solidFill>
                <a:srgbClr val="FF0000"/>
              </a:solidFill>
              <a:latin typeface="Tw Cen MT" panose="020B0602020104020603" pitchFamily="34" charset="0"/>
            </a:endParaRPr>
          </a:p>
        </p:txBody>
      </p:sp>
      <p:pic>
        <p:nvPicPr>
          <p:cNvPr id="4" name="Picture 3" descr="301 Moved Permanent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9425" y="5067300"/>
            <a:ext cx="1552575" cy="1790700"/>
          </a:xfrm>
          <a:prstGeom prst="rect">
            <a:avLst/>
          </a:prstGeom>
        </p:spPr>
      </p:pic>
    </p:spTree>
    <p:extLst>
      <p:ext uri="{BB962C8B-B14F-4D97-AF65-F5344CB8AC3E}">
        <p14:creationId xmlns:p14="http://schemas.microsoft.com/office/powerpoint/2010/main" val="29203163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825" y="349360"/>
            <a:ext cx="10515600" cy="1325563"/>
          </a:xfrm>
        </p:spPr>
        <p:txBody>
          <a:bodyPr>
            <a:normAutofit/>
          </a:bodyPr>
          <a:lstStyle/>
          <a:p>
            <a:r>
              <a:rPr lang="en-GB" sz="6000" u="sng" dirty="0" smtClean="0">
                <a:latin typeface="Tw Cen MT" panose="020B0602020104020603" pitchFamily="34" charset="0"/>
              </a:rPr>
              <a:t>The Communist Party of China </a:t>
            </a:r>
            <a:endParaRPr lang="en-GB" sz="6000" u="sng" dirty="0">
              <a:latin typeface="Tw Cen MT" panose="020B0602020104020603" pitchFamily="34" charset="0"/>
            </a:endParaRPr>
          </a:p>
        </p:txBody>
      </p:sp>
      <p:sp>
        <p:nvSpPr>
          <p:cNvPr id="3" name="Content Placeholder 2"/>
          <p:cNvSpPr>
            <a:spLocks noGrp="1"/>
          </p:cNvSpPr>
          <p:nvPr>
            <p:ph idx="1"/>
          </p:nvPr>
        </p:nvSpPr>
        <p:spPr>
          <a:xfrm>
            <a:off x="408214" y="1534886"/>
            <a:ext cx="10945586" cy="4642077"/>
          </a:xfrm>
        </p:spPr>
        <p:txBody>
          <a:bodyPr/>
          <a:lstStyle/>
          <a:p>
            <a:pPr marL="0" indent="0">
              <a:buNone/>
            </a:pPr>
            <a:endParaRPr lang="en-GB" dirty="0" smtClean="0"/>
          </a:p>
          <a:p>
            <a:pPr marL="0" indent="0">
              <a:buNone/>
            </a:pPr>
            <a:endParaRPr lang="en-GB" dirty="0"/>
          </a:p>
          <a:p>
            <a:pPr marL="0" indent="0">
              <a:buNone/>
            </a:pPr>
            <a:r>
              <a:rPr lang="en-GB" dirty="0" smtClean="0"/>
              <a:t>Read pages 82 &amp; 83. </a:t>
            </a:r>
          </a:p>
          <a:p>
            <a:pPr marL="0" indent="0">
              <a:buNone/>
            </a:pPr>
            <a:r>
              <a:rPr lang="en-GB" dirty="0" smtClean="0"/>
              <a:t>Using the information on these pages answers Questions 3-6 in full sentences.</a:t>
            </a:r>
          </a:p>
          <a:p>
            <a:pPr marL="0" indent="0">
              <a:buNone/>
            </a:pPr>
            <a:endParaRPr lang="en-GB" dirty="0">
              <a:latin typeface="Comic Sans MS" panose="030F0702030302020204" pitchFamily="66" charset="0"/>
            </a:endParaRPr>
          </a:p>
        </p:txBody>
      </p:sp>
      <p:pic>
        <p:nvPicPr>
          <p:cNvPr id="4" name="Picture 3" descr="301 Moved Permanently"/>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39425" y="5067300"/>
            <a:ext cx="1552575" cy="1790700"/>
          </a:xfrm>
          <a:prstGeom prst="rect">
            <a:avLst/>
          </a:prstGeom>
        </p:spPr>
      </p:pic>
    </p:spTree>
    <p:extLst>
      <p:ext uri="{BB962C8B-B14F-4D97-AF65-F5344CB8AC3E}">
        <p14:creationId xmlns:p14="http://schemas.microsoft.com/office/powerpoint/2010/main" val="11369781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8214" y="209323"/>
            <a:ext cx="10515600" cy="1325563"/>
          </a:xfrm>
        </p:spPr>
        <p:txBody>
          <a:bodyPr/>
          <a:lstStyle/>
          <a:p>
            <a:r>
              <a:rPr lang="en-GB" u="sng" dirty="0" smtClean="0"/>
              <a:t>Current info - 2019</a:t>
            </a:r>
            <a:endParaRPr lang="en-GB" u="sng" dirty="0"/>
          </a:p>
        </p:txBody>
      </p:sp>
      <p:sp>
        <p:nvSpPr>
          <p:cNvPr id="3" name="Content Placeholder 2"/>
          <p:cNvSpPr>
            <a:spLocks noGrp="1"/>
          </p:cNvSpPr>
          <p:nvPr>
            <p:ph idx="1"/>
          </p:nvPr>
        </p:nvSpPr>
        <p:spPr>
          <a:xfrm>
            <a:off x="408214" y="1534886"/>
            <a:ext cx="10945586" cy="4642077"/>
          </a:xfrm>
        </p:spPr>
        <p:txBody>
          <a:bodyPr/>
          <a:lstStyle/>
          <a:p>
            <a:pPr marL="0" indent="0">
              <a:buNone/>
            </a:pPr>
            <a:endParaRPr lang="en-GB" dirty="0" smtClean="0">
              <a:latin typeface="Comic Sans MS" panose="030F0702030302020204" pitchFamily="66" charset="0"/>
            </a:endParaRPr>
          </a:p>
          <a:p>
            <a:pPr marL="0" indent="0">
              <a:buNone/>
            </a:pPr>
            <a:endParaRPr lang="en-GB" dirty="0">
              <a:latin typeface="+mj-lt"/>
            </a:endParaRPr>
          </a:p>
          <a:p>
            <a:pPr marL="0" indent="0">
              <a:buNone/>
            </a:pPr>
            <a:r>
              <a:rPr lang="en-GB" b="1" dirty="0">
                <a:latin typeface="+mj-lt"/>
              </a:rPr>
              <a:t>Xi </a:t>
            </a:r>
            <a:r>
              <a:rPr lang="en-GB" b="1" dirty="0" smtClean="0">
                <a:latin typeface="+mj-lt"/>
              </a:rPr>
              <a:t>Jinping </a:t>
            </a:r>
            <a:r>
              <a:rPr lang="en-GB" dirty="0" smtClean="0">
                <a:latin typeface="+mj-lt"/>
              </a:rPr>
              <a:t>–President of China</a:t>
            </a:r>
          </a:p>
          <a:p>
            <a:pPr marL="0" indent="0">
              <a:buNone/>
            </a:pPr>
            <a:endParaRPr lang="en-GB" dirty="0" smtClean="0">
              <a:latin typeface="+mj-lt"/>
            </a:endParaRPr>
          </a:p>
          <a:p>
            <a:pPr marL="0" indent="0">
              <a:buNone/>
            </a:pPr>
            <a:endParaRPr lang="en-GB" dirty="0">
              <a:latin typeface="+mj-lt"/>
            </a:endParaRPr>
          </a:p>
          <a:p>
            <a:pPr marL="0" indent="0">
              <a:buNone/>
            </a:pPr>
            <a:endParaRPr lang="en-GB" dirty="0" smtClean="0">
              <a:latin typeface="+mj-lt"/>
            </a:endParaRPr>
          </a:p>
          <a:p>
            <a:pPr marL="0" indent="0">
              <a:buNone/>
            </a:pPr>
            <a:endParaRPr lang="en-GB" dirty="0">
              <a:latin typeface="+mj-lt"/>
            </a:endParaRPr>
          </a:p>
          <a:p>
            <a:pPr marL="0" indent="0">
              <a:buNone/>
            </a:pPr>
            <a:r>
              <a:rPr lang="en-GB" b="1" dirty="0">
                <a:latin typeface="+mj-lt"/>
              </a:rPr>
              <a:t>Li </a:t>
            </a:r>
            <a:r>
              <a:rPr lang="en-GB" b="1" dirty="0" smtClean="0">
                <a:latin typeface="+mj-lt"/>
              </a:rPr>
              <a:t>Keqiang </a:t>
            </a:r>
            <a:r>
              <a:rPr lang="en-GB" dirty="0" smtClean="0">
                <a:latin typeface="+mj-lt"/>
              </a:rPr>
              <a:t>– Prime Minister</a:t>
            </a:r>
            <a:endParaRPr lang="en-GB" dirty="0">
              <a:latin typeface="Comic Sans MS" panose="030F0702030302020204" pitchFamily="66" charset="0"/>
            </a:endParaRPr>
          </a:p>
        </p:txBody>
      </p:sp>
      <p:pic>
        <p:nvPicPr>
          <p:cNvPr id="4" name="Picture 3" descr="Strathcona Beekeepers: The Beekeepers' Librar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02298" y="5044965"/>
            <a:ext cx="1303004" cy="1639614"/>
          </a:xfrm>
          <a:prstGeom prst="rect">
            <a:avLst/>
          </a:prstGeom>
        </p:spPr>
      </p:pic>
      <p:pic>
        <p:nvPicPr>
          <p:cNvPr id="5" name="Picture 4"/>
          <p:cNvPicPr>
            <a:picLocks noChangeAspect="1"/>
          </p:cNvPicPr>
          <p:nvPr/>
        </p:nvPicPr>
        <p:blipFill>
          <a:blip r:embed="rId3"/>
          <a:stretch>
            <a:fillRect/>
          </a:stretch>
        </p:blipFill>
        <p:spPr>
          <a:xfrm>
            <a:off x="5666014" y="91023"/>
            <a:ext cx="2878138" cy="3355850"/>
          </a:xfrm>
          <a:prstGeom prst="rect">
            <a:avLst/>
          </a:prstGeom>
        </p:spPr>
      </p:pic>
      <p:pic>
        <p:nvPicPr>
          <p:cNvPr id="6" name="Picture 5"/>
          <p:cNvPicPr>
            <a:picLocks noChangeAspect="1"/>
          </p:cNvPicPr>
          <p:nvPr/>
        </p:nvPicPr>
        <p:blipFill>
          <a:blip r:embed="rId4"/>
          <a:stretch>
            <a:fillRect/>
          </a:stretch>
        </p:blipFill>
        <p:spPr>
          <a:xfrm>
            <a:off x="5666014" y="3446873"/>
            <a:ext cx="2878138" cy="3411127"/>
          </a:xfrm>
          <a:prstGeom prst="rect">
            <a:avLst/>
          </a:prstGeom>
        </p:spPr>
      </p:pic>
      <p:sp>
        <p:nvSpPr>
          <p:cNvPr id="7" name="TextBox 6"/>
          <p:cNvSpPr txBox="1"/>
          <p:nvPr/>
        </p:nvSpPr>
        <p:spPr>
          <a:xfrm>
            <a:off x="8737600" y="508000"/>
            <a:ext cx="2705100" cy="3785652"/>
          </a:xfrm>
          <a:prstGeom prst="rect">
            <a:avLst/>
          </a:prstGeom>
          <a:solidFill>
            <a:schemeClr val="accent2"/>
          </a:solidFill>
          <a:ln>
            <a:solidFill>
              <a:schemeClr val="tx1"/>
            </a:solidFill>
          </a:ln>
        </p:spPr>
        <p:txBody>
          <a:bodyPr wrap="square" rtlCol="0">
            <a:spAutoFit/>
          </a:bodyPr>
          <a:lstStyle/>
          <a:p>
            <a:r>
              <a:rPr lang="en-GB" sz="4800" dirty="0"/>
              <a:t>The CPC currently has 90.59 million members</a:t>
            </a:r>
          </a:p>
        </p:txBody>
      </p:sp>
    </p:spTree>
    <p:extLst>
      <p:ext uri="{BB962C8B-B14F-4D97-AF65-F5344CB8AC3E}">
        <p14:creationId xmlns:p14="http://schemas.microsoft.com/office/powerpoint/2010/main" val="34391519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52398" y="1554163"/>
            <a:ext cx="11996057" cy="226672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dirty="0">
              <a:latin typeface="Tw Cen MT" panose="020B0602020104020603" pitchFamily="34" charset="0"/>
            </a:endParaRPr>
          </a:p>
        </p:txBody>
      </p:sp>
      <p:sp>
        <p:nvSpPr>
          <p:cNvPr id="3" name="Content Placeholder 2"/>
          <p:cNvSpPr>
            <a:spLocks noGrp="1"/>
          </p:cNvSpPr>
          <p:nvPr>
            <p:ph idx="1"/>
          </p:nvPr>
        </p:nvSpPr>
        <p:spPr>
          <a:xfrm>
            <a:off x="195943" y="179614"/>
            <a:ext cx="11527971" cy="6123215"/>
          </a:xfrm>
        </p:spPr>
        <p:txBody>
          <a:bodyPr/>
          <a:lstStyle/>
          <a:p>
            <a:pPr marL="0" indent="0">
              <a:buNone/>
            </a:pPr>
            <a:r>
              <a:rPr lang="en-GB" dirty="0" smtClean="0">
                <a:latin typeface="Tw Cen MT" panose="020B0602020104020603" pitchFamily="34" charset="0"/>
              </a:rPr>
              <a:t>Amber and Rhys have different views on democracy in China. What are these differences? Mention </a:t>
            </a:r>
            <a:r>
              <a:rPr lang="en-GB" b="1" dirty="0" smtClean="0">
                <a:solidFill>
                  <a:srgbClr val="FF0000"/>
                </a:solidFill>
                <a:latin typeface="Tw Cen MT" panose="020B0602020104020603" pitchFamily="34" charset="0"/>
              </a:rPr>
              <a:t>two</a:t>
            </a:r>
            <a:r>
              <a:rPr lang="en-GB" dirty="0" smtClean="0">
                <a:latin typeface="Tw Cen MT" panose="020B0602020104020603" pitchFamily="34" charset="0"/>
              </a:rPr>
              <a:t> differences in your answer. </a:t>
            </a:r>
          </a:p>
          <a:p>
            <a:pPr marL="0" indent="0">
              <a:buNone/>
            </a:pPr>
            <a:endParaRPr lang="en-GB" dirty="0">
              <a:latin typeface="Tw Cen MT" panose="020B0602020104020603" pitchFamily="34" charset="0"/>
            </a:endParaRPr>
          </a:p>
          <a:p>
            <a:pPr marL="0" indent="0">
              <a:buNone/>
            </a:pPr>
            <a:r>
              <a:rPr lang="en-GB" dirty="0" smtClean="0">
                <a:latin typeface="Tw Cen MT" panose="020B0602020104020603" pitchFamily="34" charset="0"/>
              </a:rPr>
              <a:t>Democracy should be introduced in China immediately. Everyone should have the right to choose the government. The people of China would be better off if they had a democratic government. Most Chinese people say they want democracy.                                                                        </a:t>
            </a:r>
          </a:p>
          <a:p>
            <a:pPr marL="0" indent="0">
              <a:buNone/>
            </a:pPr>
            <a:r>
              <a:rPr lang="en-GB" dirty="0">
                <a:latin typeface="Tw Cen MT" panose="020B0602020104020603" pitchFamily="34" charset="0"/>
              </a:rPr>
              <a:t>	</a:t>
            </a:r>
            <a:r>
              <a:rPr lang="en-GB" dirty="0" smtClean="0">
                <a:latin typeface="Tw Cen MT" panose="020B0602020104020603" pitchFamily="34" charset="0"/>
              </a:rPr>
              <a:t>						 </a:t>
            </a:r>
            <a:r>
              <a:rPr lang="en-GB" b="1" dirty="0" smtClean="0">
                <a:latin typeface="Tw Cen MT" panose="020B0602020104020603" pitchFamily="34" charset="0"/>
              </a:rPr>
              <a:t>Amber Gray </a:t>
            </a:r>
            <a:endParaRPr lang="en-GB" dirty="0" smtClean="0">
              <a:latin typeface="Tw Cen MT" panose="020B0602020104020603" pitchFamily="34" charset="0"/>
            </a:endParaRPr>
          </a:p>
          <a:p>
            <a:pPr marL="0" indent="0">
              <a:buNone/>
            </a:pPr>
            <a:endParaRPr lang="en-GB" dirty="0">
              <a:latin typeface="Tw Cen MT" panose="020B0602020104020603" pitchFamily="34" charset="0"/>
            </a:endParaRPr>
          </a:p>
        </p:txBody>
      </p:sp>
      <p:sp>
        <p:nvSpPr>
          <p:cNvPr id="5" name="Rectangle 4"/>
          <p:cNvSpPr/>
          <p:nvPr/>
        </p:nvSpPr>
        <p:spPr>
          <a:xfrm>
            <a:off x="108853" y="4082142"/>
            <a:ext cx="12039602" cy="2309928"/>
          </a:xfrm>
          <a:prstGeom prst="rect">
            <a:avLst/>
          </a:prstGeom>
        </p:spPr>
        <p:style>
          <a:lnRef idx="0">
            <a:schemeClr val="accent6"/>
          </a:lnRef>
          <a:fillRef idx="3">
            <a:schemeClr val="accent6"/>
          </a:fillRef>
          <a:effectRef idx="3">
            <a:schemeClr val="accent6"/>
          </a:effectRef>
          <a:fontRef idx="minor">
            <a:schemeClr val="lt1"/>
          </a:fontRef>
        </p:style>
        <p:txBody>
          <a:bodyPr wrap="square">
            <a:spAutoFit/>
          </a:bodyPr>
          <a:lstStyle/>
          <a:p>
            <a:pPr marL="6350" marR="5080" indent="-6350">
              <a:lnSpc>
                <a:spcPct val="107000"/>
              </a:lnSpc>
            </a:pPr>
            <a:r>
              <a:rPr lang="en-GB" sz="2800" dirty="0" smtClean="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 </a:t>
            </a:r>
          </a:p>
          <a:p>
            <a:pPr marL="6350" marR="5080" indent="-6350" algn="just">
              <a:lnSpc>
                <a:spcPct val="103000"/>
              </a:lnSpc>
              <a:spcAft>
                <a:spcPts val="0"/>
              </a:spcAft>
            </a:pPr>
            <a:r>
              <a:rPr lang="en-GB" sz="2800" dirty="0" smtClean="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The CPC say democracy will not be introduced into China. The history and culture of China is different from the UK. Few Chinese people say they want democracy. There is no evidence that China would be better off if it had a  democratic government.  	 	 	 	 	 </a:t>
            </a:r>
            <a:r>
              <a:rPr lang="en-GB" sz="2800" b="1" dirty="0" smtClean="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Rhys O’Rourke</a:t>
            </a:r>
            <a:r>
              <a:rPr lang="en-GB" sz="2800" dirty="0" smtClean="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  </a:t>
            </a:r>
            <a:endParaRPr lang="en-GB" sz="2800"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pic>
        <p:nvPicPr>
          <p:cNvPr id="6" name="Picture 5" descr="Strathcona Beekeepers: The Beekeepers' Library"/>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45451" y="2687524"/>
            <a:ext cx="1303004" cy="1639614"/>
          </a:xfrm>
          <a:prstGeom prst="rect">
            <a:avLst/>
          </a:prstGeom>
        </p:spPr>
      </p:pic>
    </p:spTree>
    <p:extLst>
      <p:ext uri="{BB962C8B-B14F-4D97-AF65-F5344CB8AC3E}">
        <p14:creationId xmlns:p14="http://schemas.microsoft.com/office/powerpoint/2010/main" val="40013104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ustom 2">
      <a:majorFont>
        <a:latin typeface="Tw Cen MT"/>
        <a:ea typeface=""/>
        <a:cs typeface=""/>
      </a:majorFont>
      <a:minorFont>
        <a:latin typeface="Tw Cen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2" ma:contentTypeDescription="Create a new document." ma:contentTypeScope="" ma:versionID="065adcf069ce597681a8f791dd8b0cf8">
  <xsd:schema xmlns:xsd="http://www.w3.org/2001/XMLSchema" xmlns:xs="http://www.w3.org/2001/XMLSchema" xmlns:p="http://schemas.microsoft.com/office/2006/metadata/properties" xmlns:ns2="e77713bc-0ebc-4063-99a4-8848dbeddd29" targetNamespace="http://schemas.microsoft.com/office/2006/metadata/properties" ma:root="true" ma:fieldsID="7fa3958930a7aef7a61cb2d2dbf8c033" ns2:_="">
    <xsd:import namespace="e77713bc-0ebc-4063-99a4-8848dbeddd2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DB19792-5792-4D84-AD7C-6EBD47C7BD91}"/>
</file>

<file path=customXml/itemProps2.xml><?xml version="1.0" encoding="utf-8"?>
<ds:datastoreItem xmlns:ds="http://schemas.openxmlformats.org/officeDocument/2006/customXml" ds:itemID="{D84A8F18-A766-466A-9780-D7C7E461CD81}"/>
</file>

<file path=customXml/itemProps3.xml><?xml version="1.0" encoding="utf-8"?>
<ds:datastoreItem xmlns:ds="http://schemas.openxmlformats.org/officeDocument/2006/customXml" ds:itemID="{30CAB5D1-F174-4969-A428-EC1CE371315F}"/>
</file>

<file path=docProps/app.xml><?xml version="1.0" encoding="utf-8"?>
<Properties xmlns="http://schemas.openxmlformats.org/officeDocument/2006/extended-properties" xmlns:vt="http://schemas.openxmlformats.org/officeDocument/2006/docPropsVTypes">
  <TotalTime>1003</TotalTime>
  <Words>752</Words>
  <Application>Microsoft Office PowerPoint</Application>
  <PresentationFormat>Widescreen</PresentationFormat>
  <Paragraphs>77</Paragraphs>
  <Slides>14</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14</vt:i4>
      </vt:variant>
    </vt:vector>
  </HeadingPairs>
  <TitlesOfParts>
    <vt:vector size="21" baseType="lpstr">
      <vt:lpstr>Arial</vt:lpstr>
      <vt:lpstr>Calibri</vt:lpstr>
      <vt:lpstr>Calibri Light</vt:lpstr>
      <vt:lpstr>Comic Sans MS</vt:lpstr>
      <vt:lpstr>Tw Cen MT</vt:lpstr>
      <vt:lpstr>Office Theme</vt:lpstr>
      <vt:lpstr>Custom Design</vt:lpstr>
      <vt:lpstr>The Chinese Political System </vt:lpstr>
      <vt:lpstr>Starter </vt:lpstr>
      <vt:lpstr>The Government in China </vt:lpstr>
      <vt:lpstr>PowerPoint Presentation</vt:lpstr>
      <vt:lpstr>What is a one-party state?</vt:lpstr>
      <vt:lpstr>What is a one-party state?</vt:lpstr>
      <vt:lpstr>The Communist Party of China </vt:lpstr>
      <vt:lpstr>Current info - 2019</vt:lpstr>
      <vt:lpstr>PowerPoint Presentation</vt:lpstr>
      <vt:lpstr>PowerPoint Presentation</vt:lpstr>
      <vt:lpstr>PowerPoint Presentation</vt:lpstr>
      <vt:lpstr>PowerPoint Presentation</vt:lpstr>
      <vt:lpstr>Extension CPC Factfile </vt:lpstr>
      <vt:lpstr>Plenary </vt:lpstr>
    </vt:vector>
  </TitlesOfParts>
  <Company>North Lanarkshire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Chinese Political System</dc:title>
  <dc:creator>Alanna Simpson</dc:creator>
  <cp:lastModifiedBy>Dhilin Kunderan</cp:lastModifiedBy>
  <cp:revision>38</cp:revision>
  <cp:lastPrinted>2019-03-05T10:22:44Z</cp:lastPrinted>
  <dcterms:created xsi:type="dcterms:W3CDTF">2016-05-03T10:43:07Z</dcterms:created>
  <dcterms:modified xsi:type="dcterms:W3CDTF">2019-10-09T11:36:21Z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