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3" r:id="rId8"/>
    <p:sldId id="262" r:id="rId9"/>
    <p:sldId id="264" r:id="rId10"/>
    <p:sldId id="265"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8" d="100"/>
          <a:sy n="58" d="100"/>
        </p:scale>
        <p:origin x="96" y="2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57470A-DF7C-4FFE-907C-1FBD70446B3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2465E849-22F9-48D3-911E-9D7982F01E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112891A-893F-41EB-9103-79DDD60125A9}"/>
              </a:ext>
            </a:extLst>
          </p:cNvPr>
          <p:cNvSpPr>
            <a:spLocks noGrp="1"/>
          </p:cNvSpPr>
          <p:nvPr>
            <p:ph type="dt" sz="half" idx="10"/>
          </p:nvPr>
        </p:nvSpPr>
        <p:spPr/>
        <p:txBody>
          <a:bodyPr/>
          <a:lstStyle/>
          <a:p>
            <a:fld id="{8786817B-4743-4B43-BB53-C640A95C9E35}" type="datetimeFigureOut">
              <a:rPr lang="en-GB" smtClean="0"/>
              <a:t>06/03/2020</a:t>
            </a:fld>
            <a:endParaRPr lang="en-GB"/>
          </a:p>
        </p:txBody>
      </p:sp>
      <p:sp>
        <p:nvSpPr>
          <p:cNvPr id="5" name="Footer Placeholder 4">
            <a:extLst>
              <a:ext uri="{FF2B5EF4-FFF2-40B4-BE49-F238E27FC236}">
                <a16:creationId xmlns:a16="http://schemas.microsoft.com/office/drawing/2014/main" id="{689041DC-93D7-4A86-8799-02A26BE9F1C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B39BD3F-C381-4EC3-A91F-534DB80633A7}"/>
              </a:ext>
            </a:extLst>
          </p:cNvPr>
          <p:cNvSpPr>
            <a:spLocks noGrp="1"/>
          </p:cNvSpPr>
          <p:nvPr>
            <p:ph type="sldNum" sz="quarter" idx="12"/>
          </p:nvPr>
        </p:nvSpPr>
        <p:spPr/>
        <p:txBody>
          <a:bodyPr/>
          <a:lstStyle/>
          <a:p>
            <a:fld id="{A0663464-DC3A-41C3-BA7B-2A12493BF359}" type="slidenum">
              <a:rPr lang="en-GB" smtClean="0"/>
              <a:t>‹#›</a:t>
            </a:fld>
            <a:endParaRPr lang="en-GB"/>
          </a:p>
        </p:txBody>
      </p:sp>
    </p:spTree>
    <p:extLst>
      <p:ext uri="{BB962C8B-B14F-4D97-AF65-F5344CB8AC3E}">
        <p14:creationId xmlns:p14="http://schemas.microsoft.com/office/powerpoint/2010/main" val="3053456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E553E-99AF-4F8F-AFCB-8174166042F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805462D-4964-4895-9DF6-D29BFB9D589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9415881-145E-4F34-95A9-033B8C01D426}"/>
              </a:ext>
            </a:extLst>
          </p:cNvPr>
          <p:cNvSpPr>
            <a:spLocks noGrp="1"/>
          </p:cNvSpPr>
          <p:nvPr>
            <p:ph type="dt" sz="half" idx="10"/>
          </p:nvPr>
        </p:nvSpPr>
        <p:spPr/>
        <p:txBody>
          <a:bodyPr/>
          <a:lstStyle/>
          <a:p>
            <a:fld id="{8786817B-4743-4B43-BB53-C640A95C9E35}" type="datetimeFigureOut">
              <a:rPr lang="en-GB" smtClean="0"/>
              <a:t>06/03/2020</a:t>
            </a:fld>
            <a:endParaRPr lang="en-GB"/>
          </a:p>
        </p:txBody>
      </p:sp>
      <p:sp>
        <p:nvSpPr>
          <p:cNvPr id="5" name="Footer Placeholder 4">
            <a:extLst>
              <a:ext uri="{FF2B5EF4-FFF2-40B4-BE49-F238E27FC236}">
                <a16:creationId xmlns:a16="http://schemas.microsoft.com/office/drawing/2014/main" id="{8398BD43-3979-4849-AF63-AD62D768E96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060205-8B9C-4AFF-A07C-C35F37610775}"/>
              </a:ext>
            </a:extLst>
          </p:cNvPr>
          <p:cNvSpPr>
            <a:spLocks noGrp="1"/>
          </p:cNvSpPr>
          <p:nvPr>
            <p:ph type="sldNum" sz="quarter" idx="12"/>
          </p:nvPr>
        </p:nvSpPr>
        <p:spPr/>
        <p:txBody>
          <a:bodyPr/>
          <a:lstStyle/>
          <a:p>
            <a:fld id="{A0663464-DC3A-41C3-BA7B-2A12493BF359}" type="slidenum">
              <a:rPr lang="en-GB" smtClean="0"/>
              <a:t>‹#›</a:t>
            </a:fld>
            <a:endParaRPr lang="en-GB"/>
          </a:p>
        </p:txBody>
      </p:sp>
    </p:spTree>
    <p:extLst>
      <p:ext uri="{BB962C8B-B14F-4D97-AF65-F5344CB8AC3E}">
        <p14:creationId xmlns:p14="http://schemas.microsoft.com/office/powerpoint/2010/main" val="3852887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D0893B0-2132-4C3A-A28B-E29B6E4D4C8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A93E8F7-4100-4A73-940B-1BDD2A05DEA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CCF51B9-89A6-4BF6-97A2-CE4EC5B3A8A2}"/>
              </a:ext>
            </a:extLst>
          </p:cNvPr>
          <p:cNvSpPr>
            <a:spLocks noGrp="1"/>
          </p:cNvSpPr>
          <p:nvPr>
            <p:ph type="dt" sz="half" idx="10"/>
          </p:nvPr>
        </p:nvSpPr>
        <p:spPr/>
        <p:txBody>
          <a:bodyPr/>
          <a:lstStyle/>
          <a:p>
            <a:fld id="{8786817B-4743-4B43-BB53-C640A95C9E35}" type="datetimeFigureOut">
              <a:rPr lang="en-GB" smtClean="0"/>
              <a:t>06/03/2020</a:t>
            </a:fld>
            <a:endParaRPr lang="en-GB"/>
          </a:p>
        </p:txBody>
      </p:sp>
      <p:sp>
        <p:nvSpPr>
          <p:cNvPr id="5" name="Footer Placeholder 4">
            <a:extLst>
              <a:ext uri="{FF2B5EF4-FFF2-40B4-BE49-F238E27FC236}">
                <a16:creationId xmlns:a16="http://schemas.microsoft.com/office/drawing/2014/main" id="{D02BCE0F-022C-49DB-92EF-C30B3FBC8F6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E25FDF3-37F8-4A80-9F44-D74BF0832B49}"/>
              </a:ext>
            </a:extLst>
          </p:cNvPr>
          <p:cNvSpPr>
            <a:spLocks noGrp="1"/>
          </p:cNvSpPr>
          <p:nvPr>
            <p:ph type="sldNum" sz="quarter" idx="12"/>
          </p:nvPr>
        </p:nvSpPr>
        <p:spPr/>
        <p:txBody>
          <a:bodyPr/>
          <a:lstStyle/>
          <a:p>
            <a:fld id="{A0663464-DC3A-41C3-BA7B-2A12493BF359}" type="slidenum">
              <a:rPr lang="en-GB" smtClean="0"/>
              <a:t>‹#›</a:t>
            </a:fld>
            <a:endParaRPr lang="en-GB"/>
          </a:p>
        </p:txBody>
      </p:sp>
    </p:spTree>
    <p:extLst>
      <p:ext uri="{BB962C8B-B14F-4D97-AF65-F5344CB8AC3E}">
        <p14:creationId xmlns:p14="http://schemas.microsoft.com/office/powerpoint/2010/main" val="40298739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CC4AE0-894B-4B0F-A55A-AE2E57CB6A3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AF16ACA-1D22-402B-A6C8-DA4640A28BC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5D513F0-B2CE-4D09-828F-4D21575371D3}"/>
              </a:ext>
            </a:extLst>
          </p:cNvPr>
          <p:cNvSpPr>
            <a:spLocks noGrp="1"/>
          </p:cNvSpPr>
          <p:nvPr>
            <p:ph type="dt" sz="half" idx="10"/>
          </p:nvPr>
        </p:nvSpPr>
        <p:spPr/>
        <p:txBody>
          <a:bodyPr/>
          <a:lstStyle/>
          <a:p>
            <a:fld id="{8786817B-4743-4B43-BB53-C640A95C9E35}" type="datetimeFigureOut">
              <a:rPr lang="en-GB" smtClean="0"/>
              <a:t>06/03/2020</a:t>
            </a:fld>
            <a:endParaRPr lang="en-GB"/>
          </a:p>
        </p:txBody>
      </p:sp>
      <p:sp>
        <p:nvSpPr>
          <p:cNvPr id="5" name="Footer Placeholder 4">
            <a:extLst>
              <a:ext uri="{FF2B5EF4-FFF2-40B4-BE49-F238E27FC236}">
                <a16:creationId xmlns:a16="http://schemas.microsoft.com/office/drawing/2014/main" id="{9FAF1686-E974-4C1F-90B8-68182B71FC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3653BC9-C24D-459C-83B2-E0D65CD0900D}"/>
              </a:ext>
            </a:extLst>
          </p:cNvPr>
          <p:cNvSpPr>
            <a:spLocks noGrp="1"/>
          </p:cNvSpPr>
          <p:nvPr>
            <p:ph type="sldNum" sz="quarter" idx="12"/>
          </p:nvPr>
        </p:nvSpPr>
        <p:spPr/>
        <p:txBody>
          <a:bodyPr/>
          <a:lstStyle/>
          <a:p>
            <a:fld id="{A0663464-DC3A-41C3-BA7B-2A12493BF359}" type="slidenum">
              <a:rPr lang="en-GB" smtClean="0"/>
              <a:t>‹#›</a:t>
            </a:fld>
            <a:endParaRPr lang="en-GB"/>
          </a:p>
        </p:txBody>
      </p:sp>
    </p:spTree>
    <p:extLst>
      <p:ext uri="{BB962C8B-B14F-4D97-AF65-F5344CB8AC3E}">
        <p14:creationId xmlns:p14="http://schemas.microsoft.com/office/powerpoint/2010/main" val="35810177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683B19-AFB7-432C-916C-61ED91207D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1EC58B31-B52E-4D0A-B495-1634CC3271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FE5518D-DA43-40D0-A54C-F323D8CDF4C5}"/>
              </a:ext>
            </a:extLst>
          </p:cNvPr>
          <p:cNvSpPr>
            <a:spLocks noGrp="1"/>
          </p:cNvSpPr>
          <p:nvPr>
            <p:ph type="dt" sz="half" idx="10"/>
          </p:nvPr>
        </p:nvSpPr>
        <p:spPr/>
        <p:txBody>
          <a:bodyPr/>
          <a:lstStyle/>
          <a:p>
            <a:fld id="{8786817B-4743-4B43-BB53-C640A95C9E35}" type="datetimeFigureOut">
              <a:rPr lang="en-GB" smtClean="0"/>
              <a:t>06/03/2020</a:t>
            </a:fld>
            <a:endParaRPr lang="en-GB"/>
          </a:p>
        </p:txBody>
      </p:sp>
      <p:sp>
        <p:nvSpPr>
          <p:cNvPr id="5" name="Footer Placeholder 4">
            <a:extLst>
              <a:ext uri="{FF2B5EF4-FFF2-40B4-BE49-F238E27FC236}">
                <a16:creationId xmlns:a16="http://schemas.microsoft.com/office/drawing/2014/main" id="{B67E21AA-7EF7-40AE-ADD0-FC2A429D5C5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16CCC7F-466D-4A12-ADDE-FAC899AB4536}"/>
              </a:ext>
            </a:extLst>
          </p:cNvPr>
          <p:cNvSpPr>
            <a:spLocks noGrp="1"/>
          </p:cNvSpPr>
          <p:nvPr>
            <p:ph type="sldNum" sz="quarter" idx="12"/>
          </p:nvPr>
        </p:nvSpPr>
        <p:spPr/>
        <p:txBody>
          <a:bodyPr/>
          <a:lstStyle/>
          <a:p>
            <a:fld id="{A0663464-DC3A-41C3-BA7B-2A12493BF359}" type="slidenum">
              <a:rPr lang="en-GB" smtClean="0"/>
              <a:t>‹#›</a:t>
            </a:fld>
            <a:endParaRPr lang="en-GB"/>
          </a:p>
        </p:txBody>
      </p:sp>
    </p:spTree>
    <p:extLst>
      <p:ext uri="{BB962C8B-B14F-4D97-AF65-F5344CB8AC3E}">
        <p14:creationId xmlns:p14="http://schemas.microsoft.com/office/powerpoint/2010/main" val="1898427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16BCF-78C5-4F97-9289-30C8026B82A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4E51456-F381-47E3-B7F6-AB19D563B58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FD7703A-F811-4C11-9EA5-5185CC88BF1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2209D42-A4AC-4464-8CB7-5C5BE6C3BEA4}"/>
              </a:ext>
            </a:extLst>
          </p:cNvPr>
          <p:cNvSpPr>
            <a:spLocks noGrp="1"/>
          </p:cNvSpPr>
          <p:nvPr>
            <p:ph type="dt" sz="half" idx="10"/>
          </p:nvPr>
        </p:nvSpPr>
        <p:spPr/>
        <p:txBody>
          <a:bodyPr/>
          <a:lstStyle/>
          <a:p>
            <a:fld id="{8786817B-4743-4B43-BB53-C640A95C9E35}" type="datetimeFigureOut">
              <a:rPr lang="en-GB" smtClean="0"/>
              <a:t>06/03/2020</a:t>
            </a:fld>
            <a:endParaRPr lang="en-GB"/>
          </a:p>
        </p:txBody>
      </p:sp>
      <p:sp>
        <p:nvSpPr>
          <p:cNvPr id="6" name="Footer Placeholder 5">
            <a:extLst>
              <a:ext uri="{FF2B5EF4-FFF2-40B4-BE49-F238E27FC236}">
                <a16:creationId xmlns:a16="http://schemas.microsoft.com/office/drawing/2014/main" id="{19BCAEEC-3D04-4473-B73B-0455830EA4E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310496A-EC59-4B9E-B6D8-31957BC29E9F}"/>
              </a:ext>
            </a:extLst>
          </p:cNvPr>
          <p:cNvSpPr>
            <a:spLocks noGrp="1"/>
          </p:cNvSpPr>
          <p:nvPr>
            <p:ph type="sldNum" sz="quarter" idx="12"/>
          </p:nvPr>
        </p:nvSpPr>
        <p:spPr/>
        <p:txBody>
          <a:bodyPr/>
          <a:lstStyle/>
          <a:p>
            <a:fld id="{A0663464-DC3A-41C3-BA7B-2A12493BF359}" type="slidenum">
              <a:rPr lang="en-GB" smtClean="0"/>
              <a:t>‹#›</a:t>
            </a:fld>
            <a:endParaRPr lang="en-GB"/>
          </a:p>
        </p:txBody>
      </p:sp>
    </p:spTree>
    <p:extLst>
      <p:ext uri="{BB962C8B-B14F-4D97-AF65-F5344CB8AC3E}">
        <p14:creationId xmlns:p14="http://schemas.microsoft.com/office/powerpoint/2010/main" val="33566977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DD4E67-28D6-4591-86BE-455E39E3D9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1E9EEF8-0D22-4526-B18E-ACEB333437F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8D66EB8-9B4A-4FC0-83E1-04EBE6BBF0E8}"/>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A0B0669-45A0-44A8-871F-C6D4F3FC13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8525C1C-35A6-48FF-AF08-47A36C0FFF1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5C54EDB-D765-4CB8-A57F-C560DD1CB4F6}"/>
              </a:ext>
            </a:extLst>
          </p:cNvPr>
          <p:cNvSpPr>
            <a:spLocks noGrp="1"/>
          </p:cNvSpPr>
          <p:nvPr>
            <p:ph type="dt" sz="half" idx="10"/>
          </p:nvPr>
        </p:nvSpPr>
        <p:spPr/>
        <p:txBody>
          <a:bodyPr/>
          <a:lstStyle/>
          <a:p>
            <a:fld id="{8786817B-4743-4B43-BB53-C640A95C9E35}" type="datetimeFigureOut">
              <a:rPr lang="en-GB" smtClean="0"/>
              <a:t>06/03/2020</a:t>
            </a:fld>
            <a:endParaRPr lang="en-GB"/>
          </a:p>
        </p:txBody>
      </p:sp>
      <p:sp>
        <p:nvSpPr>
          <p:cNvPr id="8" name="Footer Placeholder 7">
            <a:extLst>
              <a:ext uri="{FF2B5EF4-FFF2-40B4-BE49-F238E27FC236}">
                <a16:creationId xmlns:a16="http://schemas.microsoft.com/office/drawing/2014/main" id="{A83863F3-66F4-4EEC-89DA-3105A72305A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B80E49C-A820-4EDC-8F0F-83A4945FE8CB}"/>
              </a:ext>
            </a:extLst>
          </p:cNvPr>
          <p:cNvSpPr>
            <a:spLocks noGrp="1"/>
          </p:cNvSpPr>
          <p:nvPr>
            <p:ph type="sldNum" sz="quarter" idx="12"/>
          </p:nvPr>
        </p:nvSpPr>
        <p:spPr/>
        <p:txBody>
          <a:bodyPr/>
          <a:lstStyle/>
          <a:p>
            <a:fld id="{A0663464-DC3A-41C3-BA7B-2A12493BF359}" type="slidenum">
              <a:rPr lang="en-GB" smtClean="0"/>
              <a:t>‹#›</a:t>
            </a:fld>
            <a:endParaRPr lang="en-GB"/>
          </a:p>
        </p:txBody>
      </p:sp>
    </p:spTree>
    <p:extLst>
      <p:ext uri="{BB962C8B-B14F-4D97-AF65-F5344CB8AC3E}">
        <p14:creationId xmlns:p14="http://schemas.microsoft.com/office/powerpoint/2010/main" val="24668043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013E0-69C1-47A4-89AF-A18D08CFB2F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DC16446-AA67-4415-B120-2B7205006961}"/>
              </a:ext>
            </a:extLst>
          </p:cNvPr>
          <p:cNvSpPr>
            <a:spLocks noGrp="1"/>
          </p:cNvSpPr>
          <p:nvPr>
            <p:ph type="dt" sz="half" idx="10"/>
          </p:nvPr>
        </p:nvSpPr>
        <p:spPr/>
        <p:txBody>
          <a:bodyPr/>
          <a:lstStyle/>
          <a:p>
            <a:fld id="{8786817B-4743-4B43-BB53-C640A95C9E35}" type="datetimeFigureOut">
              <a:rPr lang="en-GB" smtClean="0"/>
              <a:t>06/03/2020</a:t>
            </a:fld>
            <a:endParaRPr lang="en-GB"/>
          </a:p>
        </p:txBody>
      </p:sp>
      <p:sp>
        <p:nvSpPr>
          <p:cNvPr id="4" name="Footer Placeholder 3">
            <a:extLst>
              <a:ext uri="{FF2B5EF4-FFF2-40B4-BE49-F238E27FC236}">
                <a16:creationId xmlns:a16="http://schemas.microsoft.com/office/drawing/2014/main" id="{6C80C39E-D403-4EA9-A7D3-A633FA2C2AC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B11FB0D-C120-4E66-8883-CF7AE327098E}"/>
              </a:ext>
            </a:extLst>
          </p:cNvPr>
          <p:cNvSpPr>
            <a:spLocks noGrp="1"/>
          </p:cNvSpPr>
          <p:nvPr>
            <p:ph type="sldNum" sz="quarter" idx="12"/>
          </p:nvPr>
        </p:nvSpPr>
        <p:spPr/>
        <p:txBody>
          <a:bodyPr/>
          <a:lstStyle/>
          <a:p>
            <a:fld id="{A0663464-DC3A-41C3-BA7B-2A12493BF359}" type="slidenum">
              <a:rPr lang="en-GB" smtClean="0"/>
              <a:t>‹#›</a:t>
            </a:fld>
            <a:endParaRPr lang="en-GB"/>
          </a:p>
        </p:txBody>
      </p:sp>
    </p:spTree>
    <p:extLst>
      <p:ext uri="{BB962C8B-B14F-4D97-AF65-F5344CB8AC3E}">
        <p14:creationId xmlns:p14="http://schemas.microsoft.com/office/powerpoint/2010/main" val="594596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EF1BE8-A6A0-46D1-A9F5-59A2970663A7}"/>
              </a:ext>
            </a:extLst>
          </p:cNvPr>
          <p:cNvSpPr>
            <a:spLocks noGrp="1"/>
          </p:cNvSpPr>
          <p:nvPr>
            <p:ph type="dt" sz="half" idx="10"/>
          </p:nvPr>
        </p:nvSpPr>
        <p:spPr/>
        <p:txBody>
          <a:bodyPr/>
          <a:lstStyle/>
          <a:p>
            <a:fld id="{8786817B-4743-4B43-BB53-C640A95C9E35}" type="datetimeFigureOut">
              <a:rPr lang="en-GB" smtClean="0"/>
              <a:t>06/03/2020</a:t>
            </a:fld>
            <a:endParaRPr lang="en-GB"/>
          </a:p>
        </p:txBody>
      </p:sp>
      <p:sp>
        <p:nvSpPr>
          <p:cNvPr id="3" name="Footer Placeholder 2">
            <a:extLst>
              <a:ext uri="{FF2B5EF4-FFF2-40B4-BE49-F238E27FC236}">
                <a16:creationId xmlns:a16="http://schemas.microsoft.com/office/drawing/2014/main" id="{35156139-28F7-44B2-887E-D75192E81B3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24EE253D-7457-4EFF-B81A-8FB4DBA54E63}"/>
              </a:ext>
            </a:extLst>
          </p:cNvPr>
          <p:cNvSpPr>
            <a:spLocks noGrp="1"/>
          </p:cNvSpPr>
          <p:nvPr>
            <p:ph type="sldNum" sz="quarter" idx="12"/>
          </p:nvPr>
        </p:nvSpPr>
        <p:spPr/>
        <p:txBody>
          <a:bodyPr/>
          <a:lstStyle/>
          <a:p>
            <a:fld id="{A0663464-DC3A-41C3-BA7B-2A12493BF359}" type="slidenum">
              <a:rPr lang="en-GB" smtClean="0"/>
              <a:t>‹#›</a:t>
            </a:fld>
            <a:endParaRPr lang="en-GB"/>
          </a:p>
        </p:txBody>
      </p:sp>
    </p:spTree>
    <p:extLst>
      <p:ext uri="{BB962C8B-B14F-4D97-AF65-F5344CB8AC3E}">
        <p14:creationId xmlns:p14="http://schemas.microsoft.com/office/powerpoint/2010/main" val="884393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7F597-648B-4354-A567-567576E4AF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5936A28-1385-4A7D-B161-795FEE1A691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C8D60D0F-8855-432C-A453-7F25289525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225E673-8FA6-4999-9CB3-EC6417C163F4}"/>
              </a:ext>
            </a:extLst>
          </p:cNvPr>
          <p:cNvSpPr>
            <a:spLocks noGrp="1"/>
          </p:cNvSpPr>
          <p:nvPr>
            <p:ph type="dt" sz="half" idx="10"/>
          </p:nvPr>
        </p:nvSpPr>
        <p:spPr/>
        <p:txBody>
          <a:bodyPr/>
          <a:lstStyle/>
          <a:p>
            <a:fld id="{8786817B-4743-4B43-BB53-C640A95C9E35}" type="datetimeFigureOut">
              <a:rPr lang="en-GB" smtClean="0"/>
              <a:t>06/03/2020</a:t>
            </a:fld>
            <a:endParaRPr lang="en-GB"/>
          </a:p>
        </p:txBody>
      </p:sp>
      <p:sp>
        <p:nvSpPr>
          <p:cNvPr id="6" name="Footer Placeholder 5">
            <a:extLst>
              <a:ext uri="{FF2B5EF4-FFF2-40B4-BE49-F238E27FC236}">
                <a16:creationId xmlns:a16="http://schemas.microsoft.com/office/drawing/2014/main" id="{65136BD4-6FDA-4833-BE4F-603F9D2259E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1859C2A-EED0-4A8C-B653-C345BDA5A437}"/>
              </a:ext>
            </a:extLst>
          </p:cNvPr>
          <p:cNvSpPr>
            <a:spLocks noGrp="1"/>
          </p:cNvSpPr>
          <p:nvPr>
            <p:ph type="sldNum" sz="quarter" idx="12"/>
          </p:nvPr>
        </p:nvSpPr>
        <p:spPr/>
        <p:txBody>
          <a:bodyPr/>
          <a:lstStyle/>
          <a:p>
            <a:fld id="{A0663464-DC3A-41C3-BA7B-2A12493BF359}" type="slidenum">
              <a:rPr lang="en-GB" smtClean="0"/>
              <a:t>‹#›</a:t>
            </a:fld>
            <a:endParaRPr lang="en-GB"/>
          </a:p>
        </p:txBody>
      </p:sp>
    </p:spTree>
    <p:extLst>
      <p:ext uri="{BB962C8B-B14F-4D97-AF65-F5344CB8AC3E}">
        <p14:creationId xmlns:p14="http://schemas.microsoft.com/office/powerpoint/2010/main" val="3039024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2BC4A1-6611-4EC3-A12F-82BF379EBE1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0847F28-1020-4168-97C8-F1FE1D4AB4D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A340F24-D39D-4EEE-B6D3-5DF55FCBDF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4D7B1B5-4803-4F07-A563-EBCDA8422A5B}"/>
              </a:ext>
            </a:extLst>
          </p:cNvPr>
          <p:cNvSpPr>
            <a:spLocks noGrp="1"/>
          </p:cNvSpPr>
          <p:nvPr>
            <p:ph type="dt" sz="half" idx="10"/>
          </p:nvPr>
        </p:nvSpPr>
        <p:spPr/>
        <p:txBody>
          <a:bodyPr/>
          <a:lstStyle/>
          <a:p>
            <a:fld id="{8786817B-4743-4B43-BB53-C640A95C9E35}" type="datetimeFigureOut">
              <a:rPr lang="en-GB" smtClean="0"/>
              <a:t>06/03/2020</a:t>
            </a:fld>
            <a:endParaRPr lang="en-GB"/>
          </a:p>
        </p:txBody>
      </p:sp>
      <p:sp>
        <p:nvSpPr>
          <p:cNvPr id="6" name="Footer Placeholder 5">
            <a:extLst>
              <a:ext uri="{FF2B5EF4-FFF2-40B4-BE49-F238E27FC236}">
                <a16:creationId xmlns:a16="http://schemas.microsoft.com/office/drawing/2014/main" id="{9F7C8A94-1A16-4E43-9082-8B2CB1E376C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A5675B-76D7-43B2-BA12-B6133E16D16F}"/>
              </a:ext>
            </a:extLst>
          </p:cNvPr>
          <p:cNvSpPr>
            <a:spLocks noGrp="1"/>
          </p:cNvSpPr>
          <p:nvPr>
            <p:ph type="sldNum" sz="quarter" idx="12"/>
          </p:nvPr>
        </p:nvSpPr>
        <p:spPr/>
        <p:txBody>
          <a:bodyPr/>
          <a:lstStyle/>
          <a:p>
            <a:fld id="{A0663464-DC3A-41C3-BA7B-2A12493BF359}" type="slidenum">
              <a:rPr lang="en-GB" smtClean="0"/>
              <a:t>‹#›</a:t>
            </a:fld>
            <a:endParaRPr lang="en-GB"/>
          </a:p>
        </p:txBody>
      </p:sp>
    </p:spTree>
    <p:extLst>
      <p:ext uri="{BB962C8B-B14F-4D97-AF65-F5344CB8AC3E}">
        <p14:creationId xmlns:p14="http://schemas.microsoft.com/office/powerpoint/2010/main" val="20159841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77000"/>
          </a:srgb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48E798-D945-462E-BE2A-FA6D6416FA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E19B1A0-A6B7-4856-A60D-F822DB0EE50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126D2C1-7969-45BE-B80C-D43552DB14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86817B-4743-4B43-BB53-C640A95C9E35}" type="datetimeFigureOut">
              <a:rPr lang="en-GB" smtClean="0"/>
              <a:t>06/03/2020</a:t>
            </a:fld>
            <a:endParaRPr lang="en-GB"/>
          </a:p>
        </p:txBody>
      </p:sp>
      <p:sp>
        <p:nvSpPr>
          <p:cNvPr id="5" name="Footer Placeholder 4">
            <a:extLst>
              <a:ext uri="{FF2B5EF4-FFF2-40B4-BE49-F238E27FC236}">
                <a16:creationId xmlns:a16="http://schemas.microsoft.com/office/drawing/2014/main" id="{A5924CFB-E121-49AE-97F3-9208A1045AE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90E7B0BB-B231-43E6-A918-AF36F6300F3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663464-DC3A-41C3-BA7B-2A12493BF359}" type="slidenum">
              <a:rPr lang="en-GB" smtClean="0"/>
              <a:t>‹#›</a:t>
            </a:fld>
            <a:endParaRPr lang="en-GB"/>
          </a:p>
        </p:txBody>
      </p:sp>
    </p:spTree>
    <p:extLst>
      <p:ext uri="{BB962C8B-B14F-4D97-AF65-F5344CB8AC3E}">
        <p14:creationId xmlns:p14="http://schemas.microsoft.com/office/powerpoint/2010/main" val="15870809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s.wikipedia.org/wiki/Soubor:Indian_Army_T-72_image_2.jpg" TargetMode="External"/><Relationship Id="rId7" Type="http://schemas.openxmlformats.org/officeDocument/2006/relationships/hyperlink" Target="https://openclipart.org/detail/227983/world-peace" TargetMode="External"/><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pring96.org/en/news/44779" TargetMode="Externa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C0F48BC-A4C5-4BB6-923C-038A102FD5D5}"/>
              </a:ext>
            </a:extLst>
          </p:cNvPr>
          <p:cNvSpPr txBox="1">
            <a:spLocks/>
          </p:cNvSpPr>
          <p:nvPr/>
        </p:nvSpPr>
        <p:spPr>
          <a:xfrm>
            <a:off x="1867376" y="1115476"/>
            <a:ext cx="9144000" cy="238760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dirty="0"/>
              <a:t>What is terrorism? </a:t>
            </a:r>
          </a:p>
        </p:txBody>
      </p:sp>
      <p:sp>
        <p:nvSpPr>
          <p:cNvPr id="5" name="Subtitle 2">
            <a:extLst>
              <a:ext uri="{FF2B5EF4-FFF2-40B4-BE49-F238E27FC236}">
                <a16:creationId xmlns:a16="http://schemas.microsoft.com/office/drawing/2014/main" id="{4FB76C47-7DF2-4646-87F3-96AD818E1C09}"/>
              </a:ext>
            </a:extLst>
          </p:cNvPr>
          <p:cNvSpPr txBox="1">
            <a:spLocks/>
          </p:cNvSpPr>
          <p:nvPr/>
        </p:nvSpPr>
        <p:spPr>
          <a:xfrm>
            <a:off x="1524000" y="4234375"/>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dirty="0"/>
              <a:t>L.I I can explain what terrorism is and identify the different motives of terrorism. </a:t>
            </a:r>
          </a:p>
        </p:txBody>
      </p:sp>
      <p:pic>
        <p:nvPicPr>
          <p:cNvPr id="6" name="Picture 5">
            <a:extLst>
              <a:ext uri="{FF2B5EF4-FFF2-40B4-BE49-F238E27FC236}">
                <a16:creationId xmlns:a16="http://schemas.microsoft.com/office/drawing/2014/main" id="{E528B299-9609-4625-BA37-4F80A67861BA}"/>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 xmlns:a1611="http://schemas.microsoft.com/office/drawing/2016/11/main" r:id="rId3"/>
              </a:ext>
            </a:extLst>
          </a:blip>
          <a:stretch>
            <a:fillRect/>
          </a:stretch>
        </p:blipFill>
        <p:spPr>
          <a:xfrm>
            <a:off x="0" y="-6422"/>
            <a:ext cx="2991729" cy="2243797"/>
          </a:xfrm>
          <a:prstGeom prst="rect">
            <a:avLst/>
          </a:prstGeom>
        </p:spPr>
      </p:pic>
      <p:pic>
        <p:nvPicPr>
          <p:cNvPr id="7" name="Picture 6">
            <a:extLst>
              <a:ext uri="{FF2B5EF4-FFF2-40B4-BE49-F238E27FC236}">
                <a16:creationId xmlns:a16="http://schemas.microsoft.com/office/drawing/2014/main" id="{F6DBD3C4-6473-49C6-BFC5-2D2CA970F424}"/>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 xmlns:a1611="http://schemas.microsoft.com/office/drawing/2016/11/main" r:id="rId5"/>
              </a:ext>
            </a:extLst>
          </a:blip>
          <a:stretch>
            <a:fillRect/>
          </a:stretch>
        </p:blipFill>
        <p:spPr>
          <a:xfrm>
            <a:off x="9887023" y="29791"/>
            <a:ext cx="2304977" cy="2207584"/>
          </a:xfrm>
          <a:prstGeom prst="rect">
            <a:avLst/>
          </a:prstGeom>
        </p:spPr>
      </p:pic>
      <p:pic>
        <p:nvPicPr>
          <p:cNvPr id="8" name="Picture 7">
            <a:extLst>
              <a:ext uri="{FF2B5EF4-FFF2-40B4-BE49-F238E27FC236}">
                <a16:creationId xmlns:a16="http://schemas.microsoft.com/office/drawing/2014/main" id="{270750BD-FF90-4B27-90B7-86E3D4C35BB8}"/>
              </a:ext>
            </a:extLst>
          </p:cNvPr>
          <p:cNvPicPr>
            <a:picLocks noChangeAspect="1"/>
          </p:cNvPicPr>
          <p:nvPr/>
        </p:nvPicPr>
        <p:blipFill>
          <a:blip r:embed="rId6" cstate="hqprint">
            <a:extLst>
              <a:ext uri="{28A0092B-C50C-407E-A947-70E740481C1C}">
                <a14:useLocalDpi xmlns:a14="http://schemas.microsoft.com/office/drawing/2010/main" val="0"/>
              </a:ext>
              <a:ext uri="{837473B0-CC2E-450A-ABE3-18F120FF3D39}">
                <a1611:picAttrSrcUrl xmlns="" xmlns:a1611="http://schemas.microsoft.com/office/drawing/2016/11/main" r:id="rId7"/>
              </a:ext>
            </a:extLst>
          </a:blip>
          <a:stretch>
            <a:fillRect/>
          </a:stretch>
        </p:blipFill>
        <p:spPr>
          <a:xfrm>
            <a:off x="9497778" y="4770782"/>
            <a:ext cx="2694222" cy="2087217"/>
          </a:xfrm>
          <a:prstGeom prst="rect">
            <a:avLst/>
          </a:prstGeom>
        </p:spPr>
      </p:pic>
    </p:spTree>
    <p:extLst>
      <p:ext uri="{BB962C8B-B14F-4D97-AF65-F5344CB8AC3E}">
        <p14:creationId xmlns:p14="http://schemas.microsoft.com/office/powerpoint/2010/main" val="3794380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4515" y="8429"/>
            <a:ext cx="11902182" cy="6801862"/>
          </a:xfrm>
          <a:prstGeom prst="rect">
            <a:avLst/>
          </a:prstGeom>
        </p:spPr>
        <p:txBody>
          <a:bodyPr wrap="square">
            <a:spAutoFit/>
          </a:bodyPr>
          <a:lstStyle/>
          <a:p>
            <a:r>
              <a:rPr lang="en-US" sz="2600" dirty="0"/>
              <a:t>Al </a:t>
            </a:r>
            <a:r>
              <a:rPr lang="en-US" sz="2400" dirty="0"/>
              <a:t>Qaeda meaning ‘the base’ is a global terrorist network made up of small cells of fundamentalist Muslims who believe they are fighting a holy war (‘jihad’) against enemies of their religion. They believe the main enemies of Islam are ‘The West’ – specifically the USA and UK governments, who have too much influence in the mostly Muslim middle East, who have treated Muslims across the world badly, who have killed many Muslims in wars in countries such as Iraq and Afghanistan, and who have exploited the Middle East for its natural resources such as oil. </a:t>
            </a:r>
          </a:p>
          <a:p>
            <a:endParaRPr lang="en-US" sz="2400" dirty="0"/>
          </a:p>
          <a:p>
            <a:r>
              <a:rPr lang="en-US" sz="2400" dirty="0"/>
              <a:t>Al Qaeda are most commonly known for 9/11. On 11th September 2001, the twin towers of the World Trade Centre in New York, USA, were destroyed by two hijacked </a:t>
            </a:r>
            <a:r>
              <a:rPr lang="en-US" sz="2400" dirty="0" err="1"/>
              <a:t>aeroplanes</a:t>
            </a:r>
            <a:r>
              <a:rPr lang="en-US" sz="2400" dirty="0"/>
              <a:t> crashing into them. A third hijacked plane crashed into the </a:t>
            </a:r>
            <a:r>
              <a:rPr lang="en-US" sz="2400" dirty="0" err="1"/>
              <a:t>Penatgon</a:t>
            </a:r>
            <a:r>
              <a:rPr lang="en-US" sz="2400" dirty="0"/>
              <a:t> – the US military headquarters, and a fourth hijacked plane crashed into a field in Pennsylvania after passengers on board fought back. </a:t>
            </a:r>
          </a:p>
          <a:p>
            <a:endParaRPr lang="en-US" sz="2400" dirty="0"/>
          </a:p>
          <a:p>
            <a:r>
              <a:rPr lang="en-US" sz="2400" dirty="0"/>
              <a:t>Al Qaeda have also been responsible for a number of terrorist incidents across Europe, such as the 2004 Madrid train bombings, 2005 London transport bombings, and 2007 Glasgow airport attack. In 2011, Osama Bin Laden was killed by US soldiers. He had been tracked down to a large high security house in Pakistan</a:t>
            </a:r>
            <a:r>
              <a:rPr lang="en-US" sz="2600" dirty="0"/>
              <a:t>.</a:t>
            </a:r>
            <a:endParaRPr lang="en-GB" sz="2600" dirty="0"/>
          </a:p>
        </p:txBody>
      </p:sp>
    </p:spTree>
    <p:extLst>
      <p:ext uri="{BB962C8B-B14F-4D97-AF65-F5344CB8AC3E}">
        <p14:creationId xmlns:p14="http://schemas.microsoft.com/office/powerpoint/2010/main" val="307227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55406" y="412955"/>
            <a:ext cx="10412361" cy="1600438"/>
          </a:xfrm>
          <a:prstGeom prst="rect">
            <a:avLst/>
          </a:prstGeom>
        </p:spPr>
        <p:txBody>
          <a:bodyPr wrap="square">
            <a:spAutoFit/>
          </a:bodyPr>
          <a:lstStyle/>
          <a:p>
            <a:r>
              <a:rPr lang="en-GB" sz="2000" dirty="0"/>
              <a:t>Boko Haram translates from the local Hausa language to mean "Western education is a </a:t>
            </a:r>
            <a:r>
              <a:rPr lang="en-GB" sz="2000" dirty="0" smtClean="0"/>
              <a:t>sin“. It </a:t>
            </a:r>
            <a:r>
              <a:rPr lang="en-GB" sz="2000" dirty="0"/>
              <a:t>has been active in Nigeria since 2009. The name of the group means "Western" or "non-Islamic" education is a sin. The group is active in the north of Nigeria, and wants to impose Islamic law as the only law in </a:t>
            </a:r>
            <a:r>
              <a:rPr lang="en-GB" sz="2000" dirty="0" smtClean="0"/>
              <a:t>Nigeria. </a:t>
            </a:r>
          </a:p>
          <a:p>
            <a:endParaRPr lang="en-GB" dirty="0"/>
          </a:p>
        </p:txBody>
      </p:sp>
      <p:pic>
        <p:nvPicPr>
          <p:cNvPr id="4" name="Picture 3"/>
          <p:cNvPicPr>
            <a:picLocks noChangeAspect="1"/>
          </p:cNvPicPr>
          <p:nvPr/>
        </p:nvPicPr>
        <p:blipFill rotWithShape="1">
          <a:blip r:embed="rId2"/>
          <a:srcRect l="3981" t="28527" r="4082" b="8771"/>
          <a:stretch/>
        </p:blipFill>
        <p:spPr>
          <a:xfrm>
            <a:off x="250722" y="1760768"/>
            <a:ext cx="6120581" cy="4586749"/>
          </a:xfrm>
          <a:prstGeom prst="rect">
            <a:avLst/>
          </a:prstGeom>
        </p:spPr>
      </p:pic>
      <p:pic>
        <p:nvPicPr>
          <p:cNvPr id="5" name="Picture 4"/>
          <p:cNvPicPr>
            <a:picLocks noChangeAspect="1"/>
          </p:cNvPicPr>
          <p:nvPr/>
        </p:nvPicPr>
        <p:blipFill rotWithShape="1">
          <a:blip r:embed="rId3"/>
          <a:srcRect l="7158" t="8971" r="21169" b="14818"/>
          <a:stretch/>
        </p:blipFill>
        <p:spPr>
          <a:xfrm>
            <a:off x="6575439" y="1893504"/>
            <a:ext cx="5400251" cy="4586749"/>
          </a:xfrm>
          <a:prstGeom prst="rect">
            <a:avLst/>
          </a:prstGeom>
        </p:spPr>
      </p:pic>
    </p:spTree>
    <p:extLst>
      <p:ext uri="{BB962C8B-B14F-4D97-AF65-F5344CB8AC3E}">
        <p14:creationId xmlns:p14="http://schemas.microsoft.com/office/powerpoint/2010/main" val="41163876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Research</a:t>
            </a:r>
            <a:endParaRPr lang="en-GB" u="sng" dirty="0"/>
          </a:p>
        </p:txBody>
      </p:sp>
      <p:sp>
        <p:nvSpPr>
          <p:cNvPr id="3" name="Content Placeholder 2"/>
          <p:cNvSpPr>
            <a:spLocks noGrp="1"/>
          </p:cNvSpPr>
          <p:nvPr>
            <p:ph idx="1"/>
          </p:nvPr>
        </p:nvSpPr>
        <p:spPr>
          <a:xfrm>
            <a:off x="320634" y="1825625"/>
            <a:ext cx="11033166" cy="4705804"/>
          </a:xfrm>
        </p:spPr>
        <p:txBody>
          <a:bodyPr>
            <a:normAutofit fontScale="92500" lnSpcReduction="20000"/>
          </a:bodyPr>
          <a:lstStyle/>
          <a:p>
            <a:pPr marL="0" indent="0">
              <a:buNone/>
            </a:pPr>
            <a:r>
              <a:rPr lang="en-GB" dirty="0" smtClean="0"/>
              <a:t>Pick at least </a:t>
            </a:r>
            <a:r>
              <a:rPr lang="en-GB" dirty="0" smtClean="0">
                <a:solidFill>
                  <a:srgbClr val="FF0000"/>
                </a:solidFill>
              </a:rPr>
              <a:t>1</a:t>
            </a:r>
            <a:r>
              <a:rPr lang="en-GB" dirty="0" smtClean="0"/>
              <a:t> of the </a:t>
            </a:r>
            <a:r>
              <a:rPr lang="en-GB" dirty="0" smtClean="0">
                <a:solidFill>
                  <a:srgbClr val="FF0000"/>
                </a:solidFill>
              </a:rPr>
              <a:t>terrorist groups </a:t>
            </a:r>
            <a:r>
              <a:rPr lang="en-GB" dirty="0" smtClean="0"/>
              <a:t>we have looked at. </a:t>
            </a:r>
          </a:p>
          <a:p>
            <a:pPr marL="0" indent="0">
              <a:buNone/>
            </a:pPr>
            <a:endParaRPr lang="en-GB" dirty="0"/>
          </a:p>
          <a:p>
            <a:pPr marL="0" indent="0">
              <a:buNone/>
            </a:pPr>
            <a:r>
              <a:rPr lang="en-GB" dirty="0" smtClean="0"/>
              <a:t>In pairs/small groups you are going to </a:t>
            </a:r>
            <a:r>
              <a:rPr lang="en-GB" dirty="0" smtClean="0">
                <a:solidFill>
                  <a:srgbClr val="FF0000"/>
                </a:solidFill>
              </a:rPr>
              <a:t>research 1 of the groups </a:t>
            </a:r>
            <a:r>
              <a:rPr lang="en-GB" dirty="0" smtClean="0"/>
              <a:t>we have looked at. </a:t>
            </a:r>
          </a:p>
          <a:p>
            <a:pPr marL="0" indent="0">
              <a:buNone/>
            </a:pPr>
            <a:endParaRPr lang="en-GB" dirty="0"/>
          </a:p>
          <a:p>
            <a:pPr marL="0" indent="0">
              <a:buNone/>
            </a:pPr>
            <a:r>
              <a:rPr lang="en-GB" dirty="0" smtClean="0"/>
              <a:t>You are research an </a:t>
            </a:r>
            <a:r>
              <a:rPr lang="en-GB" dirty="0" smtClean="0">
                <a:solidFill>
                  <a:srgbClr val="FF0000"/>
                </a:solidFill>
              </a:rPr>
              <a:t>attack</a:t>
            </a:r>
            <a:r>
              <a:rPr lang="en-GB" dirty="0" smtClean="0"/>
              <a:t> that has taken place. </a:t>
            </a:r>
          </a:p>
          <a:p>
            <a:pPr marL="0" indent="0">
              <a:buNone/>
            </a:pPr>
            <a:r>
              <a:rPr lang="en-GB" dirty="0" smtClean="0">
                <a:solidFill>
                  <a:srgbClr val="FF0000"/>
                </a:solidFill>
              </a:rPr>
              <a:t>When</a:t>
            </a:r>
            <a:r>
              <a:rPr lang="en-GB" dirty="0" smtClean="0"/>
              <a:t> it took place?</a:t>
            </a:r>
          </a:p>
          <a:p>
            <a:pPr marL="0" indent="0">
              <a:buNone/>
            </a:pPr>
            <a:r>
              <a:rPr lang="en-GB" dirty="0" smtClean="0">
                <a:solidFill>
                  <a:srgbClr val="FF0000"/>
                </a:solidFill>
              </a:rPr>
              <a:t>Why</a:t>
            </a:r>
            <a:r>
              <a:rPr lang="en-GB" dirty="0" smtClean="0"/>
              <a:t> it took place?</a:t>
            </a:r>
          </a:p>
          <a:p>
            <a:pPr marL="0" indent="0">
              <a:buNone/>
            </a:pPr>
            <a:r>
              <a:rPr lang="en-GB" dirty="0" smtClean="0">
                <a:solidFill>
                  <a:srgbClr val="FF0000"/>
                </a:solidFill>
              </a:rPr>
              <a:t>Where</a:t>
            </a:r>
            <a:r>
              <a:rPr lang="en-GB" dirty="0" smtClean="0"/>
              <a:t> it took place?</a:t>
            </a:r>
          </a:p>
          <a:p>
            <a:pPr marL="0" indent="0">
              <a:buNone/>
            </a:pPr>
            <a:r>
              <a:rPr lang="en-GB" dirty="0" smtClean="0">
                <a:solidFill>
                  <a:srgbClr val="FF0000"/>
                </a:solidFill>
              </a:rPr>
              <a:t>Casualties</a:t>
            </a:r>
            <a:r>
              <a:rPr lang="en-GB" dirty="0" smtClean="0"/>
              <a:t>?</a:t>
            </a:r>
          </a:p>
          <a:p>
            <a:pPr marL="0" indent="0">
              <a:buNone/>
            </a:pPr>
            <a:r>
              <a:rPr lang="en-GB" dirty="0" smtClean="0">
                <a:solidFill>
                  <a:srgbClr val="FF0000"/>
                </a:solidFill>
              </a:rPr>
              <a:t>Deaths? </a:t>
            </a:r>
            <a:endParaRPr lang="en-GB" dirty="0">
              <a:solidFill>
                <a:srgbClr val="FF0000"/>
              </a:solidFill>
            </a:endParaRPr>
          </a:p>
        </p:txBody>
      </p:sp>
    </p:spTree>
    <p:extLst>
      <p:ext uri="{BB962C8B-B14F-4D97-AF65-F5344CB8AC3E}">
        <p14:creationId xmlns:p14="http://schemas.microsoft.com/office/powerpoint/2010/main" val="1925616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u="sng" dirty="0" smtClean="0"/>
              <a:t>Plenary</a:t>
            </a:r>
            <a:endParaRPr lang="en-GB" u="sng" dirty="0"/>
          </a:p>
        </p:txBody>
      </p:sp>
      <p:sp>
        <p:nvSpPr>
          <p:cNvPr id="3" name="Content Placeholder 2"/>
          <p:cNvSpPr>
            <a:spLocks noGrp="1"/>
          </p:cNvSpPr>
          <p:nvPr>
            <p:ph idx="1"/>
          </p:nvPr>
        </p:nvSpPr>
        <p:spPr/>
        <p:txBody>
          <a:bodyPr/>
          <a:lstStyle/>
          <a:p>
            <a:pPr marL="0" indent="0">
              <a:buNone/>
            </a:pPr>
            <a:r>
              <a:rPr lang="en-GB" dirty="0" smtClean="0"/>
              <a:t>Give </a:t>
            </a:r>
            <a:r>
              <a:rPr lang="en-GB" dirty="0" smtClean="0">
                <a:solidFill>
                  <a:srgbClr val="FF0000"/>
                </a:solidFill>
              </a:rPr>
              <a:t>1 </a:t>
            </a:r>
            <a:r>
              <a:rPr lang="en-GB" dirty="0" smtClean="0"/>
              <a:t>reason why you think </a:t>
            </a:r>
            <a:r>
              <a:rPr lang="en-GB" dirty="0" smtClean="0">
                <a:solidFill>
                  <a:srgbClr val="FF0000"/>
                </a:solidFill>
              </a:rPr>
              <a:t>terrorist groups </a:t>
            </a:r>
            <a:r>
              <a:rPr lang="en-GB" dirty="0" smtClean="0"/>
              <a:t>go to such </a:t>
            </a:r>
            <a:r>
              <a:rPr lang="en-GB" dirty="0" smtClean="0">
                <a:solidFill>
                  <a:srgbClr val="FF0000"/>
                </a:solidFill>
              </a:rPr>
              <a:t>extreme measure </a:t>
            </a:r>
            <a:r>
              <a:rPr lang="en-GB" dirty="0" smtClean="0"/>
              <a:t>to put their point across.</a:t>
            </a:r>
            <a:endParaRPr lang="en-GB" dirty="0"/>
          </a:p>
        </p:txBody>
      </p:sp>
    </p:spTree>
    <p:extLst>
      <p:ext uri="{BB962C8B-B14F-4D97-AF65-F5344CB8AC3E}">
        <p14:creationId xmlns:p14="http://schemas.microsoft.com/office/powerpoint/2010/main" val="17630891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B92DE-2823-4943-BA48-03F93ACB72BB}"/>
              </a:ext>
            </a:extLst>
          </p:cNvPr>
          <p:cNvSpPr>
            <a:spLocks noGrp="1"/>
          </p:cNvSpPr>
          <p:nvPr>
            <p:ph type="title"/>
          </p:nvPr>
        </p:nvSpPr>
        <p:spPr>
          <a:xfrm>
            <a:off x="399288" y="279781"/>
            <a:ext cx="10515600" cy="1325563"/>
          </a:xfrm>
        </p:spPr>
        <p:txBody>
          <a:bodyPr/>
          <a:lstStyle/>
          <a:p>
            <a:r>
              <a:rPr lang="en-GB" dirty="0"/>
              <a:t>What is terrorism? </a:t>
            </a:r>
          </a:p>
        </p:txBody>
      </p:sp>
      <p:sp>
        <p:nvSpPr>
          <p:cNvPr id="3" name="Content Placeholder 2">
            <a:extLst>
              <a:ext uri="{FF2B5EF4-FFF2-40B4-BE49-F238E27FC236}">
                <a16:creationId xmlns:a16="http://schemas.microsoft.com/office/drawing/2014/main" id="{2B2AAB2C-5ED7-4886-8B4B-7E91513D7ABF}"/>
              </a:ext>
            </a:extLst>
          </p:cNvPr>
          <p:cNvSpPr>
            <a:spLocks noGrp="1"/>
          </p:cNvSpPr>
          <p:nvPr>
            <p:ph idx="1"/>
          </p:nvPr>
        </p:nvSpPr>
        <p:spPr>
          <a:xfrm>
            <a:off x="281354" y="1353312"/>
            <a:ext cx="11910646" cy="5139563"/>
          </a:xfrm>
        </p:spPr>
        <p:txBody>
          <a:bodyPr>
            <a:normAutofit/>
          </a:bodyPr>
          <a:lstStyle/>
          <a:p>
            <a:pPr marL="0" indent="0">
              <a:buNone/>
            </a:pPr>
            <a:r>
              <a:rPr lang="en-GB" dirty="0"/>
              <a:t>Copy down the two terms in </a:t>
            </a:r>
            <a:r>
              <a:rPr lang="en-GB" b="1" dirty="0">
                <a:solidFill>
                  <a:srgbClr val="FF0000"/>
                </a:solidFill>
              </a:rPr>
              <a:t>bold</a:t>
            </a:r>
            <a:r>
              <a:rPr lang="en-GB" dirty="0"/>
              <a:t>.</a:t>
            </a:r>
          </a:p>
          <a:p>
            <a:pPr marL="0" indent="0">
              <a:buNone/>
            </a:pPr>
            <a:r>
              <a:rPr lang="en-US" dirty="0"/>
              <a:t>There is no single, legally binding definition of terrorism as people and countries disagree on its definition, but it is generally agreed that it is a group of people trying to achieve political or religious aims through non-democratic means. </a:t>
            </a:r>
          </a:p>
          <a:p>
            <a:pPr marL="0" indent="0">
              <a:buNone/>
            </a:pPr>
            <a:r>
              <a:rPr lang="en-US" dirty="0"/>
              <a:t>The Oxford dictionary defines terrorism as</a:t>
            </a:r>
            <a:r>
              <a:rPr lang="en-US" b="1" dirty="0">
                <a:solidFill>
                  <a:srgbClr val="FF0000"/>
                </a:solidFill>
              </a:rPr>
              <a:t>: </a:t>
            </a:r>
          </a:p>
          <a:p>
            <a:pPr marL="0" indent="0">
              <a:buNone/>
            </a:pPr>
            <a:r>
              <a:rPr lang="en-US" b="1" dirty="0">
                <a:solidFill>
                  <a:srgbClr val="FF0000"/>
                </a:solidFill>
              </a:rPr>
              <a:t>‘The unofficial or illegal use of violence or intimidation in the pursuit of political aims’</a:t>
            </a:r>
          </a:p>
          <a:p>
            <a:pPr marL="0" indent="0">
              <a:buNone/>
            </a:pPr>
            <a:r>
              <a:rPr lang="en-US" b="1" dirty="0">
                <a:solidFill>
                  <a:srgbClr val="FF0000"/>
                </a:solidFill>
              </a:rPr>
              <a:t> </a:t>
            </a:r>
            <a:r>
              <a:rPr lang="en-US" dirty="0"/>
              <a:t>The United Nations has condemned terrorism using the following definition: </a:t>
            </a:r>
            <a:r>
              <a:rPr lang="en-US" b="1" dirty="0">
                <a:solidFill>
                  <a:srgbClr val="FF0000"/>
                </a:solidFill>
              </a:rPr>
              <a:t>‘Criminal acts intended or calculated to provoke a state of terror in the general public, a group of persons or particular persons for political purposes’</a:t>
            </a:r>
            <a:endParaRPr lang="en-GB" b="1" dirty="0">
              <a:solidFill>
                <a:srgbClr val="FF0000"/>
              </a:solidFill>
            </a:endParaRPr>
          </a:p>
        </p:txBody>
      </p:sp>
    </p:spTree>
    <p:extLst>
      <p:ext uri="{BB962C8B-B14F-4D97-AF65-F5344CB8AC3E}">
        <p14:creationId xmlns:p14="http://schemas.microsoft.com/office/powerpoint/2010/main" val="1818592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A0B43-F1CD-4A5B-85AC-EA57602B6E43}"/>
              </a:ext>
            </a:extLst>
          </p:cNvPr>
          <p:cNvSpPr>
            <a:spLocks noGrp="1"/>
          </p:cNvSpPr>
          <p:nvPr>
            <p:ph type="title"/>
          </p:nvPr>
        </p:nvSpPr>
        <p:spPr/>
        <p:txBody>
          <a:bodyPr/>
          <a:lstStyle/>
          <a:p>
            <a:r>
              <a:rPr lang="en-GB" dirty="0"/>
              <a:t>Starter </a:t>
            </a:r>
          </a:p>
        </p:txBody>
      </p:sp>
      <p:sp>
        <p:nvSpPr>
          <p:cNvPr id="3" name="Content Placeholder 2">
            <a:extLst>
              <a:ext uri="{FF2B5EF4-FFF2-40B4-BE49-F238E27FC236}">
                <a16:creationId xmlns:a16="http://schemas.microsoft.com/office/drawing/2014/main" id="{7AB30CD2-169B-491C-8472-7186D34B8B41}"/>
              </a:ext>
            </a:extLst>
          </p:cNvPr>
          <p:cNvSpPr>
            <a:spLocks noGrp="1"/>
          </p:cNvSpPr>
          <p:nvPr>
            <p:ph idx="1"/>
          </p:nvPr>
        </p:nvSpPr>
        <p:spPr>
          <a:xfrm>
            <a:off x="464233" y="1406769"/>
            <a:ext cx="11183815" cy="5086106"/>
          </a:xfrm>
        </p:spPr>
        <p:txBody>
          <a:bodyPr>
            <a:normAutofit fontScale="92500"/>
          </a:bodyPr>
          <a:lstStyle/>
          <a:p>
            <a:pPr marL="0" indent="0">
              <a:buNone/>
            </a:pPr>
            <a:r>
              <a:rPr lang="en-GB" dirty="0"/>
              <a:t>Using the definitions you have copied and work in your group to </a:t>
            </a:r>
            <a:r>
              <a:rPr lang="en-US" dirty="0"/>
              <a:t>think critically about why each would not be considered ‘terrorism’. Write down your answers.</a:t>
            </a:r>
          </a:p>
          <a:p>
            <a:pPr marL="0" indent="0">
              <a:buNone/>
            </a:pPr>
            <a:endParaRPr lang="en-US" dirty="0"/>
          </a:p>
          <a:p>
            <a:pPr marL="514350" indent="-514350">
              <a:buAutoNum type="arabicPeriod"/>
            </a:pPr>
            <a:r>
              <a:rPr lang="en-US" dirty="0"/>
              <a:t>An elderly person may feel ‘</a:t>
            </a:r>
            <a:r>
              <a:rPr lang="en-US" dirty="0" err="1"/>
              <a:t>terrorised</a:t>
            </a:r>
            <a:r>
              <a:rPr lang="en-US" dirty="0"/>
              <a:t>’ by local youths making their life miserable. Why would their actions not be considered terrorism? </a:t>
            </a:r>
          </a:p>
          <a:p>
            <a:pPr marL="514350" indent="-514350">
              <a:buAutoNum type="arabicPeriod"/>
            </a:pPr>
            <a:r>
              <a:rPr lang="en-US" dirty="0"/>
              <a:t> A person may commit murder for financial gain. Why would they not be charged with terrorism?</a:t>
            </a:r>
          </a:p>
          <a:p>
            <a:pPr marL="514350" indent="-514350">
              <a:buAutoNum type="arabicPeriod"/>
            </a:pPr>
            <a:r>
              <a:rPr lang="en-US" dirty="0"/>
              <a:t> A person may pursue ‘political aims’ by protesting, marching, signing a petition or joining a pressure group or political party. Why is this not considered terrorism? </a:t>
            </a:r>
          </a:p>
          <a:p>
            <a:pPr marL="514350" indent="-514350">
              <a:buAutoNum type="arabicPeriod"/>
            </a:pPr>
            <a:r>
              <a:rPr lang="en-US" dirty="0"/>
              <a:t>A country may wage war with another country, killing many innocent people. Why is this not usually considered terrorism?</a:t>
            </a:r>
            <a:endParaRPr lang="en-GB" dirty="0"/>
          </a:p>
        </p:txBody>
      </p:sp>
    </p:spTree>
    <p:extLst>
      <p:ext uri="{BB962C8B-B14F-4D97-AF65-F5344CB8AC3E}">
        <p14:creationId xmlns:p14="http://schemas.microsoft.com/office/powerpoint/2010/main" val="25996237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8BDFE1-1E7C-4B70-BACF-EC908B113F99}"/>
              </a:ext>
            </a:extLst>
          </p:cNvPr>
          <p:cNvSpPr>
            <a:spLocks noGrp="1"/>
          </p:cNvSpPr>
          <p:nvPr>
            <p:ph idx="1"/>
          </p:nvPr>
        </p:nvSpPr>
        <p:spPr>
          <a:xfrm>
            <a:off x="228600" y="177799"/>
            <a:ext cx="10591800" cy="6176963"/>
          </a:xfrm>
        </p:spPr>
        <p:txBody>
          <a:bodyPr>
            <a:normAutofit fontScale="92500" lnSpcReduction="10000"/>
          </a:bodyPr>
          <a:lstStyle/>
          <a:p>
            <a:pPr marL="0" indent="0">
              <a:buNone/>
            </a:pPr>
            <a:r>
              <a:rPr lang="en-GB" sz="3200" u="sng" dirty="0"/>
              <a:t>Motives behind terrorism</a:t>
            </a:r>
          </a:p>
          <a:p>
            <a:pPr marL="0" indent="0">
              <a:buNone/>
            </a:pPr>
            <a:r>
              <a:rPr lang="en-US" dirty="0"/>
              <a:t>The root causes of terrorism are the following factors, which are often linked and overlap:</a:t>
            </a:r>
          </a:p>
          <a:p>
            <a:pPr marL="0" indent="0">
              <a:buNone/>
            </a:pPr>
            <a:r>
              <a:rPr lang="en-US" dirty="0"/>
              <a:t> </a:t>
            </a:r>
            <a:r>
              <a:rPr lang="en-US" dirty="0">
                <a:solidFill>
                  <a:srgbClr val="FF0000"/>
                </a:solidFill>
              </a:rPr>
              <a:t>Poverty: </a:t>
            </a:r>
            <a:r>
              <a:rPr lang="en-US" dirty="0"/>
              <a:t>People may feel frustrated at living in deprivation and combined with other factors may turn to terrorism out of anger and desire to see their lives improve. Poverty is linked to poor education. People who are poorly educated may be ignorant and easily persuaded or manipulated into carrying out terrorism on behalf of others.</a:t>
            </a:r>
          </a:p>
          <a:p>
            <a:pPr marL="0" indent="0">
              <a:buNone/>
            </a:pPr>
            <a:r>
              <a:rPr lang="en-US" dirty="0"/>
              <a:t> </a:t>
            </a:r>
            <a:r>
              <a:rPr lang="en-US" dirty="0">
                <a:solidFill>
                  <a:srgbClr val="FF0000"/>
                </a:solidFill>
              </a:rPr>
              <a:t>Fundamentalism: </a:t>
            </a:r>
            <a:r>
              <a:rPr lang="en-US" dirty="0"/>
              <a:t>the very strict and often literal interpretation in a set of rules as outlined in a religious text and the absolute obedience to and belief in them. An extreme commitment to a set of political or religious beliefs or ideology can cause some to believe even terrorism is an acceptable way to defend or show support for their ideology. </a:t>
            </a:r>
          </a:p>
          <a:p>
            <a:pPr marL="0" indent="0">
              <a:buNone/>
            </a:pPr>
            <a:r>
              <a:rPr lang="en-US" dirty="0">
                <a:solidFill>
                  <a:srgbClr val="FF0000"/>
                </a:solidFill>
              </a:rPr>
              <a:t>Injustice: </a:t>
            </a:r>
            <a:r>
              <a:rPr lang="en-US" dirty="0"/>
              <a:t>Some terrorists may be driven by anger at a perceived or real political or historic injustice, inequality or discrimination against a group of people. They may resort to terrorism to target those they perceive as carrying out the injustice or to try and correct the perceived wrong. </a:t>
            </a:r>
            <a:endParaRPr lang="en-GB" dirty="0"/>
          </a:p>
        </p:txBody>
      </p:sp>
    </p:spTree>
    <p:extLst>
      <p:ext uri="{BB962C8B-B14F-4D97-AF65-F5344CB8AC3E}">
        <p14:creationId xmlns:p14="http://schemas.microsoft.com/office/powerpoint/2010/main" val="3697579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FA9F4-3C3A-46CB-86CF-E1A984405EA0}"/>
              </a:ext>
            </a:extLst>
          </p:cNvPr>
          <p:cNvSpPr>
            <a:spLocks noGrp="1"/>
          </p:cNvSpPr>
          <p:nvPr>
            <p:ph type="title"/>
          </p:nvPr>
        </p:nvSpPr>
        <p:spPr>
          <a:xfrm>
            <a:off x="342900" y="352425"/>
            <a:ext cx="10515600" cy="1325563"/>
          </a:xfrm>
        </p:spPr>
        <p:txBody>
          <a:bodyPr/>
          <a:lstStyle/>
          <a:p>
            <a:r>
              <a:rPr lang="en-GB" dirty="0"/>
              <a:t>All around the world </a:t>
            </a:r>
          </a:p>
        </p:txBody>
      </p:sp>
      <p:sp>
        <p:nvSpPr>
          <p:cNvPr id="3" name="Content Placeholder 2">
            <a:extLst>
              <a:ext uri="{FF2B5EF4-FFF2-40B4-BE49-F238E27FC236}">
                <a16:creationId xmlns:a16="http://schemas.microsoft.com/office/drawing/2014/main" id="{02F77C85-4D6D-4037-AC2C-430E8B84E01F}"/>
              </a:ext>
            </a:extLst>
          </p:cNvPr>
          <p:cNvSpPr>
            <a:spLocks noGrp="1"/>
          </p:cNvSpPr>
          <p:nvPr>
            <p:ph idx="1"/>
          </p:nvPr>
        </p:nvSpPr>
        <p:spPr>
          <a:xfrm>
            <a:off x="152400" y="1812925"/>
            <a:ext cx="10515600" cy="4351338"/>
          </a:xfrm>
        </p:spPr>
        <p:txBody>
          <a:bodyPr/>
          <a:lstStyle/>
          <a:p>
            <a:pPr marL="0" indent="0">
              <a:buNone/>
            </a:pPr>
            <a:r>
              <a:rPr lang="en-GB" dirty="0"/>
              <a:t>You will now complete a walk about, talk about task around the room. </a:t>
            </a:r>
          </a:p>
          <a:p>
            <a:pPr marL="0" indent="0">
              <a:buNone/>
            </a:pPr>
            <a:endParaRPr lang="en-GB" dirty="0"/>
          </a:p>
          <a:p>
            <a:pPr marL="0" indent="0">
              <a:buNone/>
            </a:pPr>
            <a:r>
              <a:rPr lang="en-GB" dirty="0"/>
              <a:t>Your teacher has 6 different terrorist group fact files all around the room. These are groups from all around the world. You will be numbered, and your number will be the fact file you start at. </a:t>
            </a:r>
          </a:p>
          <a:p>
            <a:pPr marL="0" indent="0">
              <a:buNone/>
            </a:pPr>
            <a:endParaRPr lang="en-GB" dirty="0"/>
          </a:p>
          <a:p>
            <a:pPr marL="0" indent="0">
              <a:buNone/>
            </a:pPr>
            <a:r>
              <a:rPr lang="en-GB" dirty="0"/>
              <a:t>You will have 4 minutes at each station. </a:t>
            </a:r>
          </a:p>
          <a:p>
            <a:pPr marL="0" indent="0">
              <a:buNone/>
            </a:pPr>
            <a:endParaRPr lang="en-GB" dirty="0"/>
          </a:p>
          <a:p>
            <a:pPr marL="0" indent="0">
              <a:buNone/>
            </a:pPr>
            <a:r>
              <a:rPr lang="en-GB" dirty="0"/>
              <a:t>Copy and complete the table on the next slide before you begin.</a:t>
            </a:r>
          </a:p>
        </p:txBody>
      </p:sp>
    </p:spTree>
    <p:extLst>
      <p:ext uri="{BB962C8B-B14F-4D97-AF65-F5344CB8AC3E}">
        <p14:creationId xmlns:p14="http://schemas.microsoft.com/office/powerpoint/2010/main" val="2161065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FDDDE0B-C356-4DFA-A72E-DC221D34B1DC}"/>
              </a:ext>
            </a:extLst>
          </p:cNvPr>
          <p:cNvGraphicFramePr>
            <a:graphicFrameLocks noGrp="1"/>
          </p:cNvGraphicFramePr>
          <p:nvPr>
            <p:extLst>
              <p:ext uri="{D42A27DB-BD31-4B8C-83A1-F6EECF244321}">
                <p14:modId xmlns:p14="http://schemas.microsoft.com/office/powerpoint/2010/main" val="1918169838"/>
              </p:ext>
            </p:extLst>
          </p:nvPr>
        </p:nvGraphicFramePr>
        <p:xfrm>
          <a:off x="280074" y="654351"/>
          <a:ext cx="11602355" cy="5332793"/>
        </p:xfrm>
        <a:graphic>
          <a:graphicData uri="http://schemas.openxmlformats.org/drawingml/2006/table">
            <a:tbl>
              <a:tblPr firstRow="1" bandRow="1">
                <a:tableStyleId>{5940675A-B579-460E-94D1-54222C63F5DA}</a:tableStyleId>
              </a:tblPr>
              <a:tblGrid>
                <a:gridCol w="2320471">
                  <a:extLst>
                    <a:ext uri="{9D8B030D-6E8A-4147-A177-3AD203B41FA5}">
                      <a16:colId xmlns:a16="http://schemas.microsoft.com/office/drawing/2014/main" val="3692038725"/>
                    </a:ext>
                  </a:extLst>
                </a:gridCol>
                <a:gridCol w="2320471">
                  <a:extLst>
                    <a:ext uri="{9D8B030D-6E8A-4147-A177-3AD203B41FA5}">
                      <a16:colId xmlns:a16="http://schemas.microsoft.com/office/drawing/2014/main" val="190809770"/>
                    </a:ext>
                  </a:extLst>
                </a:gridCol>
                <a:gridCol w="2320471">
                  <a:extLst>
                    <a:ext uri="{9D8B030D-6E8A-4147-A177-3AD203B41FA5}">
                      <a16:colId xmlns:a16="http://schemas.microsoft.com/office/drawing/2014/main" val="1598945717"/>
                    </a:ext>
                  </a:extLst>
                </a:gridCol>
                <a:gridCol w="2320471">
                  <a:extLst>
                    <a:ext uri="{9D8B030D-6E8A-4147-A177-3AD203B41FA5}">
                      <a16:colId xmlns:a16="http://schemas.microsoft.com/office/drawing/2014/main" val="3608875972"/>
                    </a:ext>
                  </a:extLst>
                </a:gridCol>
                <a:gridCol w="2320471">
                  <a:extLst>
                    <a:ext uri="{9D8B030D-6E8A-4147-A177-3AD203B41FA5}">
                      <a16:colId xmlns:a16="http://schemas.microsoft.com/office/drawing/2014/main" val="926110646"/>
                    </a:ext>
                  </a:extLst>
                </a:gridCol>
              </a:tblGrid>
              <a:tr h="958438">
                <a:tc>
                  <a:txBody>
                    <a:bodyPr/>
                    <a:lstStyle/>
                    <a:p>
                      <a:r>
                        <a:rPr lang="en-GB" dirty="0"/>
                        <a:t>Name of group </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caused them to form?</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aims do they seek to achieve?</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where do they operate?</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methods of terrorism do they use?</a:t>
                      </a:r>
                      <a:endParaRPr lang="en-GB" dirty="0"/>
                    </a:p>
                    <a:p>
                      <a:endParaRPr lang="en-GB" dirty="0"/>
                    </a:p>
                  </a:txBody>
                  <a:tcPr/>
                </a:tc>
                <a:extLst>
                  <a:ext uri="{0D108BD9-81ED-4DB2-BD59-A6C34878D82A}">
                    <a16:rowId xmlns:a16="http://schemas.microsoft.com/office/drawing/2014/main" val="2010336458"/>
                  </a:ext>
                </a:extLst>
              </a:tr>
              <a:tr h="874871">
                <a:tc>
                  <a:txBody>
                    <a:bodyPr/>
                    <a:lstStyle/>
                    <a:p>
                      <a:r>
                        <a:rPr lang="en-GB" dirty="0"/>
                        <a:t>1.</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1684970097"/>
                  </a:ext>
                </a:extLst>
              </a:tr>
              <a:tr h="874871">
                <a:tc>
                  <a:txBody>
                    <a:bodyPr/>
                    <a:lstStyle/>
                    <a:p>
                      <a:r>
                        <a:rPr lang="en-GB" dirty="0"/>
                        <a:t>2.</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865554334"/>
                  </a:ext>
                </a:extLst>
              </a:tr>
              <a:tr h="874871">
                <a:tc>
                  <a:txBody>
                    <a:bodyPr/>
                    <a:lstStyle/>
                    <a:p>
                      <a:r>
                        <a:rPr lang="en-GB" dirty="0"/>
                        <a:t>3.</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a:p>
                  </a:txBody>
                  <a:tcPr/>
                </a:tc>
                <a:extLst>
                  <a:ext uri="{0D108BD9-81ED-4DB2-BD59-A6C34878D82A}">
                    <a16:rowId xmlns:a16="http://schemas.microsoft.com/office/drawing/2014/main" val="3934582831"/>
                  </a:ext>
                </a:extLst>
              </a:tr>
              <a:tr h="874871">
                <a:tc>
                  <a:txBody>
                    <a:bodyPr/>
                    <a:lstStyle/>
                    <a:p>
                      <a:r>
                        <a:rPr lang="en-GB" dirty="0"/>
                        <a:t>4.</a:t>
                      </a:r>
                    </a:p>
                  </a:txBody>
                  <a:tcPr/>
                </a:tc>
                <a:tc>
                  <a:txBody>
                    <a:bodyPr/>
                    <a:lstStyle/>
                    <a:p>
                      <a:endParaRPr lang="en-GB"/>
                    </a:p>
                  </a:txBody>
                  <a:tcPr/>
                </a:tc>
                <a:tc>
                  <a:txBody>
                    <a:bodyPr/>
                    <a:lstStyle/>
                    <a:p>
                      <a:endParaRPr lang="en-GB"/>
                    </a:p>
                  </a:txBody>
                  <a:tcPr/>
                </a:tc>
                <a:tc>
                  <a:txBody>
                    <a:bodyPr/>
                    <a:lstStyle/>
                    <a:p>
                      <a:endParaRPr lang="en-GB"/>
                    </a:p>
                  </a:txBody>
                  <a:tcPr/>
                </a:tc>
                <a:tc>
                  <a:txBody>
                    <a:bodyPr/>
                    <a:lstStyle/>
                    <a:p>
                      <a:endParaRPr lang="en-GB" dirty="0"/>
                    </a:p>
                  </a:txBody>
                  <a:tcPr/>
                </a:tc>
                <a:extLst>
                  <a:ext uri="{0D108BD9-81ED-4DB2-BD59-A6C34878D82A}">
                    <a16:rowId xmlns:a16="http://schemas.microsoft.com/office/drawing/2014/main" val="2739642187"/>
                  </a:ext>
                </a:extLst>
              </a:tr>
              <a:tr h="874871">
                <a:tc>
                  <a:txBody>
                    <a:bodyPr/>
                    <a:lstStyle/>
                    <a:p>
                      <a:r>
                        <a:rPr lang="en-GB" dirty="0"/>
                        <a:t>5.</a:t>
                      </a:r>
                    </a:p>
                  </a:txBody>
                  <a:tcPr/>
                </a:tc>
                <a:tc>
                  <a:txBody>
                    <a:bodyPr/>
                    <a:lstStyle/>
                    <a:p>
                      <a:endParaRPr lang="en-GB"/>
                    </a:p>
                  </a:txBody>
                  <a:tcPr/>
                </a:tc>
                <a:tc>
                  <a:txBody>
                    <a:bodyPr/>
                    <a:lstStyle/>
                    <a:p>
                      <a:endParaRPr lang="en-GB"/>
                    </a:p>
                  </a:txBody>
                  <a:tcPr/>
                </a:tc>
                <a:tc>
                  <a:txBody>
                    <a:bodyPr/>
                    <a:lstStyle/>
                    <a:p>
                      <a:endParaRPr lang="en-GB" dirty="0"/>
                    </a:p>
                  </a:txBody>
                  <a:tcPr/>
                </a:tc>
                <a:tc>
                  <a:txBody>
                    <a:bodyPr/>
                    <a:lstStyle/>
                    <a:p>
                      <a:endParaRPr lang="en-GB" dirty="0"/>
                    </a:p>
                  </a:txBody>
                  <a:tcPr/>
                </a:tc>
                <a:extLst>
                  <a:ext uri="{0D108BD9-81ED-4DB2-BD59-A6C34878D82A}">
                    <a16:rowId xmlns:a16="http://schemas.microsoft.com/office/drawing/2014/main" val="1932965"/>
                  </a:ext>
                </a:extLst>
              </a:tr>
            </a:tbl>
          </a:graphicData>
        </a:graphic>
      </p:graphicFrame>
    </p:spTree>
    <p:extLst>
      <p:ext uri="{BB962C8B-B14F-4D97-AF65-F5344CB8AC3E}">
        <p14:creationId xmlns:p14="http://schemas.microsoft.com/office/powerpoint/2010/main" val="544503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EB9D9-003C-418C-B6FD-FC95F72DE8A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7493D874-D77C-4298-B37E-DEA064185A54}"/>
              </a:ext>
            </a:extLst>
          </p:cNvPr>
          <p:cNvSpPr>
            <a:spLocks noGrp="1"/>
          </p:cNvSpPr>
          <p:nvPr>
            <p:ph idx="1"/>
          </p:nvPr>
        </p:nvSpPr>
        <p:spPr/>
        <p:txBody>
          <a:bodyPr/>
          <a:lstStyle/>
          <a:p>
            <a:pPr marL="0" indent="0">
              <a:buNone/>
            </a:pPr>
            <a:r>
              <a:rPr lang="en-GB" dirty="0"/>
              <a:t>Teacher print out next </a:t>
            </a:r>
            <a:r>
              <a:rPr lang="en-GB" dirty="0" smtClean="0"/>
              <a:t>5 </a:t>
            </a:r>
            <a:r>
              <a:rPr lang="en-GB" dirty="0"/>
              <a:t>slide on A3 please. </a:t>
            </a:r>
          </a:p>
        </p:txBody>
      </p:sp>
    </p:spTree>
    <p:extLst>
      <p:ext uri="{BB962C8B-B14F-4D97-AF65-F5344CB8AC3E}">
        <p14:creationId xmlns:p14="http://schemas.microsoft.com/office/powerpoint/2010/main" val="3912412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25F5A2-256F-4743-86DE-BA565B7C7DB7}"/>
              </a:ext>
            </a:extLst>
          </p:cNvPr>
          <p:cNvSpPr/>
          <p:nvPr/>
        </p:nvSpPr>
        <p:spPr>
          <a:xfrm>
            <a:off x="103239" y="0"/>
            <a:ext cx="11872452" cy="6894195"/>
          </a:xfrm>
          <a:prstGeom prst="rect">
            <a:avLst/>
          </a:prstGeom>
        </p:spPr>
        <p:txBody>
          <a:bodyPr wrap="square">
            <a:spAutoFit/>
          </a:bodyPr>
          <a:lstStyle/>
          <a:p>
            <a:r>
              <a:rPr lang="en-US" sz="2600" dirty="0"/>
              <a:t>Islamic State (IS), sometimes called Islamic State of Iraq and Syria (ISIS) or Islamic State of Iraq and the Levant (ISIL), are an Islamic extremist fundamentalist terrorist group with links to Al Qaeda. They now control large parts of Iraq and Syria.</a:t>
            </a:r>
          </a:p>
          <a:p>
            <a:endParaRPr lang="en-US" sz="2600" dirty="0"/>
          </a:p>
          <a:p>
            <a:r>
              <a:rPr lang="en-US" sz="2600" dirty="0"/>
              <a:t> Their aim is to establish a worldwide Islamic ‘caliphate’ – an Islamic state / territory ruled by strict Sharia Islamic law under the control of a ‘caliph’ – a person considered to be a legitimate successor to the Prophet Muhammad, the founder of Islam. IS have declared this leader to be Abu Bakr al-Baghdadi – the spiritual leader for all of Islam, and they call upon Muslims everywhere in the world to join this caliphate. 8 million people are believed to be living under this caliphate right now in Iraq and Syria. </a:t>
            </a:r>
          </a:p>
          <a:p>
            <a:endParaRPr lang="en-US" sz="2600" dirty="0"/>
          </a:p>
          <a:p>
            <a:r>
              <a:rPr lang="en-US" sz="2600" dirty="0"/>
              <a:t>Any non-Muslims in IS territory are forced to pay a tax, convert to Islam, or are executed. IS </a:t>
            </a:r>
            <a:r>
              <a:rPr lang="en-US" sz="2600" dirty="0" err="1"/>
              <a:t>is</a:t>
            </a:r>
            <a:r>
              <a:rPr lang="en-US" sz="2600" dirty="0"/>
              <a:t> funded through taxation, kidnapping and ransom, and it now controls major oil and gas fields. IS militants believe they are the only true believers of Islam and that Muslims who do not support them and all non-Muslims are enemies of Islam. Beheadings of soldiers and civilians, crucifixions and mass shootings have been used to </a:t>
            </a:r>
            <a:r>
              <a:rPr lang="en-US" sz="2600" dirty="0" err="1"/>
              <a:t>terrorise</a:t>
            </a:r>
            <a:r>
              <a:rPr lang="en-US" sz="2600" dirty="0"/>
              <a:t> their enemies</a:t>
            </a:r>
            <a:r>
              <a:rPr lang="en-US" sz="2400" dirty="0"/>
              <a:t>. </a:t>
            </a:r>
          </a:p>
        </p:txBody>
      </p:sp>
    </p:spTree>
    <p:extLst>
      <p:ext uri="{BB962C8B-B14F-4D97-AF65-F5344CB8AC3E}">
        <p14:creationId xmlns:p14="http://schemas.microsoft.com/office/powerpoint/2010/main" val="1777991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80622F36-1782-4933-9759-06E6C93F504F}"/>
              </a:ext>
            </a:extLst>
          </p:cNvPr>
          <p:cNvSpPr/>
          <p:nvPr/>
        </p:nvSpPr>
        <p:spPr>
          <a:xfrm>
            <a:off x="214671" y="266195"/>
            <a:ext cx="11553371" cy="6591805"/>
          </a:xfrm>
          <a:prstGeom prst="rect">
            <a:avLst/>
          </a:prstGeom>
        </p:spPr>
        <p:txBody>
          <a:bodyPr wrap="square">
            <a:spAutoFit/>
          </a:bodyPr>
          <a:lstStyle/>
          <a:p>
            <a:pPr fontAlgn="base">
              <a:lnSpc>
                <a:spcPct val="107000"/>
              </a:lnSpc>
              <a:spcBef>
                <a:spcPts val="1350"/>
              </a:spcBef>
              <a:spcAft>
                <a:spcPts val="0"/>
              </a:spcAft>
            </a:pPr>
            <a:r>
              <a:rPr lang="en-GB" sz="2600" dirty="0">
                <a:ea typeface="Times New Roman" panose="02020603050405020304" pitchFamily="18" charset="0"/>
                <a:cs typeface="Times New Roman" panose="02020603050405020304" pitchFamily="18" charset="0"/>
              </a:rPr>
              <a:t>Al-Shabab means The Youth in Arabic It emerged as the radical youth wing of Somalia. </a:t>
            </a:r>
            <a:r>
              <a:rPr lang="en-GB" sz="2600" dirty="0">
                <a:effectLst/>
                <a:ea typeface="Calibri" panose="020F0502020204030204" pitchFamily="34" charset="0"/>
                <a:cs typeface="Times New Roman" panose="02020603050405020304" pitchFamily="18" charset="0"/>
              </a:rPr>
              <a:t> It wants to turn Somalia into a fundamentalist Islamic state,</a:t>
            </a:r>
            <a:r>
              <a:rPr lang="en-GB" sz="2600" dirty="0">
                <a:ea typeface="Times New Roman" panose="02020603050405020304" pitchFamily="18" charset="0"/>
                <a:cs typeface="Times New Roman" panose="02020603050405020304" pitchFamily="18" charset="0"/>
              </a:rPr>
              <a:t> Somalia's government blamed it for the killing of at least 500 people in a huge truck bombing in the capital Mogadishu in October 2017. </a:t>
            </a:r>
          </a:p>
          <a:p>
            <a:pPr fontAlgn="base">
              <a:lnSpc>
                <a:spcPct val="107000"/>
              </a:lnSpc>
              <a:spcBef>
                <a:spcPts val="1350"/>
              </a:spcBef>
              <a:spcAft>
                <a:spcPts val="0"/>
              </a:spcAft>
            </a:pPr>
            <a:r>
              <a:rPr lang="en-GB" sz="2600" dirty="0">
                <a:ea typeface="Times New Roman" panose="02020603050405020304" pitchFamily="18" charset="0"/>
                <a:cs typeface="Times New Roman" panose="02020603050405020304" pitchFamily="18" charset="0"/>
              </a:rPr>
              <a:t>It did confirm carrying out a massive attack on a Kenyan military base killing about 180 soldiers. It has also staged several attacks in Kenya, including the 2015 massacre at Kenya's Garissa University, near the border with Somalia. A total of 148 people died when gunmen stormed the university at dawn and targeted Christian students..</a:t>
            </a:r>
            <a:endParaRPr lang="en-GB" sz="2600" dirty="0">
              <a:effectLst/>
              <a:ea typeface="Calibri" panose="020F0502020204030204" pitchFamily="34" charset="0"/>
              <a:cs typeface="Times New Roman" panose="02020603050405020304" pitchFamily="18" charset="0"/>
            </a:endParaRPr>
          </a:p>
          <a:p>
            <a:pPr fontAlgn="base">
              <a:lnSpc>
                <a:spcPct val="107000"/>
              </a:lnSpc>
              <a:spcBef>
                <a:spcPts val="1350"/>
              </a:spcBef>
              <a:spcAft>
                <a:spcPts val="0"/>
              </a:spcAft>
            </a:pPr>
            <a:r>
              <a:rPr lang="en-GB" sz="2600" dirty="0">
                <a:ea typeface="Times New Roman" panose="02020603050405020304" pitchFamily="18" charset="0"/>
                <a:cs typeface="Times New Roman" panose="02020603050405020304" pitchFamily="18" charset="0"/>
              </a:rPr>
              <a:t>In 2013, its gunmen stormed the Westgate shopping mall in Nairobi, resulting in a siege which left at least 67 people dead.</a:t>
            </a:r>
            <a:endParaRPr lang="en-GB" sz="2600" dirty="0">
              <a:effectLst/>
              <a:ea typeface="Calibri" panose="020F0502020204030204" pitchFamily="34" charset="0"/>
              <a:cs typeface="Times New Roman" panose="02020603050405020304" pitchFamily="18" charset="0"/>
            </a:endParaRPr>
          </a:p>
          <a:p>
            <a:pPr fontAlgn="base">
              <a:lnSpc>
                <a:spcPct val="107000"/>
              </a:lnSpc>
              <a:spcBef>
                <a:spcPts val="1350"/>
              </a:spcBef>
              <a:spcAft>
                <a:spcPts val="0"/>
              </a:spcAft>
            </a:pPr>
            <a:r>
              <a:rPr lang="en-GB" sz="2600" dirty="0">
                <a:ea typeface="Times New Roman" panose="02020603050405020304" pitchFamily="18" charset="0"/>
                <a:cs typeface="Times New Roman" panose="02020603050405020304" pitchFamily="18" charset="0"/>
              </a:rPr>
              <a:t>During the 2010 football World Cup final between Spain and the Netherlands, it bombed a rugby club and a restaurant in Uganda's capital Kampala, killing 74 people watching the match</a:t>
            </a:r>
            <a:endParaRPr lang="en-GB" sz="2600" dirty="0">
              <a:effectLst/>
              <a:ea typeface="Calibri" panose="020F0502020204030204" pitchFamily="34" charset="0"/>
              <a:cs typeface="Times New Roman" panose="02020603050405020304" pitchFamily="18" charset="0"/>
            </a:endParaRPr>
          </a:p>
          <a:p>
            <a:pPr>
              <a:lnSpc>
                <a:spcPct val="107000"/>
              </a:lnSpc>
              <a:spcAft>
                <a:spcPts val="800"/>
              </a:spcAft>
            </a:pPr>
            <a:r>
              <a:rPr lang="en-GB" sz="2400" dirty="0">
                <a:effectLst/>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50786174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Tw Cen MT"/>
        <a:ea typeface=""/>
        <a:cs typeface=""/>
      </a:majorFont>
      <a:minorFont>
        <a:latin typeface="Tw Cen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A15973182C454CBD017EAD4899623C" ma:contentTypeVersion="2" ma:contentTypeDescription="Create a new document." ma:contentTypeScope="" ma:versionID="065adcf069ce597681a8f791dd8b0cf8">
  <xsd:schema xmlns:xsd="http://www.w3.org/2001/XMLSchema" xmlns:xs="http://www.w3.org/2001/XMLSchema" xmlns:p="http://schemas.microsoft.com/office/2006/metadata/properties" xmlns:ns2="e77713bc-0ebc-4063-99a4-8848dbeddd29" targetNamespace="http://schemas.microsoft.com/office/2006/metadata/properties" ma:root="true" ma:fieldsID="7fa3958930a7aef7a61cb2d2dbf8c033" ns2:_="">
    <xsd:import namespace="e77713bc-0ebc-4063-99a4-8848dbeddd2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713bc-0ebc-4063-99a4-8848dbeddd2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BA0F560-4C1F-4478-A231-E2F7446483AE}"/>
</file>

<file path=customXml/itemProps2.xml><?xml version="1.0" encoding="utf-8"?>
<ds:datastoreItem xmlns:ds="http://schemas.openxmlformats.org/officeDocument/2006/customXml" ds:itemID="{61CBF03B-1E11-4808-9941-B15A37E5BAC7}"/>
</file>

<file path=customXml/itemProps3.xml><?xml version="1.0" encoding="utf-8"?>
<ds:datastoreItem xmlns:ds="http://schemas.openxmlformats.org/officeDocument/2006/customXml" ds:itemID="{49779EE5-F37F-4E76-A683-17417660DBBD}"/>
</file>

<file path=docProps/app.xml><?xml version="1.0" encoding="utf-8"?>
<Properties xmlns="http://schemas.openxmlformats.org/officeDocument/2006/extended-properties" xmlns:vt="http://schemas.openxmlformats.org/officeDocument/2006/docPropsVTypes">
  <TotalTime>67</TotalTime>
  <Words>1387</Words>
  <Application>Microsoft Office PowerPoint</Application>
  <PresentationFormat>Widescreen</PresentationFormat>
  <Paragraphs>68</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Times New Roman</vt:lpstr>
      <vt:lpstr>Tw Cen MT</vt:lpstr>
      <vt:lpstr>Office Theme</vt:lpstr>
      <vt:lpstr>PowerPoint Presentation</vt:lpstr>
      <vt:lpstr>What is terrorism? </vt:lpstr>
      <vt:lpstr>Starter </vt:lpstr>
      <vt:lpstr>PowerPoint Presentation</vt:lpstr>
      <vt:lpstr>All around the world </vt:lpstr>
      <vt:lpstr>PowerPoint Presentation</vt:lpstr>
      <vt:lpstr>PowerPoint Presentation</vt:lpstr>
      <vt:lpstr>PowerPoint Presentation</vt:lpstr>
      <vt:lpstr>PowerPoint Presentation</vt:lpstr>
      <vt:lpstr>PowerPoint Presentation</vt:lpstr>
      <vt:lpstr>PowerPoint Presentation</vt:lpstr>
      <vt:lpstr>Research</vt:lpstr>
      <vt:lpstr>Plenary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alanna</dc:creator>
  <cp:lastModifiedBy>Ms Noble</cp:lastModifiedBy>
  <cp:revision>14</cp:revision>
  <dcterms:created xsi:type="dcterms:W3CDTF">2019-02-13T21:17:29Z</dcterms:created>
  <dcterms:modified xsi:type="dcterms:W3CDTF">2020-03-06T11:57:08Z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0x01010035A15973182C454CBD017EAD4899623C</vt:lpwstr>
  </property>
</Properties>
</file>