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2" r:id="rId5"/>
    <p:sldId id="260" r:id="rId6"/>
    <p:sldId id="258" r:id="rId7"/>
    <p:sldId id="266" r:id="rId8"/>
    <p:sldId id="261" r:id="rId9"/>
    <p:sldId id="263" r:id="rId10"/>
    <p:sldId id="264" r:id="rId11"/>
    <p:sldId id="265"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6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991C0-6177-4C9A-9718-96E7E64795F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65208B0-AFD0-4DCA-9C8C-BEE707EADA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3FCFA6B-4E55-4EF9-A9EE-F02EE77857BC}"/>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5" name="Footer Placeholder 4">
            <a:extLst>
              <a:ext uri="{FF2B5EF4-FFF2-40B4-BE49-F238E27FC236}">
                <a16:creationId xmlns:a16="http://schemas.microsoft.com/office/drawing/2014/main" id="{331D7691-0F8D-47CD-B5F0-E67918A6AE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FE41BA6-CA72-487E-AF61-E07CBC612461}"/>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3812322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4F14C-6E80-4665-A544-F75B28F7373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E77A4C6-50AA-4834-B498-77769697106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783E35C-2097-4A54-9ADA-64A78CF815EE}"/>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5" name="Footer Placeholder 4">
            <a:extLst>
              <a:ext uri="{FF2B5EF4-FFF2-40B4-BE49-F238E27FC236}">
                <a16:creationId xmlns:a16="http://schemas.microsoft.com/office/drawing/2014/main" id="{DF797CC5-2DF6-4373-8BA2-C4DBD7DD32A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5F5C159-C0A1-4960-A68D-DF19CE1D3CE7}"/>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28646367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29EAC4F-8CFE-460B-806C-FF0CD0C6BF9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F6F378E-CABC-4003-B3FD-7D89E6FCAFC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7CE319D-41FB-4EE1-ACB9-DD587C61C4AD}"/>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5" name="Footer Placeholder 4">
            <a:extLst>
              <a:ext uri="{FF2B5EF4-FFF2-40B4-BE49-F238E27FC236}">
                <a16:creationId xmlns:a16="http://schemas.microsoft.com/office/drawing/2014/main" id="{8D1B06AC-33FE-498F-8A05-0B4AC4BA20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1AE3B1A-3070-469C-961B-9089189F48D6}"/>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3887134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B41BC9-6D84-419B-A92A-DF7D5F19B8B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B121B1-2FBF-4B2F-9224-9D6BD951C38A}"/>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2F8AD4-4780-407C-8C47-60AE2BC4BBC2}"/>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5" name="Footer Placeholder 4">
            <a:extLst>
              <a:ext uri="{FF2B5EF4-FFF2-40B4-BE49-F238E27FC236}">
                <a16:creationId xmlns:a16="http://schemas.microsoft.com/office/drawing/2014/main" id="{03E63141-C0C0-479B-B605-F3CE70AB84F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D8D1507-DDFC-45BD-92E8-E8C8C9CFCB59}"/>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3694391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2798E-6212-4ED8-ABB9-50FE55B9FDC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4FA4410-9E6C-495E-8086-B145FCC966E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7353BC6-566D-45AF-8802-79BBA71BED08}"/>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5" name="Footer Placeholder 4">
            <a:extLst>
              <a:ext uri="{FF2B5EF4-FFF2-40B4-BE49-F238E27FC236}">
                <a16:creationId xmlns:a16="http://schemas.microsoft.com/office/drawing/2014/main" id="{B3A94D60-DA93-46E0-9C7F-15992377CF2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0BA78C8-5442-4DA9-A9A9-A43993EFB808}"/>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3843357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7B1FB-2D6A-49FF-91B6-F46AED1051C5}"/>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15D7820-7727-484D-AE8C-0BABCB2D664E}"/>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36D21F3A-0CB8-4DE5-8E13-10BB8C1C183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4B745343-CE8F-49CB-912E-CFA18B83DE7A}"/>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6" name="Footer Placeholder 5">
            <a:extLst>
              <a:ext uri="{FF2B5EF4-FFF2-40B4-BE49-F238E27FC236}">
                <a16:creationId xmlns:a16="http://schemas.microsoft.com/office/drawing/2014/main" id="{6E800898-D3B0-4A87-99F4-A154FDFE54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4B7DE4C-C0C4-4015-90A6-B26710C00233}"/>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2243584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07F976-F515-4A21-8747-2F92A0DBAD8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611E729-B52E-4EC8-909B-ED3ECEDC08E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901364E7-3C75-44EE-A0C4-9D48AB195EC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2CE07919-29AB-4596-857E-FA0A99012D0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C38D542-F2CE-4E78-A194-7211A8594C2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6414A439-BE14-4D48-87F0-9B1226BA4961}"/>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8" name="Footer Placeholder 7">
            <a:extLst>
              <a:ext uri="{FF2B5EF4-FFF2-40B4-BE49-F238E27FC236}">
                <a16:creationId xmlns:a16="http://schemas.microsoft.com/office/drawing/2014/main" id="{B2641F69-764D-449F-947E-1AFEFB7225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49A9A7D-5B3C-4EE0-B077-77BC2B8ABF8B}"/>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3852952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A30E1-5602-4083-B0F8-D66F104D82EB}"/>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D0539F6-5C42-46A5-9E3E-BB4A2EF88FD3}"/>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4" name="Footer Placeholder 3">
            <a:extLst>
              <a:ext uri="{FF2B5EF4-FFF2-40B4-BE49-F238E27FC236}">
                <a16:creationId xmlns:a16="http://schemas.microsoft.com/office/drawing/2014/main" id="{03FD8BCE-5B06-4490-86E6-CDC58D21751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001C34F3-3761-4B77-BF36-3BF891C5EC56}"/>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3880697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F9536E-1361-437F-830A-8F81644A6186}"/>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3" name="Footer Placeholder 2">
            <a:extLst>
              <a:ext uri="{FF2B5EF4-FFF2-40B4-BE49-F238E27FC236}">
                <a16:creationId xmlns:a16="http://schemas.microsoft.com/office/drawing/2014/main" id="{A7FB9F32-EDCF-445E-8E00-BF5D1E8242E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F3B32FCC-2B05-4AB1-A6AD-E5FCA606EAD2}"/>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39314432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B0C50-FE09-4FAA-A018-B4D4CFFDC9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943370-6F1E-40BA-856D-EF1B54354F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692E266-BA40-446A-92F1-BF0509B09D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99FF60C-92F3-49AD-AA2C-A1C2A3006A6B}"/>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6" name="Footer Placeholder 5">
            <a:extLst>
              <a:ext uri="{FF2B5EF4-FFF2-40B4-BE49-F238E27FC236}">
                <a16:creationId xmlns:a16="http://schemas.microsoft.com/office/drawing/2014/main" id="{EF013297-2090-493B-8F31-42CF632EAD4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A3D576-63F0-43BF-9549-E1F9A93CC650}"/>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3352535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E0A97-CD6C-45B2-A9E1-27CB264DEF3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8E319CA-0AFC-4012-88B0-47009CBB774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917E130-00B7-472D-9AF3-F7E6E5582B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596F016-E538-4DBF-8382-391BB04CC1A1}"/>
              </a:ext>
            </a:extLst>
          </p:cNvPr>
          <p:cNvSpPr>
            <a:spLocks noGrp="1"/>
          </p:cNvSpPr>
          <p:nvPr>
            <p:ph type="dt" sz="half" idx="10"/>
          </p:nvPr>
        </p:nvSpPr>
        <p:spPr/>
        <p:txBody>
          <a:bodyPr/>
          <a:lstStyle/>
          <a:p>
            <a:fld id="{C8A0D784-F342-4858-8312-0049C3E2F3F1}" type="datetimeFigureOut">
              <a:rPr lang="en-GB" smtClean="0"/>
              <a:t>15/02/2019</a:t>
            </a:fld>
            <a:endParaRPr lang="en-GB"/>
          </a:p>
        </p:txBody>
      </p:sp>
      <p:sp>
        <p:nvSpPr>
          <p:cNvPr id="6" name="Footer Placeholder 5">
            <a:extLst>
              <a:ext uri="{FF2B5EF4-FFF2-40B4-BE49-F238E27FC236}">
                <a16:creationId xmlns:a16="http://schemas.microsoft.com/office/drawing/2014/main" id="{A832A700-A683-4B0F-AF4C-62C6D13932F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E821242-BF13-4BF3-90AC-19E545E052CB}"/>
              </a:ext>
            </a:extLst>
          </p:cNvPr>
          <p:cNvSpPr>
            <a:spLocks noGrp="1"/>
          </p:cNvSpPr>
          <p:nvPr>
            <p:ph type="sldNum" sz="quarter" idx="12"/>
          </p:nvPr>
        </p:nvSpPr>
        <p:spPr/>
        <p:txBody>
          <a:bodyPr/>
          <a:lstStyle/>
          <a:p>
            <a:fld id="{63CAF67B-11F2-4611-B373-85D5C93CCDF7}" type="slidenum">
              <a:rPr lang="en-GB" smtClean="0"/>
              <a:t>‹#›</a:t>
            </a:fld>
            <a:endParaRPr lang="en-GB"/>
          </a:p>
        </p:txBody>
      </p:sp>
    </p:spTree>
    <p:extLst>
      <p:ext uri="{BB962C8B-B14F-4D97-AF65-F5344CB8AC3E}">
        <p14:creationId xmlns:p14="http://schemas.microsoft.com/office/powerpoint/2010/main" val="35269275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46000"/>
          </a:srgb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39D8490-5AFB-45F4-A99A-74FE9AABB55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8421915-554C-4AAC-94FC-FEB4AF7362A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D17585A-0C7F-4902-AD00-AE7E3EE445B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A0D784-F342-4858-8312-0049C3E2F3F1}" type="datetimeFigureOut">
              <a:rPr lang="en-GB" smtClean="0"/>
              <a:t>15/02/2019</a:t>
            </a:fld>
            <a:endParaRPr lang="en-GB"/>
          </a:p>
        </p:txBody>
      </p:sp>
      <p:sp>
        <p:nvSpPr>
          <p:cNvPr id="5" name="Footer Placeholder 4">
            <a:extLst>
              <a:ext uri="{FF2B5EF4-FFF2-40B4-BE49-F238E27FC236}">
                <a16:creationId xmlns:a16="http://schemas.microsoft.com/office/drawing/2014/main" id="{AC7F25EB-4324-4CAA-95B3-974D20C981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D8F32C29-2CD0-48AF-A6DE-7D1862DDDB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3CAF67B-11F2-4611-B373-85D5C93CCDF7}" type="slidenum">
              <a:rPr lang="en-GB" smtClean="0"/>
              <a:t>‹#›</a:t>
            </a:fld>
            <a:endParaRPr lang="en-GB"/>
          </a:p>
        </p:txBody>
      </p:sp>
    </p:spTree>
    <p:extLst>
      <p:ext uri="{BB962C8B-B14F-4D97-AF65-F5344CB8AC3E}">
        <p14:creationId xmlns:p14="http://schemas.microsoft.com/office/powerpoint/2010/main" val="12977722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cs.wikipedia.org/wiki/Soubor:Indian_Army_T-72_image_2.jpg" TargetMode="External"/><Relationship Id="rId7" Type="http://schemas.openxmlformats.org/officeDocument/2006/relationships/hyperlink" Target="https://openclipart.org/detail/227983/world-peace" TargetMode="External"/><Relationship Id="rId2" Type="http://schemas.openxmlformats.org/officeDocument/2006/relationships/image" Target="../media/image2.jpg"/><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hyperlink" Target="http://spring96.org/en/news/44779" TargetMode="Externa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7.xml"/><Relationship Id="rId1" Type="http://schemas.openxmlformats.org/officeDocument/2006/relationships/video" Target="https://www.youtube.com/embed/QoIafzc0k74"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ideo" Target="https://www.youtube.com/embed/7u2gJeDHap0"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F743A8D-20E1-4031-8555-240D89423009}"/>
              </a:ext>
            </a:extLst>
          </p:cNvPr>
          <p:cNvPicPr>
            <a:picLocks noChangeAspect="1"/>
          </p:cNvPicPr>
          <p:nvPr/>
        </p:nvPicPr>
        <p:blipFill rotWithShape="1">
          <a:blip r:embed="rId2"/>
          <a:srcRect l="29687" t="37500" r="30469" b="29351"/>
          <a:stretch/>
        </p:blipFill>
        <p:spPr>
          <a:xfrm>
            <a:off x="101090" y="2684392"/>
            <a:ext cx="11812614" cy="4173608"/>
          </a:xfrm>
          <a:prstGeom prst="rect">
            <a:avLst/>
          </a:prstGeom>
        </p:spPr>
      </p:pic>
      <p:sp>
        <p:nvSpPr>
          <p:cNvPr id="12" name="TextBox 11">
            <a:extLst>
              <a:ext uri="{FF2B5EF4-FFF2-40B4-BE49-F238E27FC236}">
                <a16:creationId xmlns:a16="http://schemas.microsoft.com/office/drawing/2014/main" id="{F8BE899E-5325-4FD6-9EF2-6CA040FF940F}"/>
              </a:ext>
            </a:extLst>
          </p:cNvPr>
          <p:cNvSpPr txBox="1"/>
          <p:nvPr/>
        </p:nvSpPr>
        <p:spPr>
          <a:xfrm>
            <a:off x="101090" y="-54819"/>
            <a:ext cx="11714921" cy="2739211"/>
          </a:xfrm>
          <a:prstGeom prst="rect">
            <a:avLst/>
          </a:prstGeom>
          <a:noFill/>
        </p:spPr>
        <p:txBody>
          <a:bodyPr wrap="square" rtlCol="0">
            <a:spAutoFit/>
          </a:bodyPr>
          <a:lstStyle/>
          <a:p>
            <a:r>
              <a:rPr lang="en-GB" sz="2800" dirty="0">
                <a:latin typeface="Tw Cen MT" panose="020B0602020104020603" pitchFamily="34" charset="0"/>
              </a:rPr>
              <a:t>St</a:t>
            </a:r>
            <a:r>
              <a:rPr lang="en-GB" sz="2400" dirty="0">
                <a:latin typeface="Tw Cen MT" panose="020B0602020104020603" pitchFamily="34" charset="0"/>
              </a:rPr>
              <a:t>arter: Work out what we are doing today. Work out the maths, the number will be a letter. The letters will make 2 words </a:t>
            </a:r>
          </a:p>
          <a:p>
            <a:endParaRPr lang="en-GB" sz="2400" dirty="0">
              <a:latin typeface="Tw Cen MT" panose="020B0602020104020603" pitchFamily="34" charset="0"/>
            </a:endParaRPr>
          </a:p>
          <a:p>
            <a:r>
              <a:rPr lang="en-GB" sz="2400" dirty="0">
                <a:solidFill>
                  <a:srgbClr val="0070C0"/>
                </a:solidFill>
                <a:latin typeface="Tw Cen MT" panose="020B0602020104020603" pitchFamily="34" charset="0"/>
              </a:rPr>
              <a:t>WORD 1 </a:t>
            </a:r>
          </a:p>
          <a:p>
            <a:r>
              <a:rPr lang="en-GB" sz="2400" dirty="0">
                <a:solidFill>
                  <a:srgbClr val="0070C0"/>
                </a:solidFill>
                <a:latin typeface="Tw Cen MT" panose="020B0602020104020603" pitchFamily="34" charset="0"/>
              </a:rPr>
              <a:t>12x2+1=   9+4=   22/2=   6+(3x2)=   9+7+2=  3x3=</a:t>
            </a:r>
          </a:p>
          <a:p>
            <a:r>
              <a:rPr lang="en-GB" sz="2400" dirty="0">
                <a:solidFill>
                  <a:srgbClr val="FF0000"/>
                </a:solidFill>
                <a:latin typeface="Tw Cen MT" panose="020B0602020104020603" pitchFamily="34" charset="0"/>
              </a:rPr>
              <a:t>WORD 2</a:t>
            </a:r>
          </a:p>
          <a:p>
            <a:r>
              <a:rPr lang="en-GB" sz="2400" dirty="0">
                <a:solidFill>
                  <a:srgbClr val="FF0000"/>
                </a:solidFill>
                <a:latin typeface="Tw Cen MT" panose="020B0602020104020603" pitchFamily="34" charset="0"/>
              </a:rPr>
              <a:t>9x2+1=  20/2=  6x2=  20-11+2=  3x4-5=  18+1=  30-22+19=</a:t>
            </a:r>
          </a:p>
        </p:txBody>
      </p:sp>
    </p:spTree>
    <p:extLst>
      <p:ext uri="{BB962C8B-B14F-4D97-AF65-F5344CB8AC3E}">
        <p14:creationId xmlns:p14="http://schemas.microsoft.com/office/powerpoint/2010/main" val="3684768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8F3CEB-4A4E-4E63-9260-471D70642B39}"/>
              </a:ext>
            </a:extLst>
          </p:cNvPr>
          <p:cNvSpPr>
            <a:spLocks noGrp="1"/>
          </p:cNvSpPr>
          <p:nvPr>
            <p:ph type="title"/>
          </p:nvPr>
        </p:nvSpPr>
        <p:spPr/>
        <p:txBody>
          <a:bodyPr/>
          <a:lstStyle/>
          <a:p>
            <a:r>
              <a:rPr lang="en-GB" dirty="0"/>
              <a:t>Peacekeeping </a:t>
            </a:r>
          </a:p>
        </p:txBody>
      </p:sp>
      <p:sp>
        <p:nvSpPr>
          <p:cNvPr id="3" name="Content Placeholder 2">
            <a:extLst>
              <a:ext uri="{FF2B5EF4-FFF2-40B4-BE49-F238E27FC236}">
                <a16:creationId xmlns:a16="http://schemas.microsoft.com/office/drawing/2014/main" id="{CFB7E217-EB71-41FA-82C9-6F4162328D8B}"/>
              </a:ext>
            </a:extLst>
          </p:cNvPr>
          <p:cNvSpPr>
            <a:spLocks noGrp="1"/>
          </p:cNvSpPr>
          <p:nvPr>
            <p:ph idx="1"/>
          </p:nvPr>
        </p:nvSpPr>
        <p:spPr/>
        <p:txBody>
          <a:bodyPr/>
          <a:lstStyle/>
          <a:p>
            <a:pPr marL="0" indent="0">
              <a:buNone/>
            </a:pPr>
            <a:r>
              <a:rPr lang="en-US" dirty="0"/>
              <a:t>The UN can send a peacekeeping force to an area to prevent innocents being killed. They are there to try and keep the peace, not take sides in a conflict, and UN peacekeeping soldiers only use force in </a:t>
            </a:r>
            <a:r>
              <a:rPr lang="en-US" dirty="0" err="1"/>
              <a:t>selfdefence</a:t>
            </a:r>
            <a:r>
              <a:rPr lang="en-US" dirty="0"/>
              <a:t>. </a:t>
            </a:r>
            <a:endParaRPr lang="en-GB" dirty="0"/>
          </a:p>
        </p:txBody>
      </p:sp>
    </p:spTree>
    <p:extLst>
      <p:ext uri="{BB962C8B-B14F-4D97-AF65-F5344CB8AC3E}">
        <p14:creationId xmlns:p14="http://schemas.microsoft.com/office/powerpoint/2010/main" val="1803521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5CDD4-C49F-47D3-A6E6-7F65E6FA0624}"/>
              </a:ext>
            </a:extLst>
          </p:cNvPr>
          <p:cNvSpPr>
            <a:spLocks noGrp="1"/>
          </p:cNvSpPr>
          <p:nvPr>
            <p:ph type="title"/>
          </p:nvPr>
        </p:nvSpPr>
        <p:spPr/>
        <p:txBody>
          <a:bodyPr/>
          <a:lstStyle/>
          <a:p>
            <a:r>
              <a:rPr lang="en-GB" dirty="0"/>
              <a:t>Ceasefire / Peace talks</a:t>
            </a:r>
          </a:p>
        </p:txBody>
      </p:sp>
      <p:sp>
        <p:nvSpPr>
          <p:cNvPr id="3" name="Content Placeholder 2">
            <a:extLst>
              <a:ext uri="{FF2B5EF4-FFF2-40B4-BE49-F238E27FC236}">
                <a16:creationId xmlns:a16="http://schemas.microsoft.com/office/drawing/2014/main" id="{A607BD91-B2C6-4DEB-BA35-EEDBF1DE0355}"/>
              </a:ext>
            </a:extLst>
          </p:cNvPr>
          <p:cNvSpPr>
            <a:spLocks noGrp="1"/>
          </p:cNvSpPr>
          <p:nvPr>
            <p:ph idx="1"/>
          </p:nvPr>
        </p:nvSpPr>
        <p:spPr/>
        <p:txBody>
          <a:bodyPr/>
          <a:lstStyle/>
          <a:p>
            <a:pPr marL="0" indent="0">
              <a:buNone/>
            </a:pPr>
            <a:r>
              <a:rPr lang="en-US" dirty="0"/>
              <a:t>The UN can call for two sides in a conflict to temporarily stop fighting, or arrange for peace talks to be held to allow differences to be talked out and resolved. </a:t>
            </a:r>
            <a:endParaRPr lang="en-GB" dirty="0"/>
          </a:p>
        </p:txBody>
      </p:sp>
    </p:spTree>
    <p:extLst>
      <p:ext uri="{BB962C8B-B14F-4D97-AF65-F5344CB8AC3E}">
        <p14:creationId xmlns:p14="http://schemas.microsoft.com/office/powerpoint/2010/main" val="3826103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25DFDF-1C2B-46D4-BFBD-4BDBEAB47063}"/>
              </a:ext>
            </a:extLst>
          </p:cNvPr>
          <p:cNvSpPr>
            <a:spLocks noGrp="1"/>
          </p:cNvSpPr>
          <p:nvPr>
            <p:ph type="title"/>
          </p:nvPr>
        </p:nvSpPr>
        <p:spPr/>
        <p:txBody>
          <a:bodyPr/>
          <a:lstStyle/>
          <a:p>
            <a:r>
              <a:rPr lang="en-GB" dirty="0"/>
              <a:t>Problem solving </a:t>
            </a:r>
          </a:p>
        </p:txBody>
      </p:sp>
      <p:sp>
        <p:nvSpPr>
          <p:cNvPr id="3" name="Content Placeholder 2">
            <a:extLst>
              <a:ext uri="{FF2B5EF4-FFF2-40B4-BE49-F238E27FC236}">
                <a16:creationId xmlns:a16="http://schemas.microsoft.com/office/drawing/2014/main" id="{0D477C00-590B-4CA1-A166-B4E991B59AE2}"/>
              </a:ext>
            </a:extLst>
          </p:cNvPr>
          <p:cNvSpPr>
            <a:spLocks noGrp="1"/>
          </p:cNvSpPr>
          <p:nvPr>
            <p:ph idx="1"/>
          </p:nvPr>
        </p:nvSpPr>
        <p:spPr>
          <a:xfrm>
            <a:off x="838199" y="1825625"/>
            <a:ext cx="10874829" cy="4667250"/>
          </a:xfrm>
        </p:spPr>
        <p:txBody>
          <a:bodyPr>
            <a:normAutofit fontScale="92500" lnSpcReduction="10000"/>
          </a:bodyPr>
          <a:lstStyle/>
          <a:p>
            <a:pPr marL="0" indent="0">
              <a:buNone/>
            </a:pPr>
            <a:r>
              <a:rPr lang="en-GB" dirty="0"/>
              <a:t>Copy and complete the following sentences, filling in the blank with one of the methods you have in your </a:t>
            </a:r>
            <a:r>
              <a:rPr lang="en-GB" dirty="0" err="1"/>
              <a:t>mindmap</a:t>
            </a:r>
            <a:r>
              <a:rPr lang="en-GB" dirty="0"/>
              <a:t>.</a:t>
            </a:r>
          </a:p>
          <a:p>
            <a:pPr marL="0" indent="0">
              <a:buNone/>
            </a:pPr>
            <a:endParaRPr lang="en-GB" dirty="0"/>
          </a:p>
          <a:p>
            <a:pPr marL="514350" indent="-514350">
              <a:buAutoNum type="arabicPeriod"/>
            </a:pPr>
            <a:r>
              <a:rPr lang="en-US" sz="3200" dirty="0"/>
              <a:t>Libya has been under an arms embargo since 2011 in an effort to tackle its civil war.</a:t>
            </a:r>
          </a:p>
          <a:p>
            <a:pPr marL="514350" indent="-514350">
              <a:buAutoNum type="arabicPeriod"/>
            </a:pPr>
            <a:r>
              <a:rPr lang="en-US" sz="3200" dirty="0"/>
              <a:t>In 2015, the USA and Iran held peace talks to resolve the tensions between them. </a:t>
            </a:r>
          </a:p>
          <a:p>
            <a:pPr marL="514350" indent="-514350">
              <a:buAutoNum type="arabicPeriod"/>
            </a:pPr>
            <a:r>
              <a:rPr lang="en-US" sz="3000" dirty="0"/>
              <a:t>In 2013 the UN imposed economic sanctions against North Korea as punishment for carrying out an illegal test of its nuclear weapons. They say this will make it more difficult for North Korea to finance its nuclear weapons.</a:t>
            </a:r>
            <a:endParaRPr lang="en-GB" sz="3000" dirty="0"/>
          </a:p>
        </p:txBody>
      </p:sp>
      <p:sp>
        <p:nvSpPr>
          <p:cNvPr id="4" name="Rectangle 3">
            <a:extLst>
              <a:ext uri="{FF2B5EF4-FFF2-40B4-BE49-F238E27FC236}">
                <a16:creationId xmlns:a16="http://schemas.microsoft.com/office/drawing/2014/main" id="{AC4370F8-2BFF-4294-8664-EBB237FC635D}"/>
              </a:ext>
            </a:extLst>
          </p:cNvPr>
          <p:cNvSpPr/>
          <p:nvPr/>
        </p:nvSpPr>
        <p:spPr>
          <a:xfrm>
            <a:off x="4788768" y="3052284"/>
            <a:ext cx="2672050" cy="47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Rectangle 4">
            <a:extLst>
              <a:ext uri="{FF2B5EF4-FFF2-40B4-BE49-F238E27FC236}">
                <a16:creationId xmlns:a16="http://schemas.microsoft.com/office/drawing/2014/main" id="{01F65178-93F9-4A08-A398-9F6B4E30CF87}"/>
              </a:ext>
            </a:extLst>
          </p:cNvPr>
          <p:cNvSpPr/>
          <p:nvPr/>
        </p:nvSpPr>
        <p:spPr>
          <a:xfrm>
            <a:off x="6241143" y="3836080"/>
            <a:ext cx="1850571" cy="47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F480A4C4-E7DB-48EF-831F-F08D7253FBFF}"/>
              </a:ext>
            </a:extLst>
          </p:cNvPr>
          <p:cNvSpPr/>
          <p:nvPr/>
        </p:nvSpPr>
        <p:spPr>
          <a:xfrm>
            <a:off x="5021469" y="4619876"/>
            <a:ext cx="2672049" cy="4775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40019671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E057A-845F-4E89-B973-F98C4B034034}"/>
              </a:ext>
            </a:extLst>
          </p:cNvPr>
          <p:cNvSpPr>
            <a:spLocks noGrp="1"/>
          </p:cNvSpPr>
          <p:nvPr>
            <p:ph type="title"/>
          </p:nvPr>
        </p:nvSpPr>
        <p:spPr>
          <a:xfrm>
            <a:off x="446315" y="0"/>
            <a:ext cx="10515600" cy="1325563"/>
          </a:xfrm>
        </p:spPr>
        <p:txBody>
          <a:bodyPr/>
          <a:lstStyle/>
          <a:p>
            <a:r>
              <a:rPr lang="en-GB" dirty="0"/>
              <a:t>Assessed Piece: The Effectiveness of the UN </a:t>
            </a:r>
          </a:p>
        </p:txBody>
      </p:sp>
      <p:sp>
        <p:nvSpPr>
          <p:cNvPr id="3" name="Content Placeholder 2">
            <a:extLst>
              <a:ext uri="{FF2B5EF4-FFF2-40B4-BE49-F238E27FC236}">
                <a16:creationId xmlns:a16="http://schemas.microsoft.com/office/drawing/2014/main" id="{71BB4D24-C254-4081-A85B-76ACA460DB80}"/>
              </a:ext>
            </a:extLst>
          </p:cNvPr>
          <p:cNvSpPr>
            <a:spLocks noGrp="1"/>
          </p:cNvSpPr>
          <p:nvPr>
            <p:ph idx="1"/>
          </p:nvPr>
        </p:nvSpPr>
        <p:spPr>
          <a:xfrm>
            <a:off x="333829" y="1365931"/>
            <a:ext cx="11654971" cy="5368698"/>
          </a:xfrm>
        </p:spPr>
        <p:txBody>
          <a:bodyPr>
            <a:normAutofit lnSpcReduction="10000"/>
          </a:bodyPr>
          <a:lstStyle/>
          <a:p>
            <a:pPr marL="0" indent="0">
              <a:buNone/>
            </a:pPr>
            <a:r>
              <a:rPr lang="en-GB" dirty="0"/>
              <a:t>You are an employee of the United Nations. They have asked you to prepare an information leaflet for a group of important visitors. </a:t>
            </a:r>
          </a:p>
          <a:p>
            <a:pPr marL="0" indent="0">
              <a:buNone/>
            </a:pPr>
            <a:endParaRPr lang="en-GB" dirty="0"/>
          </a:p>
          <a:p>
            <a:pPr marL="0" indent="0">
              <a:buNone/>
            </a:pPr>
            <a:r>
              <a:rPr lang="en-GB" dirty="0"/>
              <a:t>You have been given the following success criteria: </a:t>
            </a:r>
          </a:p>
          <a:p>
            <a:pPr marL="0" indent="0">
              <a:buNone/>
            </a:pPr>
            <a:endParaRPr lang="en-GB" dirty="0"/>
          </a:p>
          <a:p>
            <a:pPr marL="0" indent="0">
              <a:buNone/>
            </a:pPr>
            <a:r>
              <a:rPr lang="en-GB" dirty="0"/>
              <a:t>You should have a </a:t>
            </a:r>
            <a:r>
              <a:rPr lang="en-GB" b="1" i="1" dirty="0">
                <a:solidFill>
                  <a:srgbClr val="FF0000"/>
                </a:solidFill>
              </a:rPr>
              <a:t>front cover </a:t>
            </a:r>
            <a:r>
              <a:rPr lang="en-GB" dirty="0"/>
              <a:t>(with an appropriate heading) </a:t>
            </a:r>
          </a:p>
          <a:p>
            <a:pPr marL="0" indent="0">
              <a:buNone/>
            </a:pPr>
            <a:r>
              <a:rPr lang="en-GB" dirty="0"/>
              <a:t>A</a:t>
            </a:r>
            <a:r>
              <a:rPr lang="en-GB" b="1" dirty="0"/>
              <a:t> description </a:t>
            </a:r>
            <a:r>
              <a:rPr lang="en-GB" dirty="0"/>
              <a:t>of the </a:t>
            </a:r>
            <a:r>
              <a:rPr lang="en-GB" b="1" i="1" dirty="0">
                <a:solidFill>
                  <a:srgbClr val="FF0000"/>
                </a:solidFill>
              </a:rPr>
              <a:t>UN Security council </a:t>
            </a:r>
            <a:r>
              <a:rPr lang="en-GB" dirty="0"/>
              <a:t>(at least </a:t>
            </a:r>
            <a:r>
              <a:rPr lang="en-GB" b="1" i="1" dirty="0">
                <a:solidFill>
                  <a:srgbClr val="FF0000"/>
                </a:solidFill>
              </a:rPr>
              <a:t>3 things </a:t>
            </a:r>
            <a:r>
              <a:rPr lang="en-GB" dirty="0"/>
              <a:t>should be mentioned) </a:t>
            </a:r>
          </a:p>
          <a:p>
            <a:pPr marL="0" indent="0">
              <a:buNone/>
            </a:pPr>
            <a:r>
              <a:rPr lang="en-GB" dirty="0"/>
              <a:t>An </a:t>
            </a:r>
            <a:r>
              <a:rPr lang="en-GB" b="1" dirty="0"/>
              <a:t>explanation </a:t>
            </a:r>
            <a:r>
              <a:rPr lang="en-GB" dirty="0"/>
              <a:t>of 4 different methods that the UN can use to help resolve conflict (PE)</a:t>
            </a:r>
          </a:p>
          <a:p>
            <a:pPr marL="0" indent="0">
              <a:buNone/>
            </a:pPr>
            <a:r>
              <a:rPr lang="en-GB" b="1" i="1" dirty="0"/>
              <a:t>LEVEL 3- You should give at least 2 examples of methods used by the UN</a:t>
            </a:r>
          </a:p>
          <a:p>
            <a:pPr marL="0" indent="0">
              <a:buNone/>
            </a:pPr>
            <a:r>
              <a:rPr lang="en-GB" dirty="0"/>
              <a:t>Come to a </a:t>
            </a:r>
            <a:r>
              <a:rPr lang="en-GB" b="1" i="1" dirty="0">
                <a:solidFill>
                  <a:srgbClr val="FF0000"/>
                </a:solidFill>
              </a:rPr>
              <a:t>conclusion(s) </a:t>
            </a:r>
            <a:r>
              <a:rPr lang="en-GB" dirty="0"/>
              <a:t>of how</a:t>
            </a:r>
            <a:r>
              <a:rPr lang="en-GB" b="1" dirty="0"/>
              <a:t> effective </a:t>
            </a:r>
            <a:r>
              <a:rPr lang="en-GB" dirty="0"/>
              <a:t>you think the UN’s methods are at </a:t>
            </a:r>
            <a:r>
              <a:rPr lang="en-GB" b="1" i="1" dirty="0">
                <a:solidFill>
                  <a:srgbClr val="FF0000"/>
                </a:solidFill>
              </a:rPr>
              <a:t>resolving conflict. </a:t>
            </a:r>
          </a:p>
          <a:p>
            <a:pPr marL="0" indent="0">
              <a:buNone/>
            </a:pPr>
            <a:endParaRPr lang="en-GB" i="1" dirty="0"/>
          </a:p>
          <a:p>
            <a:pPr marL="0" indent="0">
              <a:buNone/>
            </a:pPr>
            <a:endParaRPr lang="en-GB" dirty="0"/>
          </a:p>
        </p:txBody>
      </p:sp>
    </p:spTree>
    <p:extLst>
      <p:ext uri="{BB962C8B-B14F-4D97-AF65-F5344CB8AC3E}">
        <p14:creationId xmlns:p14="http://schemas.microsoft.com/office/powerpoint/2010/main" val="1189266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AAAC5-3DE6-4534-BCCD-3D1BA61E5040}"/>
              </a:ext>
            </a:extLst>
          </p:cNvPr>
          <p:cNvSpPr>
            <a:spLocks noGrp="1"/>
          </p:cNvSpPr>
          <p:nvPr>
            <p:ph type="title"/>
          </p:nvPr>
        </p:nvSpPr>
        <p:spPr/>
        <p:txBody>
          <a:bodyPr/>
          <a:lstStyle/>
          <a:p>
            <a:r>
              <a:rPr lang="en-GB" dirty="0"/>
              <a:t>Plenary </a:t>
            </a:r>
          </a:p>
        </p:txBody>
      </p:sp>
      <p:sp>
        <p:nvSpPr>
          <p:cNvPr id="3" name="Content Placeholder 2">
            <a:extLst>
              <a:ext uri="{FF2B5EF4-FFF2-40B4-BE49-F238E27FC236}">
                <a16:creationId xmlns:a16="http://schemas.microsoft.com/office/drawing/2014/main" id="{1E5B308A-064E-4C71-B80F-A27A3502BCFD}"/>
              </a:ext>
            </a:extLst>
          </p:cNvPr>
          <p:cNvSpPr>
            <a:spLocks noGrp="1"/>
          </p:cNvSpPr>
          <p:nvPr>
            <p:ph idx="1"/>
          </p:nvPr>
        </p:nvSpPr>
        <p:spPr/>
        <p:txBody>
          <a:bodyPr/>
          <a:lstStyle/>
          <a:p>
            <a:pPr marL="0" indent="0">
              <a:buNone/>
            </a:pPr>
            <a:r>
              <a:rPr lang="en-GB" dirty="0"/>
              <a:t>Give </a:t>
            </a:r>
            <a:r>
              <a:rPr lang="en-GB" dirty="0">
                <a:solidFill>
                  <a:srgbClr val="FF0000"/>
                </a:solidFill>
              </a:rPr>
              <a:t>2 reasons </a:t>
            </a:r>
            <a:r>
              <a:rPr lang="en-GB" dirty="0"/>
              <a:t>why the United Nations is an important organisation. </a:t>
            </a:r>
          </a:p>
        </p:txBody>
      </p:sp>
    </p:spTree>
    <p:extLst>
      <p:ext uri="{BB962C8B-B14F-4D97-AF65-F5344CB8AC3E}">
        <p14:creationId xmlns:p14="http://schemas.microsoft.com/office/powerpoint/2010/main" val="5066786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B706DF6-68D3-40D4-A80D-FDB67AF5AD55}"/>
              </a:ext>
            </a:extLst>
          </p:cNvPr>
          <p:cNvSpPr txBox="1">
            <a:spLocks/>
          </p:cNvSpPr>
          <p:nvPr/>
        </p:nvSpPr>
        <p:spPr>
          <a:xfrm>
            <a:off x="1524000" y="1122363"/>
            <a:ext cx="9144000" cy="2387600"/>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GB" dirty="0"/>
          </a:p>
          <a:p>
            <a:pPr algn="ctr"/>
            <a:endParaRPr lang="en-GB" dirty="0"/>
          </a:p>
          <a:p>
            <a:pPr algn="ctr"/>
            <a:endParaRPr lang="en-GB" dirty="0"/>
          </a:p>
          <a:p>
            <a:pPr algn="ctr"/>
            <a:r>
              <a:rPr lang="en-GB" dirty="0"/>
              <a:t>The United Nations </a:t>
            </a:r>
          </a:p>
        </p:txBody>
      </p:sp>
      <p:sp>
        <p:nvSpPr>
          <p:cNvPr id="5" name="Subtitle 2">
            <a:extLst>
              <a:ext uri="{FF2B5EF4-FFF2-40B4-BE49-F238E27FC236}">
                <a16:creationId xmlns:a16="http://schemas.microsoft.com/office/drawing/2014/main" id="{53A543DD-511F-43A6-A810-A2F0E0A70A22}"/>
              </a:ext>
            </a:extLst>
          </p:cNvPr>
          <p:cNvSpPr txBox="1">
            <a:spLocks/>
          </p:cNvSpPr>
          <p:nvPr/>
        </p:nvSpPr>
        <p:spPr>
          <a:xfrm>
            <a:off x="1524000" y="3602038"/>
            <a:ext cx="9144000"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GB" dirty="0"/>
              <a:t>L.I </a:t>
            </a:r>
            <a:r>
              <a:rPr lang="en-US" dirty="0"/>
              <a:t>Describe the actions the organizations can take to help solve conflict , using real life examples </a:t>
            </a:r>
            <a:endParaRPr lang="en-GB" dirty="0"/>
          </a:p>
        </p:txBody>
      </p:sp>
      <p:pic>
        <p:nvPicPr>
          <p:cNvPr id="6" name="Picture 5">
            <a:extLst>
              <a:ext uri="{FF2B5EF4-FFF2-40B4-BE49-F238E27FC236}">
                <a16:creationId xmlns:a16="http://schemas.microsoft.com/office/drawing/2014/main" id="{0B7D90BF-4FE6-4FD5-B2FB-0C2EE322483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0" y="-6422"/>
            <a:ext cx="2991729" cy="2243797"/>
          </a:xfrm>
          <a:prstGeom prst="rect">
            <a:avLst/>
          </a:prstGeom>
        </p:spPr>
      </p:pic>
      <p:pic>
        <p:nvPicPr>
          <p:cNvPr id="7" name="Picture 6">
            <a:extLst>
              <a:ext uri="{FF2B5EF4-FFF2-40B4-BE49-F238E27FC236}">
                <a16:creationId xmlns:a16="http://schemas.microsoft.com/office/drawing/2014/main" id="{EE71873B-0F3B-46AF-9981-4A994BA1C8AA}"/>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xmlns="" r:id="rId5"/>
              </a:ext>
            </a:extLst>
          </a:blip>
          <a:stretch>
            <a:fillRect/>
          </a:stretch>
        </p:blipFill>
        <p:spPr>
          <a:xfrm>
            <a:off x="9887023" y="29791"/>
            <a:ext cx="2304977" cy="2207584"/>
          </a:xfrm>
          <a:prstGeom prst="rect">
            <a:avLst/>
          </a:prstGeom>
        </p:spPr>
      </p:pic>
      <p:pic>
        <p:nvPicPr>
          <p:cNvPr id="8" name="Picture 7">
            <a:extLst>
              <a:ext uri="{FF2B5EF4-FFF2-40B4-BE49-F238E27FC236}">
                <a16:creationId xmlns:a16="http://schemas.microsoft.com/office/drawing/2014/main" id="{E81B869B-DC70-4CE1-9CC8-B33CAA30AA03}"/>
              </a:ext>
            </a:extLst>
          </p:cNvPr>
          <p:cNvPicPr>
            <a:picLocks noChangeAspect="1"/>
          </p:cNvPicPr>
          <p:nvPr/>
        </p:nvPicPr>
        <p:blipFill>
          <a:blip r:embed="rId6" cstate="hqprint">
            <a:extLst>
              <a:ext uri="{28A0092B-C50C-407E-A947-70E740481C1C}">
                <a14:useLocalDpi xmlns:a14="http://schemas.microsoft.com/office/drawing/2010/main" val="0"/>
              </a:ext>
              <a:ext uri="{837473B0-CC2E-450A-ABE3-18F120FF3D39}">
                <a1611:picAttrSrcUrl xmlns:a1611="http://schemas.microsoft.com/office/drawing/2016/11/main" xmlns="" r:id="rId7"/>
              </a:ext>
            </a:extLst>
          </a:blip>
          <a:stretch>
            <a:fillRect/>
          </a:stretch>
        </p:blipFill>
        <p:spPr>
          <a:xfrm>
            <a:off x="9497778" y="4290646"/>
            <a:ext cx="2694222" cy="2567354"/>
          </a:xfrm>
          <a:prstGeom prst="rect">
            <a:avLst/>
          </a:prstGeom>
        </p:spPr>
      </p:pic>
    </p:spTree>
    <p:extLst>
      <p:ext uri="{BB962C8B-B14F-4D97-AF65-F5344CB8AC3E}">
        <p14:creationId xmlns:p14="http://schemas.microsoft.com/office/powerpoint/2010/main" val="31616363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D1C21F-B25E-43E8-B377-FD7D0917FD47}"/>
              </a:ext>
            </a:extLst>
          </p:cNvPr>
          <p:cNvSpPr>
            <a:spLocks noGrp="1"/>
          </p:cNvSpPr>
          <p:nvPr>
            <p:ph type="title"/>
          </p:nvPr>
        </p:nvSpPr>
        <p:spPr/>
        <p:txBody>
          <a:bodyPr/>
          <a:lstStyle/>
          <a:p>
            <a:r>
              <a:rPr lang="en-GB" dirty="0"/>
              <a:t>Re-cap from First Year: Progression </a:t>
            </a:r>
          </a:p>
        </p:txBody>
      </p:sp>
      <p:sp>
        <p:nvSpPr>
          <p:cNvPr id="3" name="Content Placeholder 2">
            <a:extLst>
              <a:ext uri="{FF2B5EF4-FFF2-40B4-BE49-F238E27FC236}">
                <a16:creationId xmlns:a16="http://schemas.microsoft.com/office/drawing/2014/main" id="{4B57F580-F49C-4468-98AB-64C822BBBFA5}"/>
              </a:ext>
            </a:extLst>
          </p:cNvPr>
          <p:cNvSpPr>
            <a:spLocks noGrp="1"/>
          </p:cNvSpPr>
          <p:nvPr>
            <p:ph idx="1"/>
          </p:nvPr>
        </p:nvSpPr>
        <p:spPr/>
        <p:txBody>
          <a:bodyPr/>
          <a:lstStyle/>
          <a:p>
            <a:pPr marL="0" indent="0">
              <a:buNone/>
            </a:pPr>
            <a:r>
              <a:rPr lang="en-US" dirty="0"/>
              <a:t>The UN was founded after World War II. It is an international </a:t>
            </a:r>
            <a:r>
              <a:rPr lang="en-US" dirty="0" err="1"/>
              <a:t>organisation</a:t>
            </a:r>
            <a:r>
              <a:rPr lang="en-US" dirty="0"/>
              <a:t> made up of 193 independent countries who are member states and who have signed up to its laws and treaties. Members vote to pass international law and in this respect the UN is the closest thing to a world parliament that we have. It is responsible for international security, conflict resolution, peacekeeping, maintaining friendly relations between countries, human economic and social development, and the promotion of democracy and human rights. </a:t>
            </a:r>
            <a:endParaRPr lang="en-GB" dirty="0"/>
          </a:p>
        </p:txBody>
      </p:sp>
    </p:spTree>
    <p:extLst>
      <p:ext uri="{BB962C8B-B14F-4D97-AF65-F5344CB8AC3E}">
        <p14:creationId xmlns:p14="http://schemas.microsoft.com/office/powerpoint/2010/main" val="2670106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nline Media 1" title="How does the United Nations work? | RMIT University">
            <a:hlinkClick r:id="" action="ppaction://media"/>
            <a:extLst>
              <a:ext uri="{FF2B5EF4-FFF2-40B4-BE49-F238E27FC236}">
                <a16:creationId xmlns:a16="http://schemas.microsoft.com/office/drawing/2014/main" id="{DD3867D6-3570-4CDD-870B-FEE89C0F1E4B}"/>
              </a:ext>
            </a:extLst>
          </p:cNvPr>
          <p:cNvPicPr>
            <a:picLocks noRot="1" noChangeAspect="1"/>
          </p:cNvPicPr>
          <p:nvPr>
            <a:videoFile r:link="rId1"/>
          </p:nvPr>
        </p:nvPicPr>
        <p:blipFill>
          <a:blip r:embed="rId3"/>
          <a:stretch>
            <a:fillRect/>
          </a:stretch>
        </p:blipFill>
        <p:spPr>
          <a:xfrm>
            <a:off x="1033670" y="1123743"/>
            <a:ext cx="8931966" cy="4610514"/>
          </a:xfrm>
          <a:prstGeom prst="rect">
            <a:avLst/>
          </a:prstGeom>
        </p:spPr>
      </p:pic>
    </p:spTree>
    <p:extLst>
      <p:ext uri="{BB962C8B-B14F-4D97-AF65-F5344CB8AC3E}">
        <p14:creationId xmlns:p14="http://schemas.microsoft.com/office/powerpoint/2010/main" val="34229079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1CFE3F-AAC4-448E-BBB2-DACE1058AC64}"/>
              </a:ext>
            </a:extLst>
          </p:cNvPr>
          <p:cNvSpPr>
            <a:spLocks noGrp="1"/>
          </p:cNvSpPr>
          <p:nvPr>
            <p:ph type="title"/>
          </p:nvPr>
        </p:nvSpPr>
        <p:spPr/>
        <p:txBody>
          <a:bodyPr/>
          <a:lstStyle/>
          <a:p>
            <a:r>
              <a:rPr lang="en-GB" dirty="0"/>
              <a:t>What is the Security Council?</a:t>
            </a:r>
          </a:p>
        </p:txBody>
      </p:sp>
      <p:sp>
        <p:nvSpPr>
          <p:cNvPr id="3" name="Content Placeholder 2">
            <a:extLst>
              <a:ext uri="{FF2B5EF4-FFF2-40B4-BE49-F238E27FC236}">
                <a16:creationId xmlns:a16="http://schemas.microsoft.com/office/drawing/2014/main" id="{80F7D722-A1D4-4F39-9568-A8C70FF9D2B7}"/>
              </a:ext>
            </a:extLst>
          </p:cNvPr>
          <p:cNvSpPr>
            <a:spLocks noGrp="1"/>
          </p:cNvSpPr>
          <p:nvPr>
            <p:ph idx="1"/>
          </p:nvPr>
        </p:nvSpPr>
        <p:spPr>
          <a:xfrm>
            <a:off x="530087" y="1484243"/>
            <a:ext cx="10823713" cy="4692720"/>
          </a:xfrm>
        </p:spPr>
        <p:txBody>
          <a:bodyPr>
            <a:normAutofit lnSpcReduction="10000"/>
          </a:bodyPr>
          <a:lstStyle/>
          <a:p>
            <a:pPr marL="0" indent="0">
              <a:buNone/>
            </a:pPr>
            <a:r>
              <a:rPr lang="en-US" dirty="0"/>
              <a:t>The UN Security Council is the UN body responsible for maintaining international peace and security through peacekeeping operations, </a:t>
            </a:r>
            <a:r>
              <a:rPr lang="en-US" dirty="0" err="1"/>
              <a:t>authorising</a:t>
            </a:r>
            <a:r>
              <a:rPr lang="en-US" dirty="0"/>
              <a:t> military action where necessary, and enforcing sanctions (punishments) for countries that break international law.</a:t>
            </a:r>
          </a:p>
          <a:p>
            <a:pPr marL="0" indent="0">
              <a:buNone/>
            </a:pPr>
            <a:r>
              <a:rPr lang="en-US" dirty="0"/>
              <a:t>It consists of 15 member countries. 10 of the Security Council countries take turns to be a member and 5 are permanent members – The USA, the UK, China, Russia and France. These countries have a ‘veto’ and can reject any resolution passed no matter the strength of its support. </a:t>
            </a:r>
          </a:p>
          <a:p>
            <a:pPr marL="0" indent="0">
              <a:buNone/>
            </a:pPr>
            <a:endParaRPr lang="en-US" b="1" dirty="0">
              <a:solidFill>
                <a:srgbClr val="FF0000"/>
              </a:solidFill>
            </a:endParaRPr>
          </a:p>
          <a:p>
            <a:pPr marL="0" indent="0">
              <a:buNone/>
            </a:pPr>
            <a:r>
              <a:rPr lang="en-US" b="1" dirty="0">
                <a:solidFill>
                  <a:srgbClr val="FF0000"/>
                </a:solidFill>
              </a:rPr>
              <a:t>THINK: </a:t>
            </a:r>
            <a:r>
              <a:rPr lang="en-US" dirty="0"/>
              <a:t>What do you notice about all </a:t>
            </a:r>
            <a:r>
              <a:rPr lang="en-US" b="1" dirty="0">
                <a:solidFill>
                  <a:srgbClr val="FF0000"/>
                </a:solidFill>
              </a:rPr>
              <a:t>permanent members </a:t>
            </a:r>
            <a:r>
              <a:rPr lang="en-US" dirty="0"/>
              <a:t>of the </a:t>
            </a:r>
            <a:r>
              <a:rPr lang="en-US" b="1" dirty="0"/>
              <a:t>Security Council? </a:t>
            </a:r>
            <a:endParaRPr lang="en-GB" b="1" dirty="0"/>
          </a:p>
        </p:txBody>
      </p:sp>
    </p:spTree>
    <p:extLst>
      <p:ext uri="{BB962C8B-B14F-4D97-AF65-F5344CB8AC3E}">
        <p14:creationId xmlns:p14="http://schemas.microsoft.com/office/powerpoint/2010/main" val="10253797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9B15F-1A5B-41E0-A0CF-8AE2A04E32C8}"/>
              </a:ext>
            </a:extLst>
          </p:cNvPr>
          <p:cNvSpPr>
            <a:spLocks noGrp="1"/>
          </p:cNvSpPr>
          <p:nvPr>
            <p:ph type="title"/>
          </p:nvPr>
        </p:nvSpPr>
        <p:spPr/>
        <p:txBody>
          <a:bodyPr/>
          <a:lstStyle/>
          <a:p>
            <a:r>
              <a:rPr lang="en-GB" dirty="0"/>
              <a:t>How does the UN help resolve conflict?</a:t>
            </a:r>
          </a:p>
        </p:txBody>
      </p:sp>
      <p:pic>
        <p:nvPicPr>
          <p:cNvPr id="4" name="Online Media 3" title="&quot;Peace is a full time job...&quot; (Actor George Clooney)">
            <a:hlinkClick r:id="" action="ppaction://media"/>
            <a:extLst>
              <a:ext uri="{FF2B5EF4-FFF2-40B4-BE49-F238E27FC236}">
                <a16:creationId xmlns:a16="http://schemas.microsoft.com/office/drawing/2014/main" id="{E0F0450A-B736-4AE0-9F1B-56B9EBF1BC40}"/>
              </a:ext>
            </a:extLst>
          </p:cNvPr>
          <p:cNvPicPr>
            <a:picLocks noGrp="1" noRot="1" noChangeAspect="1"/>
          </p:cNvPicPr>
          <p:nvPr>
            <p:ph idx="1"/>
            <a:videoFile r:link="rId1"/>
          </p:nvPr>
        </p:nvPicPr>
        <p:blipFill>
          <a:blip r:embed="rId3"/>
          <a:stretch>
            <a:fillRect/>
          </a:stretch>
        </p:blipFill>
        <p:spPr>
          <a:xfrm>
            <a:off x="838200" y="1480102"/>
            <a:ext cx="9077739" cy="5106229"/>
          </a:xfrm>
          <a:prstGeom prst="rect">
            <a:avLst/>
          </a:prstGeom>
        </p:spPr>
      </p:pic>
    </p:spTree>
    <p:extLst>
      <p:ext uri="{BB962C8B-B14F-4D97-AF65-F5344CB8AC3E}">
        <p14:creationId xmlns:p14="http://schemas.microsoft.com/office/powerpoint/2010/main" val="14247335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F138DB-EC81-4ED0-BE76-98FBD4418F2C}"/>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A6B40380-385F-4DE7-9FE0-29953DC37075}"/>
              </a:ext>
            </a:extLst>
          </p:cNvPr>
          <p:cNvSpPr>
            <a:spLocks noGrp="1"/>
          </p:cNvSpPr>
          <p:nvPr>
            <p:ph idx="1"/>
          </p:nvPr>
        </p:nvSpPr>
        <p:spPr/>
        <p:txBody>
          <a:bodyPr/>
          <a:lstStyle/>
          <a:p>
            <a:pPr marL="0" indent="0">
              <a:buNone/>
            </a:pPr>
            <a:r>
              <a:rPr lang="en-GB" dirty="0"/>
              <a:t>You will be given </a:t>
            </a:r>
            <a:r>
              <a:rPr lang="en-GB" dirty="0">
                <a:solidFill>
                  <a:srgbClr val="FF0000"/>
                </a:solidFill>
              </a:rPr>
              <a:t>4 different methods </a:t>
            </a:r>
            <a:r>
              <a:rPr lang="en-GB" dirty="0"/>
              <a:t>that the UN can use to try to resolve conflict. Create a mind map with these </a:t>
            </a:r>
            <a:r>
              <a:rPr lang="en-GB" b="1" i="1" dirty="0">
                <a:solidFill>
                  <a:srgbClr val="FF0000"/>
                </a:solidFill>
              </a:rPr>
              <a:t>methods</a:t>
            </a:r>
            <a:r>
              <a:rPr lang="en-GB" dirty="0"/>
              <a:t> and explain them in </a:t>
            </a:r>
            <a:r>
              <a:rPr lang="en-GB" b="1" i="1" dirty="0">
                <a:solidFill>
                  <a:srgbClr val="FF0000"/>
                </a:solidFill>
              </a:rPr>
              <a:t>your own words. </a:t>
            </a:r>
          </a:p>
        </p:txBody>
      </p:sp>
      <p:sp>
        <p:nvSpPr>
          <p:cNvPr id="4" name="Oval 3">
            <a:extLst>
              <a:ext uri="{FF2B5EF4-FFF2-40B4-BE49-F238E27FC236}">
                <a16:creationId xmlns:a16="http://schemas.microsoft.com/office/drawing/2014/main" id="{9940C62C-4723-44DB-93C9-224F7EE95DD2}"/>
              </a:ext>
            </a:extLst>
          </p:cNvPr>
          <p:cNvSpPr/>
          <p:nvPr/>
        </p:nvSpPr>
        <p:spPr>
          <a:xfrm>
            <a:off x="3896139" y="3429000"/>
            <a:ext cx="4293704" cy="254773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t>How can the UN resolve conflict?</a:t>
            </a:r>
          </a:p>
        </p:txBody>
      </p:sp>
    </p:spTree>
    <p:extLst>
      <p:ext uri="{BB962C8B-B14F-4D97-AF65-F5344CB8AC3E}">
        <p14:creationId xmlns:p14="http://schemas.microsoft.com/office/powerpoint/2010/main" val="2100873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6811D-2868-4CEC-BAE0-F8D3F43BE89F}"/>
              </a:ext>
            </a:extLst>
          </p:cNvPr>
          <p:cNvSpPr>
            <a:spLocks noGrp="1"/>
          </p:cNvSpPr>
          <p:nvPr>
            <p:ph type="title"/>
          </p:nvPr>
        </p:nvSpPr>
        <p:spPr/>
        <p:txBody>
          <a:bodyPr/>
          <a:lstStyle/>
          <a:p>
            <a:r>
              <a:rPr lang="en-GB" dirty="0"/>
              <a:t>Economic / Trade sanctions</a:t>
            </a:r>
          </a:p>
        </p:txBody>
      </p:sp>
      <p:sp>
        <p:nvSpPr>
          <p:cNvPr id="3" name="Content Placeholder 2">
            <a:extLst>
              <a:ext uri="{FF2B5EF4-FFF2-40B4-BE49-F238E27FC236}">
                <a16:creationId xmlns:a16="http://schemas.microsoft.com/office/drawing/2014/main" id="{48174527-54C9-4BA9-998C-959ADBB5C9CA}"/>
              </a:ext>
            </a:extLst>
          </p:cNvPr>
          <p:cNvSpPr>
            <a:spLocks noGrp="1"/>
          </p:cNvSpPr>
          <p:nvPr>
            <p:ph idx="1"/>
          </p:nvPr>
        </p:nvSpPr>
        <p:spPr/>
        <p:txBody>
          <a:bodyPr/>
          <a:lstStyle/>
          <a:p>
            <a:pPr marL="0" indent="0">
              <a:buNone/>
            </a:pPr>
            <a:r>
              <a:rPr lang="en-US" dirty="0"/>
              <a:t>Isolates a country’s economy by preventing it from buying goods from or selling goods to other countries. The aim is that by weakening the country’s economy, you force it to change </a:t>
            </a:r>
            <a:r>
              <a:rPr lang="en-US" dirty="0" err="1"/>
              <a:t>behaviour</a:t>
            </a:r>
            <a:r>
              <a:rPr lang="en-US" dirty="0"/>
              <a:t>. </a:t>
            </a:r>
            <a:endParaRPr lang="en-GB" dirty="0"/>
          </a:p>
        </p:txBody>
      </p:sp>
    </p:spTree>
    <p:extLst>
      <p:ext uri="{BB962C8B-B14F-4D97-AF65-F5344CB8AC3E}">
        <p14:creationId xmlns:p14="http://schemas.microsoft.com/office/powerpoint/2010/main" val="18929057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A5E0C-BF76-4F90-9C1E-0C3D6E8F8EC0}"/>
              </a:ext>
            </a:extLst>
          </p:cNvPr>
          <p:cNvSpPr>
            <a:spLocks noGrp="1"/>
          </p:cNvSpPr>
          <p:nvPr>
            <p:ph type="title"/>
          </p:nvPr>
        </p:nvSpPr>
        <p:spPr/>
        <p:txBody>
          <a:bodyPr/>
          <a:lstStyle/>
          <a:p>
            <a:r>
              <a:rPr lang="en-GB" dirty="0"/>
              <a:t>Arms embargo </a:t>
            </a:r>
          </a:p>
        </p:txBody>
      </p:sp>
      <p:sp>
        <p:nvSpPr>
          <p:cNvPr id="3" name="Content Placeholder 2">
            <a:extLst>
              <a:ext uri="{FF2B5EF4-FFF2-40B4-BE49-F238E27FC236}">
                <a16:creationId xmlns:a16="http://schemas.microsoft.com/office/drawing/2014/main" id="{2AA62C64-5572-4AFC-92D7-4B728F1DD4B2}"/>
              </a:ext>
            </a:extLst>
          </p:cNvPr>
          <p:cNvSpPr>
            <a:spLocks noGrp="1"/>
          </p:cNvSpPr>
          <p:nvPr>
            <p:ph idx="1"/>
          </p:nvPr>
        </p:nvSpPr>
        <p:spPr/>
        <p:txBody>
          <a:bodyPr/>
          <a:lstStyle/>
          <a:p>
            <a:pPr marL="0" indent="0">
              <a:buNone/>
            </a:pPr>
            <a:r>
              <a:rPr lang="en-US" dirty="0"/>
              <a:t>This is a ban on buying weapons from or selling weapons to a country. The aim is that by limiting that country’s access to weapons, you limit their ability to wage war or attack their own people or other countries. </a:t>
            </a:r>
            <a:endParaRPr lang="en-GB" dirty="0"/>
          </a:p>
        </p:txBody>
      </p:sp>
    </p:spTree>
    <p:extLst>
      <p:ext uri="{BB962C8B-B14F-4D97-AF65-F5344CB8AC3E}">
        <p14:creationId xmlns:p14="http://schemas.microsoft.com/office/powerpoint/2010/main" val="13314950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w Cen MT"/>
        <a:ea typeface=""/>
        <a:cs typeface=""/>
      </a:majorFont>
      <a:minorFont>
        <a:latin typeface="Tw Cen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5840B0B-CB3D-452F-95A1-041F0DF7E9E5}"/>
</file>

<file path=customXml/itemProps2.xml><?xml version="1.0" encoding="utf-8"?>
<ds:datastoreItem xmlns:ds="http://schemas.openxmlformats.org/officeDocument/2006/customXml" ds:itemID="{417B5370-605B-4BCB-B378-B318459F22A8}"/>
</file>

<file path=customXml/itemProps3.xml><?xml version="1.0" encoding="utf-8"?>
<ds:datastoreItem xmlns:ds="http://schemas.openxmlformats.org/officeDocument/2006/customXml" ds:itemID="{CFC8DE92-F63C-45CC-933F-9258F6E1CC94}"/>
</file>

<file path=docProps/app.xml><?xml version="1.0" encoding="utf-8"?>
<Properties xmlns="http://schemas.openxmlformats.org/officeDocument/2006/extended-properties" xmlns:vt="http://schemas.openxmlformats.org/officeDocument/2006/docPropsVTypes">
  <TotalTime>60</TotalTime>
  <Words>741</Words>
  <Application>Microsoft Office PowerPoint</Application>
  <PresentationFormat>Widescreen</PresentationFormat>
  <Paragraphs>47</Paragraphs>
  <Slides>14</Slides>
  <Notes>0</Notes>
  <HiddenSlides>0</HiddenSlides>
  <MMClips>2</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14</vt:i4>
      </vt:variant>
    </vt:vector>
  </HeadingPairs>
  <TitlesOfParts>
    <vt:vector size="17" baseType="lpstr">
      <vt:lpstr>Arial</vt:lpstr>
      <vt:lpstr>Tw Cen MT</vt:lpstr>
      <vt:lpstr>Office Theme</vt:lpstr>
      <vt:lpstr>PowerPoint Presentation</vt:lpstr>
      <vt:lpstr>PowerPoint Presentation</vt:lpstr>
      <vt:lpstr>Re-cap from First Year: Progression </vt:lpstr>
      <vt:lpstr>PowerPoint Presentation</vt:lpstr>
      <vt:lpstr>What is the Security Council?</vt:lpstr>
      <vt:lpstr>How does the UN help resolve conflict?</vt:lpstr>
      <vt:lpstr>PowerPoint Presentation</vt:lpstr>
      <vt:lpstr>Economic / Trade sanctions</vt:lpstr>
      <vt:lpstr>Arms embargo </vt:lpstr>
      <vt:lpstr>Peacekeeping </vt:lpstr>
      <vt:lpstr>Ceasefire / Peace talks</vt:lpstr>
      <vt:lpstr>Problem solving </vt:lpstr>
      <vt:lpstr>Assessed Piece: The Effectiveness of the UN </vt:lpstr>
      <vt:lpstr>Plenary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alanna</dc:creator>
  <cp:lastModifiedBy>Alanna Simpson</cp:lastModifiedBy>
  <cp:revision>8</cp:revision>
  <dcterms:created xsi:type="dcterms:W3CDTF">2019-02-14T20:39:32Z</dcterms:created>
  <dcterms:modified xsi:type="dcterms:W3CDTF">2019-02-15T08:20:58Z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