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8.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9.xml" ContentType="application/vnd.openxmlformats-officedocument.presentationml.slide+xml"/>
  <Override PartName="/ppt/slides/slide11.xml" ContentType="application/vnd.openxmlformats-officedocument.presentationml.slide+xml"/>
  <Override PartName="/ppt/slideMasters/slideMaster1.xml" ContentType="application/vnd.openxmlformats-officedocument.presentationml.slideMaster+xml"/>
  <Override PartName="/ppt/slideLayouts/slideLayout10.xml" ContentType="application/vnd.openxmlformats-officedocument.presentationml.slideLayout+xml"/>
  <Override PartName="/ppt/slideLayouts/slideLayout7.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1.xml" ContentType="application/vnd.openxmlformats-officedocument.presentationml.slideLayout+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8.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theme/theme1.xml" ContentType="application/vnd.openxmlformats-officedocument.theme+xml"/>
  <Override PartName="/ppt/handoutMasters/handoutMaster1.xml" ContentType="application/vnd.openxmlformats-officedocument.presentationml.handoutMaster+xml"/>
  <Override PartName="/ppt/theme/theme2.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4"/>
  </p:handoutMasterIdLst>
  <p:sldIdLst>
    <p:sldId id="256" r:id="rId2"/>
    <p:sldId id="257" r:id="rId3"/>
    <p:sldId id="258" r:id="rId4"/>
    <p:sldId id="264" r:id="rId5"/>
    <p:sldId id="259" r:id="rId6"/>
    <p:sldId id="266" r:id="rId7"/>
    <p:sldId id="267" r:id="rId8"/>
    <p:sldId id="268" r:id="rId9"/>
    <p:sldId id="261" r:id="rId10"/>
    <p:sldId id="260" r:id="rId11"/>
    <p:sldId id="262" r:id="rId12"/>
    <p:sldId id="265" r:id="rId13"/>
  </p:sldIdLst>
  <p:sldSz cx="12192000" cy="6858000"/>
  <p:notesSz cx="6669088"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44" autoAdjust="0"/>
    <p:restoredTop sz="94660"/>
  </p:normalViewPr>
  <p:slideViewPr>
    <p:cSldViewPr snapToGrid="0">
      <p:cViewPr varScale="1">
        <p:scale>
          <a:sx n="65" d="100"/>
          <a:sy n="65" d="100"/>
        </p:scale>
        <p:origin x="66" y="2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customXml" Target="../customXml/item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362" cy="4953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778155" y="0"/>
            <a:ext cx="2889362" cy="495300"/>
          </a:xfrm>
          <a:prstGeom prst="rect">
            <a:avLst/>
          </a:prstGeom>
        </p:spPr>
        <p:txBody>
          <a:bodyPr vert="horz" lIns="91440" tIns="45720" rIns="91440" bIns="45720" rtlCol="0"/>
          <a:lstStyle>
            <a:lvl1pPr algn="r">
              <a:defRPr sz="1200"/>
            </a:lvl1pPr>
          </a:lstStyle>
          <a:p>
            <a:fld id="{EDA3A7B3-395B-41FA-B741-E064BB23B084}" type="datetimeFigureOut">
              <a:rPr lang="en-GB" smtClean="0"/>
              <a:t>19/02/2020</a:t>
            </a:fld>
            <a:endParaRPr lang="en-GB"/>
          </a:p>
        </p:txBody>
      </p:sp>
      <p:sp>
        <p:nvSpPr>
          <p:cNvPr id="4" name="Footer Placeholder 3"/>
          <p:cNvSpPr>
            <a:spLocks noGrp="1"/>
          </p:cNvSpPr>
          <p:nvPr>
            <p:ph type="ftr" sz="quarter" idx="2"/>
          </p:nvPr>
        </p:nvSpPr>
        <p:spPr>
          <a:xfrm>
            <a:off x="0" y="9377363"/>
            <a:ext cx="2889362" cy="4953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778155" y="9377363"/>
            <a:ext cx="2889362" cy="495300"/>
          </a:xfrm>
          <a:prstGeom prst="rect">
            <a:avLst/>
          </a:prstGeom>
        </p:spPr>
        <p:txBody>
          <a:bodyPr vert="horz" lIns="91440" tIns="45720" rIns="91440" bIns="45720" rtlCol="0" anchor="b"/>
          <a:lstStyle>
            <a:lvl1pPr algn="r">
              <a:defRPr sz="1200"/>
            </a:lvl1pPr>
          </a:lstStyle>
          <a:p>
            <a:fld id="{FBC1B61F-2D37-4E7A-88DD-BCF4BFD60562}" type="slidenum">
              <a:rPr lang="en-GB" smtClean="0"/>
              <a:t>‹#›</a:t>
            </a:fld>
            <a:endParaRPr lang="en-GB"/>
          </a:p>
        </p:txBody>
      </p:sp>
    </p:spTree>
    <p:extLst>
      <p:ext uri="{BB962C8B-B14F-4D97-AF65-F5344CB8AC3E}">
        <p14:creationId xmlns:p14="http://schemas.microsoft.com/office/powerpoint/2010/main" val="967628388"/>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A13B48-1C63-4619-8CF7-80249E7939A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16269AFD-64E5-4A1D-8CF0-361964EA16D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6BEB3688-E776-4497-9736-2B2766B9ADCA}"/>
              </a:ext>
            </a:extLst>
          </p:cNvPr>
          <p:cNvSpPr>
            <a:spLocks noGrp="1"/>
          </p:cNvSpPr>
          <p:nvPr>
            <p:ph type="dt" sz="half" idx="10"/>
          </p:nvPr>
        </p:nvSpPr>
        <p:spPr/>
        <p:txBody>
          <a:bodyPr/>
          <a:lstStyle/>
          <a:p>
            <a:fld id="{2B5691FD-6280-43A3-BA75-F30B00D4A843}" type="datetimeFigureOut">
              <a:rPr lang="en-GB" smtClean="0"/>
              <a:t>19/02/2020</a:t>
            </a:fld>
            <a:endParaRPr lang="en-GB"/>
          </a:p>
        </p:txBody>
      </p:sp>
      <p:sp>
        <p:nvSpPr>
          <p:cNvPr id="5" name="Footer Placeholder 4">
            <a:extLst>
              <a:ext uri="{FF2B5EF4-FFF2-40B4-BE49-F238E27FC236}">
                <a16:creationId xmlns:a16="http://schemas.microsoft.com/office/drawing/2014/main" id="{8DCDB981-9207-44C8-AB0F-FC15D014B80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BA056EC-7C5A-4F1F-B69A-08EA964A3EB9}"/>
              </a:ext>
            </a:extLst>
          </p:cNvPr>
          <p:cNvSpPr>
            <a:spLocks noGrp="1"/>
          </p:cNvSpPr>
          <p:nvPr>
            <p:ph type="sldNum" sz="quarter" idx="12"/>
          </p:nvPr>
        </p:nvSpPr>
        <p:spPr/>
        <p:txBody>
          <a:bodyPr/>
          <a:lstStyle/>
          <a:p>
            <a:fld id="{C5471769-CD8C-400A-AF73-C9750022C9BA}" type="slidenum">
              <a:rPr lang="en-GB" smtClean="0"/>
              <a:t>‹#›</a:t>
            </a:fld>
            <a:endParaRPr lang="en-GB"/>
          </a:p>
        </p:txBody>
      </p:sp>
    </p:spTree>
    <p:extLst>
      <p:ext uri="{BB962C8B-B14F-4D97-AF65-F5344CB8AC3E}">
        <p14:creationId xmlns:p14="http://schemas.microsoft.com/office/powerpoint/2010/main" val="34442287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B5F503-47A3-4551-A071-0AE901486E30}"/>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AFA629A-7B52-4A55-9A99-17BC8DDB63CD}"/>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B53ADCF-F7AE-45A6-AA7B-83141200838E}"/>
              </a:ext>
            </a:extLst>
          </p:cNvPr>
          <p:cNvSpPr>
            <a:spLocks noGrp="1"/>
          </p:cNvSpPr>
          <p:nvPr>
            <p:ph type="dt" sz="half" idx="10"/>
          </p:nvPr>
        </p:nvSpPr>
        <p:spPr/>
        <p:txBody>
          <a:bodyPr/>
          <a:lstStyle/>
          <a:p>
            <a:fld id="{2B5691FD-6280-43A3-BA75-F30B00D4A843}" type="datetimeFigureOut">
              <a:rPr lang="en-GB" smtClean="0"/>
              <a:t>19/02/2020</a:t>
            </a:fld>
            <a:endParaRPr lang="en-GB"/>
          </a:p>
        </p:txBody>
      </p:sp>
      <p:sp>
        <p:nvSpPr>
          <p:cNvPr id="5" name="Footer Placeholder 4">
            <a:extLst>
              <a:ext uri="{FF2B5EF4-FFF2-40B4-BE49-F238E27FC236}">
                <a16:creationId xmlns:a16="http://schemas.microsoft.com/office/drawing/2014/main" id="{4A1DFCBF-829E-4BE0-B880-ADEF9ADA78B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E9651E2-AF1B-4AB4-8586-608222A93C20}"/>
              </a:ext>
            </a:extLst>
          </p:cNvPr>
          <p:cNvSpPr>
            <a:spLocks noGrp="1"/>
          </p:cNvSpPr>
          <p:nvPr>
            <p:ph type="sldNum" sz="quarter" idx="12"/>
          </p:nvPr>
        </p:nvSpPr>
        <p:spPr/>
        <p:txBody>
          <a:bodyPr/>
          <a:lstStyle/>
          <a:p>
            <a:fld id="{C5471769-CD8C-400A-AF73-C9750022C9BA}" type="slidenum">
              <a:rPr lang="en-GB" smtClean="0"/>
              <a:t>‹#›</a:t>
            </a:fld>
            <a:endParaRPr lang="en-GB"/>
          </a:p>
        </p:txBody>
      </p:sp>
    </p:spTree>
    <p:extLst>
      <p:ext uri="{BB962C8B-B14F-4D97-AF65-F5344CB8AC3E}">
        <p14:creationId xmlns:p14="http://schemas.microsoft.com/office/powerpoint/2010/main" val="23697797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03C1143-F341-4004-8143-BA6E2FB8EDE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DD2AEF7-5653-4CE3-A2B9-2C2FD0516912}"/>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197D562-2EF2-41DC-9F59-9CCF1D54BE07}"/>
              </a:ext>
            </a:extLst>
          </p:cNvPr>
          <p:cNvSpPr>
            <a:spLocks noGrp="1"/>
          </p:cNvSpPr>
          <p:nvPr>
            <p:ph type="dt" sz="half" idx="10"/>
          </p:nvPr>
        </p:nvSpPr>
        <p:spPr/>
        <p:txBody>
          <a:bodyPr/>
          <a:lstStyle/>
          <a:p>
            <a:fld id="{2B5691FD-6280-43A3-BA75-F30B00D4A843}" type="datetimeFigureOut">
              <a:rPr lang="en-GB" smtClean="0"/>
              <a:t>19/02/2020</a:t>
            </a:fld>
            <a:endParaRPr lang="en-GB"/>
          </a:p>
        </p:txBody>
      </p:sp>
      <p:sp>
        <p:nvSpPr>
          <p:cNvPr id="5" name="Footer Placeholder 4">
            <a:extLst>
              <a:ext uri="{FF2B5EF4-FFF2-40B4-BE49-F238E27FC236}">
                <a16:creationId xmlns:a16="http://schemas.microsoft.com/office/drawing/2014/main" id="{AB1CDB89-F4EB-4FF0-8273-FA2E4503A60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4165072-325F-453A-917B-C4D4FA14D15B}"/>
              </a:ext>
            </a:extLst>
          </p:cNvPr>
          <p:cNvSpPr>
            <a:spLocks noGrp="1"/>
          </p:cNvSpPr>
          <p:nvPr>
            <p:ph type="sldNum" sz="quarter" idx="12"/>
          </p:nvPr>
        </p:nvSpPr>
        <p:spPr/>
        <p:txBody>
          <a:bodyPr/>
          <a:lstStyle/>
          <a:p>
            <a:fld id="{C5471769-CD8C-400A-AF73-C9750022C9BA}" type="slidenum">
              <a:rPr lang="en-GB" smtClean="0"/>
              <a:t>‹#›</a:t>
            </a:fld>
            <a:endParaRPr lang="en-GB"/>
          </a:p>
        </p:txBody>
      </p:sp>
    </p:spTree>
    <p:extLst>
      <p:ext uri="{BB962C8B-B14F-4D97-AF65-F5344CB8AC3E}">
        <p14:creationId xmlns:p14="http://schemas.microsoft.com/office/powerpoint/2010/main" val="6586432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8BD483-136C-40F6-91AF-55D2475A62A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5DFA603-9C49-4331-9F0D-CFEC21F0FF5B}"/>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6AB4D0D-7C2F-4C5C-919A-EA438B5D6887}"/>
              </a:ext>
            </a:extLst>
          </p:cNvPr>
          <p:cNvSpPr>
            <a:spLocks noGrp="1"/>
          </p:cNvSpPr>
          <p:nvPr>
            <p:ph type="dt" sz="half" idx="10"/>
          </p:nvPr>
        </p:nvSpPr>
        <p:spPr/>
        <p:txBody>
          <a:bodyPr/>
          <a:lstStyle/>
          <a:p>
            <a:fld id="{2B5691FD-6280-43A3-BA75-F30B00D4A843}" type="datetimeFigureOut">
              <a:rPr lang="en-GB" smtClean="0"/>
              <a:t>19/02/2020</a:t>
            </a:fld>
            <a:endParaRPr lang="en-GB"/>
          </a:p>
        </p:txBody>
      </p:sp>
      <p:sp>
        <p:nvSpPr>
          <p:cNvPr id="5" name="Footer Placeholder 4">
            <a:extLst>
              <a:ext uri="{FF2B5EF4-FFF2-40B4-BE49-F238E27FC236}">
                <a16:creationId xmlns:a16="http://schemas.microsoft.com/office/drawing/2014/main" id="{32CE2456-29A8-416D-9B51-5FD44C5C368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67C2469-AEDF-4773-BA2A-C0891ECB6186}"/>
              </a:ext>
            </a:extLst>
          </p:cNvPr>
          <p:cNvSpPr>
            <a:spLocks noGrp="1"/>
          </p:cNvSpPr>
          <p:nvPr>
            <p:ph type="sldNum" sz="quarter" idx="12"/>
          </p:nvPr>
        </p:nvSpPr>
        <p:spPr/>
        <p:txBody>
          <a:bodyPr/>
          <a:lstStyle/>
          <a:p>
            <a:fld id="{C5471769-CD8C-400A-AF73-C9750022C9BA}" type="slidenum">
              <a:rPr lang="en-GB" smtClean="0"/>
              <a:t>‹#›</a:t>
            </a:fld>
            <a:endParaRPr lang="en-GB"/>
          </a:p>
        </p:txBody>
      </p:sp>
    </p:spTree>
    <p:extLst>
      <p:ext uri="{BB962C8B-B14F-4D97-AF65-F5344CB8AC3E}">
        <p14:creationId xmlns:p14="http://schemas.microsoft.com/office/powerpoint/2010/main" val="27887563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64F62F-D876-4ACE-9EDB-E229E423337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9171384-B4AA-49F7-A6F9-BC9C726F4EC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AD92328E-3D0F-4B99-870F-25D62B712C39}"/>
              </a:ext>
            </a:extLst>
          </p:cNvPr>
          <p:cNvSpPr>
            <a:spLocks noGrp="1"/>
          </p:cNvSpPr>
          <p:nvPr>
            <p:ph type="dt" sz="half" idx="10"/>
          </p:nvPr>
        </p:nvSpPr>
        <p:spPr/>
        <p:txBody>
          <a:bodyPr/>
          <a:lstStyle/>
          <a:p>
            <a:fld id="{2B5691FD-6280-43A3-BA75-F30B00D4A843}" type="datetimeFigureOut">
              <a:rPr lang="en-GB" smtClean="0"/>
              <a:t>19/02/2020</a:t>
            </a:fld>
            <a:endParaRPr lang="en-GB"/>
          </a:p>
        </p:txBody>
      </p:sp>
      <p:sp>
        <p:nvSpPr>
          <p:cNvPr id="5" name="Footer Placeholder 4">
            <a:extLst>
              <a:ext uri="{FF2B5EF4-FFF2-40B4-BE49-F238E27FC236}">
                <a16:creationId xmlns:a16="http://schemas.microsoft.com/office/drawing/2014/main" id="{8306E292-4B01-4F5A-98A8-6E24062707C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DF56736-0142-4C72-9A91-1629F43BFAB9}"/>
              </a:ext>
            </a:extLst>
          </p:cNvPr>
          <p:cNvSpPr>
            <a:spLocks noGrp="1"/>
          </p:cNvSpPr>
          <p:nvPr>
            <p:ph type="sldNum" sz="quarter" idx="12"/>
          </p:nvPr>
        </p:nvSpPr>
        <p:spPr/>
        <p:txBody>
          <a:bodyPr/>
          <a:lstStyle/>
          <a:p>
            <a:fld id="{C5471769-CD8C-400A-AF73-C9750022C9BA}" type="slidenum">
              <a:rPr lang="en-GB" smtClean="0"/>
              <a:t>‹#›</a:t>
            </a:fld>
            <a:endParaRPr lang="en-GB"/>
          </a:p>
        </p:txBody>
      </p:sp>
    </p:spTree>
    <p:extLst>
      <p:ext uri="{BB962C8B-B14F-4D97-AF65-F5344CB8AC3E}">
        <p14:creationId xmlns:p14="http://schemas.microsoft.com/office/powerpoint/2010/main" val="18505097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880F5E-DBA9-4408-BF8C-78B4531E028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27E8C65-77AE-4F80-ABFB-A745ADDBDD41}"/>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45324215-E02A-41EC-8167-05BC66680953}"/>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22EDE6DE-C10F-4D81-B666-628F2DE3614E}"/>
              </a:ext>
            </a:extLst>
          </p:cNvPr>
          <p:cNvSpPr>
            <a:spLocks noGrp="1"/>
          </p:cNvSpPr>
          <p:nvPr>
            <p:ph type="dt" sz="half" idx="10"/>
          </p:nvPr>
        </p:nvSpPr>
        <p:spPr/>
        <p:txBody>
          <a:bodyPr/>
          <a:lstStyle/>
          <a:p>
            <a:fld id="{2B5691FD-6280-43A3-BA75-F30B00D4A843}" type="datetimeFigureOut">
              <a:rPr lang="en-GB" smtClean="0"/>
              <a:t>19/02/2020</a:t>
            </a:fld>
            <a:endParaRPr lang="en-GB"/>
          </a:p>
        </p:txBody>
      </p:sp>
      <p:sp>
        <p:nvSpPr>
          <p:cNvPr id="6" name="Footer Placeholder 5">
            <a:extLst>
              <a:ext uri="{FF2B5EF4-FFF2-40B4-BE49-F238E27FC236}">
                <a16:creationId xmlns:a16="http://schemas.microsoft.com/office/drawing/2014/main" id="{D82BFEA9-8AFC-4C6F-91CF-5486BA3A831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C863FD9-C7A8-480C-9AA3-B8C1BF612815}"/>
              </a:ext>
            </a:extLst>
          </p:cNvPr>
          <p:cNvSpPr>
            <a:spLocks noGrp="1"/>
          </p:cNvSpPr>
          <p:nvPr>
            <p:ph type="sldNum" sz="quarter" idx="12"/>
          </p:nvPr>
        </p:nvSpPr>
        <p:spPr/>
        <p:txBody>
          <a:bodyPr/>
          <a:lstStyle/>
          <a:p>
            <a:fld id="{C5471769-CD8C-400A-AF73-C9750022C9BA}" type="slidenum">
              <a:rPr lang="en-GB" smtClean="0"/>
              <a:t>‹#›</a:t>
            </a:fld>
            <a:endParaRPr lang="en-GB"/>
          </a:p>
        </p:txBody>
      </p:sp>
    </p:spTree>
    <p:extLst>
      <p:ext uri="{BB962C8B-B14F-4D97-AF65-F5344CB8AC3E}">
        <p14:creationId xmlns:p14="http://schemas.microsoft.com/office/powerpoint/2010/main" val="33444379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DF8A0C-F631-4E7A-87F5-465CD94093D5}"/>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17A0AC4-035D-432C-91E7-834055E1D2A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FA4CC67B-56DF-4F11-A9E1-5C75809C602F}"/>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0A2F10C4-561E-4412-A404-A7DC35AC839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0160274F-C6B6-43A9-BF9F-CD2D4F7E0BDF}"/>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6F6899F-1659-418E-9485-71A5A35C91EA}"/>
              </a:ext>
            </a:extLst>
          </p:cNvPr>
          <p:cNvSpPr>
            <a:spLocks noGrp="1"/>
          </p:cNvSpPr>
          <p:nvPr>
            <p:ph type="dt" sz="half" idx="10"/>
          </p:nvPr>
        </p:nvSpPr>
        <p:spPr/>
        <p:txBody>
          <a:bodyPr/>
          <a:lstStyle/>
          <a:p>
            <a:fld id="{2B5691FD-6280-43A3-BA75-F30B00D4A843}" type="datetimeFigureOut">
              <a:rPr lang="en-GB" smtClean="0"/>
              <a:t>19/02/2020</a:t>
            </a:fld>
            <a:endParaRPr lang="en-GB"/>
          </a:p>
        </p:txBody>
      </p:sp>
      <p:sp>
        <p:nvSpPr>
          <p:cNvPr id="8" name="Footer Placeholder 7">
            <a:extLst>
              <a:ext uri="{FF2B5EF4-FFF2-40B4-BE49-F238E27FC236}">
                <a16:creationId xmlns:a16="http://schemas.microsoft.com/office/drawing/2014/main" id="{85A1FB26-0095-44AA-A191-1F5F6710B0E5}"/>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7EFAD531-C75E-4799-93A9-312DCE704E14}"/>
              </a:ext>
            </a:extLst>
          </p:cNvPr>
          <p:cNvSpPr>
            <a:spLocks noGrp="1"/>
          </p:cNvSpPr>
          <p:nvPr>
            <p:ph type="sldNum" sz="quarter" idx="12"/>
          </p:nvPr>
        </p:nvSpPr>
        <p:spPr/>
        <p:txBody>
          <a:bodyPr/>
          <a:lstStyle/>
          <a:p>
            <a:fld id="{C5471769-CD8C-400A-AF73-C9750022C9BA}" type="slidenum">
              <a:rPr lang="en-GB" smtClean="0"/>
              <a:t>‹#›</a:t>
            </a:fld>
            <a:endParaRPr lang="en-GB"/>
          </a:p>
        </p:txBody>
      </p:sp>
    </p:spTree>
    <p:extLst>
      <p:ext uri="{BB962C8B-B14F-4D97-AF65-F5344CB8AC3E}">
        <p14:creationId xmlns:p14="http://schemas.microsoft.com/office/powerpoint/2010/main" val="32410702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025CA0-C489-44ED-A6B7-605750C27F6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20B5C564-0EBF-4905-8680-87F8A9E5D3E3}"/>
              </a:ext>
            </a:extLst>
          </p:cNvPr>
          <p:cNvSpPr>
            <a:spLocks noGrp="1"/>
          </p:cNvSpPr>
          <p:nvPr>
            <p:ph type="dt" sz="half" idx="10"/>
          </p:nvPr>
        </p:nvSpPr>
        <p:spPr/>
        <p:txBody>
          <a:bodyPr/>
          <a:lstStyle/>
          <a:p>
            <a:fld id="{2B5691FD-6280-43A3-BA75-F30B00D4A843}" type="datetimeFigureOut">
              <a:rPr lang="en-GB" smtClean="0"/>
              <a:t>19/02/2020</a:t>
            </a:fld>
            <a:endParaRPr lang="en-GB"/>
          </a:p>
        </p:txBody>
      </p:sp>
      <p:sp>
        <p:nvSpPr>
          <p:cNvPr id="4" name="Footer Placeholder 3">
            <a:extLst>
              <a:ext uri="{FF2B5EF4-FFF2-40B4-BE49-F238E27FC236}">
                <a16:creationId xmlns:a16="http://schemas.microsoft.com/office/drawing/2014/main" id="{66DAE2C8-3546-4C90-A851-BA607E9C337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AF96C4E-123E-448A-BB73-892694A03B0A}"/>
              </a:ext>
            </a:extLst>
          </p:cNvPr>
          <p:cNvSpPr>
            <a:spLocks noGrp="1"/>
          </p:cNvSpPr>
          <p:nvPr>
            <p:ph type="sldNum" sz="quarter" idx="12"/>
          </p:nvPr>
        </p:nvSpPr>
        <p:spPr/>
        <p:txBody>
          <a:bodyPr/>
          <a:lstStyle/>
          <a:p>
            <a:fld id="{C5471769-CD8C-400A-AF73-C9750022C9BA}" type="slidenum">
              <a:rPr lang="en-GB" smtClean="0"/>
              <a:t>‹#›</a:t>
            </a:fld>
            <a:endParaRPr lang="en-GB"/>
          </a:p>
        </p:txBody>
      </p:sp>
    </p:spTree>
    <p:extLst>
      <p:ext uri="{BB962C8B-B14F-4D97-AF65-F5344CB8AC3E}">
        <p14:creationId xmlns:p14="http://schemas.microsoft.com/office/powerpoint/2010/main" val="30111062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013DAFE-9DDF-413E-A868-9B43D77E2752}"/>
              </a:ext>
            </a:extLst>
          </p:cNvPr>
          <p:cNvSpPr>
            <a:spLocks noGrp="1"/>
          </p:cNvSpPr>
          <p:nvPr>
            <p:ph type="dt" sz="half" idx="10"/>
          </p:nvPr>
        </p:nvSpPr>
        <p:spPr/>
        <p:txBody>
          <a:bodyPr/>
          <a:lstStyle/>
          <a:p>
            <a:fld id="{2B5691FD-6280-43A3-BA75-F30B00D4A843}" type="datetimeFigureOut">
              <a:rPr lang="en-GB" smtClean="0"/>
              <a:t>19/02/2020</a:t>
            </a:fld>
            <a:endParaRPr lang="en-GB"/>
          </a:p>
        </p:txBody>
      </p:sp>
      <p:sp>
        <p:nvSpPr>
          <p:cNvPr id="3" name="Footer Placeholder 2">
            <a:extLst>
              <a:ext uri="{FF2B5EF4-FFF2-40B4-BE49-F238E27FC236}">
                <a16:creationId xmlns:a16="http://schemas.microsoft.com/office/drawing/2014/main" id="{63650AA6-E8C0-490B-8A35-FC0C01A65A1E}"/>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BB549F38-2276-401C-8544-7ACB27A65F2F}"/>
              </a:ext>
            </a:extLst>
          </p:cNvPr>
          <p:cNvSpPr>
            <a:spLocks noGrp="1"/>
          </p:cNvSpPr>
          <p:nvPr>
            <p:ph type="sldNum" sz="quarter" idx="12"/>
          </p:nvPr>
        </p:nvSpPr>
        <p:spPr/>
        <p:txBody>
          <a:bodyPr/>
          <a:lstStyle/>
          <a:p>
            <a:fld id="{C5471769-CD8C-400A-AF73-C9750022C9BA}" type="slidenum">
              <a:rPr lang="en-GB" smtClean="0"/>
              <a:t>‹#›</a:t>
            </a:fld>
            <a:endParaRPr lang="en-GB"/>
          </a:p>
        </p:txBody>
      </p:sp>
    </p:spTree>
    <p:extLst>
      <p:ext uri="{BB962C8B-B14F-4D97-AF65-F5344CB8AC3E}">
        <p14:creationId xmlns:p14="http://schemas.microsoft.com/office/powerpoint/2010/main" val="10099725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9A7F47-3621-44F3-A182-826F62D042A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B095193B-42E8-4AAA-AE1B-E877E7B87A7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8613D1F8-FF36-4562-8376-8E81BB80F08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2DBBE87-A8D5-43EB-8FD3-1479AB634F05}"/>
              </a:ext>
            </a:extLst>
          </p:cNvPr>
          <p:cNvSpPr>
            <a:spLocks noGrp="1"/>
          </p:cNvSpPr>
          <p:nvPr>
            <p:ph type="dt" sz="half" idx="10"/>
          </p:nvPr>
        </p:nvSpPr>
        <p:spPr/>
        <p:txBody>
          <a:bodyPr/>
          <a:lstStyle/>
          <a:p>
            <a:fld id="{2B5691FD-6280-43A3-BA75-F30B00D4A843}" type="datetimeFigureOut">
              <a:rPr lang="en-GB" smtClean="0"/>
              <a:t>19/02/2020</a:t>
            </a:fld>
            <a:endParaRPr lang="en-GB"/>
          </a:p>
        </p:txBody>
      </p:sp>
      <p:sp>
        <p:nvSpPr>
          <p:cNvPr id="6" name="Footer Placeholder 5">
            <a:extLst>
              <a:ext uri="{FF2B5EF4-FFF2-40B4-BE49-F238E27FC236}">
                <a16:creationId xmlns:a16="http://schemas.microsoft.com/office/drawing/2014/main" id="{0BDFECF4-3F0C-4C30-B727-5479332AA45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96AD0DA-A546-4978-8D92-81F691B40007}"/>
              </a:ext>
            </a:extLst>
          </p:cNvPr>
          <p:cNvSpPr>
            <a:spLocks noGrp="1"/>
          </p:cNvSpPr>
          <p:nvPr>
            <p:ph type="sldNum" sz="quarter" idx="12"/>
          </p:nvPr>
        </p:nvSpPr>
        <p:spPr/>
        <p:txBody>
          <a:bodyPr/>
          <a:lstStyle/>
          <a:p>
            <a:fld id="{C5471769-CD8C-400A-AF73-C9750022C9BA}" type="slidenum">
              <a:rPr lang="en-GB" smtClean="0"/>
              <a:t>‹#›</a:t>
            </a:fld>
            <a:endParaRPr lang="en-GB"/>
          </a:p>
        </p:txBody>
      </p:sp>
    </p:spTree>
    <p:extLst>
      <p:ext uri="{BB962C8B-B14F-4D97-AF65-F5344CB8AC3E}">
        <p14:creationId xmlns:p14="http://schemas.microsoft.com/office/powerpoint/2010/main" val="36832134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87025F-B661-4F0C-B07B-5ED98A6444C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93C6FCB3-3C06-47C6-9DC3-1FEA06BC307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76D115A9-D320-41B4-AACC-C32C2225EC6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35CA221-5502-4185-A241-9C5CB7D7ACE8}"/>
              </a:ext>
            </a:extLst>
          </p:cNvPr>
          <p:cNvSpPr>
            <a:spLocks noGrp="1"/>
          </p:cNvSpPr>
          <p:nvPr>
            <p:ph type="dt" sz="half" idx="10"/>
          </p:nvPr>
        </p:nvSpPr>
        <p:spPr/>
        <p:txBody>
          <a:bodyPr/>
          <a:lstStyle/>
          <a:p>
            <a:fld id="{2B5691FD-6280-43A3-BA75-F30B00D4A843}" type="datetimeFigureOut">
              <a:rPr lang="en-GB" smtClean="0"/>
              <a:t>19/02/2020</a:t>
            </a:fld>
            <a:endParaRPr lang="en-GB"/>
          </a:p>
        </p:txBody>
      </p:sp>
      <p:sp>
        <p:nvSpPr>
          <p:cNvPr id="6" name="Footer Placeholder 5">
            <a:extLst>
              <a:ext uri="{FF2B5EF4-FFF2-40B4-BE49-F238E27FC236}">
                <a16:creationId xmlns:a16="http://schemas.microsoft.com/office/drawing/2014/main" id="{857B4447-13C7-4461-A2DD-2934759DB83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4136604-4C07-4721-9EE5-4D04A2540046}"/>
              </a:ext>
            </a:extLst>
          </p:cNvPr>
          <p:cNvSpPr>
            <a:spLocks noGrp="1"/>
          </p:cNvSpPr>
          <p:nvPr>
            <p:ph type="sldNum" sz="quarter" idx="12"/>
          </p:nvPr>
        </p:nvSpPr>
        <p:spPr/>
        <p:txBody>
          <a:bodyPr/>
          <a:lstStyle/>
          <a:p>
            <a:fld id="{C5471769-CD8C-400A-AF73-C9750022C9BA}" type="slidenum">
              <a:rPr lang="en-GB" smtClean="0"/>
              <a:t>‹#›</a:t>
            </a:fld>
            <a:endParaRPr lang="en-GB"/>
          </a:p>
        </p:txBody>
      </p:sp>
    </p:spTree>
    <p:extLst>
      <p:ext uri="{BB962C8B-B14F-4D97-AF65-F5344CB8AC3E}">
        <p14:creationId xmlns:p14="http://schemas.microsoft.com/office/powerpoint/2010/main" val="16420299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00">
            <a:alpha val="63000"/>
          </a:srgb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629C01B-04D8-4EE2-BA3B-5838FDEF959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E4EFCFA-31D7-4ADE-AB8A-563F0E967EC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C76B31F-9AE5-4886-9445-350D59A5D98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5691FD-6280-43A3-BA75-F30B00D4A843}" type="datetimeFigureOut">
              <a:rPr lang="en-GB" smtClean="0"/>
              <a:t>19/02/2020</a:t>
            </a:fld>
            <a:endParaRPr lang="en-GB"/>
          </a:p>
        </p:txBody>
      </p:sp>
      <p:sp>
        <p:nvSpPr>
          <p:cNvPr id="5" name="Footer Placeholder 4">
            <a:extLst>
              <a:ext uri="{FF2B5EF4-FFF2-40B4-BE49-F238E27FC236}">
                <a16:creationId xmlns:a16="http://schemas.microsoft.com/office/drawing/2014/main" id="{C5AD4979-9DD3-48C4-B4ED-A467D6C256F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7930B97D-A159-42D7-88D3-E8630ABBA72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471769-CD8C-400A-AF73-C9750022C9BA}" type="slidenum">
              <a:rPr lang="en-GB" smtClean="0"/>
              <a:t>‹#›</a:t>
            </a:fld>
            <a:endParaRPr lang="en-GB"/>
          </a:p>
        </p:txBody>
      </p:sp>
    </p:spTree>
    <p:extLst>
      <p:ext uri="{BB962C8B-B14F-4D97-AF65-F5344CB8AC3E}">
        <p14:creationId xmlns:p14="http://schemas.microsoft.com/office/powerpoint/2010/main" val="3016214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cs.wikipedia.org/wiki/Soubor:Indian_Army_T-72_image_2.jpg" TargetMode="External"/><Relationship Id="rId7" Type="http://schemas.openxmlformats.org/officeDocument/2006/relationships/hyperlink" Target="https://openclipart.org/detail/227983/world-peace" TargetMode="Externa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hyperlink" Target="http://spring96.org/en/news/44779" TargetMode="Externa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eewaughs.blogspot.com/2011/01/dont-believe-everything-you-think.html" TargetMode="External"/><Relationship Id="rId7" Type="http://schemas.openxmlformats.org/officeDocument/2006/relationships/hyperlink" Target="http://embriored.blogspot.com/2011/02/desarrollo-del-aparato-reproductor.html" TargetMode="External"/><Relationship Id="rId2" Type="http://schemas.openxmlformats.org/officeDocument/2006/relationships/image" Target="../media/image4.jpg"/><Relationship Id="rId1" Type="http://schemas.openxmlformats.org/officeDocument/2006/relationships/slideLayout" Target="../slideLayouts/slideLayout2.xml"/><Relationship Id="rId6" Type="http://schemas.openxmlformats.org/officeDocument/2006/relationships/image" Target="../media/image6.jpg"/><Relationship Id="rId5" Type="http://schemas.openxmlformats.org/officeDocument/2006/relationships/hyperlink" Target="http://villagecarpenter.blogspot.com/2010/06/things-are-shaping-up.html" TargetMode="External"/><Relationship Id="rId4" Type="http://schemas.openxmlformats.org/officeDocument/2006/relationships/image" Target="../media/image5.jpg"/></Relationships>
</file>

<file path=ppt/slides/_rels/slide3.xml.rels><?xml version="1.0" encoding="UTF-8" standalone="yes"?>
<Relationships xmlns="http://schemas.openxmlformats.org/package/2006/relationships"><Relationship Id="rId3" Type="http://schemas.openxmlformats.org/officeDocument/2006/relationships/hyperlink" Target="https://www.aliem.com/2016/wellness-resiliency-residency-interprofessional-conflict/" TargetMode="External"/><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bbc.co.uk/newsround/16979186" TargetMode="External"/><Relationship Id="rId7" Type="http://schemas.openxmlformats.org/officeDocument/2006/relationships/hyperlink" Target="https://www.bbc.co.uk/newsround/15214375" TargetMode="External"/><Relationship Id="rId2" Type="http://schemas.openxmlformats.org/officeDocument/2006/relationships/hyperlink" Target="http://www.bbc.co.uk/newsround/20436092" TargetMode="External"/><Relationship Id="rId1" Type="http://schemas.openxmlformats.org/officeDocument/2006/relationships/slideLayout" Target="../slideLayouts/slideLayout2.xml"/><Relationship Id="rId6" Type="http://schemas.openxmlformats.org/officeDocument/2006/relationships/hyperlink" Target="http://www.bbc.co.uk/newsround/27868389" TargetMode="External"/><Relationship Id="rId5" Type="http://schemas.openxmlformats.org/officeDocument/2006/relationships/hyperlink" Target="http://www.bbc.co.uk/newsround/14616037" TargetMode="External"/><Relationship Id="rId4" Type="http://schemas.openxmlformats.org/officeDocument/2006/relationships/hyperlink" Target="http://www.bbc.co.uk/newsround/26257865"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713269-3C5D-45D1-BB2F-E92F4BB40234}"/>
              </a:ext>
            </a:extLst>
          </p:cNvPr>
          <p:cNvSpPr>
            <a:spLocks noGrp="1"/>
          </p:cNvSpPr>
          <p:nvPr>
            <p:ph type="ctrTitle"/>
          </p:nvPr>
        </p:nvSpPr>
        <p:spPr/>
        <p:txBody>
          <a:bodyPr/>
          <a:lstStyle/>
          <a:p>
            <a:r>
              <a:rPr lang="en-GB" dirty="0"/>
              <a:t>What is Conflict? </a:t>
            </a:r>
          </a:p>
        </p:txBody>
      </p:sp>
      <p:sp>
        <p:nvSpPr>
          <p:cNvPr id="3" name="Subtitle 2">
            <a:extLst>
              <a:ext uri="{FF2B5EF4-FFF2-40B4-BE49-F238E27FC236}">
                <a16:creationId xmlns:a16="http://schemas.microsoft.com/office/drawing/2014/main" id="{649B98E9-CDD1-41EC-BB1A-888D74A17331}"/>
              </a:ext>
            </a:extLst>
          </p:cNvPr>
          <p:cNvSpPr>
            <a:spLocks noGrp="1"/>
          </p:cNvSpPr>
          <p:nvPr>
            <p:ph type="subTitle" idx="1"/>
          </p:nvPr>
        </p:nvSpPr>
        <p:spPr/>
        <p:txBody>
          <a:bodyPr/>
          <a:lstStyle/>
          <a:p>
            <a:r>
              <a:rPr lang="en-GB" dirty="0"/>
              <a:t>L.I I can explain what is meant by international conflict and explain the main reasons for this </a:t>
            </a:r>
          </a:p>
        </p:txBody>
      </p:sp>
      <p:pic>
        <p:nvPicPr>
          <p:cNvPr id="5" name="Picture 4">
            <a:extLst>
              <a:ext uri="{FF2B5EF4-FFF2-40B4-BE49-F238E27FC236}">
                <a16:creationId xmlns:a16="http://schemas.microsoft.com/office/drawing/2014/main" id="{478136E8-4380-4655-A537-62D0CBFE15EA}"/>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xmlns="" r:id="rId3"/>
              </a:ext>
            </a:extLst>
          </a:blip>
          <a:stretch>
            <a:fillRect/>
          </a:stretch>
        </p:blipFill>
        <p:spPr>
          <a:xfrm>
            <a:off x="0" y="-6422"/>
            <a:ext cx="2991729" cy="2243797"/>
          </a:xfrm>
          <a:prstGeom prst="rect">
            <a:avLst/>
          </a:prstGeom>
        </p:spPr>
      </p:pic>
      <p:pic>
        <p:nvPicPr>
          <p:cNvPr id="8" name="Picture 7">
            <a:extLst>
              <a:ext uri="{FF2B5EF4-FFF2-40B4-BE49-F238E27FC236}">
                <a16:creationId xmlns:a16="http://schemas.microsoft.com/office/drawing/2014/main" id="{525BEE70-E65C-4EC9-8D5C-1C6606789DCE}"/>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xmlns="" r:id="rId5"/>
              </a:ext>
            </a:extLst>
          </a:blip>
          <a:stretch>
            <a:fillRect/>
          </a:stretch>
        </p:blipFill>
        <p:spPr>
          <a:xfrm>
            <a:off x="9887023" y="29791"/>
            <a:ext cx="2304977" cy="2207584"/>
          </a:xfrm>
          <a:prstGeom prst="rect">
            <a:avLst/>
          </a:prstGeom>
        </p:spPr>
      </p:pic>
      <p:pic>
        <p:nvPicPr>
          <p:cNvPr id="11" name="Picture 10">
            <a:extLst>
              <a:ext uri="{FF2B5EF4-FFF2-40B4-BE49-F238E27FC236}">
                <a16:creationId xmlns:a16="http://schemas.microsoft.com/office/drawing/2014/main" id="{E0080390-60AF-4AFC-8E67-6D4EDAEC3121}"/>
              </a:ext>
            </a:extLst>
          </p:cNvPr>
          <p:cNvPicPr>
            <a:picLocks noChangeAspect="1"/>
          </p:cNvPicPr>
          <p:nvPr/>
        </p:nvPicPr>
        <p:blipFill>
          <a:blip r:embed="rId6" cstate="hqprint">
            <a:extLst>
              <a:ext uri="{28A0092B-C50C-407E-A947-70E740481C1C}">
                <a14:useLocalDpi xmlns:a14="http://schemas.microsoft.com/office/drawing/2010/main" val="0"/>
              </a:ext>
              <a:ext uri="{837473B0-CC2E-450A-ABE3-18F120FF3D39}">
                <a1611:picAttrSrcUrl xmlns:a1611="http://schemas.microsoft.com/office/drawing/2016/11/main" xmlns="" r:id="rId7"/>
              </a:ext>
            </a:extLst>
          </a:blip>
          <a:stretch>
            <a:fillRect/>
          </a:stretch>
        </p:blipFill>
        <p:spPr>
          <a:xfrm>
            <a:off x="9497778" y="4290646"/>
            <a:ext cx="2694222" cy="2567354"/>
          </a:xfrm>
          <a:prstGeom prst="rect">
            <a:avLst/>
          </a:prstGeom>
        </p:spPr>
      </p:pic>
    </p:spTree>
    <p:extLst>
      <p:ext uri="{BB962C8B-B14F-4D97-AF65-F5344CB8AC3E}">
        <p14:creationId xmlns:p14="http://schemas.microsoft.com/office/powerpoint/2010/main" val="36572411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45E251-986B-4F01-B8A4-09BFE8B5DE61}"/>
              </a:ext>
            </a:extLst>
          </p:cNvPr>
          <p:cNvSpPr>
            <a:spLocks noGrp="1"/>
          </p:cNvSpPr>
          <p:nvPr>
            <p:ph type="title"/>
          </p:nvPr>
        </p:nvSpPr>
        <p:spPr/>
        <p:txBody>
          <a:bodyPr/>
          <a:lstStyle/>
          <a:p>
            <a:r>
              <a:rPr lang="en-GB" dirty="0"/>
              <a:t>Copy and complete the table </a:t>
            </a:r>
          </a:p>
        </p:txBody>
      </p:sp>
      <p:graphicFrame>
        <p:nvGraphicFramePr>
          <p:cNvPr id="4" name="Content Placeholder 3">
            <a:extLst>
              <a:ext uri="{FF2B5EF4-FFF2-40B4-BE49-F238E27FC236}">
                <a16:creationId xmlns:a16="http://schemas.microsoft.com/office/drawing/2014/main" id="{CD71C1B2-E0D0-4BBE-8792-03EB4FF468B1}"/>
              </a:ext>
            </a:extLst>
          </p:cNvPr>
          <p:cNvGraphicFramePr>
            <a:graphicFrameLocks noGrp="1"/>
          </p:cNvGraphicFramePr>
          <p:nvPr>
            <p:ph idx="1"/>
            <p:extLst>
              <p:ext uri="{D42A27DB-BD31-4B8C-83A1-F6EECF244321}">
                <p14:modId xmlns:p14="http://schemas.microsoft.com/office/powerpoint/2010/main" val="1017581252"/>
              </p:ext>
            </p:extLst>
          </p:nvPr>
        </p:nvGraphicFramePr>
        <p:xfrm>
          <a:off x="436098" y="1690688"/>
          <a:ext cx="11197884" cy="4949264"/>
        </p:xfrm>
        <a:graphic>
          <a:graphicData uri="http://schemas.openxmlformats.org/drawingml/2006/table">
            <a:tbl>
              <a:tblPr firstRow="1" bandRow="1">
                <a:tableStyleId>{5C22544A-7EE6-4342-B048-85BDC9FD1C3A}</a:tableStyleId>
              </a:tblPr>
              <a:tblGrid>
                <a:gridCol w="3732628">
                  <a:extLst>
                    <a:ext uri="{9D8B030D-6E8A-4147-A177-3AD203B41FA5}">
                      <a16:colId xmlns:a16="http://schemas.microsoft.com/office/drawing/2014/main" val="2427916739"/>
                    </a:ext>
                  </a:extLst>
                </a:gridCol>
                <a:gridCol w="3732628">
                  <a:extLst>
                    <a:ext uri="{9D8B030D-6E8A-4147-A177-3AD203B41FA5}">
                      <a16:colId xmlns:a16="http://schemas.microsoft.com/office/drawing/2014/main" val="2192156174"/>
                    </a:ext>
                  </a:extLst>
                </a:gridCol>
                <a:gridCol w="3732628">
                  <a:extLst>
                    <a:ext uri="{9D8B030D-6E8A-4147-A177-3AD203B41FA5}">
                      <a16:colId xmlns:a16="http://schemas.microsoft.com/office/drawing/2014/main" val="3732268366"/>
                    </a:ext>
                  </a:extLst>
                </a:gridCol>
              </a:tblGrid>
              <a:tr h="618658">
                <a:tc>
                  <a:txBody>
                    <a:bodyPr/>
                    <a:lstStyle/>
                    <a:p>
                      <a:r>
                        <a:rPr lang="en-GB" dirty="0"/>
                        <a:t>Conflict </a:t>
                      </a:r>
                    </a:p>
                  </a:txBody>
                  <a:tcPr/>
                </a:tc>
                <a:tc>
                  <a:txBody>
                    <a:bodyPr/>
                    <a:lstStyle/>
                    <a:p>
                      <a:r>
                        <a:rPr lang="en-GB" dirty="0"/>
                        <a:t>Causes of conflict </a:t>
                      </a:r>
                    </a:p>
                  </a:txBody>
                  <a:tcPr/>
                </a:tc>
                <a:tc>
                  <a:txBody>
                    <a:bodyPr/>
                    <a:lstStyle/>
                    <a:p>
                      <a:r>
                        <a:rPr lang="en-GB" dirty="0"/>
                        <a:t>Evidence from the clip </a:t>
                      </a:r>
                    </a:p>
                  </a:txBody>
                  <a:tcPr/>
                </a:tc>
                <a:extLst>
                  <a:ext uri="{0D108BD9-81ED-4DB2-BD59-A6C34878D82A}">
                    <a16:rowId xmlns:a16="http://schemas.microsoft.com/office/drawing/2014/main" val="2131577290"/>
                  </a:ext>
                </a:extLst>
              </a:tr>
              <a:tr h="618658">
                <a:tc>
                  <a:txBody>
                    <a:bodyPr/>
                    <a:lstStyle/>
                    <a:p>
                      <a:r>
                        <a:rPr lang="en-GB" dirty="0"/>
                        <a:t>‘Israel / Palestine’</a:t>
                      </a:r>
                    </a:p>
                  </a:txBody>
                  <a:tcPr/>
                </a:tc>
                <a:tc>
                  <a:txBody>
                    <a:bodyPr/>
                    <a:lstStyle/>
                    <a:p>
                      <a:r>
                        <a:rPr lang="en-GB" dirty="0"/>
                        <a:t>1,3, 5 &amp; 6 </a:t>
                      </a:r>
                    </a:p>
                  </a:txBody>
                  <a:tcPr/>
                </a:tc>
                <a:tc>
                  <a:txBody>
                    <a:bodyPr/>
                    <a:lstStyle/>
                    <a:p>
                      <a:endParaRPr lang="en-GB" dirty="0"/>
                    </a:p>
                  </a:txBody>
                  <a:tcPr/>
                </a:tc>
                <a:extLst>
                  <a:ext uri="{0D108BD9-81ED-4DB2-BD59-A6C34878D82A}">
                    <a16:rowId xmlns:a16="http://schemas.microsoft.com/office/drawing/2014/main" val="125745058"/>
                  </a:ext>
                </a:extLst>
              </a:tr>
              <a:tr h="618658">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3466487337"/>
                  </a:ext>
                </a:extLst>
              </a:tr>
              <a:tr h="618658">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4159209255"/>
                  </a:ext>
                </a:extLst>
              </a:tr>
              <a:tr h="618658">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2184241103"/>
                  </a:ext>
                </a:extLst>
              </a:tr>
              <a:tr h="618658">
                <a:tc>
                  <a:txBody>
                    <a:bodyPr/>
                    <a:lstStyle/>
                    <a:p>
                      <a:endParaRPr lang="en-GB"/>
                    </a:p>
                  </a:txBody>
                  <a:tcPr/>
                </a:tc>
                <a:tc>
                  <a:txBody>
                    <a:bodyPr/>
                    <a:lstStyle/>
                    <a:p>
                      <a:endParaRPr lang="en-GB"/>
                    </a:p>
                  </a:txBody>
                  <a:tcPr/>
                </a:tc>
                <a:tc>
                  <a:txBody>
                    <a:bodyPr/>
                    <a:lstStyle/>
                    <a:p>
                      <a:endParaRPr lang="en-GB" dirty="0"/>
                    </a:p>
                  </a:txBody>
                  <a:tcPr/>
                </a:tc>
                <a:extLst>
                  <a:ext uri="{0D108BD9-81ED-4DB2-BD59-A6C34878D82A}">
                    <a16:rowId xmlns:a16="http://schemas.microsoft.com/office/drawing/2014/main" val="2006387588"/>
                  </a:ext>
                </a:extLst>
              </a:tr>
              <a:tr h="618658">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929925330"/>
                  </a:ext>
                </a:extLst>
              </a:tr>
              <a:tr h="618658">
                <a:tc>
                  <a:txBody>
                    <a:bodyPr/>
                    <a:lstStyle/>
                    <a:p>
                      <a:endParaRPr lang="en-GB"/>
                    </a:p>
                  </a:txBody>
                  <a:tcPr/>
                </a:tc>
                <a:tc>
                  <a:txBody>
                    <a:bodyPr/>
                    <a:lstStyle/>
                    <a:p>
                      <a:endParaRPr lang="en-GB"/>
                    </a:p>
                  </a:txBody>
                  <a:tcPr/>
                </a:tc>
                <a:tc>
                  <a:txBody>
                    <a:bodyPr/>
                    <a:lstStyle/>
                    <a:p>
                      <a:endParaRPr lang="en-GB" dirty="0"/>
                    </a:p>
                  </a:txBody>
                  <a:tcPr/>
                </a:tc>
                <a:extLst>
                  <a:ext uri="{0D108BD9-81ED-4DB2-BD59-A6C34878D82A}">
                    <a16:rowId xmlns:a16="http://schemas.microsoft.com/office/drawing/2014/main" val="3926721183"/>
                  </a:ext>
                </a:extLst>
              </a:tr>
            </a:tbl>
          </a:graphicData>
        </a:graphic>
      </p:graphicFrame>
    </p:spTree>
    <p:extLst>
      <p:ext uri="{BB962C8B-B14F-4D97-AF65-F5344CB8AC3E}">
        <p14:creationId xmlns:p14="http://schemas.microsoft.com/office/powerpoint/2010/main" val="41085258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75D1296-D74A-457C-87C4-F4AFF86C6556}"/>
              </a:ext>
            </a:extLst>
          </p:cNvPr>
          <p:cNvSpPr>
            <a:spLocks noGrp="1"/>
          </p:cNvSpPr>
          <p:nvPr>
            <p:ph idx="1"/>
          </p:nvPr>
        </p:nvSpPr>
        <p:spPr>
          <a:xfrm>
            <a:off x="222069" y="235131"/>
            <a:ext cx="11769634" cy="6479178"/>
          </a:xfrm>
        </p:spPr>
        <p:txBody>
          <a:bodyPr>
            <a:normAutofit/>
          </a:bodyPr>
          <a:lstStyle/>
          <a:p>
            <a:pPr marL="0" indent="0">
              <a:buNone/>
            </a:pPr>
            <a:r>
              <a:rPr lang="en-GB" dirty="0"/>
              <a:t>Describe </a:t>
            </a:r>
            <a:r>
              <a:rPr lang="en-GB" b="1" dirty="0">
                <a:solidFill>
                  <a:srgbClr val="FF0000"/>
                </a:solidFill>
              </a:rPr>
              <a:t>2</a:t>
            </a:r>
            <a:r>
              <a:rPr lang="en-GB" dirty="0"/>
              <a:t> conflicts which have taken place around the world. </a:t>
            </a:r>
          </a:p>
          <a:p>
            <a:pPr marL="0" indent="0">
              <a:buNone/>
            </a:pPr>
            <a:endParaRPr lang="en-GB" dirty="0"/>
          </a:p>
          <a:p>
            <a:pPr marL="0" indent="0">
              <a:buNone/>
            </a:pPr>
            <a:r>
              <a:rPr lang="en-GB" dirty="0"/>
              <a:t>Remember Point, Explain (PE):</a:t>
            </a:r>
          </a:p>
          <a:p>
            <a:pPr marL="0" indent="0">
              <a:buNone/>
            </a:pPr>
            <a:endParaRPr lang="en-GB" dirty="0"/>
          </a:p>
          <a:p>
            <a:pPr marL="0" indent="0">
              <a:buNone/>
            </a:pPr>
            <a:r>
              <a:rPr lang="en-GB" dirty="0"/>
              <a:t>Point- Name a conflict </a:t>
            </a:r>
          </a:p>
          <a:p>
            <a:pPr marL="0" indent="0">
              <a:buNone/>
            </a:pPr>
            <a:r>
              <a:rPr lang="en-GB" dirty="0"/>
              <a:t>Explain- Why is that conflict taking place</a:t>
            </a:r>
          </a:p>
          <a:p>
            <a:pPr marL="0" indent="0">
              <a:buNone/>
            </a:pPr>
            <a:endParaRPr lang="en-GB" i="1" dirty="0"/>
          </a:p>
          <a:p>
            <a:pPr marL="0" indent="0">
              <a:buNone/>
            </a:pPr>
            <a:r>
              <a:rPr lang="en-GB" i="1" dirty="0"/>
              <a:t>Repeat this step </a:t>
            </a:r>
            <a:r>
              <a:rPr lang="en-GB" i="1" dirty="0">
                <a:solidFill>
                  <a:srgbClr val="FF0000"/>
                </a:solidFill>
              </a:rPr>
              <a:t>2</a:t>
            </a:r>
            <a:r>
              <a:rPr lang="en-GB" i="1" dirty="0"/>
              <a:t> more times </a:t>
            </a:r>
          </a:p>
          <a:p>
            <a:pPr marL="0" indent="0">
              <a:buNone/>
            </a:pPr>
            <a:r>
              <a:rPr lang="en-GB" dirty="0">
                <a:solidFill>
                  <a:srgbClr val="FF0000"/>
                </a:solidFill>
              </a:rPr>
              <a:t>Use the writing frame</a:t>
            </a:r>
          </a:p>
          <a:p>
            <a:pPr marL="0" indent="0">
              <a:buNone/>
            </a:pPr>
            <a:r>
              <a:rPr lang="en-GB" dirty="0"/>
              <a:t>One conflict which has taken place is ___________. The conflict has happened because____________________________________.</a:t>
            </a:r>
          </a:p>
          <a:p>
            <a:pPr marL="0" indent="0">
              <a:buNone/>
            </a:pPr>
            <a:r>
              <a:rPr lang="en-GB" dirty="0"/>
              <a:t>A second conflict which has taken place is ___________. The conflict has happened because____________________________________.</a:t>
            </a:r>
          </a:p>
        </p:txBody>
      </p:sp>
    </p:spTree>
    <p:extLst>
      <p:ext uri="{BB962C8B-B14F-4D97-AF65-F5344CB8AC3E}">
        <p14:creationId xmlns:p14="http://schemas.microsoft.com/office/powerpoint/2010/main" val="37286049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964614-C525-45CF-86CF-FCB2901107DD}"/>
              </a:ext>
            </a:extLst>
          </p:cNvPr>
          <p:cNvSpPr>
            <a:spLocks noGrp="1"/>
          </p:cNvSpPr>
          <p:nvPr>
            <p:ph type="title"/>
          </p:nvPr>
        </p:nvSpPr>
        <p:spPr/>
        <p:txBody>
          <a:bodyPr/>
          <a:lstStyle/>
          <a:p>
            <a:r>
              <a:rPr lang="en-GB" dirty="0"/>
              <a:t>Plenary </a:t>
            </a:r>
          </a:p>
        </p:txBody>
      </p:sp>
      <p:sp>
        <p:nvSpPr>
          <p:cNvPr id="3" name="Content Placeholder 2">
            <a:extLst>
              <a:ext uri="{FF2B5EF4-FFF2-40B4-BE49-F238E27FC236}">
                <a16:creationId xmlns:a16="http://schemas.microsoft.com/office/drawing/2014/main" id="{F0695CEA-B48C-4EE5-81D4-1E889D62752C}"/>
              </a:ext>
            </a:extLst>
          </p:cNvPr>
          <p:cNvSpPr>
            <a:spLocks noGrp="1"/>
          </p:cNvSpPr>
          <p:nvPr>
            <p:ph idx="1"/>
          </p:nvPr>
        </p:nvSpPr>
        <p:spPr/>
        <p:txBody>
          <a:bodyPr/>
          <a:lstStyle/>
          <a:p>
            <a:pPr marL="0" indent="0">
              <a:buNone/>
            </a:pPr>
            <a:r>
              <a:rPr lang="en-GB" dirty="0"/>
              <a:t>Conflict can be peaceful or violent. </a:t>
            </a:r>
          </a:p>
          <a:p>
            <a:pPr marL="0" indent="0">
              <a:buNone/>
            </a:pPr>
            <a:endParaRPr lang="en-GB" dirty="0"/>
          </a:p>
          <a:p>
            <a:pPr marL="0" indent="0">
              <a:buNone/>
            </a:pPr>
            <a:endParaRPr lang="en-GB" dirty="0"/>
          </a:p>
          <a:p>
            <a:pPr marL="0" indent="0">
              <a:buNone/>
            </a:pPr>
            <a:r>
              <a:rPr lang="en-GB" dirty="0"/>
              <a:t>Can you think of at least </a:t>
            </a:r>
            <a:r>
              <a:rPr lang="en-GB" dirty="0">
                <a:solidFill>
                  <a:srgbClr val="FF0000"/>
                </a:solidFill>
              </a:rPr>
              <a:t>one</a:t>
            </a:r>
            <a:r>
              <a:rPr lang="en-GB" dirty="0"/>
              <a:t> peaceful and </a:t>
            </a:r>
            <a:r>
              <a:rPr lang="en-GB" dirty="0">
                <a:solidFill>
                  <a:srgbClr val="FF0000"/>
                </a:solidFill>
              </a:rPr>
              <a:t>one </a:t>
            </a:r>
            <a:r>
              <a:rPr lang="en-GB" dirty="0"/>
              <a:t>violent conflict? </a:t>
            </a:r>
          </a:p>
          <a:p>
            <a:pPr marL="0" indent="0">
              <a:buNone/>
            </a:pPr>
            <a:r>
              <a:rPr lang="en-GB" dirty="0"/>
              <a:t>Have they both been resolved?</a:t>
            </a:r>
          </a:p>
        </p:txBody>
      </p:sp>
    </p:spTree>
    <p:extLst>
      <p:ext uri="{BB962C8B-B14F-4D97-AF65-F5344CB8AC3E}">
        <p14:creationId xmlns:p14="http://schemas.microsoft.com/office/powerpoint/2010/main" val="7331662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5CF2BA-01DB-4743-B187-8D629D2B3516}"/>
              </a:ext>
            </a:extLst>
          </p:cNvPr>
          <p:cNvSpPr>
            <a:spLocks noGrp="1"/>
          </p:cNvSpPr>
          <p:nvPr>
            <p:ph type="title"/>
          </p:nvPr>
        </p:nvSpPr>
        <p:spPr/>
        <p:txBody>
          <a:bodyPr/>
          <a:lstStyle/>
          <a:p>
            <a:r>
              <a:rPr lang="en-GB" dirty="0"/>
              <a:t>Starter </a:t>
            </a:r>
          </a:p>
        </p:txBody>
      </p:sp>
      <p:pic>
        <p:nvPicPr>
          <p:cNvPr id="5" name="Content Placeholder 4">
            <a:extLst>
              <a:ext uri="{FF2B5EF4-FFF2-40B4-BE49-F238E27FC236}">
                <a16:creationId xmlns:a16="http://schemas.microsoft.com/office/drawing/2014/main" id="{BFE1F421-5CF6-4F64-966B-D6B6FCA9D762}"/>
              </a:ext>
            </a:extLst>
          </p:cNvPr>
          <p:cNvPicPr>
            <a:picLocks noGrp="1" noChangeAspect="1"/>
          </p:cNvPicPr>
          <p:nvPr>
            <p:ph idx="1"/>
          </p:nvPr>
        </p:nvPicPr>
        <p:blipFill>
          <a:blip r:embed="rId2" cstate="hqprint">
            <a:extLst>
              <a:ext uri="{28A0092B-C50C-407E-A947-70E740481C1C}">
                <a14:useLocalDpi xmlns:a14="http://schemas.microsoft.com/office/drawing/2010/main" val="0"/>
              </a:ext>
              <a:ext uri="{837473B0-CC2E-450A-ABE3-18F120FF3D39}">
                <a1611:picAttrSrcUrl xmlns:a1611="http://schemas.microsoft.com/office/drawing/2016/11/main" xmlns="" r:id="rId3"/>
              </a:ext>
            </a:extLst>
          </a:blip>
          <a:stretch>
            <a:fillRect/>
          </a:stretch>
        </p:blipFill>
        <p:spPr>
          <a:xfrm>
            <a:off x="2960687" y="365124"/>
            <a:ext cx="1325563" cy="1325563"/>
          </a:xfrm>
        </p:spPr>
      </p:pic>
      <p:pic>
        <p:nvPicPr>
          <p:cNvPr id="8" name="Picture 7">
            <a:extLst>
              <a:ext uri="{FF2B5EF4-FFF2-40B4-BE49-F238E27FC236}">
                <a16:creationId xmlns:a16="http://schemas.microsoft.com/office/drawing/2014/main" id="{D830E8AF-9954-4780-B34E-17A7D78E53EA}"/>
              </a:ext>
            </a:extLst>
          </p:cNvPr>
          <p:cNvPicPr>
            <a:picLocks noChangeAspect="1"/>
          </p:cNvPicPr>
          <p:nvPr/>
        </p:nvPicPr>
        <p:blipFill>
          <a:blip r:embed="rId4" cstate="hqprint">
            <a:extLst>
              <a:ext uri="{28A0092B-C50C-407E-A947-70E740481C1C}">
                <a14:useLocalDpi xmlns:a14="http://schemas.microsoft.com/office/drawing/2010/main" val="0"/>
              </a:ext>
              <a:ext uri="{837473B0-CC2E-450A-ABE3-18F120FF3D39}">
                <a1611:picAttrSrcUrl xmlns:a1611="http://schemas.microsoft.com/office/drawing/2016/11/main" xmlns="" r:id="rId5"/>
              </a:ext>
            </a:extLst>
          </a:blip>
          <a:stretch>
            <a:fillRect/>
          </a:stretch>
        </p:blipFill>
        <p:spPr>
          <a:xfrm>
            <a:off x="6093344" y="350288"/>
            <a:ext cx="1193026" cy="1325563"/>
          </a:xfrm>
          <a:prstGeom prst="rect">
            <a:avLst/>
          </a:prstGeom>
        </p:spPr>
      </p:pic>
      <p:pic>
        <p:nvPicPr>
          <p:cNvPr id="11" name="Picture 10">
            <a:extLst>
              <a:ext uri="{FF2B5EF4-FFF2-40B4-BE49-F238E27FC236}">
                <a16:creationId xmlns:a16="http://schemas.microsoft.com/office/drawing/2014/main" id="{F7B38B7F-B144-4261-A8F9-C409CD6F3618}"/>
              </a:ext>
            </a:extLst>
          </p:cNvPr>
          <p:cNvPicPr>
            <a:picLocks noChangeAspect="1"/>
          </p:cNvPicPr>
          <p:nvPr/>
        </p:nvPicPr>
        <p:blipFill>
          <a:blip r:embed="rId6">
            <a:extLst>
              <a:ext uri="{28A0092B-C50C-407E-A947-70E740481C1C}">
                <a14:useLocalDpi xmlns:a14="http://schemas.microsoft.com/office/drawing/2010/main" val="0"/>
              </a:ext>
              <a:ext uri="{837473B0-CC2E-450A-ABE3-18F120FF3D39}">
                <a1611:picAttrSrcUrl xmlns:a1611="http://schemas.microsoft.com/office/drawing/2016/11/main" xmlns="" r:id="rId7"/>
              </a:ext>
            </a:extLst>
          </a:blip>
          <a:stretch>
            <a:fillRect/>
          </a:stretch>
        </p:blipFill>
        <p:spPr>
          <a:xfrm>
            <a:off x="9093464" y="365122"/>
            <a:ext cx="1325563" cy="1325563"/>
          </a:xfrm>
          <a:prstGeom prst="rect">
            <a:avLst/>
          </a:prstGeom>
        </p:spPr>
      </p:pic>
      <p:sp>
        <p:nvSpPr>
          <p:cNvPr id="13" name="Rectangle 12">
            <a:extLst>
              <a:ext uri="{FF2B5EF4-FFF2-40B4-BE49-F238E27FC236}">
                <a16:creationId xmlns:a16="http://schemas.microsoft.com/office/drawing/2014/main" id="{834968BF-CE26-4CB1-8853-9FEFC854665E}"/>
              </a:ext>
            </a:extLst>
          </p:cNvPr>
          <p:cNvSpPr/>
          <p:nvPr/>
        </p:nvSpPr>
        <p:spPr>
          <a:xfrm>
            <a:off x="433138" y="2213811"/>
            <a:ext cx="11341768" cy="3970318"/>
          </a:xfrm>
          <a:prstGeom prst="rect">
            <a:avLst/>
          </a:prstGeom>
        </p:spPr>
        <p:txBody>
          <a:bodyPr wrap="square">
            <a:spAutoFit/>
          </a:bodyPr>
          <a:lstStyle/>
          <a:p>
            <a:r>
              <a:rPr lang="en-US" sz="3600" dirty="0"/>
              <a:t>Divide a full page in your jotter into 4 squares and write these headings, one in each box:</a:t>
            </a:r>
          </a:p>
          <a:p>
            <a:pPr marL="514350" indent="-514350">
              <a:buFont typeface="+mj-lt"/>
              <a:buAutoNum type="arabicPeriod"/>
            </a:pPr>
            <a:r>
              <a:rPr lang="en-US" sz="3600" dirty="0"/>
              <a:t>What do you think is meant by the word ‘</a:t>
            </a:r>
            <a:r>
              <a:rPr lang="en-US" sz="3600" b="1" dirty="0"/>
              <a:t>conflict’</a:t>
            </a:r>
            <a:r>
              <a:rPr lang="en-US" sz="3600" dirty="0"/>
              <a:t>?</a:t>
            </a:r>
          </a:p>
          <a:p>
            <a:pPr marL="514350" indent="-514350">
              <a:buFont typeface="+mj-lt"/>
              <a:buAutoNum type="arabicPeriod"/>
            </a:pPr>
            <a:r>
              <a:rPr lang="en-US" sz="3600" dirty="0"/>
              <a:t>What do you think are the </a:t>
            </a:r>
            <a:r>
              <a:rPr lang="en-US" sz="3600" b="1" dirty="0"/>
              <a:t>causes</a:t>
            </a:r>
            <a:r>
              <a:rPr lang="en-US" sz="3600" dirty="0"/>
              <a:t> of conflict in the world?</a:t>
            </a:r>
          </a:p>
          <a:p>
            <a:pPr marL="514350" indent="-514350">
              <a:buFont typeface="+mj-lt"/>
              <a:buAutoNum type="arabicPeriod"/>
            </a:pPr>
            <a:r>
              <a:rPr lang="en-US" sz="3600" b="1" dirty="0"/>
              <a:t>Where</a:t>
            </a:r>
            <a:r>
              <a:rPr lang="en-US" sz="3600" dirty="0"/>
              <a:t> is there conflict in the world? </a:t>
            </a:r>
          </a:p>
          <a:p>
            <a:pPr marL="514350" indent="-514350">
              <a:buFont typeface="+mj-lt"/>
              <a:buAutoNum type="arabicPeriod"/>
            </a:pPr>
            <a:r>
              <a:rPr lang="en-US" sz="3600" dirty="0"/>
              <a:t>Think about a conflict </a:t>
            </a:r>
            <a:r>
              <a:rPr lang="en-US" sz="3600" b="1" dirty="0"/>
              <a:t>you</a:t>
            </a:r>
            <a:r>
              <a:rPr lang="en-US" sz="3600" dirty="0"/>
              <a:t> have been involved in. What caused it? </a:t>
            </a:r>
            <a:endParaRPr lang="en-GB" sz="3600" dirty="0"/>
          </a:p>
        </p:txBody>
      </p:sp>
    </p:spTree>
    <p:extLst>
      <p:ext uri="{BB962C8B-B14F-4D97-AF65-F5344CB8AC3E}">
        <p14:creationId xmlns:p14="http://schemas.microsoft.com/office/powerpoint/2010/main" val="26969867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087644-FF03-432D-AC2D-20F86385818F}"/>
              </a:ext>
            </a:extLst>
          </p:cNvPr>
          <p:cNvSpPr>
            <a:spLocks noGrp="1"/>
          </p:cNvSpPr>
          <p:nvPr>
            <p:ph type="title"/>
          </p:nvPr>
        </p:nvSpPr>
        <p:spPr/>
        <p:txBody>
          <a:bodyPr/>
          <a:lstStyle/>
          <a:p>
            <a:r>
              <a:rPr lang="en-GB" dirty="0"/>
              <a:t>Background </a:t>
            </a:r>
          </a:p>
        </p:txBody>
      </p:sp>
      <p:sp>
        <p:nvSpPr>
          <p:cNvPr id="3" name="Content Placeholder 2">
            <a:extLst>
              <a:ext uri="{FF2B5EF4-FFF2-40B4-BE49-F238E27FC236}">
                <a16:creationId xmlns:a16="http://schemas.microsoft.com/office/drawing/2014/main" id="{58DA7D79-AAA7-4725-A518-ECF7E897BA8F}"/>
              </a:ext>
            </a:extLst>
          </p:cNvPr>
          <p:cNvSpPr>
            <a:spLocks noGrp="1"/>
          </p:cNvSpPr>
          <p:nvPr>
            <p:ph idx="1"/>
          </p:nvPr>
        </p:nvSpPr>
        <p:spPr/>
        <p:txBody>
          <a:bodyPr>
            <a:normAutofit/>
          </a:bodyPr>
          <a:lstStyle/>
          <a:p>
            <a:pPr marL="0" indent="0">
              <a:buNone/>
            </a:pPr>
            <a:r>
              <a:rPr lang="en-US" sz="3600" dirty="0"/>
              <a:t>Conflict occurs when the rights and beliefs of one person or group of people </a:t>
            </a:r>
            <a:r>
              <a:rPr lang="en-US" sz="3600" dirty="0">
                <a:solidFill>
                  <a:srgbClr val="FF0000"/>
                </a:solidFill>
              </a:rPr>
              <a:t>clash</a:t>
            </a:r>
            <a:r>
              <a:rPr lang="en-US" sz="3600" dirty="0"/>
              <a:t> with those of another person or group of people. </a:t>
            </a:r>
            <a:r>
              <a:rPr lang="en-US" sz="3600" dirty="0">
                <a:solidFill>
                  <a:srgbClr val="FF0000"/>
                </a:solidFill>
              </a:rPr>
              <a:t>When people disagree, there is conflict. </a:t>
            </a:r>
          </a:p>
          <a:p>
            <a:pPr marL="0" indent="0">
              <a:buNone/>
            </a:pPr>
            <a:r>
              <a:rPr lang="en-US" sz="3600" dirty="0"/>
              <a:t>Some conflicts can be less serious than others. For instance, two people might argue over what to watch on the TV, or two countries might go to war against each other. </a:t>
            </a:r>
            <a:endParaRPr lang="en-GB" sz="3600" dirty="0"/>
          </a:p>
        </p:txBody>
      </p:sp>
      <p:pic>
        <p:nvPicPr>
          <p:cNvPr id="5" name="Picture 4">
            <a:extLst>
              <a:ext uri="{FF2B5EF4-FFF2-40B4-BE49-F238E27FC236}">
                <a16:creationId xmlns:a16="http://schemas.microsoft.com/office/drawing/2014/main" id="{34F2AFCF-92B2-415C-B5D8-253F9FDCC9E6}"/>
              </a:ext>
            </a:extLst>
          </p:cNvPr>
          <p:cNvPicPr>
            <a:picLocks noChangeAspect="1"/>
          </p:cNvPicPr>
          <p:nvPr/>
        </p:nvPicPr>
        <p:blipFill>
          <a:blip r:embed="rId2" cstate="hqprint">
            <a:extLst>
              <a:ext uri="{28A0092B-C50C-407E-A947-70E740481C1C}">
                <a14:useLocalDpi xmlns:a14="http://schemas.microsoft.com/office/drawing/2010/main" val="0"/>
              </a:ext>
              <a:ext uri="{837473B0-CC2E-450A-ABE3-18F120FF3D39}">
                <a1611:picAttrSrcUrl xmlns:a1611="http://schemas.microsoft.com/office/drawing/2016/11/main" xmlns="" r:id="rId3"/>
              </a:ext>
            </a:extLst>
          </a:blip>
          <a:stretch>
            <a:fillRect/>
          </a:stretch>
        </p:blipFill>
        <p:spPr>
          <a:xfrm>
            <a:off x="9839435" y="230188"/>
            <a:ext cx="1935469" cy="1451602"/>
          </a:xfrm>
          <a:prstGeom prst="rect">
            <a:avLst/>
          </a:prstGeom>
        </p:spPr>
      </p:pic>
    </p:spTree>
    <p:extLst>
      <p:ext uri="{BB962C8B-B14F-4D97-AF65-F5344CB8AC3E}">
        <p14:creationId xmlns:p14="http://schemas.microsoft.com/office/powerpoint/2010/main" val="10246558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557F2E-833C-43AC-A0E3-FFCD1315D318}"/>
              </a:ext>
            </a:extLst>
          </p:cNvPr>
          <p:cNvSpPr>
            <a:spLocks noGrp="1"/>
          </p:cNvSpPr>
          <p:nvPr>
            <p:ph type="title"/>
          </p:nvPr>
        </p:nvSpPr>
        <p:spPr>
          <a:xfrm>
            <a:off x="623777" y="144511"/>
            <a:ext cx="10515600" cy="1325563"/>
          </a:xfrm>
        </p:spPr>
        <p:txBody>
          <a:bodyPr/>
          <a:lstStyle/>
          <a:p>
            <a:r>
              <a:rPr lang="en-GB" dirty="0"/>
              <a:t>Conflict in the wider world </a:t>
            </a:r>
          </a:p>
        </p:txBody>
      </p:sp>
      <p:sp>
        <p:nvSpPr>
          <p:cNvPr id="3" name="Content Placeholder 2">
            <a:extLst>
              <a:ext uri="{FF2B5EF4-FFF2-40B4-BE49-F238E27FC236}">
                <a16:creationId xmlns:a16="http://schemas.microsoft.com/office/drawing/2014/main" id="{C485ECEA-0279-4BA0-A6A8-8EBECFC68C8C}"/>
              </a:ext>
            </a:extLst>
          </p:cNvPr>
          <p:cNvSpPr>
            <a:spLocks noGrp="1"/>
          </p:cNvSpPr>
          <p:nvPr>
            <p:ph idx="1"/>
          </p:nvPr>
        </p:nvSpPr>
        <p:spPr>
          <a:xfrm>
            <a:off x="171376" y="1357532"/>
            <a:ext cx="11420402" cy="5032375"/>
          </a:xfrm>
        </p:spPr>
        <p:txBody>
          <a:bodyPr>
            <a:normAutofit/>
          </a:bodyPr>
          <a:lstStyle/>
          <a:p>
            <a:pPr marL="514350" indent="-514350">
              <a:buAutoNum type="arabicPeriod"/>
            </a:pPr>
            <a:r>
              <a:rPr lang="en-GB" dirty="0"/>
              <a:t>Below are names of groups which have been involved in conflict. They have been mixed up. Can you arrange them correctly? </a:t>
            </a:r>
          </a:p>
          <a:p>
            <a:pPr marL="514350" indent="-514350">
              <a:buAutoNum type="arabicPeriod"/>
            </a:pPr>
            <a:endParaRPr lang="en-GB" dirty="0"/>
          </a:p>
          <a:p>
            <a:pPr marL="514350" indent="-514350">
              <a:buAutoNum type="arabicPeriod"/>
            </a:pPr>
            <a:endParaRPr lang="en-GB" dirty="0"/>
          </a:p>
          <a:p>
            <a:pPr marL="514350" indent="-514350">
              <a:buAutoNum type="arabicPeriod"/>
            </a:pPr>
            <a:endParaRPr lang="en-GB" dirty="0"/>
          </a:p>
          <a:p>
            <a:pPr marL="514350" indent="-514350">
              <a:buAutoNum type="arabicPeriod"/>
            </a:pPr>
            <a:endParaRPr lang="en-GB" dirty="0"/>
          </a:p>
          <a:p>
            <a:pPr marL="514350" indent="-514350">
              <a:buAutoNum type="arabicPeriod"/>
            </a:pPr>
            <a:endParaRPr lang="en-GB" dirty="0"/>
          </a:p>
          <a:p>
            <a:pPr marL="514350" indent="-514350">
              <a:buAutoNum type="arabicPeriod"/>
            </a:pPr>
            <a:endParaRPr lang="en-GB" dirty="0"/>
          </a:p>
          <a:p>
            <a:pPr marL="514350" indent="-514350">
              <a:buAutoNum type="arabicPeriod"/>
            </a:pPr>
            <a:r>
              <a:rPr lang="en-GB" dirty="0"/>
              <a:t>For each of these groups, can you give a reason why each conflict may have occurred? </a:t>
            </a:r>
          </a:p>
        </p:txBody>
      </p:sp>
      <p:pic>
        <p:nvPicPr>
          <p:cNvPr id="4" name="Picture 3" descr="Screen Shot 2018-04-29 at 08.54.32.png">
            <a:extLst>
              <a:ext uri="{FF2B5EF4-FFF2-40B4-BE49-F238E27FC236}">
                <a16:creationId xmlns:a16="http://schemas.microsoft.com/office/drawing/2014/main" id="{00BFF295-445A-48A5-9BF7-13E488B30DA8}"/>
              </a:ext>
            </a:extLst>
          </p:cNvPr>
          <p:cNvPicPr>
            <a:picLocks noChangeAspect="1"/>
          </p:cNvPicPr>
          <p:nvPr/>
        </p:nvPicPr>
        <p:blipFill rotWithShape="1">
          <a:blip r:embed="rId2">
            <a:extLst>
              <a:ext uri="{28A0092B-C50C-407E-A947-70E740481C1C}">
                <a14:useLocalDpi xmlns:a14="http://schemas.microsoft.com/office/drawing/2010/main" val="0"/>
              </a:ext>
            </a:extLst>
          </a:blip>
          <a:srcRect l="11655" t="33759" r="13190" b="26153"/>
          <a:stretch/>
        </p:blipFill>
        <p:spPr>
          <a:xfrm>
            <a:off x="385799" y="2410510"/>
            <a:ext cx="11420402" cy="2672863"/>
          </a:xfrm>
          <a:prstGeom prst="rect">
            <a:avLst/>
          </a:prstGeom>
        </p:spPr>
      </p:pic>
    </p:spTree>
    <p:extLst>
      <p:ext uri="{BB962C8B-B14F-4D97-AF65-F5344CB8AC3E}">
        <p14:creationId xmlns:p14="http://schemas.microsoft.com/office/powerpoint/2010/main" val="32236163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6BF7421-FBAF-472E-85C4-C1DD0D7005D7}"/>
              </a:ext>
            </a:extLst>
          </p:cNvPr>
          <p:cNvSpPr>
            <a:spLocks noGrp="1"/>
          </p:cNvSpPr>
          <p:nvPr>
            <p:ph idx="1"/>
          </p:nvPr>
        </p:nvSpPr>
        <p:spPr>
          <a:xfrm>
            <a:off x="419100" y="323850"/>
            <a:ext cx="11449050" cy="6324600"/>
          </a:xfrm>
        </p:spPr>
        <p:txBody>
          <a:bodyPr>
            <a:noAutofit/>
          </a:bodyPr>
          <a:lstStyle/>
          <a:p>
            <a:pPr marL="0" indent="0">
              <a:buNone/>
            </a:pPr>
            <a:r>
              <a:rPr lang="en-US" sz="3200" dirty="0"/>
              <a:t>International conflict can be caused by a number of reasons, or factors, which often overlap.</a:t>
            </a:r>
          </a:p>
          <a:p>
            <a:pPr marL="0" indent="0">
              <a:buNone/>
            </a:pPr>
            <a:endParaRPr lang="en-US" sz="3200" dirty="0"/>
          </a:p>
          <a:p>
            <a:pPr marL="0" indent="0">
              <a:buNone/>
            </a:pPr>
            <a:r>
              <a:rPr lang="en-US" sz="3200" b="1" dirty="0"/>
              <a:t>Note these down: </a:t>
            </a:r>
          </a:p>
          <a:p>
            <a:pPr marL="514350" indent="-514350">
              <a:buAutoNum type="arabicPeriod"/>
            </a:pPr>
            <a:r>
              <a:rPr lang="en-US" sz="3200" dirty="0"/>
              <a:t>Differences in political or religious beliefs</a:t>
            </a:r>
          </a:p>
          <a:p>
            <a:pPr marL="514350" indent="-514350">
              <a:buAutoNum type="arabicPeriod" startAt="2"/>
            </a:pPr>
            <a:r>
              <a:rPr lang="en-US" sz="3200" dirty="0"/>
              <a:t>Dispute over historical interpretation of events </a:t>
            </a:r>
          </a:p>
          <a:p>
            <a:pPr marL="514350" indent="-514350">
              <a:buAutoNum type="arabicPeriod" startAt="2"/>
            </a:pPr>
            <a:r>
              <a:rPr lang="en-US" sz="3200" dirty="0"/>
              <a:t>Dispute over territory </a:t>
            </a:r>
          </a:p>
          <a:p>
            <a:pPr marL="514350" indent="-514350">
              <a:buAutoNum type="arabicPeriod" startAt="2"/>
            </a:pPr>
            <a:r>
              <a:rPr lang="en-US" sz="3200" dirty="0"/>
              <a:t>Dispute over resources such as oil, gas, food and water </a:t>
            </a:r>
          </a:p>
          <a:p>
            <a:pPr marL="0" indent="0">
              <a:buNone/>
            </a:pPr>
            <a:r>
              <a:rPr lang="en-US" sz="3200" dirty="0"/>
              <a:t>5.  Country / Governments expanding their power by breaking international law or behaving in an undemocratic way </a:t>
            </a:r>
          </a:p>
          <a:p>
            <a:pPr marL="0" indent="0">
              <a:buNone/>
            </a:pPr>
            <a:r>
              <a:rPr lang="en-US" sz="3200" dirty="0"/>
              <a:t>6. Poverty / Discrimination / Poor treatment of group of people</a:t>
            </a:r>
            <a:endParaRPr lang="en-GB" sz="3200" dirty="0"/>
          </a:p>
        </p:txBody>
      </p:sp>
    </p:spTree>
    <p:extLst>
      <p:ext uri="{BB962C8B-B14F-4D97-AF65-F5344CB8AC3E}">
        <p14:creationId xmlns:p14="http://schemas.microsoft.com/office/powerpoint/2010/main" val="39095895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6BF7421-FBAF-472E-85C4-C1DD0D7005D7}"/>
              </a:ext>
            </a:extLst>
          </p:cNvPr>
          <p:cNvSpPr>
            <a:spLocks noGrp="1"/>
          </p:cNvSpPr>
          <p:nvPr>
            <p:ph idx="1"/>
          </p:nvPr>
        </p:nvSpPr>
        <p:spPr>
          <a:xfrm>
            <a:off x="419100" y="323850"/>
            <a:ext cx="11449050" cy="6324600"/>
          </a:xfrm>
        </p:spPr>
        <p:txBody>
          <a:bodyPr>
            <a:noAutofit/>
          </a:bodyPr>
          <a:lstStyle/>
          <a:p>
            <a:pPr marL="0" indent="0" algn="ctr">
              <a:buNone/>
            </a:pPr>
            <a:r>
              <a:rPr lang="en-US" sz="3200" b="1" dirty="0"/>
              <a:t>Explain 2 main causes of international conflict. (4) </a:t>
            </a:r>
          </a:p>
          <a:p>
            <a:pPr marL="0" indent="0">
              <a:buNone/>
            </a:pPr>
            <a:endParaRPr lang="en-US" sz="3200" dirty="0"/>
          </a:p>
          <a:p>
            <a:pPr marL="0" indent="0">
              <a:buNone/>
            </a:pPr>
            <a:r>
              <a:rPr lang="en-US" sz="3200" dirty="0"/>
              <a:t>Structure for a Modern Studies Explain answer = 2 x PE</a:t>
            </a:r>
          </a:p>
          <a:p>
            <a:pPr marL="0" indent="0">
              <a:buNone/>
            </a:pPr>
            <a:r>
              <a:rPr lang="en-US" sz="3200" b="1" dirty="0"/>
              <a:t>P</a:t>
            </a:r>
            <a:r>
              <a:rPr lang="en-US" sz="3200" dirty="0"/>
              <a:t> = point</a:t>
            </a:r>
          </a:p>
          <a:p>
            <a:pPr marL="0" indent="0">
              <a:buNone/>
            </a:pPr>
            <a:r>
              <a:rPr lang="en-US" sz="3200" b="1" dirty="0"/>
              <a:t>E</a:t>
            </a:r>
            <a:r>
              <a:rPr lang="en-US" sz="3200" dirty="0"/>
              <a:t> = explain</a:t>
            </a:r>
          </a:p>
          <a:p>
            <a:pPr marL="0" indent="0">
              <a:buNone/>
            </a:pPr>
            <a:endParaRPr lang="en-US" sz="3200" dirty="0"/>
          </a:p>
          <a:p>
            <a:pPr marL="0" indent="0">
              <a:buNone/>
            </a:pPr>
            <a:r>
              <a:rPr lang="en-US" sz="3200" dirty="0"/>
              <a:t>e.g. </a:t>
            </a:r>
          </a:p>
          <a:p>
            <a:pPr marL="0" indent="0">
              <a:buNone/>
            </a:pPr>
            <a:r>
              <a:rPr lang="en-US" sz="3200" dirty="0"/>
              <a:t>One cause of international conflict is land. (</a:t>
            </a:r>
            <a:r>
              <a:rPr lang="en-US" sz="3200" b="1" dirty="0"/>
              <a:t>P</a:t>
            </a:r>
            <a:r>
              <a:rPr lang="en-US" sz="3200" dirty="0"/>
              <a:t>) This can cause conflict because two different groups in a country think the land should be theirs. (</a:t>
            </a:r>
            <a:r>
              <a:rPr lang="en-US" sz="3200" b="1" dirty="0"/>
              <a:t>E</a:t>
            </a:r>
            <a:r>
              <a:rPr lang="en-US" sz="3200" dirty="0"/>
              <a:t>) </a:t>
            </a:r>
          </a:p>
          <a:p>
            <a:pPr marL="0" indent="0">
              <a:buNone/>
            </a:pPr>
            <a:r>
              <a:rPr lang="en-US" sz="3200" dirty="0"/>
              <a:t>= </a:t>
            </a:r>
            <a:r>
              <a:rPr lang="en-US" sz="3200" b="1" dirty="0"/>
              <a:t>2</a:t>
            </a:r>
            <a:r>
              <a:rPr lang="en-US" sz="3200" dirty="0"/>
              <a:t> marks</a:t>
            </a:r>
          </a:p>
        </p:txBody>
      </p:sp>
    </p:spTree>
    <p:extLst>
      <p:ext uri="{BB962C8B-B14F-4D97-AF65-F5344CB8AC3E}">
        <p14:creationId xmlns:p14="http://schemas.microsoft.com/office/powerpoint/2010/main" val="30167629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6BF7421-FBAF-472E-85C4-C1DD0D7005D7}"/>
              </a:ext>
            </a:extLst>
          </p:cNvPr>
          <p:cNvSpPr>
            <a:spLocks noGrp="1"/>
          </p:cNvSpPr>
          <p:nvPr>
            <p:ph idx="1"/>
          </p:nvPr>
        </p:nvSpPr>
        <p:spPr>
          <a:xfrm>
            <a:off x="419100" y="323850"/>
            <a:ext cx="11449050" cy="6324600"/>
          </a:xfrm>
        </p:spPr>
        <p:txBody>
          <a:bodyPr>
            <a:noAutofit/>
          </a:bodyPr>
          <a:lstStyle/>
          <a:p>
            <a:pPr marL="0" indent="0" algn="ctr">
              <a:buNone/>
            </a:pPr>
            <a:r>
              <a:rPr lang="en-US" sz="3200" b="1" dirty="0"/>
              <a:t>Explain 2 main causes of international conflict. (4) </a:t>
            </a:r>
          </a:p>
          <a:p>
            <a:pPr marL="0" indent="0">
              <a:buNone/>
            </a:pPr>
            <a:endParaRPr lang="en-US" sz="3200" dirty="0"/>
          </a:p>
          <a:p>
            <a:pPr marL="0" indent="0">
              <a:buNone/>
            </a:pPr>
            <a:r>
              <a:rPr lang="en-US" sz="3200" dirty="0"/>
              <a:t>Repeat the </a:t>
            </a:r>
            <a:r>
              <a:rPr lang="en-US" sz="3200" b="1" dirty="0"/>
              <a:t>PE</a:t>
            </a:r>
            <a:r>
              <a:rPr lang="en-US" sz="3200" dirty="0"/>
              <a:t> process to get the other 2 marks.</a:t>
            </a:r>
          </a:p>
          <a:p>
            <a:pPr marL="0" indent="0">
              <a:buNone/>
            </a:pPr>
            <a:r>
              <a:rPr lang="en-US" sz="3200" dirty="0"/>
              <a:t>e.g. </a:t>
            </a:r>
          </a:p>
          <a:p>
            <a:pPr marL="0" indent="0">
              <a:buNone/>
            </a:pPr>
            <a:endParaRPr lang="en-US" sz="3200" dirty="0"/>
          </a:p>
          <a:p>
            <a:pPr marL="0" indent="0">
              <a:buNone/>
            </a:pPr>
            <a:r>
              <a:rPr lang="en-US" sz="3200" dirty="0"/>
              <a:t>Another cause of international conflict is ____________________. (</a:t>
            </a:r>
            <a:r>
              <a:rPr lang="en-US" sz="3200" b="1" dirty="0"/>
              <a:t>P</a:t>
            </a:r>
            <a:r>
              <a:rPr lang="en-US" sz="3200" dirty="0"/>
              <a:t>) This can cause conflict because _____________________________________________________(</a:t>
            </a:r>
            <a:r>
              <a:rPr lang="en-US" sz="3200" b="1" dirty="0"/>
              <a:t>E</a:t>
            </a:r>
            <a:r>
              <a:rPr lang="en-US" sz="3200" dirty="0"/>
              <a:t>) </a:t>
            </a:r>
          </a:p>
          <a:p>
            <a:pPr marL="0" indent="0">
              <a:buNone/>
            </a:pPr>
            <a:r>
              <a:rPr lang="en-US" sz="3200" dirty="0"/>
              <a:t>= </a:t>
            </a:r>
            <a:r>
              <a:rPr lang="en-US" sz="3200" b="1" dirty="0"/>
              <a:t>2</a:t>
            </a:r>
            <a:r>
              <a:rPr lang="en-US" sz="3200" dirty="0"/>
              <a:t> marks</a:t>
            </a:r>
          </a:p>
        </p:txBody>
      </p:sp>
    </p:spTree>
    <p:extLst>
      <p:ext uri="{BB962C8B-B14F-4D97-AF65-F5344CB8AC3E}">
        <p14:creationId xmlns:p14="http://schemas.microsoft.com/office/powerpoint/2010/main" val="30136889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6BF7421-FBAF-472E-85C4-C1DD0D7005D7}"/>
              </a:ext>
            </a:extLst>
          </p:cNvPr>
          <p:cNvSpPr>
            <a:spLocks noGrp="1"/>
          </p:cNvSpPr>
          <p:nvPr>
            <p:ph idx="1"/>
          </p:nvPr>
        </p:nvSpPr>
        <p:spPr>
          <a:xfrm>
            <a:off x="419100" y="323850"/>
            <a:ext cx="11449050" cy="6324600"/>
          </a:xfrm>
        </p:spPr>
        <p:txBody>
          <a:bodyPr>
            <a:noAutofit/>
          </a:bodyPr>
          <a:lstStyle/>
          <a:p>
            <a:pPr marL="0" indent="0" algn="ctr">
              <a:buNone/>
            </a:pPr>
            <a:r>
              <a:rPr lang="en-US" sz="3200" b="1" dirty="0"/>
              <a:t>Explain 2 main causes of international conflict. (4) </a:t>
            </a:r>
          </a:p>
          <a:p>
            <a:pPr marL="0" indent="0">
              <a:buNone/>
            </a:pPr>
            <a:endParaRPr lang="en-US" sz="3200" dirty="0"/>
          </a:p>
          <a:p>
            <a:pPr marL="0" indent="0">
              <a:buNone/>
            </a:pPr>
            <a:r>
              <a:rPr lang="en-GB" sz="3200" dirty="0"/>
              <a:t>One cause of international conflict is l_________________. (</a:t>
            </a:r>
            <a:r>
              <a:rPr lang="en-GB" sz="3200" b="1" dirty="0"/>
              <a:t>P</a:t>
            </a:r>
            <a:r>
              <a:rPr lang="en-GB" sz="3200" dirty="0"/>
              <a:t>) This can cause conflict because two different g______________ in a country think the land should be theirs. (</a:t>
            </a:r>
            <a:r>
              <a:rPr lang="en-GB" sz="3200" b="1" dirty="0"/>
              <a:t>E</a:t>
            </a:r>
            <a:r>
              <a:rPr lang="en-GB" sz="3200" dirty="0"/>
              <a:t>) </a:t>
            </a:r>
          </a:p>
          <a:p>
            <a:pPr marL="0" indent="0">
              <a:buNone/>
            </a:pPr>
            <a:endParaRPr lang="en-US" sz="3200" dirty="0"/>
          </a:p>
          <a:p>
            <a:pPr marL="0" indent="0">
              <a:buNone/>
            </a:pPr>
            <a:r>
              <a:rPr lang="en-US" sz="3200" dirty="0"/>
              <a:t>Another cause of international conflict is ____________________. (</a:t>
            </a:r>
            <a:r>
              <a:rPr lang="en-US" sz="3200" b="1" dirty="0"/>
              <a:t>P</a:t>
            </a:r>
            <a:r>
              <a:rPr lang="en-US" sz="3200" dirty="0"/>
              <a:t>) This can cause conflict because _____________________________________________________(</a:t>
            </a:r>
            <a:r>
              <a:rPr lang="en-US" sz="3200" b="1" dirty="0"/>
              <a:t>E</a:t>
            </a:r>
            <a:r>
              <a:rPr lang="en-US" sz="3200" dirty="0"/>
              <a:t>) </a:t>
            </a:r>
          </a:p>
        </p:txBody>
      </p:sp>
    </p:spTree>
    <p:extLst>
      <p:ext uri="{BB962C8B-B14F-4D97-AF65-F5344CB8AC3E}">
        <p14:creationId xmlns:p14="http://schemas.microsoft.com/office/powerpoint/2010/main" val="9018297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B8639D-A137-428E-B2E4-A792637CA795}"/>
              </a:ext>
            </a:extLst>
          </p:cNvPr>
          <p:cNvSpPr>
            <a:spLocks noGrp="1"/>
          </p:cNvSpPr>
          <p:nvPr>
            <p:ph type="title"/>
          </p:nvPr>
        </p:nvSpPr>
        <p:spPr/>
        <p:txBody>
          <a:bodyPr/>
          <a:lstStyle/>
          <a:p>
            <a:r>
              <a:rPr lang="en-GB" dirty="0"/>
              <a:t>TASK </a:t>
            </a:r>
          </a:p>
        </p:txBody>
      </p:sp>
      <p:sp>
        <p:nvSpPr>
          <p:cNvPr id="3" name="Content Placeholder 2">
            <a:extLst>
              <a:ext uri="{FF2B5EF4-FFF2-40B4-BE49-F238E27FC236}">
                <a16:creationId xmlns:a16="http://schemas.microsoft.com/office/drawing/2014/main" id="{4D5F800E-E266-49C5-ADF3-9EC226E6FF25}"/>
              </a:ext>
            </a:extLst>
          </p:cNvPr>
          <p:cNvSpPr>
            <a:spLocks noGrp="1"/>
          </p:cNvSpPr>
          <p:nvPr>
            <p:ph idx="1"/>
          </p:nvPr>
        </p:nvSpPr>
        <p:spPr/>
        <p:txBody>
          <a:bodyPr>
            <a:normAutofit fontScale="92500" lnSpcReduction="10000"/>
          </a:bodyPr>
          <a:lstStyle/>
          <a:p>
            <a:pPr marL="0" indent="0">
              <a:buNone/>
            </a:pPr>
            <a:r>
              <a:rPr lang="en-GB" dirty="0"/>
              <a:t>Your teacher will show you 6 media clips. Use the table on the next slide to complete the task. </a:t>
            </a:r>
          </a:p>
          <a:p>
            <a:pPr marL="0" indent="0">
              <a:buNone/>
            </a:pPr>
            <a:endParaRPr lang="en-GB" dirty="0"/>
          </a:p>
          <a:p>
            <a:pPr marL="0" indent="0">
              <a:buNone/>
            </a:pPr>
            <a:r>
              <a:rPr lang="en-GB" b="1" dirty="0"/>
              <a:t>FOR TEACHERS</a:t>
            </a:r>
          </a:p>
          <a:p>
            <a:pPr marL="0" indent="0">
              <a:buNone/>
            </a:pPr>
            <a:r>
              <a:rPr lang="en-GB" b="1" dirty="0"/>
              <a:t> </a:t>
            </a:r>
            <a:r>
              <a:rPr lang="en-GB" dirty="0"/>
              <a:t>Israel / Palestine: </a:t>
            </a:r>
            <a:r>
              <a:rPr lang="en-GB" dirty="0">
                <a:hlinkClick r:id="rId2"/>
              </a:rPr>
              <a:t>http://www.bbc.co.uk/newsround/20436092 </a:t>
            </a:r>
            <a:endParaRPr lang="en-GB" dirty="0"/>
          </a:p>
          <a:p>
            <a:pPr marL="0" indent="0">
              <a:buNone/>
            </a:pPr>
            <a:r>
              <a:rPr lang="en-GB" dirty="0"/>
              <a:t>Syria: </a:t>
            </a:r>
            <a:r>
              <a:rPr lang="en-GB" dirty="0">
                <a:hlinkClick r:id="rId3"/>
              </a:rPr>
              <a:t>http://www.bbc.co.uk/newsround/16979186 </a:t>
            </a:r>
            <a:endParaRPr lang="en-GB" dirty="0"/>
          </a:p>
          <a:p>
            <a:pPr marL="0" indent="0">
              <a:buNone/>
            </a:pPr>
            <a:r>
              <a:rPr lang="en-GB" dirty="0"/>
              <a:t>Ukraine: </a:t>
            </a:r>
            <a:r>
              <a:rPr lang="en-GB" dirty="0">
                <a:hlinkClick r:id="rId4"/>
              </a:rPr>
              <a:t>http://www.bbc.co.uk/newsround/26257865 </a:t>
            </a:r>
            <a:endParaRPr lang="en-GB" dirty="0"/>
          </a:p>
          <a:p>
            <a:pPr marL="0" indent="0">
              <a:buNone/>
            </a:pPr>
            <a:r>
              <a:rPr lang="en-GB" dirty="0"/>
              <a:t>Libya: </a:t>
            </a:r>
            <a:r>
              <a:rPr lang="en-GB" dirty="0">
                <a:hlinkClick r:id="rId5"/>
              </a:rPr>
              <a:t>http://www.bbc.co.uk/newsround/14616037 </a:t>
            </a:r>
            <a:endParaRPr lang="en-GB" dirty="0"/>
          </a:p>
          <a:p>
            <a:pPr marL="0" indent="0">
              <a:buNone/>
            </a:pPr>
            <a:r>
              <a:rPr lang="en-GB" dirty="0"/>
              <a:t>Iraq: </a:t>
            </a:r>
            <a:r>
              <a:rPr lang="en-GB" dirty="0">
                <a:hlinkClick r:id="rId6"/>
              </a:rPr>
              <a:t>http://www.bbc.co.uk/newsround/27868389</a:t>
            </a:r>
            <a:endParaRPr lang="en-GB" dirty="0"/>
          </a:p>
          <a:p>
            <a:pPr marL="0" indent="0">
              <a:buNone/>
            </a:pPr>
            <a:r>
              <a:rPr lang="en-GB" dirty="0"/>
              <a:t> Afghanistan: </a:t>
            </a:r>
            <a:r>
              <a:rPr lang="en-GB" dirty="0">
                <a:hlinkClick r:id="rId7"/>
              </a:rPr>
              <a:t>https://www.bbc.co.uk/newsround/15214375</a:t>
            </a:r>
            <a:endParaRPr lang="en-GB" dirty="0"/>
          </a:p>
          <a:p>
            <a:pPr marL="0" indent="0">
              <a:buNone/>
            </a:pPr>
            <a:endParaRPr lang="en-GB" b="1" dirty="0"/>
          </a:p>
        </p:txBody>
      </p:sp>
    </p:spTree>
    <p:extLst>
      <p:ext uri="{BB962C8B-B14F-4D97-AF65-F5344CB8AC3E}">
        <p14:creationId xmlns:p14="http://schemas.microsoft.com/office/powerpoint/2010/main" val="10319668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1">
      <a:majorFont>
        <a:latin typeface="Tw Cen MT"/>
        <a:ea typeface=""/>
        <a:cs typeface=""/>
      </a:majorFont>
      <a:minorFont>
        <a:latin typeface="Tw Cen M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5A15973182C454CBD017EAD4899623C" ma:contentTypeVersion="2" ma:contentTypeDescription="Create a new document." ma:contentTypeScope="" ma:versionID="065adcf069ce597681a8f791dd8b0cf8">
  <xsd:schema xmlns:xsd="http://www.w3.org/2001/XMLSchema" xmlns:xs="http://www.w3.org/2001/XMLSchema" xmlns:p="http://schemas.microsoft.com/office/2006/metadata/properties" xmlns:ns2="e77713bc-0ebc-4063-99a4-8848dbeddd29" targetNamespace="http://schemas.microsoft.com/office/2006/metadata/properties" ma:root="true" ma:fieldsID="7fa3958930a7aef7a61cb2d2dbf8c033" ns2:_="">
    <xsd:import namespace="e77713bc-0ebc-4063-99a4-8848dbeddd29"/>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77713bc-0ebc-4063-99a4-8848dbeddd29"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8494590-F4D1-40A0-9456-863A35FDFA78}"/>
</file>

<file path=customXml/itemProps2.xml><?xml version="1.0" encoding="utf-8"?>
<ds:datastoreItem xmlns:ds="http://schemas.openxmlformats.org/officeDocument/2006/customXml" ds:itemID="{4D010465-3B9E-4445-8F41-422D9427216F}"/>
</file>

<file path=customXml/itemProps3.xml><?xml version="1.0" encoding="utf-8"?>
<ds:datastoreItem xmlns:ds="http://schemas.openxmlformats.org/officeDocument/2006/customXml" ds:itemID="{F53AE09A-B447-4BE4-86AA-B9032760AEBD}"/>
</file>

<file path=docProps/app.xml><?xml version="1.0" encoding="utf-8"?>
<Properties xmlns="http://schemas.openxmlformats.org/officeDocument/2006/extended-properties" xmlns:vt="http://schemas.openxmlformats.org/officeDocument/2006/docPropsVTypes">
  <TotalTime>245</TotalTime>
  <Words>632</Words>
  <Application>Microsoft Office PowerPoint</Application>
  <PresentationFormat>Widescreen</PresentationFormat>
  <Paragraphs>83</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Tw Cen MT</vt:lpstr>
      <vt:lpstr>Office Theme</vt:lpstr>
      <vt:lpstr>What is Conflict? </vt:lpstr>
      <vt:lpstr>Starter </vt:lpstr>
      <vt:lpstr>Background </vt:lpstr>
      <vt:lpstr>Conflict in the wider world </vt:lpstr>
      <vt:lpstr>PowerPoint Presentation</vt:lpstr>
      <vt:lpstr>PowerPoint Presentation</vt:lpstr>
      <vt:lpstr>PowerPoint Presentation</vt:lpstr>
      <vt:lpstr>PowerPoint Presentation</vt:lpstr>
      <vt:lpstr>TASK </vt:lpstr>
      <vt:lpstr>Copy and complete the table </vt:lpstr>
      <vt:lpstr>PowerPoint Presentation</vt:lpstr>
      <vt:lpstr>Plenary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is Conflict?</dc:title>
  <dc:creator>alanna</dc:creator>
  <cp:lastModifiedBy>Emma Noble</cp:lastModifiedBy>
  <cp:revision>16</cp:revision>
  <cp:lastPrinted>2020-02-19T10:33:29Z</cp:lastPrinted>
  <dcterms:created xsi:type="dcterms:W3CDTF">2019-02-13T20:03:05Z</dcterms:created>
  <dcterms:modified xsi:type="dcterms:W3CDTF">2020-02-19T12:31:39Z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0x01010035A15973182C454CBD017EAD4899623C</vt:lpwstr>
  </property>
</Properties>
</file>