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" y="7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91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650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629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965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5083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3528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357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625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5299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915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023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3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A73BD-E89E-4157-B4A9-4D804A980605}" type="datetimeFigureOut">
              <a:rPr lang="en-GB" smtClean="0"/>
              <a:t>21/02/2019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D5BF4-7F8A-43A3-B1D9-DB20C510E5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359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Decision Making Exercise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L.I I can make a </a:t>
            </a:r>
            <a:r>
              <a:rPr lang="en-GB" b="1" i="1" dirty="0" smtClean="0">
                <a:solidFill>
                  <a:srgbClr val="FF0000"/>
                </a:solidFill>
              </a:rPr>
              <a:t>decision</a:t>
            </a:r>
            <a:r>
              <a:rPr lang="en-GB" dirty="0" smtClean="0"/>
              <a:t> using </a:t>
            </a:r>
            <a:r>
              <a:rPr lang="en-GB" b="1" i="1" dirty="0" smtClean="0">
                <a:solidFill>
                  <a:srgbClr val="FF0000"/>
                </a:solidFill>
              </a:rPr>
              <a:t>3 sources </a:t>
            </a:r>
            <a:r>
              <a:rPr lang="en-GB" dirty="0" smtClean="0"/>
              <a:t>of information.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9958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8020" t="20703" r="26563" b="34636"/>
          <a:stretch/>
        </p:blipFill>
        <p:spPr>
          <a:xfrm>
            <a:off x="215901" y="393699"/>
            <a:ext cx="12068962" cy="621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010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635000"/>
            <a:ext cx="11277600" cy="59309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Remember we have </a:t>
            </a:r>
            <a:r>
              <a:rPr lang="en-GB" dirty="0" smtClean="0">
                <a:latin typeface="Tw Cen MT" panose="020B0602020104020603" pitchFamily="34" charset="0"/>
              </a:rPr>
              <a:t>completed </a:t>
            </a:r>
            <a:r>
              <a:rPr lang="en-GB" dirty="0" smtClean="0">
                <a:latin typeface="Tw Cen MT" panose="020B0602020104020603" pitchFamily="34" charset="0"/>
              </a:rPr>
              <a:t>one of these earlier on in the unit. Use the following </a:t>
            </a:r>
            <a:r>
              <a:rPr lang="en-GB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writing frame. Use all the sources. </a:t>
            </a:r>
          </a:p>
          <a:p>
            <a:pPr marL="0" indent="0">
              <a:buNone/>
            </a:pP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>
                <a:latin typeface="Tw Cen MT" panose="020B0602020104020603" pitchFamily="34" charset="0"/>
              </a:rPr>
              <a:t>I choose Option__*</a:t>
            </a:r>
            <a:r>
              <a:rPr lang="en-GB" b="1" dirty="0">
                <a:latin typeface="Tw Cen MT" panose="020B0602020104020603" pitchFamily="34" charset="0"/>
              </a:rPr>
              <a:t>copy in the option*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>
                <a:latin typeface="Tw Cen MT" panose="020B0602020104020603" pitchFamily="34" charset="0"/>
              </a:rPr>
              <a:t>I chose this option because in source ___ it says ____*</a:t>
            </a:r>
            <a:r>
              <a:rPr lang="en-GB" b="1" dirty="0">
                <a:latin typeface="Tw Cen MT" panose="020B0602020104020603" pitchFamily="34" charset="0"/>
              </a:rPr>
              <a:t>copy in evidence to support your choice*</a:t>
            </a:r>
            <a:r>
              <a:rPr lang="en-GB" dirty="0">
                <a:latin typeface="Tw Cen MT" panose="020B0602020104020603" pitchFamily="34" charset="0"/>
              </a:rPr>
              <a:t>__</a:t>
            </a: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>
                <a:latin typeface="Tw Cen MT" panose="020B0602020104020603" pitchFamily="34" charset="0"/>
              </a:rPr>
              <a:t>Another reason I chose this option is because in source ____ it says </a:t>
            </a:r>
            <a:r>
              <a:rPr lang="en-GB" b="1" dirty="0">
                <a:latin typeface="Tw Cen MT" panose="020B0602020104020603" pitchFamily="34" charset="0"/>
              </a:rPr>
              <a:t> *copy in evidence to support your choice*</a:t>
            </a:r>
            <a:r>
              <a:rPr lang="en-GB" dirty="0">
                <a:latin typeface="Tw Cen MT" panose="020B0602020104020603" pitchFamily="34" charset="0"/>
              </a:rPr>
              <a:t>___ </a:t>
            </a: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r>
              <a:rPr lang="en-GB" dirty="0" smtClean="0">
                <a:latin typeface="Tw Cen MT" panose="020B0602020104020603" pitchFamily="34" charset="0"/>
              </a:rPr>
              <a:t>A final reason I chose this option is because in source ______ it says </a:t>
            </a:r>
            <a:r>
              <a:rPr lang="en-GB" b="1" dirty="0" smtClean="0">
                <a:latin typeface="Tw Cen MT" panose="020B0602020104020603" pitchFamily="34" charset="0"/>
              </a:rPr>
              <a:t>*copy in evidence to support your choice*</a:t>
            </a:r>
            <a:endParaRPr lang="en-GB" dirty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 smtClean="0">
              <a:latin typeface="Tw Cen MT" panose="020B0602020104020603" pitchFamily="34" charset="0"/>
            </a:endParaRPr>
          </a:p>
          <a:p>
            <a:pPr marL="0" indent="0">
              <a:buNone/>
            </a:pPr>
            <a:endParaRPr lang="en-GB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8642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8300" y="609601"/>
            <a:ext cx="116713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b="1" u="sng" dirty="0" smtClean="0">
                <a:latin typeface="Tw Cen MT" panose="020B0602020104020603" pitchFamily="34" charset="0"/>
              </a:rPr>
              <a:t>Example</a:t>
            </a:r>
            <a:r>
              <a:rPr lang="en-GB" sz="4000" dirty="0" smtClean="0">
                <a:latin typeface="Tw Cen MT" panose="020B0602020104020603" pitchFamily="34" charset="0"/>
              </a:rPr>
              <a:t> </a:t>
            </a:r>
          </a:p>
          <a:p>
            <a:r>
              <a:rPr lang="en-GB" sz="4000" dirty="0" smtClean="0">
                <a:latin typeface="Tw Cen MT" panose="020B0602020104020603" pitchFamily="34" charset="0"/>
              </a:rPr>
              <a:t>I choose Option </a:t>
            </a:r>
            <a:r>
              <a:rPr lang="en-GB" sz="40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1 send in group troops</a:t>
            </a:r>
            <a:r>
              <a:rPr lang="en-GB" sz="4000" dirty="0" smtClean="0">
                <a:latin typeface="Tw Cen MT" panose="020B0602020104020603" pitchFamily="34" charset="0"/>
              </a:rPr>
              <a:t>. </a:t>
            </a:r>
          </a:p>
          <a:p>
            <a:endParaRPr lang="en-GB" sz="4000" dirty="0">
              <a:latin typeface="Tw Cen MT" panose="020B0602020104020603" pitchFamily="34" charset="0"/>
            </a:endParaRPr>
          </a:p>
          <a:p>
            <a:r>
              <a:rPr lang="en-GB" sz="4000" dirty="0" smtClean="0">
                <a:latin typeface="Tw Cen MT" panose="020B0602020104020603" pitchFamily="34" charset="0"/>
              </a:rPr>
              <a:t>I chose this option because in source 2 it says </a:t>
            </a:r>
            <a:r>
              <a:rPr lang="en-GB" sz="40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“</a:t>
            </a:r>
            <a:r>
              <a:rPr lang="en-GB" sz="4000" b="1" i="1" dirty="0">
                <a:solidFill>
                  <a:srgbClr val="FF0000"/>
                </a:solidFill>
                <a:latin typeface="Tw Cen MT" panose="020B0602020104020603" pitchFamily="34" charset="0"/>
              </a:rPr>
              <a:t>We cannot simply stand back and let IS terrorists kill innocent civilians, we have a duty to protect them as well as ourselves. What if IS gains more territory and ends up closer to home than we like</a:t>
            </a:r>
            <a:r>
              <a:rPr lang="en-GB" sz="4000" b="1" i="1" dirty="0" smtClean="0">
                <a:solidFill>
                  <a:srgbClr val="FF0000"/>
                </a:solidFill>
                <a:latin typeface="Tw Cen MT" panose="020B0602020104020603" pitchFamily="34" charset="0"/>
              </a:rPr>
              <a:t>?! Sarah Edinburgh”</a:t>
            </a:r>
          </a:p>
          <a:p>
            <a:r>
              <a:rPr lang="en-GB" sz="4000" b="1" i="1" dirty="0" smtClean="0">
                <a:latin typeface="Tw Cen MT" panose="020B0602020104020603" pitchFamily="34" charset="0"/>
              </a:rPr>
              <a:t>You would repeat this twice more </a:t>
            </a:r>
            <a:endParaRPr lang="en-GB" sz="4000" b="1" i="1" dirty="0">
              <a:latin typeface="Tw Cen MT" panose="020B06020201040206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805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A15973182C454CBD017EAD4899623C" ma:contentTypeVersion="2" ma:contentTypeDescription="Create a new document." ma:contentTypeScope="" ma:versionID="065adcf069ce597681a8f791dd8b0cf8">
  <xsd:schema xmlns:xsd="http://www.w3.org/2001/XMLSchema" xmlns:xs="http://www.w3.org/2001/XMLSchema" xmlns:p="http://schemas.microsoft.com/office/2006/metadata/properties" xmlns:ns2="e77713bc-0ebc-4063-99a4-8848dbeddd29" targetNamespace="http://schemas.microsoft.com/office/2006/metadata/properties" ma:root="true" ma:fieldsID="7fa3958930a7aef7a61cb2d2dbf8c033" ns2:_="">
    <xsd:import namespace="e77713bc-0ebc-4063-99a4-8848dbeddd2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7713bc-0ebc-4063-99a4-8848dbeddd2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364DBC5-EF84-4353-9863-A6AFA2539331}"/>
</file>

<file path=customXml/itemProps2.xml><?xml version="1.0" encoding="utf-8"?>
<ds:datastoreItem xmlns:ds="http://schemas.openxmlformats.org/officeDocument/2006/customXml" ds:itemID="{4D739EE7-31E4-4C82-81A0-7584500F69CC}"/>
</file>

<file path=customXml/itemProps3.xml><?xml version="1.0" encoding="utf-8"?>
<ds:datastoreItem xmlns:ds="http://schemas.openxmlformats.org/officeDocument/2006/customXml" ds:itemID="{28894A7E-C8FC-454D-8905-1F98FF7631D1}"/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183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Tw Cen MT</vt:lpstr>
      <vt:lpstr>Office Theme</vt:lpstr>
      <vt:lpstr>Decision Making Exercise </vt:lpstr>
      <vt:lpstr>PowerPoint Presentation</vt:lpstr>
      <vt:lpstr>PowerPoint Presentation</vt:lpstr>
      <vt:lpstr>PowerPoint Presentation</vt:lpstr>
    </vt:vector>
  </TitlesOfParts>
  <Company>North Lanarkshire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Decision Making Exercise</dc:title>
  <dc:creator>Alanna Simpson</dc:creator>
  <cp:lastModifiedBy>Emma Noble</cp:lastModifiedBy>
  <cp:revision>4</cp:revision>
  <dcterms:created xsi:type="dcterms:W3CDTF">2019-02-15T08:42:56Z</dcterms:created>
  <dcterms:modified xsi:type="dcterms:W3CDTF">2019-02-21T14:57:24Z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0x01010035A15973182C454CBD017EAD4899623C</vt:lpwstr>
  </property>
</Properties>
</file>