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s/slide1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1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7" r:id="rId12"/>
    <p:sldId id="266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57" d="100"/>
          <a:sy n="57" d="100"/>
        </p:scale>
        <p:origin x="72" y="3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customXml" Target="../customXml/item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20" Type="http://schemas.openxmlformats.org/officeDocument/2006/relationships/customXml" Target="../customXml/item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customXml" Target="../customXml/item2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9E7BFB-1352-4A09-84F7-792869F08728}" type="datetimeFigureOut">
              <a:rPr lang="en-GB" smtClean="0"/>
              <a:t>10/03/2020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A6AAF-546C-4DE7-86A7-6B166C3E298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833347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9E7BFB-1352-4A09-84F7-792869F08728}" type="datetimeFigureOut">
              <a:rPr lang="en-GB" smtClean="0"/>
              <a:t>10/03/2020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A6AAF-546C-4DE7-86A7-6B166C3E298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98322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9E7BFB-1352-4A09-84F7-792869F08728}" type="datetimeFigureOut">
              <a:rPr lang="en-GB" smtClean="0"/>
              <a:t>10/03/2020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A6AAF-546C-4DE7-86A7-6B166C3E298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006765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9E7BFB-1352-4A09-84F7-792869F08728}" type="datetimeFigureOut">
              <a:rPr lang="en-GB" smtClean="0"/>
              <a:t>10/03/2020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A6AAF-546C-4DE7-86A7-6B166C3E298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892680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9E7BFB-1352-4A09-84F7-792869F08728}" type="datetimeFigureOut">
              <a:rPr lang="en-GB" smtClean="0"/>
              <a:t>10/03/2020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A6AAF-546C-4DE7-86A7-6B166C3E298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251251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9E7BFB-1352-4A09-84F7-792869F08728}" type="datetimeFigureOut">
              <a:rPr lang="en-GB" smtClean="0"/>
              <a:t>10/03/2020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A6AAF-546C-4DE7-86A7-6B166C3E298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608964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9E7BFB-1352-4A09-84F7-792869F08728}" type="datetimeFigureOut">
              <a:rPr lang="en-GB" smtClean="0"/>
              <a:t>10/03/2020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A6AAF-546C-4DE7-86A7-6B166C3E298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326632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9E7BFB-1352-4A09-84F7-792869F08728}" type="datetimeFigureOut">
              <a:rPr lang="en-GB" smtClean="0"/>
              <a:t>10/03/2020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A6AAF-546C-4DE7-86A7-6B166C3E298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368934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9E7BFB-1352-4A09-84F7-792869F08728}" type="datetimeFigureOut">
              <a:rPr lang="en-GB" smtClean="0"/>
              <a:t>10/03/2020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A6AAF-546C-4DE7-86A7-6B166C3E298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930754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9E7BFB-1352-4A09-84F7-792869F08728}" type="datetimeFigureOut">
              <a:rPr lang="en-GB" smtClean="0"/>
              <a:t>10/03/2020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A6AAF-546C-4DE7-86A7-6B166C3E298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345923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9E7BFB-1352-4A09-84F7-792869F08728}" type="datetimeFigureOut">
              <a:rPr lang="en-GB" smtClean="0"/>
              <a:t>10/03/2020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A6AAF-546C-4DE7-86A7-6B166C3E298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046526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>
            <a:alpha val="61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9E7BFB-1352-4A09-84F7-792869F08728}" type="datetimeFigureOut">
              <a:rPr lang="en-GB" smtClean="0"/>
              <a:t>10/03/2020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EA6AAF-546C-4DE7-86A7-6B166C3E298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08772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cs.wikipedia.org/wiki/Soubor:Indian_Army_T-72_image_2.jpg" TargetMode="External"/><Relationship Id="rId7" Type="http://schemas.openxmlformats.org/officeDocument/2006/relationships/hyperlink" Target="https://openclipart.org/detail/227983/world-peace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hyperlink" Target="http://spring96.org/en/news/44779" TargetMode="External"/><Relationship Id="rId4" Type="http://schemas.openxmlformats.org/officeDocument/2006/relationships/image" Target="../media/image2.jp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bbc.co.uk/newsround/16979186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bbc.co.uk/newsround/27868389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bbc.co.uk/newsround/38317367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67376" y="1018519"/>
            <a:ext cx="9144000" cy="2387600"/>
          </a:xfrm>
        </p:spPr>
        <p:txBody>
          <a:bodyPr/>
          <a:lstStyle/>
          <a:p>
            <a:r>
              <a:rPr lang="en-GB" dirty="0" smtClean="0"/>
              <a:t>What's happening in Yemen?</a:t>
            </a:r>
            <a:endParaRPr lang="en-GB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9454E15D-AAE0-4E95-A2B9-7CC9A541070F}"/>
              </a:ext>
            </a:extLst>
          </p:cNvPr>
          <p:cNvSpPr txBox="1">
            <a:spLocks/>
          </p:cNvSpPr>
          <p:nvPr/>
        </p:nvSpPr>
        <p:spPr>
          <a:xfrm>
            <a:off x="1524000" y="4234375"/>
            <a:ext cx="9144000" cy="16557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L.I I </a:t>
            </a:r>
            <a:r>
              <a:rPr lang="en-GB" dirty="0" smtClean="0"/>
              <a:t>can explain what conflict is happening in Yemen.</a:t>
            </a:r>
            <a:endParaRPr lang="en-GB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ABFCBAC-E0C2-42AD-AA32-9111BDC5139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xmlns="" r:id="rId3"/>
              </a:ext>
            </a:extLst>
          </a:blip>
          <a:stretch>
            <a:fillRect/>
          </a:stretch>
        </p:blipFill>
        <p:spPr>
          <a:xfrm>
            <a:off x="0" y="-6422"/>
            <a:ext cx="2991729" cy="2243797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871E73EC-D59E-474F-8AA7-16BCB7B76D2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xmlns="" r:id="rId5"/>
              </a:ext>
            </a:extLst>
          </a:blip>
          <a:stretch>
            <a:fillRect/>
          </a:stretch>
        </p:blipFill>
        <p:spPr>
          <a:xfrm>
            <a:off x="9887023" y="29791"/>
            <a:ext cx="2304977" cy="220758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17B61890-9B17-4667-A1DF-D7CE39437F27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xmlns="" r:id="rId7"/>
              </a:ext>
            </a:extLst>
          </a:blip>
          <a:stretch>
            <a:fillRect/>
          </a:stretch>
        </p:blipFill>
        <p:spPr>
          <a:xfrm>
            <a:off x="9497778" y="4770782"/>
            <a:ext cx="2694222" cy="20872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625712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Question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 smtClean="0"/>
              <a:t>Explain the </a:t>
            </a:r>
            <a:r>
              <a:rPr lang="en-GB" b="1" i="1" dirty="0" smtClean="0">
                <a:solidFill>
                  <a:srgbClr val="FF0000"/>
                </a:solidFill>
              </a:rPr>
              <a:t>impact </a:t>
            </a:r>
            <a:r>
              <a:rPr lang="en-GB" dirty="0" smtClean="0"/>
              <a:t>that the </a:t>
            </a:r>
            <a:r>
              <a:rPr lang="en-GB" b="1" i="1" dirty="0" smtClean="0">
                <a:solidFill>
                  <a:srgbClr val="FF0000"/>
                </a:solidFill>
              </a:rPr>
              <a:t>Yemen civil war </a:t>
            </a:r>
            <a:r>
              <a:rPr lang="en-GB" dirty="0" smtClean="0"/>
              <a:t>has had on its people. (4) (PEx2) 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 smtClean="0"/>
              <a:t>One impact that the Yemen civil war has had is ____________. This means that __________________________________________. 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b="1" i="1" dirty="0" smtClean="0">
                <a:solidFill>
                  <a:srgbClr val="FF0000"/>
                </a:solidFill>
              </a:rPr>
              <a:t>Continue </a:t>
            </a:r>
            <a:endParaRPr lang="en-GB" b="1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728718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8798" y="165100"/>
            <a:ext cx="7836801" cy="6604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8153400" y="558800"/>
            <a:ext cx="3606800" cy="224676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/>
              <a:t> </a:t>
            </a:r>
            <a:r>
              <a:rPr lang="en-GB" sz="2800" dirty="0" smtClean="0"/>
              <a:t>Make a conclusion about Yemen’s </a:t>
            </a:r>
            <a:r>
              <a:rPr lang="en-GB" sz="2800" b="1" i="1" dirty="0" smtClean="0">
                <a:solidFill>
                  <a:srgbClr val="FF0000"/>
                </a:solidFill>
              </a:rPr>
              <a:t>humanitarian situation </a:t>
            </a:r>
            <a:r>
              <a:rPr lang="en-GB" sz="2800" dirty="0" smtClean="0"/>
              <a:t>compared to the global average. </a:t>
            </a:r>
            <a:endParaRPr lang="en-GB" sz="2800" dirty="0"/>
          </a:p>
        </p:txBody>
      </p:sp>
      <p:sp>
        <p:nvSpPr>
          <p:cNvPr id="4" name="Rectangle 3"/>
          <p:cNvSpPr/>
          <p:nvPr/>
        </p:nvSpPr>
        <p:spPr>
          <a:xfrm>
            <a:off x="8153400" y="3229670"/>
            <a:ext cx="3733800" cy="310854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GB" sz="2800" dirty="0" smtClean="0"/>
              <a:t>A conclusion that can be drawn is _____________________________. I know this because the </a:t>
            </a:r>
            <a:r>
              <a:rPr lang="en-GB" sz="2800" smtClean="0"/>
              <a:t>source shows______________</a:t>
            </a:r>
            <a:endParaRPr lang="en-GB" sz="2800" dirty="0" smtClean="0"/>
          </a:p>
          <a:p>
            <a:r>
              <a:rPr lang="en-GB" sz="2800" dirty="0" smtClean="0"/>
              <a:t>__________________.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122438247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Plenary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 smtClean="0"/>
              <a:t>Imagine you were living in Yemen at the moment. 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r>
              <a:rPr lang="en-GB" dirty="0" smtClean="0"/>
              <a:t>Write down </a:t>
            </a:r>
            <a:r>
              <a:rPr lang="en-GB" b="1" i="1" dirty="0" smtClean="0">
                <a:solidFill>
                  <a:srgbClr val="FF0000"/>
                </a:solidFill>
              </a:rPr>
              <a:t>4 feelings </a:t>
            </a:r>
            <a:r>
              <a:rPr lang="en-GB" dirty="0" smtClean="0"/>
              <a:t>that you would have given the current situation. </a:t>
            </a:r>
          </a:p>
        </p:txBody>
      </p:sp>
    </p:spTree>
    <p:extLst>
      <p:ext uri="{BB962C8B-B14F-4D97-AF65-F5344CB8AC3E}">
        <p14:creationId xmlns:p14="http://schemas.microsoft.com/office/powerpoint/2010/main" val="9333385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u="sng" dirty="0" smtClean="0"/>
              <a:t>Starter </a:t>
            </a:r>
            <a:endParaRPr lang="en-GB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sz="3400" dirty="0" smtClean="0"/>
              <a:t>Give </a:t>
            </a:r>
            <a:r>
              <a:rPr lang="en-GB" sz="3400" b="1" i="1" dirty="0" smtClean="0">
                <a:solidFill>
                  <a:srgbClr val="FF0000"/>
                </a:solidFill>
              </a:rPr>
              <a:t>two reasons </a:t>
            </a:r>
            <a:r>
              <a:rPr lang="en-GB" sz="3400" dirty="0" smtClean="0"/>
              <a:t>why you </a:t>
            </a:r>
            <a:r>
              <a:rPr lang="en-GB" sz="3400" dirty="0" smtClean="0"/>
              <a:t>might </a:t>
            </a:r>
            <a:r>
              <a:rPr lang="en-GB" sz="3400" smtClean="0"/>
              <a:t>rise </a:t>
            </a:r>
            <a:r>
              <a:rPr lang="en-GB" sz="3400" smtClean="0"/>
              <a:t>up against </a:t>
            </a:r>
            <a:r>
              <a:rPr lang="en-GB" sz="3400" dirty="0" smtClean="0"/>
              <a:t>your Government. </a:t>
            </a:r>
          </a:p>
          <a:p>
            <a:pPr marL="0" indent="0">
              <a:buNone/>
            </a:pPr>
            <a:endParaRPr lang="en-GB" sz="3400" dirty="0"/>
          </a:p>
          <a:p>
            <a:pPr marL="0" indent="0">
              <a:buNone/>
            </a:pPr>
            <a:endParaRPr lang="en-GB" sz="3400" dirty="0" smtClean="0"/>
          </a:p>
          <a:p>
            <a:pPr marL="0" indent="0">
              <a:buNone/>
            </a:pPr>
            <a:endParaRPr lang="en-GB" sz="3400" dirty="0"/>
          </a:p>
          <a:p>
            <a:pPr marL="0" indent="0">
              <a:buNone/>
            </a:pPr>
            <a:r>
              <a:rPr lang="en-GB" sz="3400" dirty="0" smtClean="0"/>
              <a:t>Can you </a:t>
            </a:r>
            <a:r>
              <a:rPr lang="en-GB" sz="3400" b="1" i="1" dirty="0" smtClean="0">
                <a:solidFill>
                  <a:srgbClr val="FF0000"/>
                </a:solidFill>
              </a:rPr>
              <a:t>explain</a:t>
            </a:r>
            <a:r>
              <a:rPr lang="en-GB" sz="3400" dirty="0" smtClean="0"/>
              <a:t> what a civil war is? </a:t>
            </a:r>
            <a:endParaRPr lang="en-GB" sz="3400" dirty="0"/>
          </a:p>
        </p:txBody>
      </p:sp>
    </p:spTree>
    <p:extLst>
      <p:ext uri="{BB962C8B-B14F-4D97-AF65-F5344CB8AC3E}">
        <p14:creationId xmlns:p14="http://schemas.microsoft.com/office/powerpoint/2010/main" val="25380953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Word bank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sz="3000" b="1" dirty="0" smtClean="0">
                <a:solidFill>
                  <a:srgbClr val="FF0000"/>
                </a:solidFill>
              </a:rPr>
              <a:t>Arab Spring: </a:t>
            </a:r>
            <a:r>
              <a:rPr lang="en-GB" sz="3000" dirty="0" smtClean="0"/>
              <a:t>series </a:t>
            </a:r>
            <a:r>
              <a:rPr lang="en-GB" sz="3000" dirty="0"/>
              <a:t>of anti-government protests, </a:t>
            </a:r>
            <a:r>
              <a:rPr lang="en-GB" sz="3000" b="1" dirty="0">
                <a:solidFill>
                  <a:srgbClr val="FF0000"/>
                </a:solidFill>
              </a:rPr>
              <a:t>uprisings</a:t>
            </a:r>
            <a:r>
              <a:rPr lang="en-GB" sz="3000" dirty="0"/>
              <a:t>, and armed rebellions that spread across the Middle East in late 2010.</a:t>
            </a:r>
          </a:p>
        </p:txBody>
      </p:sp>
    </p:spTree>
    <p:extLst>
      <p:ext uri="{BB962C8B-B14F-4D97-AF65-F5344CB8AC3E}">
        <p14:creationId xmlns:p14="http://schemas.microsoft.com/office/powerpoint/2010/main" val="14908140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24509" r="13884"/>
          <a:stretch/>
        </p:blipFill>
        <p:spPr>
          <a:xfrm>
            <a:off x="0" y="0"/>
            <a:ext cx="7511144" cy="685800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7788727" y="901478"/>
            <a:ext cx="3886201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3600" b="0" i="0" dirty="0" smtClean="0">
                <a:solidFill>
                  <a:srgbClr val="FF0000"/>
                </a:solidFill>
                <a:effectLst/>
                <a:latin typeface="+mj-lt"/>
              </a:rPr>
              <a:t>Yemen</a:t>
            </a:r>
            <a:r>
              <a:rPr lang="en-GB" sz="3600" b="0" i="0" dirty="0" smtClean="0">
                <a:solidFill>
                  <a:srgbClr val="000000"/>
                </a:solidFill>
                <a:effectLst/>
                <a:latin typeface="+mj-lt"/>
              </a:rPr>
              <a:t> is a country in the Middle East, to the east of North Africa and south of </a:t>
            </a:r>
            <a:r>
              <a:rPr lang="en-GB" sz="3600" b="1" i="0" u="sng" dirty="0" smtClean="0">
                <a:solidFill>
                  <a:srgbClr val="0070C0"/>
                </a:solidFill>
                <a:effectLst/>
                <a:latin typeface="+mj-lt"/>
              </a:rPr>
              <a:t>Saudi Arabia</a:t>
            </a:r>
            <a:r>
              <a:rPr lang="en-GB" sz="3600" b="0" i="0" dirty="0" smtClean="0">
                <a:solidFill>
                  <a:srgbClr val="000000"/>
                </a:solidFill>
                <a:effectLst/>
                <a:latin typeface="+mj-lt"/>
              </a:rPr>
              <a:t>, </a:t>
            </a:r>
            <a:r>
              <a:rPr lang="en-GB" sz="3600" b="1" i="0" u="sng" dirty="0" smtClean="0">
                <a:solidFill>
                  <a:srgbClr val="011638"/>
                </a:solidFill>
                <a:effectLst/>
                <a:latin typeface="+mj-lt"/>
                <a:hlinkClick r:id="rId3"/>
              </a:rPr>
              <a:t>Syria</a:t>
            </a:r>
            <a:r>
              <a:rPr lang="en-GB" sz="3600" b="1" i="0" u="sng" dirty="0" smtClean="0">
                <a:solidFill>
                  <a:srgbClr val="011638"/>
                </a:solidFill>
                <a:effectLst/>
                <a:latin typeface="+mj-lt"/>
              </a:rPr>
              <a:t> </a:t>
            </a:r>
            <a:r>
              <a:rPr lang="en-GB" sz="3600" b="0" i="0" dirty="0" smtClean="0">
                <a:solidFill>
                  <a:srgbClr val="000000"/>
                </a:solidFill>
                <a:effectLst/>
                <a:latin typeface="+mj-lt"/>
              </a:rPr>
              <a:t>and </a:t>
            </a:r>
            <a:r>
              <a:rPr lang="en-GB" sz="3600" b="1" i="0" u="sng" dirty="0" smtClean="0">
                <a:solidFill>
                  <a:srgbClr val="011638"/>
                </a:solidFill>
                <a:effectLst/>
                <a:latin typeface="+mj-lt"/>
                <a:hlinkClick r:id="rId4"/>
              </a:rPr>
              <a:t>Iraq</a:t>
            </a:r>
            <a:r>
              <a:rPr lang="en-GB" sz="3600" b="0" i="0" dirty="0" smtClean="0">
                <a:solidFill>
                  <a:srgbClr val="000000"/>
                </a:solidFill>
                <a:effectLst/>
                <a:latin typeface="+mj-lt"/>
              </a:rPr>
              <a:t>.</a:t>
            </a:r>
            <a:endParaRPr lang="en-GB" sz="36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5503165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3914" y="0"/>
            <a:ext cx="10515600" cy="1325563"/>
          </a:xfrm>
        </p:spPr>
        <p:txBody>
          <a:bodyPr/>
          <a:lstStyle/>
          <a:p>
            <a:r>
              <a:rPr lang="en-GB" dirty="0" smtClean="0"/>
              <a:t>Why is there conflict?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3914" y="1175657"/>
            <a:ext cx="11772900" cy="5551714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en-GB" sz="3000" dirty="0"/>
              <a:t>Despite joining together in 1990, the north and south of the country still disagreed with each other</a:t>
            </a:r>
            <a:r>
              <a:rPr lang="en-GB" sz="3000" dirty="0" smtClean="0"/>
              <a:t>.</a:t>
            </a:r>
          </a:p>
          <a:p>
            <a:pPr marL="0" indent="0">
              <a:buNone/>
            </a:pPr>
            <a:endParaRPr lang="en-GB" sz="3000" dirty="0"/>
          </a:p>
          <a:p>
            <a:pPr marL="0" indent="0">
              <a:buNone/>
            </a:pPr>
            <a:r>
              <a:rPr lang="en-GB" sz="3000" dirty="0"/>
              <a:t>Fighting between the government and anti-government fighters called the Houthi (also known as 'rebels') continued</a:t>
            </a:r>
            <a:r>
              <a:rPr lang="en-GB" sz="3000" dirty="0" smtClean="0"/>
              <a:t>.</a:t>
            </a:r>
          </a:p>
          <a:p>
            <a:pPr marL="0" indent="0">
              <a:buNone/>
            </a:pPr>
            <a:endParaRPr lang="en-GB" sz="3000" dirty="0"/>
          </a:p>
          <a:p>
            <a:pPr marL="0" indent="0">
              <a:buNone/>
            </a:pPr>
            <a:r>
              <a:rPr lang="en-GB" sz="3000" dirty="0"/>
              <a:t>At the end of 2014, the country descended into civil war, when the rebels - backed by Iran - took over the capital city of Yemen called Sanaa</a:t>
            </a:r>
            <a:r>
              <a:rPr lang="en-GB" sz="3000" dirty="0" smtClean="0"/>
              <a:t>.</a:t>
            </a:r>
          </a:p>
          <a:p>
            <a:pPr marL="0" indent="0">
              <a:buNone/>
            </a:pPr>
            <a:endParaRPr lang="en-GB" sz="3000" dirty="0" smtClean="0"/>
          </a:p>
          <a:p>
            <a:pPr marL="0" indent="0">
              <a:buNone/>
            </a:pPr>
            <a:r>
              <a:rPr lang="en-GB" sz="3000" dirty="0"/>
              <a:t>In March 2015, Saudi Arabia and its supporting countries started </a:t>
            </a:r>
            <a:r>
              <a:rPr lang="en-GB" sz="3000" dirty="0" smtClean="0"/>
              <a:t>bombing </a:t>
            </a:r>
            <a:r>
              <a:rPr lang="en-GB" sz="3000" dirty="0"/>
              <a:t>Yemen. They said they wanted to push out the Houthis and reinstate the legitimate government</a:t>
            </a:r>
            <a:r>
              <a:rPr lang="en-GB" sz="3000" dirty="0" smtClean="0"/>
              <a:t>.</a:t>
            </a:r>
          </a:p>
          <a:p>
            <a:pPr marL="0" indent="0">
              <a:buNone/>
            </a:pPr>
            <a:endParaRPr lang="en-GB" sz="3000" dirty="0" smtClean="0"/>
          </a:p>
          <a:p>
            <a:pPr marL="0" indent="0">
              <a:buNone/>
            </a:pPr>
            <a:r>
              <a:rPr lang="en-GB" sz="3000" dirty="0"/>
              <a:t>This civil war is still </a:t>
            </a:r>
            <a:r>
              <a:rPr lang="en-GB" sz="3000" dirty="0" smtClean="0"/>
              <a:t>going </a:t>
            </a:r>
            <a:r>
              <a:rPr lang="en-GB" sz="3000" dirty="0"/>
              <a:t>on today and the country is locked in a difficult situation.</a:t>
            </a:r>
          </a:p>
        </p:txBody>
      </p:sp>
    </p:spTree>
    <p:extLst>
      <p:ext uri="{BB962C8B-B14F-4D97-AF65-F5344CB8AC3E}">
        <p14:creationId xmlns:p14="http://schemas.microsoft.com/office/powerpoint/2010/main" val="152817940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Saudi Arabia 		and 			Yemen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GB" sz="3600" dirty="0" smtClean="0"/>
              <a:t>Put </a:t>
            </a:r>
            <a:r>
              <a:rPr lang="en-GB" sz="3600" dirty="0" smtClean="0">
                <a:solidFill>
                  <a:srgbClr val="FF0000"/>
                </a:solidFill>
              </a:rPr>
              <a:t>Saudi Arabia </a:t>
            </a:r>
            <a:r>
              <a:rPr lang="en-GB" sz="3600" dirty="0" smtClean="0"/>
              <a:t>on one side of your page and </a:t>
            </a:r>
            <a:r>
              <a:rPr lang="en-GB" sz="3600" dirty="0" smtClean="0">
                <a:solidFill>
                  <a:srgbClr val="FF0000"/>
                </a:solidFill>
              </a:rPr>
              <a:t>Yemen</a:t>
            </a:r>
            <a:r>
              <a:rPr lang="en-GB" sz="3600" dirty="0" smtClean="0"/>
              <a:t> on another. </a:t>
            </a:r>
          </a:p>
          <a:p>
            <a:pPr marL="0" indent="0">
              <a:buNone/>
            </a:pPr>
            <a:endParaRPr lang="en-GB" sz="3600" dirty="0"/>
          </a:p>
          <a:p>
            <a:pPr marL="0" indent="0">
              <a:buNone/>
            </a:pPr>
            <a:r>
              <a:rPr lang="en-GB" sz="3600" dirty="0" smtClean="0"/>
              <a:t>Put the bullet points on the next slide under the </a:t>
            </a:r>
            <a:r>
              <a:rPr lang="en-GB" sz="3600" dirty="0" smtClean="0">
                <a:solidFill>
                  <a:srgbClr val="FF0000"/>
                </a:solidFill>
              </a:rPr>
              <a:t>correct country. </a:t>
            </a:r>
          </a:p>
          <a:p>
            <a:pPr marL="0" indent="0">
              <a:buNone/>
            </a:pPr>
            <a:endParaRPr lang="en-GB" sz="3600" dirty="0"/>
          </a:p>
          <a:p>
            <a:pPr marL="0" indent="0">
              <a:buNone/>
            </a:pPr>
            <a:r>
              <a:rPr lang="en-GB" sz="3600" dirty="0" smtClean="0"/>
              <a:t>Before you start: Remember Saudi Arabia is a very </a:t>
            </a:r>
            <a:r>
              <a:rPr lang="en-GB" sz="3600" dirty="0" smtClean="0">
                <a:solidFill>
                  <a:srgbClr val="FF0000"/>
                </a:solidFill>
              </a:rPr>
              <a:t>RICH</a:t>
            </a:r>
            <a:r>
              <a:rPr lang="en-GB" sz="3600" dirty="0" smtClean="0"/>
              <a:t> country. </a:t>
            </a:r>
            <a:endParaRPr lang="en-GB" sz="3600" dirty="0"/>
          </a:p>
        </p:txBody>
      </p:sp>
    </p:spTree>
    <p:extLst>
      <p:ext uri="{BB962C8B-B14F-4D97-AF65-F5344CB8AC3E}">
        <p14:creationId xmlns:p14="http://schemas.microsoft.com/office/powerpoint/2010/main" val="4491024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7842" y="0"/>
            <a:ext cx="11527972" cy="6743700"/>
          </a:xfrm>
        </p:spPr>
        <p:txBody>
          <a:bodyPr>
            <a:no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GB" sz="3800" dirty="0" smtClean="0"/>
              <a:t>Is a very poor country </a:t>
            </a:r>
            <a:endParaRPr lang="en-GB" sz="3800" dirty="0"/>
          </a:p>
          <a:p>
            <a:pPr marL="514350" indent="-514350">
              <a:buFont typeface="+mj-lt"/>
              <a:buAutoNum type="arabicPeriod"/>
            </a:pPr>
            <a:r>
              <a:rPr lang="en-GB" sz="3800" dirty="0" smtClean="0"/>
              <a:t>Produces a lot of oil which a lot of countries rely on 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3800" dirty="0" smtClean="0"/>
              <a:t>Is a very powerful country </a:t>
            </a:r>
            <a:endParaRPr lang="en-GB" sz="3800" dirty="0"/>
          </a:p>
          <a:p>
            <a:pPr marL="514350" indent="-514350">
              <a:buFont typeface="+mj-lt"/>
              <a:buAutoNum type="arabicPeriod"/>
            </a:pPr>
            <a:r>
              <a:rPr lang="en-GB" sz="3800" dirty="0" smtClean="0"/>
              <a:t>Has the support of the UK and USA</a:t>
            </a:r>
            <a:endParaRPr lang="en-GB" sz="3800" dirty="0"/>
          </a:p>
          <a:p>
            <a:pPr marL="514350" indent="-514350">
              <a:buFont typeface="+mj-lt"/>
              <a:buAutoNum type="arabicPeriod"/>
            </a:pPr>
            <a:r>
              <a:rPr lang="en-GB" sz="3800" dirty="0" smtClean="0"/>
              <a:t>Has seen the north and the south of the country join together in 1990</a:t>
            </a:r>
            <a:endParaRPr lang="en-GB" sz="3800" dirty="0"/>
          </a:p>
          <a:p>
            <a:pPr marL="514350" indent="-514350">
              <a:buFont typeface="+mj-lt"/>
              <a:buAutoNum type="arabicPeriod"/>
            </a:pPr>
            <a:r>
              <a:rPr lang="en-GB" sz="3800" dirty="0" smtClean="0"/>
              <a:t>Has a border with Iraq</a:t>
            </a:r>
            <a:endParaRPr lang="en-GB" sz="3800" dirty="0"/>
          </a:p>
          <a:p>
            <a:pPr marL="514350" indent="-514350">
              <a:buFont typeface="+mj-lt"/>
              <a:buAutoNum type="arabicPeriod"/>
            </a:pPr>
            <a:r>
              <a:rPr lang="en-GB" sz="3800" dirty="0" smtClean="0"/>
              <a:t>Rebels in the country are backed by </a:t>
            </a:r>
            <a:r>
              <a:rPr lang="en-GB" sz="3800" dirty="0"/>
              <a:t>I</a:t>
            </a:r>
            <a:r>
              <a:rPr lang="en-GB" sz="3800" dirty="0" smtClean="0"/>
              <a:t>ran </a:t>
            </a:r>
            <a:endParaRPr lang="en-GB" sz="3800" dirty="0"/>
          </a:p>
          <a:p>
            <a:pPr marL="514350" indent="-514350">
              <a:buFont typeface="+mj-lt"/>
              <a:buAutoNum type="arabicPeriod"/>
            </a:pPr>
            <a:r>
              <a:rPr lang="en-GB" sz="3800" dirty="0" smtClean="0"/>
              <a:t>Rebels have taken over </a:t>
            </a:r>
            <a:r>
              <a:rPr lang="en-GB" sz="3800" dirty="0"/>
              <a:t>the capital city </a:t>
            </a:r>
            <a:r>
              <a:rPr lang="en-GB" sz="3800" dirty="0" smtClean="0"/>
              <a:t>called </a:t>
            </a:r>
            <a:r>
              <a:rPr lang="en-GB" sz="3800" dirty="0"/>
              <a:t>Sanaa</a:t>
            </a:r>
            <a:r>
              <a:rPr lang="en-GB" sz="3800" dirty="0" smtClean="0"/>
              <a:t>.</a:t>
            </a:r>
            <a:endParaRPr lang="en-GB" sz="3800" dirty="0"/>
          </a:p>
          <a:p>
            <a:pPr marL="514350" indent="-514350">
              <a:buFont typeface="+mj-lt"/>
              <a:buAutoNum type="arabicPeriod"/>
            </a:pPr>
            <a:r>
              <a:rPr lang="en-GB" sz="3800" dirty="0" smtClean="0"/>
              <a:t>Has supported bombing the other country 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3800" dirty="0"/>
              <a:t> </a:t>
            </a:r>
            <a:r>
              <a:rPr lang="en-GB" sz="3800" dirty="0" smtClean="0"/>
              <a:t>Has seen a massive increase in citizen starving </a:t>
            </a:r>
          </a:p>
          <a:p>
            <a:pPr marL="0" indent="0">
              <a:buNone/>
            </a:pPr>
            <a:endParaRPr lang="en-GB" sz="3800" dirty="0"/>
          </a:p>
          <a:p>
            <a:pPr marL="0" indent="0">
              <a:buNone/>
            </a:pPr>
            <a:endParaRPr lang="en-GB" sz="3800" dirty="0" smtClean="0"/>
          </a:p>
          <a:p>
            <a:pPr marL="0" indent="0">
              <a:buNone/>
            </a:pPr>
            <a:r>
              <a:rPr lang="en-GB" sz="3800" dirty="0" smtClean="0"/>
              <a:t> </a:t>
            </a:r>
          </a:p>
          <a:p>
            <a:pPr marL="0" indent="0">
              <a:buNone/>
            </a:pPr>
            <a:endParaRPr lang="en-GB" sz="3800" dirty="0" smtClean="0"/>
          </a:p>
          <a:p>
            <a:pPr marL="0" indent="0">
              <a:buNone/>
            </a:pPr>
            <a:endParaRPr lang="en-GB" sz="3800" dirty="0"/>
          </a:p>
          <a:p>
            <a:pPr marL="0" indent="0">
              <a:buNone/>
            </a:pPr>
            <a:endParaRPr lang="en-GB" sz="3800" dirty="0" smtClean="0"/>
          </a:p>
        </p:txBody>
      </p:sp>
    </p:spTree>
    <p:extLst>
      <p:ext uri="{BB962C8B-B14F-4D97-AF65-F5344CB8AC3E}">
        <p14:creationId xmlns:p14="http://schemas.microsoft.com/office/powerpoint/2010/main" val="43065203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9160" y="-98991"/>
            <a:ext cx="10515600" cy="1325563"/>
          </a:xfrm>
        </p:spPr>
        <p:txBody>
          <a:bodyPr/>
          <a:lstStyle/>
          <a:p>
            <a:r>
              <a:rPr lang="en-GB" dirty="0" smtClean="0"/>
              <a:t>Answers 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09160" y="1226572"/>
            <a:ext cx="5157787" cy="5223214"/>
          </a:xfrm>
          <a:ln>
            <a:solidFill>
              <a:schemeClr val="tx1"/>
            </a:solidFill>
          </a:ln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r>
              <a:rPr lang="en-GB" sz="16000" dirty="0" smtClean="0"/>
              <a:t>Saudi Arabia</a:t>
            </a:r>
          </a:p>
          <a:p>
            <a:pPr marL="0" indent="0">
              <a:buNone/>
            </a:pPr>
            <a:endParaRPr lang="en-GB" sz="11200" dirty="0" smtClean="0"/>
          </a:p>
          <a:p>
            <a:pPr marL="742950" indent="-742950">
              <a:buFont typeface="+mj-lt"/>
              <a:buAutoNum type="arabicPeriod"/>
            </a:pPr>
            <a:r>
              <a:rPr lang="en-GB" sz="12000" dirty="0"/>
              <a:t>Produces a lot of oil which a lot of countries rely on </a:t>
            </a:r>
            <a:endParaRPr lang="en-GB" sz="12000" dirty="0" smtClean="0"/>
          </a:p>
          <a:p>
            <a:pPr marL="742950" indent="-742950">
              <a:buFont typeface="+mj-lt"/>
              <a:buAutoNum type="arabicPeriod"/>
            </a:pPr>
            <a:r>
              <a:rPr lang="en-GB" sz="12000" dirty="0"/>
              <a:t>Is a very powerful country </a:t>
            </a:r>
            <a:endParaRPr lang="en-GB" sz="12000" dirty="0" smtClean="0"/>
          </a:p>
          <a:p>
            <a:pPr marL="742950" indent="-742950">
              <a:buFont typeface="+mj-lt"/>
              <a:buAutoNum type="arabicPeriod"/>
            </a:pPr>
            <a:r>
              <a:rPr lang="en-GB" sz="12000" dirty="0"/>
              <a:t>Has the support of the UK and USA</a:t>
            </a:r>
          </a:p>
          <a:p>
            <a:pPr marL="742950" indent="-742950">
              <a:buFont typeface="+mj-lt"/>
              <a:buAutoNum type="arabicPeriod"/>
            </a:pPr>
            <a:r>
              <a:rPr lang="en-GB" sz="12000" dirty="0"/>
              <a:t>Has a border with </a:t>
            </a:r>
            <a:r>
              <a:rPr lang="en-GB" sz="12000" dirty="0" smtClean="0"/>
              <a:t>Iraq</a:t>
            </a:r>
          </a:p>
          <a:p>
            <a:pPr marL="742950" indent="-742950">
              <a:buFont typeface="+mj-lt"/>
              <a:buAutoNum type="arabicPeriod"/>
            </a:pPr>
            <a:r>
              <a:rPr lang="en-GB" sz="12000" dirty="0" smtClean="0"/>
              <a:t>Has </a:t>
            </a:r>
            <a:r>
              <a:rPr lang="en-GB" sz="12000" dirty="0"/>
              <a:t>supported bombing the other country </a:t>
            </a:r>
            <a:endParaRPr lang="en-GB" sz="12000" dirty="0" smtClean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 smtClean="0"/>
              <a:t> </a:t>
            </a:r>
          </a:p>
          <a:p>
            <a:pPr marL="0" indent="0">
              <a:buNone/>
            </a:pPr>
            <a:r>
              <a:rPr lang="en-GB" dirty="0" smtClean="0"/>
              <a:t>		</a:t>
            </a:r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19157" y="1226572"/>
            <a:ext cx="5183188" cy="5223214"/>
          </a:xfrm>
          <a:ln>
            <a:solidFill>
              <a:schemeClr val="tx1"/>
            </a:solidFill>
          </a:ln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GB" sz="4700" dirty="0" smtClean="0"/>
              <a:t>Yemen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3500" dirty="0"/>
              <a:t>Is a very poor country </a:t>
            </a:r>
            <a:endParaRPr lang="en-GB" sz="3500" dirty="0" smtClean="0"/>
          </a:p>
          <a:p>
            <a:pPr marL="514350" indent="-514350">
              <a:buFont typeface="+mj-lt"/>
              <a:buAutoNum type="arabicPeriod"/>
            </a:pPr>
            <a:r>
              <a:rPr lang="en-GB" sz="3500" dirty="0" smtClean="0"/>
              <a:t>Has </a:t>
            </a:r>
            <a:r>
              <a:rPr lang="en-GB" sz="3500" dirty="0"/>
              <a:t>seen the north and the south of the country join </a:t>
            </a:r>
            <a:r>
              <a:rPr lang="en-GB" sz="3500" smtClean="0"/>
              <a:t>together in 1990</a:t>
            </a:r>
            <a:endParaRPr lang="en-GB" sz="3500" dirty="0" smtClean="0"/>
          </a:p>
          <a:p>
            <a:pPr marL="514350" indent="-514350">
              <a:buFont typeface="+mj-lt"/>
              <a:buAutoNum type="arabicPeriod"/>
            </a:pPr>
            <a:r>
              <a:rPr lang="en-GB" sz="3500" dirty="0"/>
              <a:t>Rebels in the country are backed by Iran 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3500" dirty="0"/>
              <a:t>Rebels have taken over the capital city called Sanaa</a:t>
            </a:r>
            <a:r>
              <a:rPr lang="en-GB" sz="3500" dirty="0" smtClean="0"/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3500" dirty="0" smtClean="0"/>
              <a:t>Has seen a massive increase in citizen starving 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4851241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Watch the following video from Newsround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sz="4400" dirty="0" smtClean="0">
                <a:hlinkClick r:id="rId2"/>
              </a:rPr>
              <a:t>https://www.bbc.co.uk/newsround/38317367</a:t>
            </a:r>
            <a:endParaRPr lang="en-GB" sz="4400" dirty="0" smtClean="0"/>
          </a:p>
          <a:p>
            <a:pPr marL="0" indent="0">
              <a:buNone/>
            </a:pPr>
            <a:endParaRPr lang="en-GB" sz="4400" dirty="0"/>
          </a:p>
          <a:p>
            <a:pPr marL="0" indent="0">
              <a:buNone/>
            </a:pPr>
            <a:endParaRPr lang="en-GB" sz="4400" dirty="0" smtClean="0"/>
          </a:p>
          <a:p>
            <a:pPr marL="0" indent="0">
              <a:buNone/>
            </a:pPr>
            <a:r>
              <a:rPr lang="en-GB" sz="4400" dirty="0" smtClean="0"/>
              <a:t>Watch the following clip and take notes on the </a:t>
            </a:r>
            <a:r>
              <a:rPr lang="en-GB" sz="4400" b="1" i="1" dirty="0" smtClean="0">
                <a:solidFill>
                  <a:srgbClr val="FF0000"/>
                </a:solidFill>
              </a:rPr>
              <a:t>IMPACT that the civil war </a:t>
            </a:r>
            <a:r>
              <a:rPr lang="en-GB" sz="4400" dirty="0" smtClean="0"/>
              <a:t>has had. </a:t>
            </a:r>
            <a:endParaRPr lang="en-GB" sz="4400" dirty="0"/>
          </a:p>
        </p:txBody>
      </p:sp>
    </p:spTree>
    <p:extLst>
      <p:ext uri="{BB962C8B-B14F-4D97-AF65-F5344CB8AC3E}">
        <p14:creationId xmlns:p14="http://schemas.microsoft.com/office/powerpoint/2010/main" val="102517763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ustom 1">
      <a:majorFont>
        <a:latin typeface="Tw Cen MT"/>
        <a:ea typeface=""/>
        <a:cs typeface=""/>
      </a:majorFont>
      <a:minorFont>
        <a:latin typeface="Tw Cen M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5A15973182C454CBD017EAD4899623C" ma:contentTypeVersion="2" ma:contentTypeDescription="Create a new document." ma:contentTypeScope="" ma:versionID="065adcf069ce597681a8f791dd8b0cf8">
  <xsd:schema xmlns:xsd="http://www.w3.org/2001/XMLSchema" xmlns:xs="http://www.w3.org/2001/XMLSchema" xmlns:p="http://schemas.microsoft.com/office/2006/metadata/properties" xmlns:ns2="e77713bc-0ebc-4063-99a4-8848dbeddd29" targetNamespace="http://schemas.microsoft.com/office/2006/metadata/properties" ma:root="true" ma:fieldsID="7fa3958930a7aef7a61cb2d2dbf8c033" ns2:_="">
    <xsd:import namespace="e77713bc-0ebc-4063-99a4-8848dbeddd29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77713bc-0ebc-4063-99a4-8848dbeddd29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295A9154-83A4-4A63-8F52-F00AA969C409}"/>
</file>

<file path=customXml/itemProps2.xml><?xml version="1.0" encoding="utf-8"?>
<ds:datastoreItem xmlns:ds="http://schemas.openxmlformats.org/officeDocument/2006/customXml" ds:itemID="{79DDC385-F1E8-45F7-B53B-C59D06826A48}"/>
</file>

<file path=customXml/itemProps3.xml><?xml version="1.0" encoding="utf-8"?>
<ds:datastoreItem xmlns:ds="http://schemas.openxmlformats.org/officeDocument/2006/customXml" ds:itemID="{F9C67C4E-4ADE-43EB-95AF-ED886C0E67F6}"/>
</file>

<file path=docProps/app.xml><?xml version="1.0" encoding="utf-8"?>
<Properties xmlns="http://schemas.openxmlformats.org/officeDocument/2006/extended-properties" xmlns:vt="http://schemas.openxmlformats.org/officeDocument/2006/docPropsVTypes">
  <TotalTime>56</TotalTime>
  <Words>518</Words>
  <Application>Microsoft Office PowerPoint</Application>
  <PresentationFormat>Widescreen</PresentationFormat>
  <Paragraphs>81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5" baseType="lpstr">
      <vt:lpstr>Arial</vt:lpstr>
      <vt:lpstr>Tw Cen MT</vt:lpstr>
      <vt:lpstr>Office Theme</vt:lpstr>
      <vt:lpstr>What's happening in Yemen?</vt:lpstr>
      <vt:lpstr>Starter </vt:lpstr>
      <vt:lpstr>Word bank </vt:lpstr>
      <vt:lpstr>PowerPoint Presentation</vt:lpstr>
      <vt:lpstr>Why is there conflict? </vt:lpstr>
      <vt:lpstr>Saudi Arabia   and    Yemen </vt:lpstr>
      <vt:lpstr>PowerPoint Presentation</vt:lpstr>
      <vt:lpstr>Answers </vt:lpstr>
      <vt:lpstr>Watch the following video from Newsround </vt:lpstr>
      <vt:lpstr>Question </vt:lpstr>
      <vt:lpstr>PowerPoint Presentation</vt:lpstr>
      <vt:lpstr>Plenary </vt:lpstr>
    </vt:vector>
  </TitlesOfParts>
  <Company>North Lanarkshire Council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What's happening in Yemen?</dc:title>
  <dc:creator>Alanna Simpson</dc:creator>
  <cp:lastModifiedBy>Jenny Sear</cp:lastModifiedBy>
  <cp:revision>14</cp:revision>
  <dcterms:created xsi:type="dcterms:W3CDTF">2019-02-14T09:10:28Z</dcterms:created>
  <dcterms:modified xsi:type="dcterms:W3CDTF">2020-03-10T16:11:04Z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0x01010035A15973182C454CBD017EAD4899623C</vt:lpwstr>
  </property>
</Properties>
</file>