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3.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59" autoAdjust="0"/>
    <p:restoredTop sz="94660"/>
  </p:normalViewPr>
  <p:slideViewPr>
    <p:cSldViewPr snapToGrid="0">
      <p:cViewPr varScale="1">
        <p:scale>
          <a:sx n="75" d="100"/>
          <a:sy n="75" d="100"/>
        </p:scale>
        <p:origin x="84" y="7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61641F99-D807-4250-A6C6-6ECA393A6EE5}"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42021979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641F99-D807-4250-A6C6-6ECA393A6EE5}"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2256128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641F99-D807-4250-A6C6-6ECA393A6EE5}"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3564103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61641F99-D807-4250-A6C6-6ECA393A6EE5}"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6709293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1641F99-D807-4250-A6C6-6ECA393A6EE5}" type="datetimeFigureOut">
              <a:rPr lang="en-GB" smtClean="0"/>
              <a:t>21/02/2019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190761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1641F99-D807-4250-A6C6-6ECA393A6EE5}"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28949727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61641F99-D807-4250-A6C6-6ECA393A6EE5}" type="datetimeFigureOut">
              <a:rPr lang="en-GB" smtClean="0"/>
              <a:t>21/02/2019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39096805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61641F99-D807-4250-A6C6-6ECA393A6EE5}" type="datetimeFigureOut">
              <a:rPr lang="en-GB" smtClean="0"/>
              <a:t>21/02/2019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10975460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1641F99-D807-4250-A6C6-6ECA393A6EE5}" type="datetimeFigureOut">
              <a:rPr lang="en-GB" smtClean="0"/>
              <a:t>21/02/2019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7607142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1641F99-D807-4250-A6C6-6ECA393A6EE5}"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2817410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1641F99-D807-4250-A6C6-6ECA393A6EE5}" type="datetimeFigureOut">
              <a:rPr lang="en-GB" smtClean="0"/>
              <a:t>21/02/2019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8EFC962-A9D8-49E9-94BA-60B0C028936E}" type="slidenum">
              <a:rPr lang="en-GB" smtClean="0"/>
              <a:t>‹#›</a:t>
            </a:fld>
            <a:endParaRPr lang="en-GB"/>
          </a:p>
        </p:txBody>
      </p:sp>
    </p:spTree>
    <p:extLst>
      <p:ext uri="{BB962C8B-B14F-4D97-AF65-F5344CB8AC3E}">
        <p14:creationId xmlns:p14="http://schemas.microsoft.com/office/powerpoint/2010/main" val="1670449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46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641F99-D807-4250-A6C6-6ECA393A6EE5}" type="datetimeFigureOut">
              <a:rPr lang="en-GB" smtClean="0"/>
              <a:t>21/02/2019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EFC962-A9D8-49E9-94BA-60B0C028936E}" type="slidenum">
              <a:rPr lang="en-GB" smtClean="0"/>
              <a:t>‹#›</a:t>
            </a:fld>
            <a:endParaRPr lang="en-GB"/>
          </a:p>
        </p:txBody>
      </p:sp>
    </p:spTree>
    <p:extLst>
      <p:ext uri="{BB962C8B-B14F-4D97-AF65-F5344CB8AC3E}">
        <p14:creationId xmlns:p14="http://schemas.microsoft.com/office/powerpoint/2010/main" val="5143002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s.wikipedia.org/wiki/Soubor:Indian_Army_T-72_image_2.jpg" TargetMode="External"/><Relationship Id="rId7" Type="http://schemas.openxmlformats.org/officeDocument/2006/relationships/hyperlink" Target="https://openclipart.org/detail/227983/world-peace"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hyperlink" Target="http://spring96.org/en/news/44779" TargetMode="Externa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1867376" y="1255002"/>
            <a:ext cx="9144000" cy="2387600"/>
          </a:xfrm>
        </p:spPr>
        <p:txBody>
          <a:bodyPr/>
          <a:lstStyle/>
          <a:p>
            <a:r>
              <a:rPr lang="en-GB" dirty="0" smtClean="0">
                <a:latin typeface="Tw Cen MT" panose="020B0602020104020603" pitchFamily="34" charset="0"/>
              </a:rPr>
              <a:t>What is happening in Syria? </a:t>
            </a:r>
            <a:endParaRPr lang="en-GB" dirty="0">
              <a:latin typeface="Tw Cen MT" panose="020B0602020104020603" pitchFamily="34" charset="0"/>
            </a:endParaRPr>
          </a:p>
        </p:txBody>
      </p:sp>
      <p:sp>
        <p:nvSpPr>
          <p:cNvPr id="5" name="Subtitle 2">
            <a:extLst>
              <a:ext uri="{FF2B5EF4-FFF2-40B4-BE49-F238E27FC236}">
                <a16:creationId xmlns:a16="http://schemas.microsoft.com/office/drawing/2014/main" id="{9454E15D-AAE0-4E95-A2B9-7CC9A541070F}"/>
              </a:ext>
            </a:extLst>
          </p:cNvPr>
          <p:cNvSpPr txBox="1">
            <a:spLocks/>
          </p:cNvSpPr>
          <p:nvPr/>
        </p:nvSpPr>
        <p:spPr>
          <a:xfrm>
            <a:off x="1524000" y="4234375"/>
            <a:ext cx="9144000" cy="1655762"/>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GB" sz="3600" dirty="0">
                <a:latin typeface="Tw Cen MT" panose="020B0602020104020603" pitchFamily="34" charset="0"/>
              </a:rPr>
              <a:t>L.I I </a:t>
            </a:r>
            <a:r>
              <a:rPr lang="en-GB" sz="3600" dirty="0" smtClean="0">
                <a:latin typeface="Tw Cen MT" panose="020B0602020104020603" pitchFamily="34" charset="0"/>
              </a:rPr>
              <a:t>can explain the reasons why people support and oppose the President of Syria.</a:t>
            </a:r>
            <a:endParaRPr lang="en-GB" sz="3600" dirty="0">
              <a:latin typeface="Tw Cen MT" panose="020B0602020104020603" pitchFamily="34" charset="0"/>
            </a:endParaRPr>
          </a:p>
        </p:txBody>
      </p:sp>
      <p:pic>
        <p:nvPicPr>
          <p:cNvPr id="6" name="Picture 5">
            <a:extLst>
              <a:ext uri="{FF2B5EF4-FFF2-40B4-BE49-F238E27FC236}">
                <a16:creationId xmlns:a16="http://schemas.microsoft.com/office/drawing/2014/main" id="{1ABFCBAC-E0C2-42AD-AA32-9111BDC51390}"/>
              </a:ext>
            </a:extLst>
          </p:cNvPr>
          <p:cNvPicPr>
            <a:picLocks noChangeAspect="1"/>
          </p:cNvPicPr>
          <p:nvPr/>
        </p:nvPicPr>
        <p:blipFill>
          <a:blip r:embed="rId2" cstate="print">
            <a:extLst>
              <a:ext uri="{28A0092B-C50C-407E-A947-70E740481C1C}">
                <a14:useLocalDpi xmlns:a14="http://schemas.microsoft.com/office/drawing/2010/main" val="0"/>
              </a:ext>
              <a:ext uri="{837473B0-CC2E-450A-ABE3-18F120FF3D39}">
                <a1611:picAttrSrcUrl xmlns:a1611="http://schemas.microsoft.com/office/drawing/2016/11/main" xmlns="" r:id="rId3"/>
              </a:ext>
            </a:extLst>
          </a:blip>
          <a:stretch>
            <a:fillRect/>
          </a:stretch>
        </p:blipFill>
        <p:spPr>
          <a:xfrm>
            <a:off x="0" y="-6422"/>
            <a:ext cx="2991729" cy="2243797"/>
          </a:xfrm>
          <a:prstGeom prst="rect">
            <a:avLst/>
          </a:prstGeom>
        </p:spPr>
      </p:pic>
      <p:pic>
        <p:nvPicPr>
          <p:cNvPr id="7" name="Picture 6">
            <a:extLst>
              <a:ext uri="{FF2B5EF4-FFF2-40B4-BE49-F238E27FC236}">
                <a16:creationId xmlns:a16="http://schemas.microsoft.com/office/drawing/2014/main" id="{871E73EC-D59E-474F-8AA7-16BCB7B76D2D}"/>
              </a:ext>
            </a:extLst>
          </p:cNvPr>
          <p:cNvPicPr>
            <a:picLocks noChangeAspect="1"/>
          </p:cNvPicPr>
          <p:nvPr/>
        </p:nvPicPr>
        <p:blipFill>
          <a:blip r:embed="rId4">
            <a:extLst>
              <a:ext uri="{28A0092B-C50C-407E-A947-70E740481C1C}">
                <a14:useLocalDpi xmlns:a14="http://schemas.microsoft.com/office/drawing/2010/main" val="0"/>
              </a:ext>
              <a:ext uri="{837473B0-CC2E-450A-ABE3-18F120FF3D39}">
                <a1611:picAttrSrcUrl xmlns:a1611="http://schemas.microsoft.com/office/drawing/2016/11/main" xmlns="" r:id="rId5"/>
              </a:ext>
            </a:extLst>
          </a:blip>
          <a:stretch>
            <a:fillRect/>
          </a:stretch>
        </p:blipFill>
        <p:spPr>
          <a:xfrm>
            <a:off x="9887023" y="29791"/>
            <a:ext cx="2304977" cy="2207584"/>
          </a:xfrm>
          <a:prstGeom prst="rect">
            <a:avLst/>
          </a:prstGeom>
        </p:spPr>
      </p:pic>
      <p:pic>
        <p:nvPicPr>
          <p:cNvPr id="8" name="Picture 7">
            <a:extLst>
              <a:ext uri="{FF2B5EF4-FFF2-40B4-BE49-F238E27FC236}">
                <a16:creationId xmlns:a16="http://schemas.microsoft.com/office/drawing/2014/main" id="{17B61890-9B17-4667-A1DF-D7CE39437F27}"/>
              </a:ext>
            </a:extLst>
          </p:cNvPr>
          <p:cNvPicPr>
            <a:picLocks noChangeAspect="1"/>
          </p:cNvPicPr>
          <p:nvPr/>
        </p:nvPicPr>
        <p:blipFill>
          <a:blip r:embed="rId6" cstate="print">
            <a:extLst>
              <a:ext uri="{28A0092B-C50C-407E-A947-70E740481C1C}">
                <a14:useLocalDpi xmlns:a14="http://schemas.microsoft.com/office/drawing/2010/main" val="0"/>
              </a:ext>
              <a:ext uri="{837473B0-CC2E-450A-ABE3-18F120FF3D39}">
                <a1611:picAttrSrcUrl xmlns:a1611="http://schemas.microsoft.com/office/drawing/2016/11/main" xmlns="" r:id="rId7"/>
              </a:ext>
            </a:extLst>
          </a:blip>
          <a:stretch>
            <a:fillRect/>
          </a:stretch>
        </p:blipFill>
        <p:spPr>
          <a:xfrm>
            <a:off x="9497778" y="4770782"/>
            <a:ext cx="2694222" cy="2087217"/>
          </a:xfrm>
          <a:prstGeom prst="rect">
            <a:avLst/>
          </a:prstGeom>
        </p:spPr>
      </p:pic>
    </p:spTree>
    <p:extLst>
      <p:ext uri="{BB962C8B-B14F-4D97-AF65-F5344CB8AC3E}">
        <p14:creationId xmlns:p14="http://schemas.microsoft.com/office/powerpoint/2010/main" val="26040034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6000" dirty="0" smtClean="0">
                <a:latin typeface="Tw Cen MT" panose="020B0602020104020603" pitchFamily="34" charset="0"/>
              </a:rPr>
              <a:t>Plenary </a:t>
            </a:r>
            <a:endParaRPr lang="en-GB" sz="6000" dirty="0">
              <a:latin typeface="Tw Cen MT" panose="020B0602020104020603" pitchFamily="34" charset="0"/>
            </a:endParaRPr>
          </a:p>
        </p:txBody>
      </p:sp>
      <p:sp>
        <p:nvSpPr>
          <p:cNvPr id="3" name="Content Placeholder 2"/>
          <p:cNvSpPr>
            <a:spLocks noGrp="1"/>
          </p:cNvSpPr>
          <p:nvPr>
            <p:ph idx="1"/>
          </p:nvPr>
        </p:nvSpPr>
        <p:spPr>
          <a:xfrm>
            <a:off x="522514" y="1690688"/>
            <a:ext cx="11364686" cy="4731883"/>
          </a:xfrm>
        </p:spPr>
        <p:txBody>
          <a:bodyPr>
            <a:normAutofit fontScale="77500" lnSpcReduction="20000"/>
          </a:bodyPr>
          <a:lstStyle/>
          <a:p>
            <a:pPr marL="0" indent="0">
              <a:buNone/>
            </a:pPr>
            <a:r>
              <a:rPr lang="en-GB" sz="6000" b="1" i="1" dirty="0" smtClean="0">
                <a:latin typeface="Tw Cen MT" panose="020B0602020104020603" pitchFamily="34" charset="0"/>
              </a:rPr>
              <a:t>Tug of war</a:t>
            </a:r>
          </a:p>
          <a:p>
            <a:pPr marL="0" indent="0">
              <a:buNone/>
            </a:pPr>
            <a:endParaRPr lang="en-GB" sz="6000" dirty="0" smtClean="0">
              <a:latin typeface="Tw Cen MT" panose="020B0602020104020603" pitchFamily="34" charset="0"/>
            </a:endParaRPr>
          </a:p>
          <a:p>
            <a:pPr marL="0" indent="0">
              <a:buNone/>
            </a:pPr>
            <a:r>
              <a:rPr lang="en-GB" sz="3900" dirty="0" smtClean="0">
                <a:latin typeface="Tw Cen MT" panose="020B0602020104020603" pitchFamily="34" charset="0"/>
              </a:rPr>
              <a:t>The </a:t>
            </a:r>
            <a:r>
              <a:rPr lang="en-GB" sz="3900" dirty="0">
                <a:latin typeface="Tw Cen MT" panose="020B0602020104020603" pitchFamily="34" charset="0"/>
              </a:rPr>
              <a:t>class will split based on your opinion. You need to convince the person in the middle that your view is right. They will move towards you the more convinced they are. </a:t>
            </a:r>
          </a:p>
          <a:p>
            <a:pPr lvl="0"/>
            <a:r>
              <a:rPr lang="en-GB" sz="3900" dirty="0">
                <a:latin typeface="Tw Cen MT" panose="020B0602020104020603" pitchFamily="34" charset="0"/>
              </a:rPr>
              <a:t>Do you think people were right to protest in Syria?</a:t>
            </a:r>
          </a:p>
          <a:p>
            <a:pPr lvl="0"/>
            <a:r>
              <a:rPr lang="en-GB" sz="3900" dirty="0">
                <a:latin typeface="Tw Cen MT" panose="020B0602020104020603" pitchFamily="34" charset="0"/>
              </a:rPr>
              <a:t>Is it right that opposition fighters or rebels have used violence?</a:t>
            </a:r>
          </a:p>
          <a:p>
            <a:pPr lvl="0"/>
            <a:r>
              <a:rPr lang="en-GB" sz="3900" dirty="0">
                <a:latin typeface="Tw Cen MT" panose="020B0602020104020603" pitchFamily="34" charset="0"/>
              </a:rPr>
              <a:t>Do you agree with the use of chemical weapons? </a:t>
            </a:r>
          </a:p>
          <a:p>
            <a:pPr lvl="0"/>
            <a:r>
              <a:rPr lang="en-GB" sz="3900" dirty="0">
                <a:latin typeface="Tw Cen MT" panose="020B0602020104020603" pitchFamily="34" charset="0"/>
              </a:rPr>
              <a:t>How do you think the conflict could be solved? </a:t>
            </a:r>
          </a:p>
          <a:p>
            <a:pPr marL="0" indent="0">
              <a:buNone/>
            </a:pPr>
            <a:r>
              <a:rPr lang="en-GB" sz="6000" dirty="0" smtClean="0">
                <a:latin typeface="Tw Cen MT" panose="020B0602020104020603" pitchFamily="34" charset="0"/>
              </a:rPr>
              <a:t> </a:t>
            </a:r>
            <a:endParaRPr lang="en-GB" sz="6000" dirty="0">
              <a:latin typeface="Tw Cen MT" panose="020B0602020104020603" pitchFamily="34" charset="0"/>
            </a:endParaRPr>
          </a:p>
        </p:txBody>
      </p:sp>
    </p:spTree>
    <p:extLst>
      <p:ext uri="{BB962C8B-B14F-4D97-AF65-F5344CB8AC3E}">
        <p14:creationId xmlns:p14="http://schemas.microsoft.com/office/powerpoint/2010/main" val="2168050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2999" y="2414473"/>
            <a:ext cx="10515600" cy="2505870"/>
          </a:xfrm>
        </p:spPr>
        <p:txBody>
          <a:bodyPr>
            <a:normAutofit/>
          </a:bodyPr>
          <a:lstStyle/>
          <a:p>
            <a:r>
              <a:rPr lang="en-GB" sz="4900" dirty="0" smtClean="0">
                <a:latin typeface="Tw Cen MT" panose="020B0602020104020603" pitchFamily="34" charset="0"/>
              </a:rPr>
              <a:t>Using the facts </a:t>
            </a:r>
            <a:r>
              <a:rPr lang="en-GB" sz="4900" dirty="0" smtClean="0">
                <a:latin typeface="Tw Cen MT" panose="020B0602020104020603" pitchFamily="34" charset="0"/>
              </a:rPr>
              <a:t>that </a:t>
            </a:r>
            <a:r>
              <a:rPr lang="en-GB" sz="4900" dirty="0" smtClean="0">
                <a:latin typeface="Tw Cen MT" panose="020B0602020104020603" pitchFamily="34" charset="0"/>
              </a:rPr>
              <a:t>follow </a:t>
            </a:r>
            <a:r>
              <a:rPr lang="en-GB" sz="4900" dirty="0" smtClean="0">
                <a:latin typeface="Tw Cen MT" panose="020B0602020104020603" pitchFamily="34" charset="0"/>
              </a:rPr>
              <a:t>to </a:t>
            </a:r>
            <a:r>
              <a:rPr lang="en-GB" sz="4900" b="1" i="1" dirty="0" smtClean="0">
                <a:solidFill>
                  <a:srgbClr val="FF0000"/>
                </a:solidFill>
                <a:latin typeface="Tw Cen MT" panose="020B0602020104020603" pitchFamily="34" charset="0"/>
              </a:rPr>
              <a:t>create </a:t>
            </a:r>
            <a:r>
              <a:rPr lang="en-GB" sz="4900" b="1" i="1" dirty="0" smtClean="0">
                <a:solidFill>
                  <a:srgbClr val="FF0000"/>
                </a:solidFill>
                <a:latin typeface="Tw Cen MT" panose="020B0602020104020603" pitchFamily="34" charset="0"/>
              </a:rPr>
              <a:t>a list </a:t>
            </a:r>
            <a:r>
              <a:rPr lang="en-GB" sz="4900" dirty="0" smtClean="0">
                <a:latin typeface="Tw Cen MT" panose="020B0602020104020603" pitchFamily="34" charset="0"/>
              </a:rPr>
              <a:t>of rights the </a:t>
            </a:r>
            <a:r>
              <a:rPr lang="en-GB" sz="4900" b="1" dirty="0" smtClean="0">
                <a:solidFill>
                  <a:srgbClr val="FF0000"/>
                </a:solidFill>
                <a:latin typeface="Tw Cen MT" panose="020B0602020104020603" pitchFamily="34" charset="0"/>
              </a:rPr>
              <a:t>people of Syria</a:t>
            </a:r>
            <a:r>
              <a:rPr lang="en-GB" sz="4900" dirty="0" smtClean="0">
                <a:latin typeface="Tw Cen MT" panose="020B0602020104020603" pitchFamily="34" charset="0"/>
              </a:rPr>
              <a:t> </a:t>
            </a:r>
            <a:r>
              <a:rPr lang="en-GB" sz="4900" i="1" dirty="0" smtClean="0">
                <a:latin typeface="Tw Cen MT" panose="020B0602020104020603" pitchFamily="34" charset="0"/>
              </a:rPr>
              <a:t>do not have</a:t>
            </a:r>
            <a:r>
              <a:rPr lang="en-GB" sz="4900" dirty="0" smtClean="0">
                <a:latin typeface="Tw Cen MT" panose="020B0602020104020603" pitchFamily="34" charset="0"/>
              </a:rPr>
              <a:t>. Use your handout to help you</a:t>
            </a:r>
            <a:r>
              <a:rPr lang="en-GB" dirty="0" smtClean="0"/>
              <a:t>. </a:t>
            </a:r>
            <a:endParaRPr lang="en-GB" dirty="0"/>
          </a:p>
        </p:txBody>
      </p:sp>
    </p:spTree>
    <p:extLst>
      <p:ext uri="{BB962C8B-B14F-4D97-AF65-F5344CB8AC3E}">
        <p14:creationId xmlns:p14="http://schemas.microsoft.com/office/powerpoint/2010/main" val="811030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3542" y="0"/>
            <a:ext cx="5976257" cy="3135086"/>
          </a:xfrm>
          <a:ln>
            <a:solidFill>
              <a:schemeClr val="tx1"/>
            </a:solidFill>
          </a:ln>
        </p:spPr>
        <p:txBody>
          <a:bodyPr/>
          <a:lstStyle/>
          <a:p>
            <a:pPr marL="0" indent="0">
              <a:buNone/>
            </a:pPr>
            <a:r>
              <a:rPr lang="en-GB" sz="3000" dirty="0" smtClean="0">
                <a:latin typeface="Tw Cen MT" panose="020B0602020104020603" pitchFamily="34" charset="0"/>
              </a:rPr>
              <a:t>Many Syrians have lost their lives in the conflict between forces loyal to President Bashar al-Assad and those opposed to his rule. The bloody conflict has destroyed whole neighbourhoods and forced more than 12 million people from their homes</a:t>
            </a:r>
            <a:r>
              <a:rPr lang="en-GB" sz="3000" dirty="0" smtClean="0"/>
              <a:t>. </a:t>
            </a:r>
          </a:p>
          <a:p>
            <a:endParaRPr lang="en-GB" dirty="0"/>
          </a:p>
        </p:txBody>
      </p:sp>
      <p:pic>
        <p:nvPicPr>
          <p:cNvPr id="4" name="Picture 3"/>
          <p:cNvPicPr>
            <a:picLocks noChangeAspect="1"/>
          </p:cNvPicPr>
          <p:nvPr/>
        </p:nvPicPr>
        <p:blipFill>
          <a:blip r:embed="rId2"/>
          <a:stretch>
            <a:fillRect/>
          </a:stretch>
        </p:blipFill>
        <p:spPr>
          <a:xfrm>
            <a:off x="7032172" y="223838"/>
            <a:ext cx="4906958" cy="2562905"/>
          </a:xfrm>
          <a:prstGeom prst="rect">
            <a:avLst/>
          </a:prstGeom>
        </p:spPr>
      </p:pic>
      <p:pic>
        <p:nvPicPr>
          <p:cNvPr id="5" name="Picture 4"/>
          <p:cNvPicPr>
            <a:picLocks noChangeAspect="1"/>
          </p:cNvPicPr>
          <p:nvPr/>
        </p:nvPicPr>
        <p:blipFill>
          <a:blip r:embed="rId3"/>
          <a:stretch>
            <a:fillRect/>
          </a:stretch>
        </p:blipFill>
        <p:spPr>
          <a:xfrm>
            <a:off x="250372" y="3522536"/>
            <a:ext cx="5562599" cy="3001680"/>
          </a:xfrm>
          <a:prstGeom prst="rect">
            <a:avLst/>
          </a:prstGeom>
        </p:spPr>
      </p:pic>
      <p:sp>
        <p:nvSpPr>
          <p:cNvPr id="6" name="Rectangle 5"/>
          <p:cNvSpPr/>
          <p:nvPr/>
        </p:nvSpPr>
        <p:spPr>
          <a:xfrm>
            <a:off x="6226629" y="2869393"/>
            <a:ext cx="5965371" cy="3970318"/>
          </a:xfrm>
          <a:prstGeom prst="rect">
            <a:avLst/>
          </a:prstGeom>
          <a:ln>
            <a:solidFill>
              <a:schemeClr val="tx1"/>
            </a:solidFill>
          </a:ln>
        </p:spPr>
        <p:txBody>
          <a:bodyPr wrap="square">
            <a:spAutoFit/>
          </a:bodyPr>
          <a:lstStyle/>
          <a:p>
            <a:r>
              <a:rPr lang="en-GB" sz="2800" dirty="0" smtClean="0">
                <a:latin typeface="Tw Cen MT" panose="020B0602020104020603" pitchFamily="34" charset="0"/>
              </a:rPr>
              <a:t>The conflict has its roots in protests that erupted in March 2011 in the southern city of </a:t>
            </a:r>
            <a:r>
              <a:rPr lang="en-GB" sz="2800" dirty="0" err="1" smtClean="0">
                <a:latin typeface="Tw Cen MT" panose="020B0602020104020603" pitchFamily="34" charset="0"/>
              </a:rPr>
              <a:t>Deraa</a:t>
            </a:r>
            <a:r>
              <a:rPr lang="en-GB" sz="2800" dirty="0" smtClean="0">
                <a:latin typeface="Tw Cen MT" panose="020B0602020104020603" pitchFamily="34" charset="0"/>
              </a:rPr>
              <a:t> after the arrest and torture of some teenagers who painted anti-government slogans on a school wall. Inspired by the Arab spring, the protesters tried to use free speech and protest to call for a new democratic government.   </a:t>
            </a:r>
            <a:endParaRPr lang="en-GB" sz="2800" dirty="0">
              <a:latin typeface="Tw Cen MT" panose="020B0602020104020603" pitchFamily="34" charset="0"/>
            </a:endParaRPr>
          </a:p>
        </p:txBody>
      </p:sp>
    </p:spTree>
    <p:extLst>
      <p:ext uri="{BB962C8B-B14F-4D97-AF65-F5344CB8AC3E}">
        <p14:creationId xmlns:p14="http://schemas.microsoft.com/office/powerpoint/2010/main" val="2273020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7715" y="237045"/>
            <a:ext cx="5334000" cy="6555641"/>
          </a:xfrm>
          <a:prstGeom prst="rect">
            <a:avLst/>
          </a:prstGeom>
          <a:ln>
            <a:solidFill>
              <a:schemeClr val="tx1"/>
            </a:solidFill>
          </a:ln>
        </p:spPr>
        <p:txBody>
          <a:bodyPr wrap="square">
            <a:spAutoFit/>
          </a:bodyPr>
          <a:lstStyle/>
          <a:p>
            <a:r>
              <a:rPr lang="en-GB" sz="3000" dirty="0" smtClean="0">
                <a:latin typeface="Tw Cen MT" panose="020B0602020104020603" pitchFamily="34" charset="0"/>
              </a:rPr>
              <a:t>When security forces opened fire on protester, killing several, more took to the streets. The unrest triggered nationwide protests demanding President Assad's resignation.</a:t>
            </a:r>
          </a:p>
          <a:p>
            <a:endParaRPr lang="en-GB" sz="3000" dirty="0" smtClean="0">
              <a:latin typeface="Tw Cen MT" panose="020B0602020104020603" pitchFamily="34" charset="0"/>
            </a:endParaRPr>
          </a:p>
          <a:p>
            <a:r>
              <a:rPr lang="en-GB" sz="3000" dirty="0" smtClean="0">
                <a:latin typeface="Tw Cen MT" panose="020B0602020104020603" pitchFamily="34" charset="0"/>
              </a:rPr>
              <a:t>The government use of military force to crush the dissent merely hardened the protesters' resolve. By July 2011, hundreds of thousands were taking to the streets in towns and cities across the country.</a:t>
            </a:r>
            <a:endParaRPr lang="en-GB" sz="3000" dirty="0">
              <a:latin typeface="Tw Cen MT" panose="020B0602020104020603" pitchFamily="34" charset="0"/>
            </a:endParaRPr>
          </a:p>
        </p:txBody>
      </p:sp>
      <p:pic>
        <p:nvPicPr>
          <p:cNvPr id="3" name="Picture 2"/>
          <p:cNvPicPr>
            <a:picLocks noChangeAspect="1"/>
          </p:cNvPicPr>
          <p:nvPr/>
        </p:nvPicPr>
        <p:blipFill>
          <a:blip r:embed="rId2"/>
          <a:stretch>
            <a:fillRect/>
          </a:stretch>
        </p:blipFill>
        <p:spPr>
          <a:xfrm>
            <a:off x="6185567" y="237045"/>
            <a:ext cx="5679862" cy="3398784"/>
          </a:xfrm>
          <a:prstGeom prst="rect">
            <a:avLst/>
          </a:prstGeom>
        </p:spPr>
      </p:pic>
      <p:pic>
        <p:nvPicPr>
          <p:cNvPr id="4" name="Picture 3"/>
          <p:cNvPicPr>
            <a:picLocks noChangeAspect="1"/>
          </p:cNvPicPr>
          <p:nvPr/>
        </p:nvPicPr>
        <p:blipFill>
          <a:blip r:embed="rId3"/>
          <a:stretch>
            <a:fillRect/>
          </a:stretch>
        </p:blipFill>
        <p:spPr>
          <a:xfrm>
            <a:off x="6185567" y="3656928"/>
            <a:ext cx="5679862" cy="3048673"/>
          </a:xfrm>
          <a:prstGeom prst="rect">
            <a:avLst/>
          </a:prstGeom>
        </p:spPr>
      </p:pic>
    </p:spTree>
    <p:extLst>
      <p:ext uri="{BB962C8B-B14F-4D97-AF65-F5344CB8AC3E}">
        <p14:creationId xmlns:p14="http://schemas.microsoft.com/office/powerpoint/2010/main" val="31077381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6573" y="587830"/>
            <a:ext cx="7184571" cy="5693866"/>
          </a:xfrm>
          <a:prstGeom prst="rect">
            <a:avLst/>
          </a:prstGeom>
          <a:ln>
            <a:solidFill>
              <a:schemeClr val="tx1"/>
            </a:solidFill>
          </a:ln>
        </p:spPr>
        <p:txBody>
          <a:bodyPr wrap="square">
            <a:spAutoFit/>
          </a:bodyPr>
          <a:lstStyle/>
          <a:p>
            <a:r>
              <a:rPr lang="en-GB" sz="2800" dirty="0" smtClean="0">
                <a:latin typeface="Tw Cen MT" panose="020B0602020104020603" pitchFamily="34" charset="0"/>
              </a:rPr>
              <a:t>Opposition Forces</a:t>
            </a:r>
          </a:p>
          <a:p>
            <a:r>
              <a:rPr lang="en-GB" sz="2800" dirty="0" smtClean="0">
                <a:latin typeface="Tw Cen MT" panose="020B0602020104020603" pitchFamily="34" charset="0"/>
              </a:rPr>
              <a:t>Opposition supporters eventually began to take up arms, first to defend themselves and later to expel security forces from their local areas. The country descended into civil war as rebel brigades battled government forces for control of cities, towns and the countryside. </a:t>
            </a:r>
          </a:p>
          <a:p>
            <a:endParaRPr lang="en-GB" sz="2800" dirty="0" smtClean="0">
              <a:latin typeface="Tw Cen MT" panose="020B0602020104020603" pitchFamily="34" charset="0"/>
            </a:endParaRPr>
          </a:p>
          <a:p>
            <a:r>
              <a:rPr lang="en-GB" sz="2800" dirty="0" smtClean="0">
                <a:latin typeface="Tw Cen MT" panose="020B0602020104020603" pitchFamily="34" charset="0"/>
              </a:rPr>
              <a:t>Chemical Weapons</a:t>
            </a:r>
          </a:p>
          <a:p>
            <a:r>
              <a:rPr lang="en-GB" sz="2800" dirty="0" smtClean="0">
                <a:latin typeface="Tw Cen MT" panose="020B0602020104020603" pitchFamily="34" charset="0"/>
              </a:rPr>
              <a:t>Before the uprising began, the Syrian military had one of the world's largest stockpiles of chemical weapons, including sulphur mustard and sarin gas. </a:t>
            </a:r>
            <a:endParaRPr lang="en-GB" sz="2800" dirty="0">
              <a:latin typeface="Tw Cen MT" panose="020B0602020104020603" pitchFamily="34" charset="0"/>
            </a:endParaRPr>
          </a:p>
        </p:txBody>
      </p:sp>
      <p:pic>
        <p:nvPicPr>
          <p:cNvPr id="4" name="Picture 3"/>
          <p:cNvPicPr>
            <a:picLocks noChangeAspect="1"/>
          </p:cNvPicPr>
          <p:nvPr/>
        </p:nvPicPr>
        <p:blipFill>
          <a:blip r:embed="rId2"/>
          <a:stretch>
            <a:fillRect/>
          </a:stretch>
        </p:blipFill>
        <p:spPr>
          <a:xfrm>
            <a:off x="7794173" y="587830"/>
            <a:ext cx="4397827" cy="5693866"/>
          </a:xfrm>
          <a:prstGeom prst="rect">
            <a:avLst/>
          </a:prstGeom>
        </p:spPr>
      </p:pic>
    </p:spTree>
    <p:extLst>
      <p:ext uri="{BB962C8B-B14F-4D97-AF65-F5344CB8AC3E}">
        <p14:creationId xmlns:p14="http://schemas.microsoft.com/office/powerpoint/2010/main" val="19087140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5172" y="169182"/>
            <a:ext cx="10515600" cy="1325563"/>
          </a:xfrm>
        </p:spPr>
        <p:txBody>
          <a:bodyPr>
            <a:normAutofit fontScale="90000"/>
          </a:bodyPr>
          <a:lstStyle/>
          <a:p>
            <a:r>
              <a:rPr lang="en-GB" dirty="0">
                <a:latin typeface="Tw Cen MT" panose="020B0602020104020603" pitchFamily="34" charset="0"/>
              </a:rPr>
              <a:t/>
            </a:r>
            <a:br>
              <a:rPr lang="en-GB" dirty="0">
                <a:latin typeface="Tw Cen MT" panose="020B0602020104020603" pitchFamily="34" charset="0"/>
              </a:rPr>
            </a:br>
            <a:r>
              <a:rPr lang="en-GB" b="1" dirty="0" smtClean="0">
                <a:latin typeface="Tw Cen MT" panose="020B0602020104020603" pitchFamily="34" charset="0"/>
              </a:rPr>
              <a:t>Decision Making </a:t>
            </a:r>
            <a:r>
              <a:rPr lang="en-GB" b="1" dirty="0" smtClean="0">
                <a:latin typeface="Tw Cen MT" panose="020B0602020104020603" pitchFamily="34" charset="0"/>
              </a:rPr>
              <a:t>Exercise (</a:t>
            </a:r>
            <a:r>
              <a:rPr lang="en-GB" b="1" dirty="0" smtClean="0">
                <a:latin typeface="Tw Cen MT" panose="020B0602020104020603" pitchFamily="34" charset="0"/>
              </a:rPr>
              <a:t>DME) </a:t>
            </a:r>
            <a:r>
              <a:rPr lang="en-GB" dirty="0" smtClean="0"/>
              <a:t/>
            </a:r>
            <a:br>
              <a:rPr lang="en-GB" dirty="0" smtClean="0"/>
            </a:br>
            <a:r>
              <a:rPr lang="en-GB" b="1" dirty="0" smtClean="0"/>
              <a:t> </a:t>
            </a:r>
            <a:r>
              <a:rPr lang="en-GB" dirty="0"/>
              <a:t/>
            </a:r>
            <a:br>
              <a:rPr lang="en-GB" dirty="0"/>
            </a:br>
            <a:endParaRPr lang="en-GB" dirty="0"/>
          </a:p>
        </p:txBody>
      </p:sp>
      <p:sp>
        <p:nvSpPr>
          <p:cNvPr id="3" name="Content Placeholder 2"/>
          <p:cNvSpPr>
            <a:spLocks noGrp="1"/>
          </p:cNvSpPr>
          <p:nvPr>
            <p:ph idx="1"/>
          </p:nvPr>
        </p:nvSpPr>
        <p:spPr>
          <a:xfrm>
            <a:off x="391886" y="1494745"/>
            <a:ext cx="10961914" cy="4682218"/>
          </a:xfrm>
        </p:spPr>
        <p:txBody>
          <a:bodyPr>
            <a:normAutofit lnSpcReduction="10000"/>
          </a:bodyPr>
          <a:lstStyle/>
          <a:p>
            <a:pPr marL="0" indent="0">
              <a:buNone/>
            </a:pPr>
            <a:r>
              <a:rPr lang="en-GB" sz="4400" dirty="0">
                <a:latin typeface="Tw Cen MT" panose="020B0602020104020603" pitchFamily="34" charset="0"/>
              </a:rPr>
              <a:t>Almost every day, in every role for the rest of your life you will be asked to make important decisions. </a:t>
            </a:r>
          </a:p>
          <a:p>
            <a:pPr marL="0" indent="0">
              <a:buNone/>
            </a:pPr>
            <a:r>
              <a:rPr lang="en-GB" sz="4400" dirty="0">
                <a:latin typeface="Tw Cen MT" panose="020B0602020104020603" pitchFamily="34" charset="0"/>
              </a:rPr>
              <a:t>In the next task you are acting as the Prime Minister and need to decide whether to </a:t>
            </a:r>
            <a:r>
              <a:rPr lang="en-GB" sz="4400" dirty="0">
                <a:solidFill>
                  <a:srgbClr val="FF0000"/>
                </a:solidFill>
                <a:latin typeface="Tw Cen MT" panose="020B0602020104020603" pitchFamily="34" charset="0"/>
              </a:rPr>
              <a:t>invade Syria </a:t>
            </a:r>
            <a:r>
              <a:rPr lang="en-GB" sz="4400" dirty="0">
                <a:latin typeface="Tw Cen MT" panose="020B0602020104020603" pitchFamily="34" charset="0"/>
              </a:rPr>
              <a:t>or </a:t>
            </a:r>
            <a:r>
              <a:rPr lang="en-GB" sz="4400" dirty="0">
                <a:solidFill>
                  <a:srgbClr val="FF0000"/>
                </a:solidFill>
                <a:latin typeface="Tw Cen MT" panose="020B0602020104020603" pitchFamily="34" charset="0"/>
              </a:rPr>
              <a:t>not. </a:t>
            </a:r>
          </a:p>
          <a:p>
            <a:pPr marL="0" indent="0">
              <a:buNone/>
            </a:pPr>
            <a:r>
              <a:rPr lang="en-GB" dirty="0" smtClean="0"/>
              <a:t/>
            </a:r>
            <a:br>
              <a:rPr lang="en-GB" dirty="0" smtClean="0"/>
            </a:br>
            <a:r>
              <a:rPr lang="en-GB" b="1" dirty="0" smtClean="0"/>
              <a:t> </a:t>
            </a:r>
            <a:endParaRPr lang="en-GB" dirty="0"/>
          </a:p>
          <a:p>
            <a:pPr marL="0" indent="0">
              <a:buNone/>
            </a:pPr>
            <a:endParaRPr lang="en-GB" dirty="0"/>
          </a:p>
        </p:txBody>
      </p:sp>
    </p:spTree>
    <p:extLst>
      <p:ext uri="{BB962C8B-B14F-4D97-AF65-F5344CB8AC3E}">
        <p14:creationId xmlns:p14="http://schemas.microsoft.com/office/powerpoint/2010/main" val="3175375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9858" y="365125"/>
            <a:ext cx="10515600" cy="1325563"/>
          </a:xfrm>
        </p:spPr>
        <p:txBody>
          <a:bodyPr>
            <a:normAutofit/>
          </a:bodyPr>
          <a:lstStyle/>
          <a:p>
            <a:r>
              <a:rPr lang="en-GB" sz="7200" dirty="0" smtClean="0">
                <a:latin typeface="Tw Cen MT" panose="020B0602020104020603" pitchFamily="34" charset="0"/>
              </a:rPr>
              <a:t>Using the print out provided </a:t>
            </a:r>
            <a:endParaRPr lang="en-GB" sz="7200" dirty="0">
              <a:latin typeface="Tw Cen MT" panose="020B0602020104020603" pitchFamily="34" charset="0"/>
            </a:endParaRPr>
          </a:p>
        </p:txBody>
      </p:sp>
      <p:sp>
        <p:nvSpPr>
          <p:cNvPr id="3" name="Content Placeholder 2"/>
          <p:cNvSpPr>
            <a:spLocks noGrp="1"/>
          </p:cNvSpPr>
          <p:nvPr>
            <p:ph idx="1"/>
          </p:nvPr>
        </p:nvSpPr>
        <p:spPr>
          <a:xfrm>
            <a:off x="489858" y="1639662"/>
            <a:ext cx="10678886" cy="3987346"/>
          </a:xfrm>
        </p:spPr>
        <p:txBody>
          <a:bodyPr>
            <a:noAutofit/>
          </a:bodyPr>
          <a:lstStyle/>
          <a:p>
            <a:pPr marL="0" indent="0">
              <a:buNone/>
            </a:pPr>
            <a:r>
              <a:rPr lang="en-GB" sz="3000" b="1" dirty="0">
                <a:latin typeface="Tw Cen MT" panose="020B0602020104020603" pitchFamily="34" charset="0"/>
              </a:rPr>
              <a:t>Using the information in Source 1 and 2 you must choose:</a:t>
            </a:r>
            <a:endParaRPr lang="en-GB" sz="3000" dirty="0">
              <a:latin typeface="Tw Cen MT" panose="020B0602020104020603" pitchFamily="34" charset="0"/>
            </a:endParaRPr>
          </a:p>
          <a:p>
            <a:endParaRPr lang="en-GB" sz="3000" dirty="0">
              <a:latin typeface="Tw Cen MT" panose="020B0602020104020603" pitchFamily="34" charset="0"/>
            </a:endParaRPr>
          </a:p>
          <a:p>
            <a:r>
              <a:rPr lang="en-GB" sz="3000" b="1" dirty="0">
                <a:latin typeface="Tw Cen MT" panose="020B0602020104020603" pitchFamily="34" charset="0"/>
              </a:rPr>
              <a:t>Option 1: Invade Syria </a:t>
            </a:r>
            <a:endParaRPr lang="en-GB" sz="3000" dirty="0">
              <a:latin typeface="Tw Cen MT" panose="020B0602020104020603" pitchFamily="34" charset="0"/>
            </a:endParaRPr>
          </a:p>
          <a:p>
            <a:endParaRPr lang="en-GB" sz="3000" dirty="0">
              <a:latin typeface="Tw Cen MT" panose="020B0602020104020603" pitchFamily="34" charset="0"/>
            </a:endParaRPr>
          </a:p>
          <a:p>
            <a:r>
              <a:rPr lang="en-GB" sz="3000" b="1" dirty="0">
                <a:latin typeface="Tw Cen MT" panose="020B0602020104020603" pitchFamily="34" charset="0"/>
              </a:rPr>
              <a:t>Or</a:t>
            </a:r>
            <a:endParaRPr lang="en-GB" sz="3000" dirty="0">
              <a:latin typeface="Tw Cen MT" panose="020B0602020104020603" pitchFamily="34" charset="0"/>
            </a:endParaRPr>
          </a:p>
          <a:p>
            <a:endParaRPr lang="en-GB" sz="3000" dirty="0">
              <a:latin typeface="Tw Cen MT" panose="020B0602020104020603" pitchFamily="34" charset="0"/>
            </a:endParaRPr>
          </a:p>
          <a:p>
            <a:r>
              <a:rPr lang="en-GB" sz="3000" b="1" dirty="0">
                <a:latin typeface="Tw Cen MT" panose="020B0602020104020603" pitchFamily="34" charset="0"/>
              </a:rPr>
              <a:t>Option 2: Do not invade Syria. </a:t>
            </a:r>
            <a:endParaRPr lang="en-GB" sz="3000" dirty="0">
              <a:latin typeface="Tw Cen MT" panose="020B0602020104020603" pitchFamily="34" charset="0"/>
            </a:endParaRPr>
          </a:p>
          <a:p>
            <a:pPr marL="0" indent="0">
              <a:buNone/>
            </a:pPr>
            <a:endParaRPr lang="en-GB" sz="3000" dirty="0">
              <a:latin typeface="Tw Cen MT" panose="020B0602020104020603" pitchFamily="34" charset="0"/>
            </a:endParaRPr>
          </a:p>
          <a:p>
            <a:pPr marL="0" indent="0">
              <a:buNone/>
            </a:pPr>
            <a:r>
              <a:rPr lang="en-GB" sz="3000" b="1" dirty="0">
                <a:latin typeface="Tw Cen MT" panose="020B0602020104020603" pitchFamily="34" charset="0"/>
              </a:rPr>
              <a:t>You must justify your choice by giving two reasons referring to the sources.</a:t>
            </a:r>
            <a:endParaRPr lang="en-GB" sz="3000" dirty="0">
              <a:latin typeface="Tw Cen MT" panose="020B0602020104020603" pitchFamily="34" charset="0"/>
            </a:endParaRPr>
          </a:p>
          <a:p>
            <a:pPr marL="0" indent="0">
              <a:buNone/>
            </a:pPr>
            <a:endParaRPr lang="en-GB" sz="3000" dirty="0">
              <a:latin typeface="Tw Cen MT" panose="020B0602020104020603" pitchFamily="34" charset="0"/>
            </a:endParaRPr>
          </a:p>
        </p:txBody>
      </p:sp>
    </p:spTree>
    <p:extLst>
      <p:ext uri="{BB962C8B-B14F-4D97-AF65-F5344CB8AC3E}">
        <p14:creationId xmlns:p14="http://schemas.microsoft.com/office/powerpoint/2010/main" val="514996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latin typeface="Tw Cen MT" panose="020B0602020104020603" pitchFamily="34" charset="0"/>
              </a:rPr>
              <a:t>Decision Making Questions: Answer Template</a:t>
            </a:r>
            <a:r>
              <a:rPr lang="en-GB" b="1" dirty="0" smtClean="0"/>
              <a:t>. </a:t>
            </a:r>
            <a:r>
              <a:rPr lang="en-GB" dirty="0" smtClean="0"/>
              <a:t/>
            </a:r>
            <a:br>
              <a:rPr lang="en-GB" dirty="0" smtClean="0"/>
            </a:br>
            <a:endParaRPr lang="en-GB" dirty="0"/>
          </a:p>
        </p:txBody>
      </p:sp>
      <p:sp>
        <p:nvSpPr>
          <p:cNvPr id="3" name="Content Placeholder 2"/>
          <p:cNvSpPr>
            <a:spLocks noGrp="1"/>
          </p:cNvSpPr>
          <p:nvPr>
            <p:ph idx="1"/>
          </p:nvPr>
        </p:nvSpPr>
        <p:spPr/>
        <p:txBody>
          <a:bodyPr/>
          <a:lstStyle/>
          <a:p>
            <a:pPr marL="0" indent="0">
              <a:buNone/>
            </a:pPr>
            <a:r>
              <a:rPr lang="en-GB" sz="3200" dirty="0" smtClean="0">
                <a:latin typeface="Tw Cen MT" panose="020B0602020104020603" pitchFamily="34" charset="0"/>
              </a:rPr>
              <a:t>I </a:t>
            </a:r>
            <a:r>
              <a:rPr lang="en-GB" sz="3200" dirty="0">
                <a:latin typeface="Tw Cen MT" panose="020B0602020104020603" pitchFamily="34" charset="0"/>
              </a:rPr>
              <a:t>choose Option__*</a:t>
            </a:r>
            <a:r>
              <a:rPr lang="en-GB" sz="3200" b="1" dirty="0">
                <a:latin typeface="Tw Cen MT" panose="020B0602020104020603" pitchFamily="34" charset="0"/>
              </a:rPr>
              <a:t>copy in the option</a:t>
            </a:r>
            <a:r>
              <a:rPr lang="en-GB" sz="3200" b="1" dirty="0" smtClean="0">
                <a:latin typeface="Tw Cen MT" panose="020B0602020104020603" pitchFamily="34" charset="0"/>
              </a:rPr>
              <a:t>*</a:t>
            </a:r>
          </a:p>
          <a:p>
            <a:pPr marL="0" indent="0">
              <a:buNone/>
            </a:pPr>
            <a:endParaRPr lang="en-GB" sz="3200" dirty="0">
              <a:latin typeface="Tw Cen MT" panose="020B0602020104020603" pitchFamily="34" charset="0"/>
            </a:endParaRPr>
          </a:p>
          <a:p>
            <a:pPr marL="0" indent="0">
              <a:buNone/>
            </a:pPr>
            <a:r>
              <a:rPr lang="en-GB" sz="3200" dirty="0">
                <a:latin typeface="Tw Cen MT" panose="020B0602020104020603" pitchFamily="34" charset="0"/>
              </a:rPr>
              <a:t>I chose this option because in source ___ it says ____*</a:t>
            </a:r>
            <a:r>
              <a:rPr lang="en-GB" sz="3200" b="1" dirty="0">
                <a:latin typeface="Tw Cen MT" panose="020B0602020104020603" pitchFamily="34" charset="0"/>
              </a:rPr>
              <a:t>copy in evidence to support your choice</a:t>
            </a:r>
            <a:r>
              <a:rPr lang="en-GB" sz="3200" b="1" dirty="0" smtClean="0">
                <a:latin typeface="Tw Cen MT" panose="020B0602020104020603" pitchFamily="34" charset="0"/>
              </a:rPr>
              <a:t>*</a:t>
            </a:r>
            <a:r>
              <a:rPr lang="en-GB" sz="3200" dirty="0" smtClean="0">
                <a:latin typeface="Tw Cen MT" panose="020B0602020104020603" pitchFamily="34" charset="0"/>
              </a:rPr>
              <a:t>__</a:t>
            </a:r>
          </a:p>
          <a:p>
            <a:pPr marL="0" indent="0">
              <a:buNone/>
            </a:pPr>
            <a:endParaRPr lang="en-GB" sz="3200" dirty="0">
              <a:latin typeface="Tw Cen MT" panose="020B0602020104020603" pitchFamily="34" charset="0"/>
            </a:endParaRPr>
          </a:p>
          <a:p>
            <a:pPr marL="0" indent="0">
              <a:buNone/>
            </a:pPr>
            <a:r>
              <a:rPr lang="en-GB" sz="3200" dirty="0">
                <a:latin typeface="Tw Cen MT" panose="020B0602020104020603" pitchFamily="34" charset="0"/>
              </a:rPr>
              <a:t>Another reason I chose this option is because in source ____ it </a:t>
            </a:r>
            <a:r>
              <a:rPr lang="en-GB" sz="3200" dirty="0" smtClean="0">
                <a:latin typeface="Tw Cen MT" panose="020B0602020104020603" pitchFamily="34" charset="0"/>
              </a:rPr>
              <a:t>says </a:t>
            </a:r>
            <a:r>
              <a:rPr lang="en-GB" sz="3200" b="1" dirty="0" smtClean="0">
                <a:latin typeface="Tw Cen MT" panose="020B0602020104020603" pitchFamily="34" charset="0"/>
              </a:rPr>
              <a:t> </a:t>
            </a:r>
            <a:r>
              <a:rPr lang="en-GB" sz="3200" b="1" dirty="0">
                <a:latin typeface="Tw Cen MT" panose="020B0602020104020603" pitchFamily="34" charset="0"/>
              </a:rPr>
              <a:t>*copy in evidence to support your choice*</a:t>
            </a:r>
            <a:r>
              <a:rPr lang="en-GB" sz="3200" dirty="0">
                <a:latin typeface="Tw Cen MT" panose="020B0602020104020603" pitchFamily="34" charset="0"/>
              </a:rPr>
              <a:t>___ </a:t>
            </a:r>
          </a:p>
          <a:p>
            <a:pPr marL="0" indent="0">
              <a:buNone/>
            </a:pPr>
            <a:endParaRPr lang="en-GB" dirty="0"/>
          </a:p>
        </p:txBody>
      </p:sp>
    </p:spTree>
    <p:extLst>
      <p:ext uri="{BB962C8B-B14F-4D97-AF65-F5344CB8AC3E}">
        <p14:creationId xmlns:p14="http://schemas.microsoft.com/office/powerpoint/2010/main" val="1164830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3657" y="0"/>
            <a:ext cx="10515600" cy="1325563"/>
          </a:xfrm>
        </p:spPr>
        <p:txBody>
          <a:bodyPr>
            <a:normAutofit fontScale="90000"/>
          </a:bodyPr>
          <a:lstStyle/>
          <a:p>
            <a:r>
              <a:rPr lang="en-GB" b="1" dirty="0" smtClean="0">
                <a:latin typeface="Tw Cen MT" panose="020B0602020104020603" pitchFamily="34" charset="0"/>
              </a:rPr>
              <a:t>Decision Making Questions: Possible Answer </a:t>
            </a:r>
            <a:r>
              <a:rPr lang="en-GB" dirty="0" smtClean="0"/>
              <a:t/>
            </a:r>
            <a:br>
              <a:rPr lang="en-GB" dirty="0" smtClean="0"/>
            </a:br>
            <a:endParaRPr lang="en-GB" dirty="0"/>
          </a:p>
        </p:txBody>
      </p:sp>
      <p:sp>
        <p:nvSpPr>
          <p:cNvPr id="3" name="Content Placeholder 2"/>
          <p:cNvSpPr>
            <a:spLocks noGrp="1"/>
          </p:cNvSpPr>
          <p:nvPr>
            <p:ph idx="1"/>
          </p:nvPr>
        </p:nvSpPr>
        <p:spPr>
          <a:xfrm>
            <a:off x="413657" y="725601"/>
            <a:ext cx="10940143" cy="4957763"/>
          </a:xfrm>
        </p:spPr>
        <p:txBody>
          <a:bodyPr>
            <a:noAutofit/>
          </a:bodyPr>
          <a:lstStyle/>
          <a:p>
            <a:pPr marL="0" indent="0">
              <a:buNone/>
            </a:pPr>
            <a:r>
              <a:rPr lang="en-GB" sz="3200" dirty="0" smtClean="0"/>
              <a:t>I have chosen </a:t>
            </a:r>
            <a:r>
              <a:rPr lang="en-GB" sz="3200" b="1" i="1" dirty="0" smtClean="0">
                <a:solidFill>
                  <a:srgbClr val="FF0000"/>
                </a:solidFill>
              </a:rPr>
              <a:t>option 1, invade Syria.</a:t>
            </a:r>
          </a:p>
          <a:p>
            <a:pPr marL="0" indent="0">
              <a:buNone/>
            </a:pPr>
            <a:endParaRPr lang="en-GB" sz="3200" dirty="0"/>
          </a:p>
          <a:p>
            <a:pPr marL="0" indent="0">
              <a:buNone/>
            </a:pPr>
            <a:endParaRPr lang="en-GB" sz="3200" dirty="0" smtClean="0"/>
          </a:p>
          <a:p>
            <a:pPr marL="0" lvl="0" indent="0">
              <a:buNone/>
            </a:pPr>
            <a:r>
              <a:rPr lang="en-GB" sz="3200" dirty="0">
                <a:latin typeface="Tw Cen MT" panose="020B0602020104020603" pitchFamily="34" charset="0"/>
              </a:rPr>
              <a:t>I chose this </a:t>
            </a:r>
            <a:r>
              <a:rPr lang="en-GB" sz="3200" dirty="0" smtClean="0">
                <a:latin typeface="Tw Cen MT" panose="020B0602020104020603" pitchFamily="34" charset="0"/>
              </a:rPr>
              <a:t>option </a:t>
            </a:r>
            <a:r>
              <a:rPr lang="en-GB" sz="3200" dirty="0">
                <a:latin typeface="Tw Cen MT" panose="020B0602020104020603" pitchFamily="34" charset="0"/>
              </a:rPr>
              <a:t>because in </a:t>
            </a:r>
            <a:r>
              <a:rPr lang="en-GB" sz="3200" dirty="0" smtClean="0">
                <a:latin typeface="Tw Cen MT" panose="020B0602020104020603" pitchFamily="34" charset="0"/>
              </a:rPr>
              <a:t>source </a:t>
            </a:r>
            <a:r>
              <a:rPr lang="en-GB" sz="3200" b="1" i="1" dirty="0" smtClean="0">
                <a:solidFill>
                  <a:srgbClr val="FF0000"/>
                </a:solidFill>
                <a:latin typeface="Tw Cen MT" panose="020B0602020104020603" pitchFamily="34" charset="0"/>
              </a:rPr>
              <a:t>1</a:t>
            </a:r>
            <a:r>
              <a:rPr lang="en-GB" sz="3200" dirty="0" smtClean="0">
                <a:latin typeface="Tw Cen MT" panose="020B0602020104020603" pitchFamily="34" charset="0"/>
              </a:rPr>
              <a:t> </a:t>
            </a:r>
            <a:r>
              <a:rPr lang="en-GB" sz="3200" dirty="0">
                <a:latin typeface="Tw Cen MT" panose="020B0602020104020603" pitchFamily="34" charset="0"/>
              </a:rPr>
              <a:t>it says </a:t>
            </a:r>
            <a:r>
              <a:rPr lang="en-GB" sz="3200" dirty="0" smtClean="0">
                <a:latin typeface="Tw Cen MT" panose="020B0602020104020603" pitchFamily="34" charset="0"/>
              </a:rPr>
              <a:t>“</a:t>
            </a:r>
            <a:r>
              <a:rPr lang="en-GB" sz="3200" b="1" i="1" dirty="0" smtClean="0">
                <a:solidFill>
                  <a:srgbClr val="FF0000"/>
                </a:solidFill>
              </a:rPr>
              <a:t>The </a:t>
            </a:r>
            <a:r>
              <a:rPr lang="en-GB" sz="3200" b="1" i="1" dirty="0">
                <a:solidFill>
                  <a:srgbClr val="FF0000"/>
                </a:solidFill>
              </a:rPr>
              <a:t>UK invaded and overthrew the government of Afghanistan which didn’t allow anyone to sing or for girls to go to school. Now this country is a democracy and women have become successful lawyers. </a:t>
            </a:r>
            <a:r>
              <a:rPr lang="en-GB" sz="3200" b="1" i="1" dirty="0" smtClean="0">
                <a:solidFill>
                  <a:srgbClr val="FF0000"/>
                </a:solidFill>
              </a:rPr>
              <a:t>“</a:t>
            </a:r>
            <a:endParaRPr lang="en-GB" sz="3200" b="1" i="1" dirty="0">
              <a:solidFill>
                <a:srgbClr val="FF0000"/>
              </a:solidFill>
            </a:endParaRPr>
          </a:p>
          <a:p>
            <a:pPr marL="0" indent="0">
              <a:buNone/>
            </a:pPr>
            <a:endParaRPr lang="en-GB" sz="3200" dirty="0">
              <a:latin typeface="Tw Cen MT" panose="020B0602020104020603" pitchFamily="34" charset="0"/>
            </a:endParaRPr>
          </a:p>
          <a:p>
            <a:pPr marL="0" indent="0">
              <a:buNone/>
            </a:pPr>
            <a:r>
              <a:rPr lang="en-GB" sz="3200" dirty="0">
                <a:latin typeface="Tw Cen MT" panose="020B0602020104020603" pitchFamily="34" charset="0"/>
              </a:rPr>
              <a:t>Another reason I chose this option is because in source </a:t>
            </a:r>
            <a:r>
              <a:rPr lang="en-GB" sz="3200" b="1" i="1" dirty="0" smtClean="0">
                <a:solidFill>
                  <a:srgbClr val="FF0000"/>
                </a:solidFill>
                <a:latin typeface="Tw Cen MT" panose="020B0602020104020603" pitchFamily="34" charset="0"/>
              </a:rPr>
              <a:t>2</a:t>
            </a:r>
            <a:r>
              <a:rPr lang="en-GB" sz="3200" dirty="0" smtClean="0">
                <a:latin typeface="Tw Cen MT" panose="020B0602020104020603" pitchFamily="34" charset="0"/>
              </a:rPr>
              <a:t>  it shows </a:t>
            </a:r>
            <a:r>
              <a:rPr lang="en-GB" sz="3200" b="1" i="1" dirty="0" smtClean="0">
                <a:solidFill>
                  <a:srgbClr val="FF0000"/>
                </a:solidFill>
                <a:latin typeface="Tw Cen MT" panose="020B0602020104020603" pitchFamily="34" charset="0"/>
              </a:rPr>
              <a:t>that in 2017 55% of people asked where in favour of invading Syria. </a:t>
            </a:r>
            <a:endParaRPr lang="en-GB" sz="3200" b="1" i="1" dirty="0">
              <a:solidFill>
                <a:srgbClr val="FF0000"/>
              </a:solidFill>
            </a:endParaRPr>
          </a:p>
          <a:p>
            <a:pPr marL="0" indent="0">
              <a:buNone/>
            </a:pPr>
            <a:endParaRPr lang="en-GB" sz="3200" dirty="0"/>
          </a:p>
        </p:txBody>
      </p:sp>
    </p:spTree>
    <p:extLst>
      <p:ext uri="{BB962C8B-B14F-4D97-AF65-F5344CB8AC3E}">
        <p14:creationId xmlns:p14="http://schemas.microsoft.com/office/powerpoint/2010/main" val="42530499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A15973182C454CBD017EAD4899623C" ma:contentTypeVersion="2" ma:contentTypeDescription="Create a new document." ma:contentTypeScope="" ma:versionID="065adcf069ce597681a8f791dd8b0cf8">
  <xsd:schema xmlns:xsd="http://www.w3.org/2001/XMLSchema" xmlns:xs="http://www.w3.org/2001/XMLSchema" xmlns:p="http://schemas.microsoft.com/office/2006/metadata/properties" xmlns:ns2="e77713bc-0ebc-4063-99a4-8848dbeddd29" targetNamespace="http://schemas.microsoft.com/office/2006/metadata/properties" ma:root="true" ma:fieldsID="7fa3958930a7aef7a61cb2d2dbf8c033" ns2:_="">
    <xsd:import namespace="e77713bc-0ebc-4063-99a4-8848dbeddd2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713bc-0ebc-4063-99a4-8848dbeddd2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CA4FB2A-F086-4206-8E45-C0881E5171AF}"/>
</file>

<file path=customXml/itemProps2.xml><?xml version="1.0" encoding="utf-8"?>
<ds:datastoreItem xmlns:ds="http://schemas.openxmlformats.org/officeDocument/2006/customXml" ds:itemID="{9F2D0379-471F-40D7-B706-431823ECC739}"/>
</file>

<file path=customXml/itemProps3.xml><?xml version="1.0" encoding="utf-8"?>
<ds:datastoreItem xmlns:ds="http://schemas.openxmlformats.org/officeDocument/2006/customXml" ds:itemID="{E1A0A55E-1B45-4C2D-8A5C-6AF3C7D1367F}"/>
</file>

<file path=docProps/app.xml><?xml version="1.0" encoding="utf-8"?>
<Properties xmlns="http://schemas.openxmlformats.org/officeDocument/2006/extended-properties" xmlns:vt="http://schemas.openxmlformats.org/officeDocument/2006/docPropsVTypes">
  <TotalTime>21</TotalTime>
  <Words>607</Words>
  <Application>Microsoft Office PowerPoint</Application>
  <PresentationFormat>Widescreen</PresentationFormat>
  <Paragraphs>49</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Tw Cen MT</vt:lpstr>
      <vt:lpstr>Office Theme</vt:lpstr>
      <vt:lpstr>What is happening in Syria? </vt:lpstr>
      <vt:lpstr>Using the facts that follow to create a list of rights the people of Syria do not have. Use your handout to help you. </vt:lpstr>
      <vt:lpstr>PowerPoint Presentation</vt:lpstr>
      <vt:lpstr>PowerPoint Presentation</vt:lpstr>
      <vt:lpstr>PowerPoint Presentation</vt:lpstr>
      <vt:lpstr> Decision Making Exercise (DME)    </vt:lpstr>
      <vt:lpstr>Using the print out provided </vt:lpstr>
      <vt:lpstr>Decision Making Questions: Answer Template.  </vt:lpstr>
      <vt:lpstr>Decision Making Questions: Possible Answer  </vt:lpstr>
      <vt:lpstr>Plenary </vt:lpstr>
    </vt:vector>
  </TitlesOfParts>
  <Company>North Lanarkshire Council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happening in Syria?</dc:title>
  <dc:creator>Alanna Simpson</dc:creator>
  <cp:lastModifiedBy>Emma Noble</cp:lastModifiedBy>
  <cp:revision>6</cp:revision>
  <dcterms:created xsi:type="dcterms:W3CDTF">2019-02-14T16:33:37Z</dcterms:created>
  <dcterms:modified xsi:type="dcterms:W3CDTF">2019-02-21T14:56:26Z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0x01010035A15973182C454CBD017EAD4899623C</vt:lpwstr>
  </property>
</Properties>
</file>