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6C7C5-4D3D-4799-BD03-88823CD527E4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BCE3-B5D4-48E4-B468-B7B6FC8E39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54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3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850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46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704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93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47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74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481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195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213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61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A0648-5B18-45BA-938A-612F5B387F58}" type="datetimeFigureOut">
              <a:rPr lang="en-GB" smtClean="0"/>
              <a:t>08/01/2020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5433-44E0-4496-A2E6-55941DC94A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65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1547218" y="153484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u="sng" dirty="0" smtClean="0">
                <a:latin typeface="Tw Cen MT" panose="020B0602020104020603" pitchFamily="34" charset="0"/>
              </a:rPr>
              <a:t>Life for </a:t>
            </a:r>
            <a:r>
              <a:rPr lang="en-GB" sz="5400" u="sng" dirty="0" smtClean="0">
                <a:latin typeface="Tw Cen MT" panose="020B0602020104020603" pitchFamily="34" charset="0"/>
              </a:rPr>
              <a:t>Workers</a:t>
            </a:r>
            <a:r>
              <a:rPr lang="en-GB" sz="4800" u="sng" dirty="0" smtClean="0">
                <a:latin typeface="Tw Cen MT" panose="020B0602020104020603" pitchFamily="34" charset="0"/>
              </a:rPr>
              <a:t> in China.</a:t>
            </a:r>
            <a:endParaRPr lang="en-GB" sz="4800" u="sng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7218" y="114205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77847" y="38614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 smtClean="0">
                <a:latin typeface="Tw Cen MT" panose="020B0602020104020603" pitchFamily="34" charset="0"/>
              </a:rPr>
              <a:t>L.I I can explain why the Chinese economy is so important.  </a:t>
            </a:r>
            <a:endParaRPr lang="en-GB" sz="2800" dirty="0">
              <a:latin typeface="Tw Cen MT" panose="020B0602020104020603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455349" y="210188"/>
            <a:ext cx="2471738" cy="271938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957089" y="5246050"/>
            <a:ext cx="4089400" cy="1401762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145511" y="210188"/>
            <a:ext cx="3570515" cy="2740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76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Starter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655" y="1690688"/>
            <a:ext cx="11196145" cy="51673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Copy down the 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definition</a:t>
            </a:r>
            <a:r>
              <a:rPr lang="en-GB" sz="4000" dirty="0" smtClean="0">
                <a:latin typeface="Tw Cen MT" panose="020B0602020104020603" pitchFamily="34" charset="0"/>
              </a:rPr>
              <a:t> of</a:t>
            </a:r>
            <a:r>
              <a:rPr lang="en-GB" sz="4000" b="1" u="sng" dirty="0" smtClean="0">
                <a:latin typeface="Tw Cen MT" panose="020B0602020104020603" pitchFamily="34" charset="0"/>
              </a:rPr>
              <a:t> </a:t>
            </a:r>
            <a:r>
              <a:rPr lang="en-GB" sz="4000" b="1" u="sng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ECONOMY </a:t>
            </a:r>
            <a:r>
              <a:rPr lang="en-GB" sz="4000" dirty="0" smtClean="0">
                <a:latin typeface="Tw Cen MT" panose="020B0602020104020603" pitchFamily="34" charset="0"/>
              </a:rPr>
              <a:t>on page 72.</a:t>
            </a:r>
          </a:p>
          <a:p>
            <a:pPr marL="0" indent="0">
              <a:buNone/>
            </a:pPr>
            <a:endParaRPr lang="en-GB" sz="40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i="1" dirty="0" smtClean="0">
                <a:latin typeface="Tw Cen MT" panose="020B0602020104020603" pitchFamily="34" charset="0"/>
              </a:rPr>
              <a:t>Write at least </a:t>
            </a:r>
            <a:r>
              <a:rPr lang="en-GB" sz="40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 reason </a:t>
            </a:r>
            <a:r>
              <a:rPr lang="en-GB" sz="4000" i="1" dirty="0" smtClean="0">
                <a:latin typeface="Tw Cen MT" panose="020B0602020104020603" pitchFamily="34" charset="0"/>
              </a:rPr>
              <a:t>from your own knowledge why the Chinese economy is so important. </a:t>
            </a:r>
          </a:p>
          <a:p>
            <a:pPr marL="0" indent="0">
              <a:buNone/>
            </a:pPr>
            <a:endParaRPr lang="en-GB" sz="4000" i="1" dirty="0" smtClean="0">
              <a:latin typeface="Tw Cen MT" panose="020B0602020104020603" pitchFamily="34" charset="0"/>
            </a:endParaRPr>
          </a:p>
          <a:p>
            <a:pPr lvl="1"/>
            <a:r>
              <a:rPr lang="en-GB" dirty="0" smtClean="0">
                <a:solidFill>
                  <a:prstClr val="black"/>
                </a:solidFill>
                <a:latin typeface="Tw Cen MT" panose="020B0602020104020603" pitchFamily="34" charset="0"/>
              </a:rPr>
              <a:t>China </a:t>
            </a:r>
            <a:r>
              <a:rPr lang="en-GB" dirty="0">
                <a:solidFill>
                  <a:prstClr val="black"/>
                </a:solidFill>
                <a:latin typeface="Tw Cen MT" panose="020B0602020104020603" pitchFamily="34" charset="0"/>
              </a:rPr>
              <a:t>produces huge amounts of gas, coal and oil for other countries in the world to use. </a:t>
            </a:r>
            <a:endParaRPr lang="en-GB" dirty="0" smtClean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lvl="1"/>
            <a:r>
              <a:rPr lang="en-GB" dirty="0" smtClean="0">
                <a:solidFill>
                  <a:prstClr val="black"/>
                </a:solidFill>
                <a:latin typeface="Tw Cen MT" panose="020B0602020104020603" pitchFamily="34" charset="0"/>
              </a:rPr>
              <a:t>Much </a:t>
            </a:r>
            <a:r>
              <a:rPr lang="en-GB" dirty="0">
                <a:solidFill>
                  <a:prstClr val="black"/>
                </a:solidFill>
                <a:latin typeface="Tw Cen MT" panose="020B0602020104020603" pitchFamily="34" charset="0"/>
              </a:rPr>
              <a:t>of the world’s manufactured (made) goods such as toys and electronic equipment are made in China. </a:t>
            </a:r>
            <a:endParaRPr lang="en-GB" dirty="0" smtClean="0">
              <a:solidFill>
                <a:prstClr val="black"/>
              </a:solidFill>
              <a:latin typeface="Tw Cen MT" panose="020B0602020104020603" pitchFamily="34" charset="0"/>
            </a:endParaRPr>
          </a:p>
          <a:p>
            <a:pPr lvl="1"/>
            <a:r>
              <a:rPr lang="en-GB" dirty="0" smtClean="0">
                <a:solidFill>
                  <a:prstClr val="black"/>
                </a:solidFill>
                <a:latin typeface="Tw Cen MT" panose="020B0602020104020603" pitchFamily="34" charset="0"/>
              </a:rPr>
              <a:t>China </a:t>
            </a:r>
            <a:r>
              <a:rPr lang="en-GB" dirty="0">
                <a:solidFill>
                  <a:prstClr val="black"/>
                </a:solidFill>
                <a:latin typeface="Tw Cen MT" panose="020B0602020104020603" pitchFamily="34" charset="0"/>
              </a:rPr>
              <a:t>is also an important country as it has nuclear weapons and a powerful </a:t>
            </a:r>
            <a:r>
              <a:rPr lang="en-GB" dirty="0" smtClean="0">
                <a:solidFill>
                  <a:prstClr val="black"/>
                </a:solidFill>
                <a:latin typeface="Tw Cen MT" panose="020B0602020104020603" pitchFamily="34" charset="0"/>
              </a:rPr>
              <a:t>      army</a:t>
            </a:r>
            <a:r>
              <a:rPr lang="en-GB" dirty="0">
                <a:solidFill>
                  <a:prstClr val="black"/>
                </a:solidFill>
                <a:latin typeface="Tw Cen MT" panose="020B0602020104020603" pitchFamily="34" charset="0"/>
              </a:rPr>
              <a:t>. </a:t>
            </a:r>
          </a:p>
          <a:p>
            <a:pPr marL="0" indent="0">
              <a:buNone/>
            </a:pPr>
            <a:endParaRPr lang="en-GB" sz="4000" i="1" dirty="0">
              <a:latin typeface="Tw Cen MT" panose="020B0602020104020603" pitchFamily="34" charset="0"/>
            </a:endParaRPr>
          </a:p>
        </p:txBody>
      </p:sp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38" y="4914051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5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3779" y="520262"/>
            <a:ext cx="11070021" cy="56567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Read Page 72</a:t>
            </a:r>
          </a:p>
          <a:p>
            <a:pPr marL="0" indent="0">
              <a:buNone/>
            </a:pPr>
            <a:endParaRPr lang="en-GB" sz="40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Look at the statistics under the heading 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“What do the </a:t>
            </a:r>
            <a:r>
              <a:rPr lang="en-GB" sz="4000" dirty="0" err="1" smtClean="0">
                <a:solidFill>
                  <a:srgbClr val="FF0000"/>
                </a:solidFill>
                <a:latin typeface="Tw Cen MT" panose="020B0602020104020603" pitchFamily="34" charset="0"/>
              </a:rPr>
              <a:t>Mingong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do?”</a:t>
            </a:r>
            <a:r>
              <a:rPr lang="en-GB" sz="4000" dirty="0" smtClean="0">
                <a:latin typeface="Tw Cen MT" panose="020B0602020104020603" pitchFamily="34" charset="0"/>
              </a:rPr>
              <a:t> and draw 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 bar graph </a:t>
            </a:r>
            <a:r>
              <a:rPr lang="en-GB" sz="4000" dirty="0" smtClean="0">
                <a:latin typeface="Tw Cen MT" panose="020B0602020104020603" pitchFamily="34" charset="0"/>
              </a:rPr>
              <a:t>to show these statistics. </a:t>
            </a:r>
            <a:endParaRPr lang="en-GB" sz="40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38" y="4914051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9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100" y="1476374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sz="2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2200" dirty="0">
              <a:latin typeface="Tw Cen MT" panose="020B0602020104020603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41299" y="246267"/>
            <a:ext cx="4614479" cy="449353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facts: Poor and poverty statistics 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AutoNum type="arabicPeriod"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has about 150 million people living below the United Nations poverty line on one US dollar a day</a:t>
            </a: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AutoNum type="arabicPeriod"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Nearly 500 million Chinese people live on less than $2 a day</a:t>
            </a: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AutoNum type="arabicPeriod"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85% of China’s poor live in rural areas, with about 66% living in the country’s west</a:t>
            </a: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684579" y="232975"/>
            <a:ext cx="4935921" cy="4832092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w Cen MT" panose="020B0602020104020603" pitchFamily="34" charset="0"/>
              <a:ea typeface="Comic Sans MS" panose="030F0702030302020204" pitchFamily="66" charset="0"/>
              <a:cs typeface="Comic Sans MS" panose="030F0702030302020204" pitchFamily="66" charset="0"/>
            </a:endParaRPr>
          </a:p>
          <a:p>
            <a:r>
              <a:rPr lang="en-GB" altLang="en-US" sz="2200" b="1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facts: Wealth and super-rich statistics  </a:t>
            </a:r>
            <a:endParaRPr lang="en-GB" altLang="en-US" sz="2200" dirty="0">
              <a:latin typeface="Tw Cen MT" panose="020B06020201040206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altLang="en-US" sz="2200" dirty="0">
              <a:solidFill>
                <a:srgbClr val="000000"/>
              </a:solidFill>
              <a:latin typeface="Tw Cen MT" panose="020B0602020104020603" pitchFamily="34" charset="0"/>
              <a:ea typeface="Comic Sans MS" panose="030F0702030302020204" pitchFamily="66" charset="0"/>
              <a:cs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now has more billionaires (128 in 2011) than any other country except for the U.S. (412 in 2011)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AutoNum type="arabicPeriod"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Over half of the world’s top 20 richest self-made women are Chinese, including the top three richest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AutoNum type="arabicPeriod"/>
              <a:tabLst/>
            </a:pP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has the fourth-largest number of millionaires in the world</a:t>
            </a:r>
            <a:r>
              <a:rPr kumimoji="0" lang="en-GB" altLang="en-US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, </a:t>
            </a: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after overtaking Britain in 2008 for the No. 4 spot and France in 2007</a:t>
            </a:r>
            <a:r>
              <a:rPr kumimoji="0" lang="en-GB" altLang="en-US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Times New Roman" panose="02020603050405020304" pitchFamily="18" charset="0"/>
                <a:cs typeface="Comic Sans MS" panose="030F0702030302020204" pitchFamily="66" charset="0"/>
              </a:rPr>
              <a:t> </a:t>
            </a:r>
            <a:endParaRPr kumimoji="0" lang="en-GB" alt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1949" y="5989877"/>
            <a:ext cx="11379200" cy="868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" marR="5080" indent="-6350">
              <a:lnSpc>
                <a:spcPct val="103000"/>
              </a:lnSpc>
              <a:spcAft>
                <a:spcPts val="150"/>
              </a:spcAft>
            </a:pPr>
            <a:r>
              <a:rPr lang="en-GB" sz="2500" dirty="0"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Choose</a:t>
            </a:r>
            <a:r>
              <a:rPr lang="en-GB" sz="2500" dirty="0">
                <a:solidFill>
                  <a:srgbClr val="FF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r>
              <a:rPr lang="en-GB" sz="2500" b="1" dirty="0">
                <a:solidFill>
                  <a:srgbClr val="FF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one</a:t>
            </a:r>
            <a:r>
              <a:rPr lang="en-GB" sz="2500" dirty="0">
                <a:solidFill>
                  <a:srgbClr val="FF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r>
              <a:rPr lang="en-GB" sz="25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sentence that is made by Anna which is </a:t>
            </a:r>
            <a:r>
              <a:rPr lang="en-GB" sz="2500" b="1" dirty="0">
                <a:solidFill>
                  <a:srgbClr val="FF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exaggerated</a:t>
            </a:r>
            <a:r>
              <a:rPr lang="en-GB" sz="25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. Give a reason for your choice.</a:t>
            </a:r>
            <a:endParaRPr lang="en-GB" sz="2500" dirty="0">
              <a:solidFill>
                <a:srgbClr val="000000"/>
              </a:solidFill>
              <a:effectLst/>
              <a:latin typeface="Tw Cen MT" panose="020B0602020104020603" pitchFamily="34" charset="0"/>
              <a:ea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1299" y="5220559"/>
            <a:ext cx="11620500" cy="762645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3500000" scaled="1"/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350" marR="5080" indent="-6350" algn="just">
              <a:lnSpc>
                <a:spcPct val="99000"/>
              </a:lnSpc>
              <a:spcAft>
                <a:spcPts val="1155"/>
              </a:spcAft>
            </a:pPr>
            <a:r>
              <a:rPr lang="en-GB" sz="22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“China has about 150 million very poor people. There are also 128 billionaires. The richest three women in the world come from China. </a:t>
            </a:r>
            <a:r>
              <a:rPr lang="en-GB" sz="2200" smtClean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China has </a:t>
            </a:r>
            <a:r>
              <a:rPr lang="en-GB" sz="22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the most </a:t>
            </a:r>
            <a:r>
              <a:rPr lang="en-GB" sz="2200" dirty="0" smtClean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billionaires </a:t>
            </a:r>
            <a:r>
              <a:rPr lang="en-GB" sz="22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in the world</a:t>
            </a:r>
            <a:r>
              <a:rPr lang="en-GB" sz="2200" dirty="0" smtClean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.”  </a:t>
            </a:r>
            <a:r>
              <a:rPr lang="en-GB" sz="2200" b="1" dirty="0" smtClean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Anna </a:t>
            </a:r>
            <a:r>
              <a:rPr lang="en-GB" sz="2200" b="1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Ferguson</a:t>
            </a:r>
            <a:r>
              <a:rPr lang="en-GB" sz="2200" dirty="0">
                <a:solidFill>
                  <a:srgbClr val="000000"/>
                </a:solid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lang="en-GB" sz="2200" dirty="0">
              <a:solidFill>
                <a:srgbClr val="000000"/>
              </a:solidFill>
              <a:effectLst/>
              <a:latin typeface="Tw Cen MT" panose="020B0602020104020603" pitchFamily="34" charset="0"/>
              <a:ea typeface="Comic Sans MS" panose="030F0702030302020204" pitchFamily="66" charset="0"/>
              <a:cs typeface="Comic Sans MS" panose="030F0702030302020204" pitchFamily="66" charset="0"/>
            </a:endParaRPr>
          </a:p>
        </p:txBody>
      </p:sp>
      <p:pic>
        <p:nvPicPr>
          <p:cNvPr id="8" name="Picture 7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6177" y="40257"/>
            <a:ext cx="1068646" cy="12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49" y="371165"/>
            <a:ext cx="11351622" cy="51728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Using the statistics and information on the previous slide and P72-73 of the textbook, design a poster that highlights the 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INEQUALITY</a:t>
            </a:r>
            <a:r>
              <a:rPr lang="en-GB" sz="3200" dirty="0" smtClean="0">
                <a:latin typeface="Tw Cen MT" panose="020B0602020104020603" pitchFamily="34" charset="0"/>
              </a:rPr>
              <a:t> that exists in China. You are aiming to make people AWARE of the situation. </a:t>
            </a: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u="sng" dirty="0" smtClean="0">
                <a:latin typeface="Tw Cen MT" panose="020B0602020104020603" pitchFamily="34" charset="0"/>
              </a:rPr>
              <a:t>Success criteria: </a:t>
            </a:r>
            <a:endParaRPr lang="en-GB" sz="3200" u="sng" dirty="0">
              <a:latin typeface="Tw Cen MT" panose="020B0602020104020603" pitchFamily="34" charset="0"/>
            </a:endParaRPr>
          </a:p>
          <a:p>
            <a:r>
              <a:rPr lang="en-GB" sz="3200" dirty="0" smtClean="0">
                <a:latin typeface="Tw Cen MT" panose="020B0602020104020603" pitchFamily="34" charset="0"/>
              </a:rPr>
              <a:t>A 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heading</a:t>
            </a:r>
            <a:r>
              <a:rPr lang="en-GB" sz="3200" dirty="0" smtClean="0">
                <a:latin typeface="Tw Cen MT" panose="020B0602020104020603" pitchFamily="34" charset="0"/>
              </a:rPr>
              <a:t> linked to the task </a:t>
            </a:r>
          </a:p>
          <a:p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Why </a:t>
            </a:r>
            <a:r>
              <a:rPr lang="en-GB" sz="3200" dirty="0" smtClean="0">
                <a:latin typeface="Tw Cen MT" panose="020B0602020104020603" pitchFamily="34" charset="0"/>
              </a:rPr>
              <a:t>there are inequalities?</a:t>
            </a:r>
          </a:p>
          <a:p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Who</a:t>
            </a:r>
            <a:r>
              <a:rPr lang="en-GB" sz="3200" dirty="0" smtClean="0">
                <a:latin typeface="Tw Cen MT" panose="020B0602020104020603" pitchFamily="34" charset="0"/>
              </a:rPr>
              <a:t> do the inequalities affect?</a:t>
            </a:r>
          </a:p>
          <a:p>
            <a:r>
              <a:rPr lang="en-GB" sz="3200" dirty="0" smtClean="0">
                <a:latin typeface="Tw Cen MT" panose="020B0602020104020603" pitchFamily="34" charset="0"/>
              </a:rPr>
              <a:t>Prove it by using 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statistics </a:t>
            </a:r>
          </a:p>
          <a:p>
            <a:r>
              <a:rPr lang="en-GB" sz="3200" dirty="0" smtClean="0">
                <a:latin typeface="Tw Cen MT" panose="020B0602020104020603" pitchFamily="34" charset="0"/>
              </a:rPr>
              <a:t>Why would we have </a:t>
            </a:r>
            <a:r>
              <a:rPr lang="en-GB" sz="32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no</a:t>
            </a:r>
            <a:r>
              <a:rPr lang="en-GB" sz="3200" dirty="0" smtClean="0">
                <a:latin typeface="Tw Cen MT" panose="020B0602020104020603" pitchFamily="34" charset="0"/>
              </a:rPr>
              <a:t> Bang </a:t>
            </a:r>
            <a:r>
              <a:rPr lang="en-GB" sz="3200" dirty="0" err="1" smtClean="0">
                <a:latin typeface="Tw Cen MT" panose="020B0602020104020603" pitchFamily="34" charset="0"/>
              </a:rPr>
              <a:t>Bang</a:t>
            </a:r>
            <a:r>
              <a:rPr lang="en-GB" sz="3200" dirty="0" smtClean="0">
                <a:latin typeface="Tw Cen MT" panose="020B0602020104020603" pitchFamily="34" charset="0"/>
              </a:rPr>
              <a:t> Army in the UK? Why is China different? </a:t>
            </a:r>
          </a:p>
        </p:txBody>
      </p:sp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2941" y="351092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593" y="196988"/>
            <a:ext cx="10515600" cy="1325563"/>
          </a:xfrm>
        </p:spPr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Plenary- Across </a:t>
            </a:r>
            <a:r>
              <a:rPr lang="en-GB" u="sng" dirty="0">
                <a:latin typeface="Tw Cen MT" panose="020B0602020104020603" pitchFamily="34" charset="0"/>
              </a:rPr>
              <a:t>the curriculum</a:t>
            </a:r>
            <a:r>
              <a:rPr lang="en-GB" dirty="0">
                <a:latin typeface="Tw Cen MT" panose="020B0602020104020603" pitchFamily="34" charset="0"/>
              </a:rPr>
              <a:t/>
            </a:r>
            <a:br>
              <a:rPr lang="en-GB" dirty="0">
                <a:latin typeface="Tw Cen MT" panose="020B0602020104020603" pitchFamily="34" charset="0"/>
              </a:rPr>
            </a:b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545" y="151031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Think about all of areas of the curriculum/ wider skills you have used today.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EG,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English </a:t>
            </a:r>
            <a:r>
              <a:rPr lang="en-GB" dirty="0" smtClean="0">
                <a:latin typeface="Tw Cen MT" panose="020B0602020104020603" pitchFamily="34" charset="0"/>
              </a:rPr>
              <a:t>–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7030A0"/>
                </a:solidFill>
                <a:latin typeface="Tw Cen MT" panose="020B0602020104020603" pitchFamily="34" charset="0"/>
              </a:rPr>
              <a:t>Maths</a:t>
            </a:r>
            <a:r>
              <a:rPr lang="en-GB" dirty="0" smtClean="0">
                <a:latin typeface="Tw Cen MT" panose="020B0602020104020603" pitchFamily="34" charset="0"/>
              </a:rPr>
              <a:t>-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FF"/>
                </a:solidFill>
                <a:latin typeface="Tw Cen MT" panose="020B0602020104020603" pitchFamily="34" charset="0"/>
              </a:rPr>
              <a:t>Organisation</a:t>
            </a:r>
            <a:r>
              <a:rPr lang="en-GB" dirty="0" smtClean="0">
                <a:latin typeface="Tw Cen MT" panose="020B0602020104020603" pitchFamily="34" charset="0"/>
              </a:rPr>
              <a:t>-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38" y="4914051"/>
            <a:ext cx="1552575" cy="1790700"/>
          </a:xfrm>
          <a:prstGeom prst="rect">
            <a:avLst/>
          </a:prstGeom>
        </p:spPr>
      </p:pic>
      <p:pic>
        <p:nvPicPr>
          <p:cNvPr id="5" name="Picture 4" descr="BIG IMAGE (PNG)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16" y="-28318"/>
            <a:ext cx="3033484" cy="15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5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A700B32-2F34-4447-A050-53AF95BFEF0F}"/>
</file>

<file path=customXml/itemProps2.xml><?xml version="1.0" encoding="utf-8"?>
<ds:datastoreItem xmlns:ds="http://schemas.openxmlformats.org/officeDocument/2006/customXml" ds:itemID="{347E1FD6-C552-4F7D-B186-DF3F6079EDE5}"/>
</file>

<file path=customXml/itemProps3.xml><?xml version="1.0" encoding="utf-8"?>
<ds:datastoreItem xmlns:ds="http://schemas.openxmlformats.org/officeDocument/2006/customXml" ds:itemID="{ACC88C95-E11F-4A0D-912D-BF5F47D39B87}"/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433</Words>
  <Application>Microsoft Office PowerPoint</Application>
  <PresentationFormat>Widescreen</PresentationFormat>
  <Paragraphs>43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Times New Roman</vt:lpstr>
      <vt:lpstr>Tw Cen MT</vt:lpstr>
      <vt:lpstr>Office Theme</vt:lpstr>
      <vt:lpstr>PowerPoint Presentation</vt:lpstr>
      <vt:lpstr>Starter </vt:lpstr>
      <vt:lpstr>PowerPoint Presentation</vt:lpstr>
      <vt:lpstr>PowerPoint Presentation</vt:lpstr>
      <vt:lpstr>PowerPoint Presentation</vt:lpstr>
      <vt:lpstr>Plenary- Across the curriculum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Simpson</dc:creator>
  <cp:lastModifiedBy>Emma Allan</cp:lastModifiedBy>
  <cp:revision>29</cp:revision>
  <cp:lastPrinted>2019-03-26T15:09:07Z</cp:lastPrinted>
  <dcterms:created xsi:type="dcterms:W3CDTF">2016-05-03T14:43:54Z</dcterms:created>
  <dcterms:modified xsi:type="dcterms:W3CDTF">2020-01-08T09:37:05Z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