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3" r:id="rId1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102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888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29" tIns="45714" rIns="91429" bIns="45714" rtlCol="0"/>
          <a:lstStyle>
            <a:lvl1pPr algn="r">
              <a:defRPr sz="1200"/>
            </a:lvl1pPr>
          </a:lstStyle>
          <a:p>
            <a:fld id="{778A199C-AAD8-40E6-B0F0-6C7DBCC45103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9750"/>
            <a:ext cx="2946400" cy="496888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29" tIns="45714" rIns="91429" bIns="45714" rtlCol="0" anchor="b"/>
          <a:lstStyle>
            <a:lvl1pPr algn="r">
              <a:defRPr sz="1200"/>
            </a:lvl1pPr>
          </a:lstStyle>
          <a:p>
            <a:fld id="{76EDC42E-4FDA-4FAF-88B0-139E897139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26409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03A-1E53-454A-84B2-CDB0C97E36EF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2C9D-82C1-40B3-AE36-5DF8A5980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683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03A-1E53-454A-84B2-CDB0C97E36EF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2C9D-82C1-40B3-AE36-5DF8A5980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972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03A-1E53-454A-84B2-CDB0C97E36EF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2C9D-82C1-40B3-AE36-5DF8A5980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732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03A-1E53-454A-84B2-CDB0C97E36EF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2C9D-82C1-40B3-AE36-5DF8A5980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524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03A-1E53-454A-84B2-CDB0C97E36EF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2C9D-82C1-40B3-AE36-5DF8A5980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551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03A-1E53-454A-84B2-CDB0C97E36EF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2C9D-82C1-40B3-AE36-5DF8A5980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886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03A-1E53-454A-84B2-CDB0C97E36EF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2C9D-82C1-40B3-AE36-5DF8A5980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5596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03A-1E53-454A-84B2-CDB0C97E36EF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2C9D-82C1-40B3-AE36-5DF8A5980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724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03A-1E53-454A-84B2-CDB0C97E36EF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2C9D-82C1-40B3-AE36-5DF8A5980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190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03A-1E53-454A-84B2-CDB0C97E36EF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2C9D-82C1-40B3-AE36-5DF8A5980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1296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4703A-1E53-454A-84B2-CDB0C97E36EF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E2C9D-82C1-40B3-AE36-5DF8A5980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978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4703A-1E53-454A-84B2-CDB0C97E36EF}" type="datetimeFigureOut">
              <a:rPr lang="en-GB" smtClean="0"/>
              <a:t>04/09/2019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BE2C9D-82C1-40B3-AE36-5DF8A59807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584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7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800" u="sng" dirty="0" smtClean="0">
                <a:latin typeface="Comic Sans MS" panose="030F0702030302020204" pitchFamily="66" charset="0"/>
              </a:rPr>
              <a:t>What is life like in rural China?</a:t>
            </a:r>
            <a:endParaRPr lang="en-GB" sz="4800" u="sng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1"/>
          <p:cNvSpPr>
            <a:spLocks noGrp="1"/>
          </p:cNvSpPr>
          <p:nvPr/>
        </p:nvSpPr>
        <p:spPr>
          <a:xfrm>
            <a:off x="1547218" y="1534844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4800" u="sng" dirty="0">
              <a:latin typeface="Comic Sans MS" panose="030F0702030302020204" pitchFamily="66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47218" y="114205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u="sng" dirty="0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677847" y="38614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200" dirty="0" smtClean="0">
                <a:latin typeface="Comic Sans MS" panose="030F0702030302020204" pitchFamily="66" charset="0"/>
              </a:rPr>
              <a:t>L.I I can describe what life is like in rural China today. 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9720262" y="9257"/>
            <a:ext cx="2471738" cy="2719387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3"/>
          <a:stretch>
            <a:fillRect/>
          </a:stretch>
        </p:blipFill>
        <p:spPr>
          <a:xfrm>
            <a:off x="7957089" y="5246050"/>
            <a:ext cx="4089400" cy="1401762"/>
          </a:xfrm>
          <a:prstGeom prst="rect">
            <a:avLst/>
          </a:prstGeom>
        </p:spPr>
      </p:pic>
      <p:sp>
        <p:nvSpPr>
          <p:cNvPr id="10" name="Cloud Callout 9"/>
          <p:cNvSpPr/>
          <p:nvPr/>
        </p:nvSpPr>
        <p:spPr>
          <a:xfrm>
            <a:off x="264913" y="-174567"/>
            <a:ext cx="3570515" cy="2740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Take down the heading and learning intention</a:t>
            </a:r>
            <a:r>
              <a:rPr lang="en-GB" sz="2800" dirty="0" smtClean="0">
                <a:latin typeface="Comic Sans MS" panose="030F0702030302020204" pitchFamily="66" charset="0"/>
              </a:rPr>
              <a:t>. </a:t>
            </a:r>
            <a:endParaRPr lang="en-GB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7137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421" y="365125"/>
            <a:ext cx="10515600" cy="1325563"/>
          </a:xfrm>
        </p:spPr>
        <p:txBody>
          <a:bodyPr/>
          <a:lstStyle/>
          <a:p>
            <a:r>
              <a:rPr lang="en-GB" dirty="0" smtClean="0">
                <a:latin typeface="Tw Cen MT" panose="020B0602020104020603" pitchFamily="34" charset="0"/>
              </a:rPr>
              <a:t>Add to your word </a:t>
            </a:r>
            <a:r>
              <a:rPr lang="en-GB" dirty="0" smtClean="0">
                <a:latin typeface="Tw Cen MT" panose="020B0602020104020603" pitchFamily="34" charset="0"/>
              </a:rPr>
              <a:t>bank……</a:t>
            </a:r>
            <a:endParaRPr lang="en-GB" dirty="0">
              <a:latin typeface="Tw Cen MT" panose="020B0602020104020603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1235" y="4123833"/>
            <a:ext cx="3096986" cy="2734167"/>
          </a:xfrm>
        </p:spPr>
      </p:pic>
      <p:sp>
        <p:nvSpPr>
          <p:cNvPr id="5" name="Rectangle 4"/>
          <p:cNvSpPr/>
          <p:nvPr/>
        </p:nvSpPr>
        <p:spPr>
          <a:xfrm>
            <a:off x="353035" y="1910443"/>
            <a:ext cx="6792686" cy="8490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>
                <a:latin typeface="Tw Cen MT" panose="020B0602020104020603" pitchFamily="34" charset="0"/>
              </a:rPr>
              <a:t>Rural –the countryside </a:t>
            </a:r>
            <a:endParaRPr lang="en-GB" sz="3200" dirty="0">
              <a:latin typeface="Tw Cen MT" panose="020B06020201040206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3035" y="3151414"/>
            <a:ext cx="7315200" cy="1200329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3600" dirty="0" smtClean="0">
                <a:latin typeface="Tw Cen MT" panose="020B0602020104020603" pitchFamily="34" charset="0"/>
              </a:rPr>
              <a:t>Agriculture- growing crops, breeding, feeding and raising animals, farming. </a:t>
            </a:r>
            <a:endParaRPr lang="en-GB" sz="3600" dirty="0">
              <a:latin typeface="Tw Cen MT" panose="020B0602020104020603" pitchFamily="34" charset="0"/>
            </a:endParaRPr>
          </a:p>
        </p:txBody>
      </p:sp>
      <p:pic>
        <p:nvPicPr>
          <p:cNvPr id="7" name="Picture 6" descr="301 Moved Permanently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425" y="0"/>
            <a:ext cx="15525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4633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3247697"/>
            <a:ext cx="5912069" cy="361030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6764"/>
            <a:ext cx="5912069" cy="344364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53201" y="1008993"/>
            <a:ext cx="520787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Discuss and write down </a:t>
            </a:r>
          </a:p>
          <a:p>
            <a:endParaRPr lang="en-GB" sz="4000" dirty="0">
              <a:latin typeface="Tw Cen MT" panose="020B0602020104020603" pitchFamily="34" charset="0"/>
            </a:endParaRPr>
          </a:p>
          <a:p>
            <a:endParaRPr lang="en-GB" sz="4000" dirty="0" smtClean="0">
              <a:latin typeface="Tw Cen MT" panose="020B0602020104020603" pitchFamily="34" charset="0"/>
            </a:endParaRPr>
          </a:p>
          <a:p>
            <a:r>
              <a:rPr lang="en-GB" sz="4000" dirty="0" smtClean="0">
                <a:latin typeface="Tw Cen MT" panose="020B0602020104020603" pitchFamily="34" charset="0"/>
              </a:rPr>
              <a:t>Which environment would you rather live in? Give at least </a:t>
            </a:r>
            <a:r>
              <a:rPr lang="en-GB" sz="40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1 reason </a:t>
            </a:r>
            <a:r>
              <a:rPr lang="en-GB" sz="4000" dirty="0" smtClean="0">
                <a:latin typeface="Tw Cen MT" panose="020B0602020104020603" pitchFamily="34" charset="0"/>
              </a:rPr>
              <a:t>for your answer. </a:t>
            </a:r>
            <a:endParaRPr lang="en-GB" sz="4000" dirty="0">
              <a:latin typeface="Tw Cen MT" panose="020B06020201040206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2945" y="3778"/>
            <a:ext cx="7409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/>
              <a:t>A</a:t>
            </a:r>
            <a:endParaRPr lang="en-GB" sz="5400" b="1" dirty="0" smtClean="0"/>
          </a:p>
          <a:p>
            <a:endParaRPr lang="en-GB" sz="5400" dirty="0"/>
          </a:p>
        </p:txBody>
      </p:sp>
      <p:sp>
        <p:nvSpPr>
          <p:cNvPr id="8" name="TextBox 7"/>
          <p:cNvSpPr txBox="1"/>
          <p:nvPr/>
        </p:nvSpPr>
        <p:spPr>
          <a:xfrm>
            <a:off x="4642945" y="3424895"/>
            <a:ext cx="7409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 smtClean="0"/>
              <a:t>B</a:t>
            </a:r>
            <a:endParaRPr lang="en-GB" sz="5400" b="1" dirty="0"/>
          </a:p>
        </p:txBody>
      </p:sp>
      <p:pic>
        <p:nvPicPr>
          <p:cNvPr id="9" name="Picture 8" descr="301 Moved Permanently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7512" y="5067300"/>
            <a:ext cx="1552575" cy="1790700"/>
          </a:xfrm>
          <a:prstGeom prst="rect">
            <a:avLst/>
          </a:prstGeom>
        </p:spPr>
      </p:pic>
      <p:pic>
        <p:nvPicPr>
          <p:cNvPr id="10" name="Picture 9" descr="BIG IMAGE (PNG)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3992" y="5278631"/>
            <a:ext cx="3033484" cy="155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5230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7937" y="270532"/>
            <a:ext cx="10515600" cy="1325563"/>
          </a:xfrm>
        </p:spPr>
        <p:txBody>
          <a:bodyPr>
            <a:normAutofit/>
          </a:bodyPr>
          <a:lstStyle/>
          <a:p>
            <a:r>
              <a:rPr lang="en-GB" sz="7200" u="sng" dirty="0" smtClean="0">
                <a:latin typeface="Tw Cen MT" panose="020B0602020104020603" pitchFamily="34" charset="0"/>
              </a:rPr>
              <a:t>Urban-rural divide </a:t>
            </a:r>
            <a:endParaRPr lang="en-GB" sz="7200" u="sng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936" y="1809859"/>
            <a:ext cx="11427373" cy="4622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Inequality in China is one of the highest in the world and the gap between the rich urban areas and the poor rural areas is growing more and more. </a:t>
            </a: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In </a:t>
            </a:r>
            <a:r>
              <a:rPr lang="en-GB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2010 </a:t>
            </a:r>
            <a:r>
              <a:rPr lang="en-GB" dirty="0" smtClean="0">
                <a:latin typeface="Tw Cen MT" panose="020B0602020104020603" pitchFamily="34" charset="0"/>
              </a:rPr>
              <a:t>the average rural resident had an income of </a:t>
            </a:r>
            <a:r>
              <a:rPr lang="en-GB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£400  </a:t>
            </a:r>
            <a:r>
              <a:rPr lang="en-GB" dirty="0" smtClean="0">
                <a:latin typeface="Tw Cen MT" panose="020B0602020104020603" pitchFamily="34" charset="0"/>
              </a:rPr>
              <a:t>compared to an average urban resident of </a:t>
            </a:r>
            <a:r>
              <a:rPr lang="en-GB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£1,600.</a:t>
            </a: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Inequalities in income are reflected in what households can afford.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Think, what household items would you struggle to live without</a:t>
            </a:r>
            <a:r>
              <a:rPr lang="en-GB" dirty="0" smtClean="0">
                <a:latin typeface="Tw Cen MT" panose="020B0602020104020603" pitchFamily="34" charset="0"/>
              </a:rPr>
              <a:t>?  </a:t>
            </a:r>
            <a:endParaRPr lang="en-GB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91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>
              <a:latin typeface="Tw Cen MT" panose="020B0602020104020603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3753731"/>
              </p:ext>
            </p:extLst>
          </p:nvPr>
        </p:nvGraphicFramePr>
        <p:xfrm>
          <a:off x="0" y="0"/>
          <a:ext cx="12192002" cy="58403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3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41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67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08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987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105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273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80769"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Tw Cen MT" panose="020B0602020104020603" pitchFamily="34" charset="0"/>
                        </a:rPr>
                        <a:t>Urban Households </a:t>
                      </a:r>
                      <a:endParaRPr lang="en-GB" sz="28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Tw Cen MT" panose="020B0602020104020603" pitchFamily="34" charset="0"/>
                        </a:rPr>
                        <a:t>Rural Households</a:t>
                      </a:r>
                      <a:endParaRPr lang="en-GB" sz="28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607">
                <a:tc>
                  <a:txBody>
                    <a:bodyPr/>
                    <a:lstStyle/>
                    <a:p>
                      <a:pPr algn="ctr"/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Tw Cen MT" panose="020B0602020104020603" pitchFamily="34" charset="0"/>
                        </a:rPr>
                        <a:t>1990</a:t>
                      </a:r>
                      <a:endParaRPr lang="en-GB" sz="28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Tw Cen MT" panose="020B0602020104020603" pitchFamily="34" charset="0"/>
                        </a:rPr>
                        <a:t>2000</a:t>
                      </a:r>
                      <a:endParaRPr lang="en-GB" sz="28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Tw Cen MT" panose="020B0602020104020603" pitchFamily="34" charset="0"/>
                        </a:rPr>
                        <a:t>2009</a:t>
                      </a:r>
                      <a:endParaRPr lang="en-GB" sz="28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Tw Cen MT" panose="020B0602020104020603" pitchFamily="34" charset="0"/>
                        </a:rPr>
                        <a:t>1990</a:t>
                      </a:r>
                      <a:endParaRPr lang="en-GB" sz="28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Tw Cen MT" panose="020B0602020104020603" pitchFamily="34" charset="0"/>
                        </a:rPr>
                        <a:t>2000</a:t>
                      </a:r>
                      <a:endParaRPr lang="en-GB" sz="28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Tw Cen MT" panose="020B0602020104020603" pitchFamily="34" charset="0"/>
                        </a:rPr>
                        <a:t>2009</a:t>
                      </a:r>
                      <a:endParaRPr lang="en-GB" sz="28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283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Tw Cen MT" panose="020B0602020104020603" pitchFamily="34" charset="0"/>
                        </a:rPr>
                        <a:t>Coloured</a:t>
                      </a:r>
                      <a:r>
                        <a:rPr lang="en-GB" sz="2400" baseline="0" dirty="0" smtClean="0">
                          <a:latin typeface="Tw Cen MT" panose="020B0602020104020603" pitchFamily="34" charset="0"/>
                        </a:rPr>
                        <a:t> T.V</a:t>
                      </a:r>
                      <a:endParaRPr lang="en-GB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59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116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100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4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48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100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2831"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Cars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&lt;1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0.5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10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&lt;1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0.1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0.7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2831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Tw Cen MT" panose="020B0602020104020603" pitchFamily="34" charset="0"/>
                        </a:rPr>
                        <a:t>Motorcycles</a:t>
                      </a:r>
                      <a:endParaRPr lang="en-GB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1.9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20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22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0.9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21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56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2831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Tw Cen MT" panose="020B0602020104020603" pitchFamily="34" charset="0"/>
                        </a:rPr>
                        <a:t>Computers</a:t>
                      </a:r>
                      <a:endParaRPr lang="en-GB" sz="28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&lt;1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9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66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&lt;1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0.5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7.5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2791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Tw Cen MT" panose="020B0602020104020603" pitchFamily="34" charset="0"/>
                        </a:rPr>
                        <a:t>Washing machines</a:t>
                      </a:r>
                      <a:endParaRPr lang="en-GB" sz="28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78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91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100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9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29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53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2831">
                <a:tc>
                  <a:txBody>
                    <a:bodyPr/>
                    <a:lstStyle/>
                    <a:p>
                      <a:pPr algn="ctr"/>
                      <a:r>
                        <a:rPr lang="en-GB" sz="2800" dirty="0" smtClean="0">
                          <a:latin typeface="Tw Cen MT" panose="020B0602020104020603" pitchFamily="34" charset="0"/>
                        </a:rPr>
                        <a:t>Fridges </a:t>
                      </a:r>
                      <a:endParaRPr lang="en-GB" sz="28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42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80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96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1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12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37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673076"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latin typeface="Tw Cen MT" panose="020B0602020104020603" pitchFamily="34" charset="0"/>
                        </a:rPr>
                        <a:t>Air conditioners</a:t>
                      </a:r>
                      <a:endParaRPr lang="en-GB" sz="24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&lt;1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31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100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&lt;1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1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 smtClean="0">
                          <a:latin typeface="Tw Cen MT" panose="020B0602020104020603" pitchFamily="34" charset="0"/>
                        </a:rPr>
                        <a:t>12</a:t>
                      </a:r>
                      <a:endParaRPr lang="en-GB" sz="320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5836246"/>
            <a:ext cx="1120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Tw Cen MT" panose="020B0602020104020603" pitchFamily="34" charset="0"/>
              </a:rPr>
              <a:t>Ownerships </a:t>
            </a:r>
            <a:r>
              <a:rPr lang="en-GB" sz="2800" smtClean="0">
                <a:latin typeface="Tw Cen MT" panose="020B0602020104020603" pitchFamily="34" charset="0"/>
              </a:rPr>
              <a:t>of </a:t>
            </a:r>
            <a:r>
              <a:rPr lang="en-GB" sz="2800" smtClean="0">
                <a:latin typeface="Tw Cen MT" panose="020B0602020104020603" pitchFamily="34" charset="0"/>
              </a:rPr>
              <a:t>goods </a:t>
            </a:r>
            <a:r>
              <a:rPr lang="en-GB" sz="2800" dirty="0" smtClean="0">
                <a:latin typeface="Tw Cen MT" panose="020B0602020104020603" pitchFamily="34" charset="0"/>
              </a:rPr>
              <a:t>per 100 households</a:t>
            </a:r>
            <a:endParaRPr lang="en-GB" sz="2800" dirty="0">
              <a:latin typeface="Tw Cen MT" panose="020B06020201040206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359466"/>
            <a:ext cx="10547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GIVE COPY TO EACH PUPIL TO STICK IN JOTTER  </a:t>
            </a:r>
            <a:endParaRPr lang="en-GB" sz="2800" b="1" dirty="0">
              <a:solidFill>
                <a:srgbClr val="FF0000"/>
              </a:solidFill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30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w Cen MT" panose="020B0602020104020603" pitchFamily="34" charset="0"/>
              </a:rPr>
              <a:t>RECAP </a:t>
            </a:r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Remember in a conclusion question</a:t>
            </a:r>
          </a:p>
          <a:p>
            <a:pPr marL="0" indent="0">
              <a:buNone/>
            </a:pPr>
            <a:endParaRPr lang="en-GB" dirty="0" smtClean="0">
              <a:latin typeface="Tw Cen MT" panose="020B0602020104020603" pitchFamily="34" charset="0"/>
            </a:endParaRPr>
          </a:p>
          <a:p>
            <a:pPr marL="514350" indent="-514350">
              <a:buAutoNum type="arabicPeriod"/>
            </a:pPr>
            <a:r>
              <a:rPr lang="en-GB" dirty="0" smtClean="0">
                <a:latin typeface="Tw Cen MT" panose="020B0602020104020603" pitchFamily="34" charset="0"/>
              </a:rPr>
              <a:t>Take the bullet point as the heading</a:t>
            </a:r>
          </a:p>
          <a:p>
            <a:pPr marL="0" indent="0">
              <a:buNone/>
            </a:pPr>
            <a:endParaRPr lang="en-GB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2.Make a conclusion by looking at the evidence and summarising what the information is telling you. </a:t>
            </a:r>
            <a:r>
              <a:rPr lang="en-GB" i="1" dirty="0" smtClean="0">
                <a:latin typeface="Tw Cen MT" panose="020B0602020104020603" pitchFamily="34" charset="0"/>
              </a:rPr>
              <a:t>“A conclusion that can be made is that….”</a:t>
            </a:r>
          </a:p>
          <a:p>
            <a:pPr marL="0" indent="0">
              <a:buNone/>
            </a:pPr>
            <a:endParaRPr lang="en-GB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3. Use the information given to prove your conclusion. </a:t>
            </a:r>
            <a:r>
              <a:rPr lang="en-GB" i="1" dirty="0" smtClean="0">
                <a:latin typeface="Tw Cen MT" panose="020B0602020104020603" pitchFamily="34" charset="0"/>
              </a:rPr>
              <a:t>“I know this because the source shows…..”</a:t>
            </a:r>
            <a:endParaRPr lang="en-GB" i="1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42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w Cen MT" panose="020B0602020104020603" pitchFamily="34" charset="0"/>
              </a:rPr>
              <a:t>Make conclusions </a:t>
            </a:r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2152" y="1690688"/>
            <a:ext cx="11353800" cy="4486275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Using the table on the previous slide, what conclusions can you draw about the following </a:t>
            </a: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  <a:p>
            <a:r>
              <a:rPr lang="en-GB" dirty="0" smtClean="0">
                <a:latin typeface="Tw Cen MT" panose="020B0602020104020603" pitchFamily="34" charset="0"/>
              </a:rPr>
              <a:t>The </a:t>
            </a:r>
            <a:r>
              <a:rPr lang="en-GB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growth in rural ownerships </a:t>
            </a:r>
            <a:r>
              <a:rPr lang="en-GB" dirty="0" smtClean="0">
                <a:latin typeface="Tw Cen MT" panose="020B0602020104020603" pitchFamily="34" charset="0"/>
              </a:rPr>
              <a:t>of colour televisions, washing machines and refrigerators. </a:t>
            </a:r>
          </a:p>
          <a:p>
            <a:r>
              <a:rPr lang="en-GB" dirty="0" smtClean="0">
                <a:latin typeface="Tw Cen MT" panose="020B0602020104020603" pitchFamily="34" charset="0"/>
              </a:rPr>
              <a:t>The ownerships of </a:t>
            </a:r>
            <a:r>
              <a:rPr lang="en-GB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cars </a:t>
            </a:r>
            <a:r>
              <a:rPr lang="en-GB" dirty="0" smtClean="0">
                <a:latin typeface="Tw Cen MT" panose="020B0602020104020603" pitchFamily="34" charset="0"/>
              </a:rPr>
              <a:t>in rural and urban China.</a:t>
            </a:r>
          </a:p>
          <a:p>
            <a:r>
              <a:rPr lang="en-GB" dirty="0">
                <a:latin typeface="Tw Cen MT" panose="020B0602020104020603" pitchFamily="34" charset="0"/>
              </a:rPr>
              <a:t>T</a:t>
            </a:r>
            <a:r>
              <a:rPr lang="en-GB" dirty="0" smtClean="0">
                <a:latin typeface="Tw Cen MT" panose="020B0602020104020603" pitchFamily="34" charset="0"/>
              </a:rPr>
              <a:t>he ownership of </a:t>
            </a:r>
            <a:r>
              <a:rPr lang="en-GB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computers</a:t>
            </a:r>
            <a:r>
              <a:rPr lang="en-GB" dirty="0" smtClean="0">
                <a:latin typeface="Tw Cen MT" panose="020B0602020104020603" pitchFamily="34" charset="0"/>
              </a:rPr>
              <a:t> in urban China compared to rural China.</a:t>
            </a:r>
          </a:p>
          <a:p>
            <a:r>
              <a:rPr lang="en-GB" dirty="0" smtClean="0">
                <a:latin typeface="Tw Cen MT" panose="020B0602020104020603" pitchFamily="34" charset="0"/>
              </a:rPr>
              <a:t>The </a:t>
            </a:r>
            <a:r>
              <a:rPr lang="en-GB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availability of all items </a:t>
            </a:r>
            <a:r>
              <a:rPr lang="en-GB" dirty="0" smtClean="0">
                <a:latin typeface="Tw Cen MT" panose="020B0602020104020603" pitchFamily="34" charset="0"/>
              </a:rPr>
              <a:t>in urban and rural areas </a:t>
            </a:r>
            <a:r>
              <a:rPr lang="en-GB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in 2009. </a:t>
            </a:r>
            <a:endParaRPr lang="en-GB" dirty="0">
              <a:solidFill>
                <a:srgbClr val="FF0000"/>
              </a:solidFill>
              <a:latin typeface="Tw Cen MT" panose="020B0602020104020603" pitchFamily="34" charset="0"/>
            </a:endParaRPr>
          </a:p>
          <a:p>
            <a:pPr marL="514350" indent="-514350">
              <a:buAutoNum type="alphaLcParenR"/>
            </a:pPr>
            <a:endParaRPr lang="en-GB" dirty="0" smtClean="0">
              <a:latin typeface="Tw Cen MT" panose="020B0602020104020603" pitchFamily="34" charset="0"/>
            </a:endParaRPr>
          </a:p>
        </p:txBody>
      </p:sp>
      <p:pic>
        <p:nvPicPr>
          <p:cNvPr id="4" name="Picture 3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425" y="5067300"/>
            <a:ext cx="15525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827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u="sng" dirty="0" smtClean="0">
                <a:latin typeface="Tw Cen MT" panose="020B0602020104020603" pitchFamily="34" charset="0"/>
              </a:rPr>
              <a:t>What is it like in the country side today?</a:t>
            </a:r>
            <a:endParaRPr lang="en-GB" sz="4000" u="sng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2305" y="1690688"/>
            <a:ext cx="11051495" cy="505301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Read Case Study 1 and 2 on page 77 of the textbook.</a:t>
            </a: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Think of at least 2 differences between the two. </a:t>
            </a:r>
            <a:endParaRPr lang="en-GB" dirty="0">
              <a:latin typeface="Tw Cen MT" panose="020B0602020104020603" pitchFamily="34" charset="0"/>
            </a:endParaRP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05" y="2511425"/>
            <a:ext cx="2979738" cy="297973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229" y="2511425"/>
            <a:ext cx="2470041" cy="28026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456" y="2511425"/>
            <a:ext cx="4466636" cy="2975896"/>
          </a:xfrm>
          <a:prstGeom prst="rect">
            <a:avLst/>
          </a:prstGeom>
        </p:spPr>
      </p:pic>
      <p:pic>
        <p:nvPicPr>
          <p:cNvPr id="7" name="Picture 6" descr="BIG IMAGE (PNG)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516" y="0"/>
            <a:ext cx="3033484" cy="1550869"/>
          </a:xfrm>
          <a:prstGeom prst="rect">
            <a:avLst/>
          </a:prstGeom>
        </p:spPr>
      </p:pic>
      <p:pic>
        <p:nvPicPr>
          <p:cNvPr id="8" name="Picture 7" descr="301 Moved Permanently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425" y="5067300"/>
            <a:ext cx="15525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729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u="sng" dirty="0" smtClean="0">
                <a:latin typeface="Tw Cen MT" panose="020B0602020104020603" pitchFamily="34" charset="0"/>
              </a:rPr>
              <a:t>EXTENSION </a:t>
            </a:r>
            <a:endParaRPr lang="en-GB" u="sng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6600" i="1" dirty="0" smtClean="0">
                <a:latin typeface="Tw Cen MT" panose="020B0602020104020603" pitchFamily="34" charset="0"/>
              </a:rPr>
              <a:t>Read Page </a:t>
            </a:r>
            <a:r>
              <a:rPr lang="en-GB" sz="6600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76-77</a:t>
            </a:r>
            <a:r>
              <a:rPr lang="en-GB" sz="6600" i="1" dirty="0" smtClean="0">
                <a:latin typeface="Tw Cen MT" panose="020B0602020104020603" pitchFamily="34" charset="0"/>
              </a:rPr>
              <a:t> of the textbook and answers </a:t>
            </a:r>
            <a:r>
              <a:rPr lang="en-GB" sz="6600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Q1-8</a:t>
            </a:r>
            <a:r>
              <a:rPr lang="en-GB" sz="6600" i="1" dirty="0" smtClean="0">
                <a:latin typeface="Tw Cen MT" panose="020B0602020104020603" pitchFamily="34" charset="0"/>
              </a:rPr>
              <a:t> in full sentences. </a:t>
            </a:r>
            <a:endParaRPr lang="en-GB" sz="6600" i="1" dirty="0">
              <a:latin typeface="Tw Cen MT" panose="020B0602020104020603" pitchFamily="34" charset="0"/>
            </a:endParaRPr>
          </a:p>
        </p:txBody>
      </p:sp>
      <p:pic>
        <p:nvPicPr>
          <p:cNvPr id="4" name="Picture 3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425" y="5067300"/>
            <a:ext cx="15525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160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A15973182C454CBD017EAD4899623C" ma:contentTypeVersion="2" ma:contentTypeDescription="Create a new document." ma:contentTypeScope="" ma:versionID="065adcf069ce597681a8f791dd8b0cf8">
  <xsd:schema xmlns:xsd="http://www.w3.org/2001/XMLSchema" xmlns:xs="http://www.w3.org/2001/XMLSchema" xmlns:p="http://schemas.microsoft.com/office/2006/metadata/properties" xmlns:ns2="e77713bc-0ebc-4063-99a4-8848dbeddd29" targetNamespace="http://schemas.microsoft.com/office/2006/metadata/properties" ma:root="true" ma:fieldsID="7fa3958930a7aef7a61cb2d2dbf8c033" ns2:_="">
    <xsd:import namespace="e77713bc-0ebc-4063-99a4-8848dbeddd2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713bc-0ebc-4063-99a4-8848dbeddd2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39DFABD-3997-4C38-AF77-7952FB6B6007}"/>
</file>

<file path=customXml/itemProps2.xml><?xml version="1.0" encoding="utf-8"?>
<ds:datastoreItem xmlns:ds="http://schemas.openxmlformats.org/officeDocument/2006/customXml" ds:itemID="{41BF2E9D-C2E8-4088-A4DD-D477AD9C8125}"/>
</file>

<file path=customXml/itemProps3.xml><?xml version="1.0" encoding="utf-8"?>
<ds:datastoreItem xmlns:ds="http://schemas.openxmlformats.org/officeDocument/2006/customXml" ds:itemID="{4E8B9B78-7088-444B-9282-A4FA1511B984}"/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409</Words>
  <Application>Microsoft Office PowerPoint</Application>
  <PresentationFormat>Widescreen</PresentationFormat>
  <Paragraphs>106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Comic Sans MS</vt:lpstr>
      <vt:lpstr>Tw Cen MT</vt:lpstr>
      <vt:lpstr>Office Theme</vt:lpstr>
      <vt:lpstr>What is life like in rural China?</vt:lpstr>
      <vt:lpstr>Add to your word bank……</vt:lpstr>
      <vt:lpstr>PowerPoint Presentation</vt:lpstr>
      <vt:lpstr>Urban-rural divide </vt:lpstr>
      <vt:lpstr>PowerPoint Presentation</vt:lpstr>
      <vt:lpstr>RECAP </vt:lpstr>
      <vt:lpstr>Make conclusions </vt:lpstr>
      <vt:lpstr>What is it like in the country side today?</vt:lpstr>
      <vt:lpstr>EXTENSION </vt:lpstr>
    </vt:vector>
  </TitlesOfParts>
  <Company>North Lanarkshire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life like in rural China?</dc:title>
  <dc:creator>Alanna Simpson</dc:creator>
  <cp:lastModifiedBy>Ms Noble</cp:lastModifiedBy>
  <cp:revision>12</cp:revision>
  <cp:lastPrinted>2019-09-02T13:36:30Z</cp:lastPrinted>
  <dcterms:created xsi:type="dcterms:W3CDTF">2016-05-10T09:28:32Z</dcterms:created>
  <dcterms:modified xsi:type="dcterms:W3CDTF">2019-09-04T08:31:15Z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0x01010035A15973182C454CBD017EAD4899623C</vt:lpwstr>
  </property>
</Properties>
</file>