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73" r:id="rId4"/>
    <p:sldId id="258" r:id="rId5"/>
    <p:sldId id="268" r:id="rId6"/>
    <p:sldId id="272" r:id="rId7"/>
    <p:sldId id="264" r:id="rId8"/>
    <p:sldId id="266" r:id="rId9"/>
    <p:sldId id="267" r:id="rId10"/>
    <p:sldId id="259" r:id="rId11"/>
    <p:sldId id="269" r:id="rId12"/>
    <p:sldId id="260" r:id="rId13"/>
    <p:sldId id="271" r:id="rId14"/>
    <p:sldId id="262" r:id="rId15"/>
    <p:sldId id="263" r:id="rId16"/>
  </p:sldIdLst>
  <p:sldSz cx="12192000" cy="6858000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37" autoAdjust="0"/>
    <p:restoredTop sz="94660"/>
  </p:normalViewPr>
  <p:slideViewPr>
    <p:cSldViewPr snapToGrid="0">
      <p:cViewPr varScale="1">
        <p:scale>
          <a:sx n="61" d="100"/>
          <a:sy n="61" d="100"/>
        </p:scale>
        <p:origin x="78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r">
              <a:defRPr sz="1200"/>
            </a:lvl1pPr>
          </a:lstStyle>
          <a:p>
            <a:fld id="{EF506DE6-DD04-4EF2-9DAA-211DAC3AB30E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889938" cy="495347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7318"/>
            <a:ext cx="2889938" cy="495347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r">
              <a:defRPr sz="1200"/>
            </a:lvl1pPr>
          </a:lstStyle>
          <a:p>
            <a:fld id="{99D4DF64-4733-4F26-88EF-FF79848454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20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348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348"/>
          </a:xfrm>
          <a:prstGeom prst="rect">
            <a:avLst/>
          </a:prstGeom>
        </p:spPr>
        <p:txBody>
          <a:bodyPr vert="horz" lIns="90434" tIns="45217" rIns="90434" bIns="45217" rtlCol="0"/>
          <a:lstStyle>
            <a:lvl1pPr algn="r">
              <a:defRPr sz="1200"/>
            </a:lvl1pPr>
          </a:lstStyle>
          <a:p>
            <a:fld id="{FF2D6566-4EFE-4A0D-A992-5FB79C85CEF5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74650" y="1235075"/>
            <a:ext cx="5919788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434" tIns="45217" rIns="90434" bIns="4521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51219"/>
            <a:ext cx="5335270" cy="3887361"/>
          </a:xfrm>
          <a:prstGeom prst="rect">
            <a:avLst/>
          </a:prstGeom>
        </p:spPr>
        <p:txBody>
          <a:bodyPr vert="horz" lIns="90434" tIns="45217" rIns="90434" bIns="4521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889938" cy="495347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7318"/>
            <a:ext cx="2889938" cy="495347"/>
          </a:xfrm>
          <a:prstGeom prst="rect">
            <a:avLst/>
          </a:prstGeom>
        </p:spPr>
        <p:txBody>
          <a:bodyPr vert="horz" lIns="90434" tIns="45217" rIns="90434" bIns="45217" rtlCol="0" anchor="b"/>
          <a:lstStyle>
            <a:lvl1pPr algn="r">
              <a:defRPr sz="1200"/>
            </a:lvl1pPr>
          </a:lstStyle>
          <a:p>
            <a:fld id="{8BC8BA2F-6C75-4869-883C-90ED061DFE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85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hape 269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667" tIns="91667" rIns="91667" bIns="91667" anchor="ctr"/>
          <a:lstStyle/>
          <a:p>
            <a:pPr>
              <a:spcBef>
                <a:spcPct val="0"/>
              </a:spcBef>
            </a:pPr>
            <a:endParaRPr lang="en-US" altLang="en-US" smtClean="0">
              <a:latin typeface="Arial" panose="020B0604020202020204" pitchFamily="34" charset="0"/>
            </a:endParaRPr>
          </a:p>
        </p:txBody>
      </p:sp>
      <p:sp>
        <p:nvSpPr>
          <p:cNvPr id="29699" name="Shape 270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57150" y="747713"/>
            <a:ext cx="6651625" cy="3741737"/>
          </a:xfrm>
          <a:custGeom>
            <a:avLst/>
            <a:gdLst>
              <a:gd name="T0" fmla="*/ 0 w 120000"/>
              <a:gd name="T1" fmla="*/ 0 h 120000"/>
              <a:gd name="T2" fmla="*/ 2147483646 w 120000"/>
              <a:gd name="T3" fmla="*/ 0 h 120000"/>
              <a:gd name="T4" fmla="*/ 2147483646 w 120000"/>
              <a:gd name="T5" fmla="*/ 2147483646 h 120000"/>
              <a:gd name="T6" fmla="*/ 0 w 120000"/>
              <a:gd name="T7" fmla="*/ 2147483646 h 120000"/>
              <a:gd name="T8" fmla="*/ 0 w 120000"/>
              <a:gd name="T9" fmla="*/ 0 h 120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20000"/>
              <a:gd name="T16" fmla="*/ 0 h 120000"/>
              <a:gd name="T17" fmla="*/ 120000 w 120000"/>
              <a:gd name="T18" fmla="*/ 120000 h 120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lnTo>
                  <a:pt x="0" y="0"/>
                </a:lnTo>
                <a:close/>
              </a:path>
            </a:pathLst>
          </a:custGeom>
          <a:noFill/>
          <a:ln>
            <a:round/>
          </a:ln>
        </p:spPr>
      </p:sp>
    </p:spTree>
    <p:extLst>
      <p:ext uri="{BB962C8B-B14F-4D97-AF65-F5344CB8AC3E}">
        <p14:creationId xmlns:p14="http://schemas.microsoft.com/office/powerpoint/2010/main" val="37814939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5089-DFD4-49B4-86E4-D651CD92A163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1C36-F52F-4F6B-BB86-54CB14084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834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5089-DFD4-49B4-86E4-D651CD92A163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1C36-F52F-4F6B-BB86-54CB14084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758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5089-DFD4-49B4-86E4-D651CD92A163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1C36-F52F-4F6B-BB86-54CB14084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7962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5089-DFD4-49B4-86E4-D651CD92A163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1C36-F52F-4F6B-BB86-54CB14084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491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5089-DFD4-49B4-86E4-D651CD92A163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1C36-F52F-4F6B-BB86-54CB14084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66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5089-DFD4-49B4-86E4-D651CD92A163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1C36-F52F-4F6B-BB86-54CB14084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624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5089-DFD4-49B4-86E4-D651CD92A163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1C36-F52F-4F6B-BB86-54CB14084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703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5089-DFD4-49B4-86E4-D651CD92A163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1C36-F52F-4F6B-BB86-54CB14084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1803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5089-DFD4-49B4-86E4-D651CD92A163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1C36-F52F-4F6B-BB86-54CB14084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546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5089-DFD4-49B4-86E4-D651CD92A163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1C36-F52F-4F6B-BB86-54CB14084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172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F5089-DFD4-49B4-86E4-D651CD92A163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D1C36-F52F-4F6B-BB86-54CB14084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399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4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FF5089-DFD4-49B4-86E4-D651CD92A163}" type="datetimeFigureOut">
              <a:rPr lang="en-GB" smtClean="0"/>
              <a:t>24/10/2019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8D1C36-F52F-4F6B-BB86-54CB140845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42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uronews.com/2013/04/10/web-fewer-death-sentences-in-the-world-in-2012-report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54629" y="748507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5400" u="sng" dirty="0" smtClean="0">
                <a:latin typeface="Tw Cen MT" panose="020B0602020104020603" pitchFamily="34" charset="0"/>
              </a:rPr>
              <a:t>The Death Penalty in China </a:t>
            </a:r>
            <a:endParaRPr lang="en-GB" sz="5400" u="sng" dirty="0">
              <a:latin typeface="Tw Cen MT" panose="020B0602020104020603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113971" y="367429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 smtClean="0">
                <a:latin typeface="Tw Cen MT" panose="020B0602020104020603" pitchFamily="34" charset="0"/>
              </a:rPr>
              <a:t>L.I I can explain why the death penalty is such a controversial issue. </a:t>
            </a:r>
          </a:p>
          <a:p>
            <a:endParaRPr lang="en-GB" sz="2800" dirty="0" smtClean="0">
              <a:latin typeface="Tw Cen MT" panose="020B0602020104020603" pitchFamily="34" charset="0"/>
            </a:endParaRPr>
          </a:p>
          <a:p>
            <a:endParaRPr lang="en-GB" sz="2800" dirty="0">
              <a:latin typeface="Tw Cen MT" panose="020B0602020104020603" pitchFamily="34" charset="0"/>
            </a:endParaRPr>
          </a:p>
          <a:p>
            <a:endParaRPr lang="en-GB" sz="2800" dirty="0">
              <a:latin typeface="Tw Cen MT" panose="020B0602020104020603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9432131" y="190501"/>
            <a:ext cx="2471738" cy="21463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8213271" y="5456238"/>
            <a:ext cx="4089400" cy="1401762"/>
          </a:xfrm>
          <a:prstGeom prst="rect">
            <a:avLst/>
          </a:prstGeom>
        </p:spPr>
      </p:pic>
      <p:sp>
        <p:nvSpPr>
          <p:cNvPr id="11" name="Cloud Callout 10"/>
          <p:cNvSpPr/>
          <p:nvPr/>
        </p:nvSpPr>
        <p:spPr>
          <a:xfrm>
            <a:off x="122293" y="190500"/>
            <a:ext cx="3929007" cy="21463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latin typeface="Tw Cen MT" panose="020B0602020104020603" pitchFamily="34" charset="0"/>
              </a:rPr>
              <a:t>Take down the heading and learning intention</a:t>
            </a:r>
            <a:r>
              <a:rPr lang="en-GB" sz="2800" dirty="0" smtClean="0">
                <a:latin typeface="Tw Cen MT" panose="020B0602020104020603" pitchFamily="34" charset="0"/>
              </a:rPr>
              <a:t>. </a:t>
            </a:r>
            <a:endParaRPr lang="en-GB" sz="28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6052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497" y="126125"/>
            <a:ext cx="10849303" cy="1564564"/>
          </a:xfrm>
        </p:spPr>
        <p:txBody>
          <a:bodyPr/>
          <a:lstStyle/>
          <a:p>
            <a:r>
              <a:rPr lang="en-GB" u="sng" dirty="0" smtClean="0">
                <a:latin typeface="Tw Cen MT" panose="020B0602020104020603" pitchFamily="34" charset="0"/>
              </a:rPr>
              <a:t>Improvements? – add to your mind map </a:t>
            </a:r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841" y="1690688"/>
            <a:ext cx="11006959" cy="48677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500" dirty="0">
                <a:latin typeface="Tw Cen MT" panose="020B0602020104020603" pitchFamily="34" charset="0"/>
              </a:rPr>
              <a:t>The CPC has made changes to the laws on the death penalty. Recently the number of crimes punishable with the death penalty </a:t>
            </a:r>
            <a:r>
              <a:rPr lang="en-GB" sz="3500" b="1" dirty="0">
                <a:solidFill>
                  <a:srgbClr val="FF0000"/>
                </a:solidFill>
                <a:latin typeface="Tw Cen MT" panose="020B0602020104020603" pitchFamily="34" charset="0"/>
              </a:rPr>
              <a:t>fell from 68 to 55</a:t>
            </a:r>
            <a:r>
              <a:rPr lang="en-GB" sz="3500" dirty="0">
                <a:latin typeface="Tw Cen MT" panose="020B0602020104020603" pitchFamily="34" charset="0"/>
              </a:rPr>
              <a:t>. </a:t>
            </a:r>
            <a:endParaRPr lang="en-GB" sz="35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500" dirty="0" smtClean="0">
                <a:latin typeface="Tw Cen MT" panose="020B0602020104020603" pitchFamily="34" charset="0"/>
              </a:rPr>
              <a:t>Crimes </a:t>
            </a:r>
            <a:r>
              <a:rPr lang="en-GB" sz="3500" dirty="0">
                <a:latin typeface="Tw Cen MT" panose="020B0602020104020603" pitchFamily="34" charset="0"/>
              </a:rPr>
              <a:t>that no longer carry the death penalty include minor theft and fraud. Few people are now put to death for </a:t>
            </a:r>
            <a:r>
              <a:rPr lang="en-GB" sz="3500" b="1" dirty="0">
                <a:solidFill>
                  <a:srgbClr val="FF0000"/>
                </a:solidFill>
                <a:latin typeface="Tw Cen MT" panose="020B0602020104020603" pitchFamily="34" charset="0"/>
              </a:rPr>
              <a:t>non-violent crime</a:t>
            </a:r>
            <a:r>
              <a:rPr lang="en-GB" sz="3500" b="1" dirty="0">
                <a:latin typeface="Tw Cen MT" panose="020B0602020104020603" pitchFamily="34" charset="0"/>
              </a:rPr>
              <a:t>. </a:t>
            </a:r>
            <a:endParaRPr lang="en-GB" sz="3500" b="1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500" dirty="0" smtClean="0">
                <a:latin typeface="Tw Cen MT" panose="020B0602020104020603" pitchFamily="34" charset="0"/>
              </a:rPr>
              <a:t>Also</a:t>
            </a:r>
            <a:r>
              <a:rPr lang="en-GB" sz="3500" dirty="0">
                <a:latin typeface="Tw Cen MT" panose="020B0602020104020603" pitchFamily="34" charset="0"/>
              </a:rPr>
              <a:t>, young people </a:t>
            </a:r>
            <a:r>
              <a:rPr lang="en-GB" sz="3500" b="1" dirty="0">
                <a:solidFill>
                  <a:srgbClr val="FF0000"/>
                </a:solidFill>
                <a:latin typeface="Tw Cen MT" panose="020B0602020104020603" pitchFamily="34" charset="0"/>
              </a:rPr>
              <a:t>under 18 </a:t>
            </a:r>
            <a:r>
              <a:rPr lang="en-GB" sz="3500" dirty="0">
                <a:latin typeface="Tw Cen MT" panose="020B0602020104020603" pitchFamily="34" charset="0"/>
              </a:rPr>
              <a:t>at the time of an offence can no longer be given the death penalty. </a:t>
            </a:r>
            <a:endParaRPr lang="en-GB" sz="35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500" dirty="0" smtClean="0">
                <a:latin typeface="Tw Cen MT" panose="020B0602020104020603" pitchFamily="34" charset="0"/>
              </a:rPr>
              <a:t>Anyone </a:t>
            </a:r>
            <a:r>
              <a:rPr lang="en-GB" sz="3500" b="1" dirty="0">
                <a:solidFill>
                  <a:srgbClr val="FF0000"/>
                </a:solidFill>
                <a:latin typeface="Tw Cen MT" panose="020B0602020104020603" pitchFamily="34" charset="0"/>
              </a:rPr>
              <a:t>over 75 years </a:t>
            </a:r>
            <a:r>
              <a:rPr lang="en-GB" sz="3500" dirty="0">
                <a:latin typeface="Tw Cen MT" panose="020B0602020104020603" pitchFamily="34" charset="0"/>
              </a:rPr>
              <a:t>is </a:t>
            </a:r>
            <a:r>
              <a:rPr lang="en-GB" sz="3500" b="1" dirty="0">
                <a:solidFill>
                  <a:srgbClr val="FF0000"/>
                </a:solidFill>
                <a:latin typeface="Tw Cen MT" panose="020B0602020104020603" pitchFamily="34" charset="0"/>
              </a:rPr>
              <a:t>exempt</a:t>
            </a:r>
            <a:r>
              <a:rPr lang="en-GB" sz="3500" dirty="0">
                <a:latin typeface="Tw Cen MT" panose="020B0602020104020603" pitchFamily="34" charset="0"/>
              </a:rPr>
              <a:t> from the death penalty.  </a:t>
            </a:r>
          </a:p>
          <a:p>
            <a:endParaRPr lang="en-GB" sz="35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8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u="sng" dirty="0" smtClean="0">
                <a:latin typeface="Comic Sans MS" panose="030F0702030302020204" pitchFamily="66" charset="0"/>
              </a:rPr>
              <a:t>Improvements? </a:t>
            </a:r>
            <a:endParaRPr lang="en-GB" u="sng" dirty="0">
              <a:latin typeface="Comic Sans MS" panose="030F07020303020202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25562"/>
            <a:ext cx="10830059" cy="5371451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Comic Sans MS" panose="030F0702030302020204" pitchFamily="66" charset="0"/>
              </a:rPr>
              <a:t>2</a:t>
            </a:r>
            <a:r>
              <a:rPr lang="en-GB" dirty="0" smtClean="0">
                <a:latin typeface="Comic Sans MS" panose="030F0702030302020204" pitchFamily="66" charset="0"/>
              </a:rPr>
              <a:t>. What </a:t>
            </a:r>
            <a:r>
              <a:rPr lang="en-GB" dirty="0">
                <a:latin typeface="Comic Sans MS" panose="030F0702030302020204" pitchFamily="66" charset="0"/>
              </a:rPr>
              <a:t>changes have the CPC made to the use of the death penalty in recent </a:t>
            </a:r>
            <a:r>
              <a:rPr lang="en-GB" dirty="0" smtClean="0">
                <a:latin typeface="Comic Sans MS" panose="030F0702030302020204" pitchFamily="66" charset="0"/>
              </a:rPr>
              <a:t>years</a:t>
            </a:r>
            <a:r>
              <a:rPr lang="en-GB" dirty="0">
                <a:latin typeface="Comic Sans MS" panose="030F0702030302020204" pitchFamily="66" charset="0"/>
              </a:rPr>
              <a:t>?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Make </a:t>
            </a:r>
            <a:r>
              <a:rPr lang="en-GB" b="1" i="1" dirty="0">
                <a:solidFill>
                  <a:srgbClr val="FF0000"/>
                </a:solidFill>
                <a:latin typeface="Comic Sans MS" panose="030F0702030302020204" pitchFamily="66" charset="0"/>
              </a:rPr>
              <a:t>three</a:t>
            </a:r>
            <a:r>
              <a:rPr lang="en-GB" dirty="0">
                <a:latin typeface="Comic Sans MS" panose="030F0702030302020204" pitchFamily="66" charset="0"/>
              </a:rPr>
              <a:t> points in your answer</a:t>
            </a:r>
            <a:r>
              <a:rPr lang="en-GB" dirty="0" smtClean="0">
                <a:latin typeface="Comic Sans MS" panose="030F0702030302020204" pitchFamily="66" charset="0"/>
              </a:rPr>
              <a:t>.</a:t>
            </a: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The CPC have changed the laws around the death penalty to make improvements. For example, ____________________. </a:t>
            </a:r>
          </a:p>
          <a:p>
            <a:pPr marL="0" indent="0">
              <a:buNone/>
            </a:pPr>
            <a:endParaRPr lang="en-GB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They have also __________________________________. </a:t>
            </a:r>
          </a:p>
          <a:p>
            <a:pPr marL="0" indent="0">
              <a:buNone/>
            </a:pPr>
            <a:endParaRPr lang="en-GB" dirty="0" smtClean="0"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en-GB" dirty="0" smtClean="0">
                <a:latin typeface="Comic Sans MS" panose="030F0702030302020204" pitchFamily="66" charset="0"/>
              </a:rPr>
              <a:t>Finally they have ________________________________. </a:t>
            </a:r>
            <a:endParaRPr lang="en-GB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475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u="sng" dirty="0">
                <a:hlinkClick r:id="rId2"/>
              </a:rPr>
              <a:t>Fewer death sentences in the world in 2012: Amnesty</a:t>
            </a:r>
            <a:r>
              <a:rPr lang="en-GB" dirty="0">
                <a:hlinkClick r:id="rId2"/>
              </a:rPr>
              <a:t> </a:t>
            </a:r>
            <a:r>
              <a:rPr lang="en-GB" u="sng" dirty="0">
                <a:hlinkClick r:id="rId2"/>
              </a:rPr>
              <a:t>report | </a:t>
            </a:r>
            <a:r>
              <a:rPr lang="en-GB" u="sng" dirty="0" err="1">
                <a:hlinkClick r:id="rId2"/>
              </a:rPr>
              <a:t>euronews</a:t>
            </a:r>
            <a:r>
              <a:rPr lang="en-GB" u="sng" dirty="0">
                <a:hlinkClick r:id="rId2"/>
              </a:rPr>
              <a:t>, world news</a:t>
            </a:r>
            <a:r>
              <a:rPr lang="en-GB" dirty="0">
                <a:hlinkClick r:id="rId2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12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1807" y="-365596"/>
            <a:ext cx="11359243" cy="4351338"/>
          </a:xfrm>
        </p:spPr>
        <p:txBody>
          <a:bodyPr/>
          <a:lstStyle/>
          <a:p>
            <a:pPr marL="0" lvl="0" indent="0" fontAlgn="base">
              <a:buNone/>
            </a:pPr>
            <a:endParaRPr lang="en-GB" sz="2400" dirty="0">
              <a:latin typeface="Tw Cen MT" panose="020B0602020104020603" pitchFamily="34" charset="0"/>
            </a:endParaRPr>
          </a:p>
          <a:p>
            <a:pPr marL="0" indent="0" fontAlgn="base">
              <a:buNone/>
            </a:pPr>
            <a:r>
              <a:rPr lang="en-GB" sz="2400" dirty="0" smtClean="0">
                <a:latin typeface="Tw Cen MT" panose="020B0602020104020603" pitchFamily="34" charset="0"/>
              </a:rPr>
              <a:t>3.</a:t>
            </a:r>
            <a:r>
              <a:rPr lang="en-GB" sz="2400" dirty="0">
                <a:latin typeface="Tw Cen MT" panose="020B0602020104020603" pitchFamily="34" charset="0"/>
              </a:rPr>
              <a:t> </a:t>
            </a:r>
            <a:r>
              <a:rPr lang="en-GB" sz="2400" dirty="0" smtClean="0">
                <a:latin typeface="Tw Cen MT" panose="020B0602020104020603" pitchFamily="34" charset="0"/>
              </a:rPr>
              <a:t>Using the graph below, what</a:t>
            </a:r>
            <a:r>
              <a:rPr lang="en-GB" sz="2400" b="1" dirty="0" smtClean="0">
                <a:latin typeface="Tw Cen MT" panose="020B0602020104020603" pitchFamily="34" charset="0"/>
              </a:rPr>
              <a:t> </a:t>
            </a:r>
            <a:r>
              <a:rPr lang="en-GB" sz="2400" b="1" dirty="0">
                <a:latin typeface="Tw Cen MT" panose="020B0602020104020603" pitchFamily="34" charset="0"/>
              </a:rPr>
              <a:t>conclusion</a:t>
            </a:r>
            <a:r>
              <a:rPr lang="en-GB" sz="2400" dirty="0">
                <a:latin typeface="Tw Cen MT" panose="020B0602020104020603" pitchFamily="34" charset="0"/>
              </a:rPr>
              <a:t> can be drawn about executions in China compared to the rest of the world? </a:t>
            </a:r>
          </a:p>
          <a:p>
            <a:pPr marL="0" lvl="0" indent="0" fontAlgn="base">
              <a:buNone/>
            </a:pPr>
            <a:endParaRPr lang="en-GB" sz="2400" dirty="0">
              <a:latin typeface="Tw Cen MT" panose="020B0602020104020603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98981" y="961470"/>
            <a:ext cx="11478986" cy="4327297"/>
            <a:chOff x="0" y="0"/>
            <a:chExt cx="5910161" cy="1586226"/>
          </a:xfrm>
        </p:grpSpPr>
        <p:sp>
          <p:nvSpPr>
            <p:cNvPr id="27" name="Rectangle 26"/>
            <p:cNvSpPr/>
            <p:nvPr/>
          </p:nvSpPr>
          <p:spPr>
            <a:xfrm>
              <a:off x="5849556" y="1365026"/>
              <a:ext cx="60605" cy="22120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5080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2400">
                  <a:solidFill>
                    <a:srgbClr val="000000"/>
                  </a:solidFill>
                  <a:effectLst/>
                  <a:latin typeface="Comic Sans MS" panose="030F0702030302020204" pitchFamily="66" charset="0"/>
                  <a:ea typeface="Comic Sans MS" panose="030F0702030302020204" pitchFamily="66" charset="0"/>
                  <a:cs typeface="Comic Sans MS" panose="030F0702030302020204" pitchFamily="66" charset="0"/>
                </a:rPr>
                <a:t> </a:t>
              </a:r>
            </a:p>
          </p:txBody>
        </p:sp>
        <p:sp>
          <p:nvSpPr>
            <p:cNvPr id="28" name="Shape 20190"/>
            <p:cNvSpPr/>
            <p:nvPr/>
          </p:nvSpPr>
          <p:spPr>
            <a:xfrm>
              <a:off x="846137" y="1212850"/>
              <a:ext cx="4041775" cy="69850"/>
            </a:xfrm>
            <a:custGeom>
              <a:avLst/>
              <a:gdLst/>
              <a:ahLst/>
              <a:cxnLst/>
              <a:rect l="0" t="0" r="0" b="0"/>
              <a:pathLst>
                <a:path w="4041775" h="69850">
                  <a:moveTo>
                    <a:pt x="0" y="0"/>
                  </a:moveTo>
                  <a:lnTo>
                    <a:pt x="4041775" y="0"/>
                  </a:lnTo>
                  <a:lnTo>
                    <a:pt x="4041775" y="69850"/>
                  </a:lnTo>
                  <a:lnTo>
                    <a:pt x="0" y="6985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F81BD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2400"/>
            </a:p>
          </p:txBody>
        </p:sp>
        <p:sp>
          <p:nvSpPr>
            <p:cNvPr id="29" name="Shape 20191"/>
            <p:cNvSpPr/>
            <p:nvPr/>
          </p:nvSpPr>
          <p:spPr>
            <a:xfrm>
              <a:off x="846137" y="1038225"/>
              <a:ext cx="1266825" cy="69850"/>
            </a:xfrm>
            <a:custGeom>
              <a:avLst/>
              <a:gdLst/>
              <a:ahLst/>
              <a:cxnLst/>
              <a:rect l="0" t="0" r="0" b="0"/>
              <a:pathLst>
                <a:path w="1266825" h="69850">
                  <a:moveTo>
                    <a:pt x="0" y="0"/>
                  </a:moveTo>
                  <a:lnTo>
                    <a:pt x="1266825" y="0"/>
                  </a:lnTo>
                  <a:lnTo>
                    <a:pt x="1266825" y="69850"/>
                  </a:lnTo>
                  <a:lnTo>
                    <a:pt x="0" y="6985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F81BD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2400"/>
            </a:p>
          </p:txBody>
        </p:sp>
        <p:sp>
          <p:nvSpPr>
            <p:cNvPr id="30" name="Shape 20192"/>
            <p:cNvSpPr/>
            <p:nvPr/>
          </p:nvSpPr>
          <p:spPr>
            <a:xfrm>
              <a:off x="846137" y="866775"/>
              <a:ext cx="520700" cy="69850"/>
            </a:xfrm>
            <a:custGeom>
              <a:avLst/>
              <a:gdLst/>
              <a:ahLst/>
              <a:cxnLst/>
              <a:rect l="0" t="0" r="0" b="0"/>
              <a:pathLst>
                <a:path w="520700" h="69850">
                  <a:moveTo>
                    <a:pt x="0" y="0"/>
                  </a:moveTo>
                  <a:lnTo>
                    <a:pt x="520700" y="0"/>
                  </a:lnTo>
                  <a:lnTo>
                    <a:pt x="520700" y="69850"/>
                  </a:lnTo>
                  <a:lnTo>
                    <a:pt x="0" y="6985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F81BD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2400"/>
            </a:p>
          </p:txBody>
        </p:sp>
        <p:sp>
          <p:nvSpPr>
            <p:cNvPr id="31" name="Shape 20193"/>
            <p:cNvSpPr/>
            <p:nvPr/>
          </p:nvSpPr>
          <p:spPr>
            <a:xfrm>
              <a:off x="846137" y="692150"/>
              <a:ext cx="317500" cy="69850"/>
            </a:xfrm>
            <a:custGeom>
              <a:avLst/>
              <a:gdLst/>
              <a:ahLst/>
              <a:cxnLst/>
              <a:rect l="0" t="0" r="0" b="0"/>
              <a:pathLst>
                <a:path w="317500" h="69850">
                  <a:moveTo>
                    <a:pt x="0" y="0"/>
                  </a:moveTo>
                  <a:lnTo>
                    <a:pt x="317500" y="0"/>
                  </a:lnTo>
                  <a:lnTo>
                    <a:pt x="317500" y="69850"/>
                  </a:lnTo>
                  <a:lnTo>
                    <a:pt x="0" y="6985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F81BD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2400"/>
            </a:p>
          </p:txBody>
        </p:sp>
        <p:sp>
          <p:nvSpPr>
            <p:cNvPr id="32" name="Shape 20194"/>
            <p:cNvSpPr/>
            <p:nvPr/>
          </p:nvSpPr>
          <p:spPr>
            <a:xfrm>
              <a:off x="846137" y="517525"/>
              <a:ext cx="171450" cy="69850"/>
            </a:xfrm>
            <a:custGeom>
              <a:avLst/>
              <a:gdLst/>
              <a:ahLst/>
              <a:cxnLst/>
              <a:rect l="0" t="0" r="0" b="0"/>
              <a:pathLst>
                <a:path w="171450" h="69850">
                  <a:moveTo>
                    <a:pt x="0" y="0"/>
                  </a:moveTo>
                  <a:lnTo>
                    <a:pt x="171450" y="0"/>
                  </a:lnTo>
                  <a:lnTo>
                    <a:pt x="171450" y="69850"/>
                  </a:lnTo>
                  <a:lnTo>
                    <a:pt x="0" y="69850"/>
                  </a:lnTo>
                  <a:lnTo>
                    <a:pt x="0" y="0"/>
                  </a:lnTo>
                </a:path>
              </a:pathLst>
            </a:custGeom>
            <a:ln w="0" cap="flat">
              <a:miter lim="127000"/>
            </a:ln>
          </p:spPr>
          <p:style>
            <a:lnRef idx="0">
              <a:srgbClr val="000000">
                <a:alpha val="0"/>
              </a:srgbClr>
            </a:lnRef>
            <a:fillRef idx="1">
              <a:srgbClr val="4F81BD"/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2400"/>
            </a:p>
          </p:txBody>
        </p:sp>
        <p:sp>
          <p:nvSpPr>
            <p:cNvPr id="33" name="Shape 1521"/>
            <p:cNvSpPr/>
            <p:nvPr/>
          </p:nvSpPr>
          <p:spPr>
            <a:xfrm>
              <a:off x="844613" y="465201"/>
              <a:ext cx="0" cy="869950"/>
            </a:xfrm>
            <a:custGeom>
              <a:avLst/>
              <a:gdLst/>
              <a:ahLst/>
              <a:cxnLst/>
              <a:rect l="0" t="0" r="0" b="0"/>
              <a:pathLst>
                <a:path h="869950">
                  <a:moveTo>
                    <a:pt x="0" y="869950"/>
                  </a:moveTo>
                  <a:lnTo>
                    <a:pt x="0" y="0"/>
                  </a:lnTo>
                </a:path>
              </a:pathLst>
            </a:custGeom>
            <a:ln w="9525" cap="flat">
              <a:round/>
            </a:ln>
          </p:spPr>
          <p:style>
            <a:lnRef idx="1">
              <a:srgbClr val="868686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240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4939844" y="1102403"/>
              <a:ext cx="421937" cy="1720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5080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24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1000+</a:t>
              </a:r>
              <a:endParaRPr lang="en-GB" sz="24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341182" y="976737"/>
              <a:ext cx="254548" cy="1720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5080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24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314</a:t>
              </a:r>
              <a:endParaRPr lang="en-GB" sz="24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574957" y="804978"/>
              <a:ext cx="254761" cy="17247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5080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24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129</a:t>
              </a:r>
              <a:endParaRPr lang="en-GB" sz="24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275396" y="633848"/>
              <a:ext cx="305226" cy="143177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5080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24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79</a:t>
              </a:r>
              <a:endParaRPr lang="en-GB" sz="24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163637" y="418165"/>
              <a:ext cx="192359" cy="205659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5080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24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43</a:t>
              </a:r>
              <a:endParaRPr lang="en-GB" sz="24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36308" y="1190244"/>
              <a:ext cx="389000" cy="1720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5080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2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China</a:t>
              </a:r>
              <a:endParaRPr lang="en-GB" sz="240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523557" y="1016381"/>
              <a:ext cx="270256" cy="1720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5080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24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Iran</a:t>
              </a:r>
              <a:endParaRPr lang="en-GB" sz="24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523557" y="841772"/>
              <a:ext cx="270424" cy="17247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5080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2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Iraq</a:t>
              </a:r>
              <a:endParaRPr lang="en-GB" sz="240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1280" y="668020"/>
              <a:ext cx="857725" cy="1720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5080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24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Saudi Arabia</a:t>
              </a:r>
              <a:endParaRPr lang="en-GB" sz="2400" dirty="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514032" y="494030"/>
              <a:ext cx="283431" cy="172044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5080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24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USA</a:t>
              </a:r>
              <a:endParaRPr lang="en-GB" sz="2400"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418272" y="140746"/>
              <a:ext cx="3986321" cy="221660"/>
            </a:xfrm>
            <a:prstGeom prst="rect">
              <a:avLst/>
            </a:prstGeom>
            <a:ln>
              <a:noFill/>
            </a:ln>
          </p:spPr>
          <p:txBody>
            <a:bodyPr vert="horz" lIns="0" tIns="0" rIns="0" bIns="0" rtlCol="0">
              <a:noAutofit/>
            </a:bodyPr>
            <a:lstStyle/>
            <a:p>
              <a:pPr marL="6350" marR="5080" indent="-6350" algn="l">
                <a:lnSpc>
                  <a:spcPct val="107000"/>
                </a:lnSpc>
                <a:spcAft>
                  <a:spcPts val="800"/>
                </a:spcAft>
              </a:pPr>
              <a:r>
                <a:rPr lang="en-GB" sz="3200" b="1" dirty="0">
                  <a:solidFill>
                    <a:srgbClr val="000000"/>
                  </a:solidFill>
                  <a:effectLst/>
                  <a:latin typeface="Tw Cen MT" panose="020B0602020104020603" pitchFamily="34" charset="0"/>
                  <a:ea typeface="Comic Sans MS" panose="030F0702030302020204" pitchFamily="66" charset="0"/>
                  <a:cs typeface="Comic Sans MS" panose="030F0702030302020204" pitchFamily="66" charset="0"/>
                </a:rPr>
                <a:t>Executions in selected countries in 2012</a:t>
              </a:r>
              <a:endParaRPr lang="en-GB" sz="3200" dirty="0"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endParaRPr>
            </a:p>
          </p:txBody>
        </p:sp>
        <p:sp>
          <p:nvSpPr>
            <p:cNvPr id="45" name="Shape 1533"/>
            <p:cNvSpPr/>
            <p:nvPr/>
          </p:nvSpPr>
          <p:spPr>
            <a:xfrm>
              <a:off x="0" y="0"/>
              <a:ext cx="5835650" cy="1474851"/>
            </a:xfrm>
            <a:custGeom>
              <a:avLst/>
              <a:gdLst/>
              <a:ahLst/>
              <a:cxnLst/>
              <a:rect l="0" t="0" r="0" b="0"/>
              <a:pathLst>
                <a:path w="5835650" h="1474851">
                  <a:moveTo>
                    <a:pt x="5835650" y="0"/>
                  </a:moveTo>
                  <a:lnTo>
                    <a:pt x="5835650" y="1474851"/>
                  </a:lnTo>
                  <a:lnTo>
                    <a:pt x="0" y="1474851"/>
                  </a:lnTo>
                  <a:lnTo>
                    <a:pt x="0" y="0"/>
                  </a:lnTo>
                </a:path>
              </a:pathLst>
            </a:custGeom>
            <a:ln w="9525" cap="flat">
              <a:round/>
            </a:ln>
          </p:spPr>
          <p:style>
            <a:lnRef idx="1">
              <a:srgbClr val="868686"/>
            </a:lnRef>
            <a:fillRef idx="0">
              <a:srgbClr val="000000">
                <a:alpha val="0"/>
              </a:srgbClr>
            </a:fillRef>
            <a:effectRef idx="0">
              <a:scrgbClr r="0" g="0" b="0"/>
            </a:effectRef>
            <a:fontRef idx="none"/>
          </p:style>
          <p:txBody>
            <a:bodyPr/>
            <a:lstStyle/>
            <a:p>
              <a:endParaRPr lang="en-GB" sz="240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98981" y="5157122"/>
            <a:ext cx="11220132" cy="1200329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w Cen MT" panose="020B0602020104020603" pitchFamily="34" charset="0"/>
              </a:rPr>
              <a:t>Executions </a:t>
            </a:r>
            <a:r>
              <a:rPr lang="en-GB" sz="2400" dirty="0">
                <a:latin typeface="Tw Cen MT" panose="020B0602020104020603" pitchFamily="34" charset="0"/>
              </a:rPr>
              <a:t>in China compared to the rest of the world</a:t>
            </a:r>
          </a:p>
          <a:p>
            <a:r>
              <a:rPr lang="en-GB" sz="2400" dirty="0" smtClean="0">
                <a:latin typeface="Tw Cen MT" panose="020B0602020104020603" pitchFamily="34" charset="0"/>
              </a:rPr>
              <a:t>One conclusion that can be made is that _______________________________________. I know this because the source shows _____________________________________.</a:t>
            </a:r>
            <a:endParaRPr lang="en-GB" sz="24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128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u="sng" dirty="0" smtClean="0">
                <a:latin typeface="Tw Cen MT" panose="020B0602020104020603" pitchFamily="34" charset="0"/>
              </a:rPr>
              <a:t>Case Study: Decision Making </a:t>
            </a:r>
            <a:endParaRPr lang="en-GB" sz="4000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4" y="1096963"/>
            <a:ext cx="11974286" cy="425880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dirty="0">
                <a:latin typeface="Tw Cen MT" panose="020B0602020104020603" pitchFamily="34" charset="0"/>
              </a:rPr>
              <a:t>Chinese court gives man death penalty for setting fire to building, killing eight (</a:t>
            </a:r>
            <a:r>
              <a:rPr lang="en-GB" dirty="0">
                <a:latin typeface="Tw Cen MT" panose="020B0602020104020603" pitchFamily="34" charset="0"/>
              </a:rPr>
              <a:t>June 2013) </a:t>
            </a:r>
            <a:r>
              <a:rPr lang="en-GB" b="1" dirty="0">
                <a:latin typeface="Tw Cen MT" panose="020B0602020104020603" pitchFamily="34" charset="0"/>
              </a:rPr>
              <a:t> </a:t>
            </a:r>
          </a:p>
          <a:p>
            <a:pPr marL="0" indent="0">
              <a:buNone/>
            </a:pPr>
            <a:r>
              <a:rPr lang="en-GB" dirty="0">
                <a:latin typeface="Tw Cen MT" panose="020B0602020104020603" pitchFamily="34" charset="0"/>
              </a:rPr>
              <a:t>A Chinese court sentenced a man to death for setting fire to a building that killed eight people as part of a revenge attack. Lin </a:t>
            </a:r>
            <a:r>
              <a:rPr lang="en-GB" dirty="0" err="1">
                <a:latin typeface="Tw Cen MT" panose="020B0602020104020603" pitchFamily="34" charset="0"/>
              </a:rPr>
              <a:t>Binwei</a:t>
            </a:r>
            <a:r>
              <a:rPr lang="en-GB" dirty="0">
                <a:latin typeface="Tw Cen MT" panose="020B0602020104020603" pitchFamily="34" charset="0"/>
              </a:rPr>
              <a:t> confessed to setting the fire in revenge against a man he thought </a:t>
            </a:r>
            <a:r>
              <a:rPr lang="en-GB" dirty="0" smtClean="0">
                <a:latin typeface="Tw Cen MT" panose="020B0602020104020603" pitchFamily="34" charset="0"/>
              </a:rPr>
              <a:t>was talking badly about him and his family. </a:t>
            </a:r>
            <a:r>
              <a:rPr lang="en-GB" dirty="0">
                <a:latin typeface="Tw Cen MT" panose="020B0602020104020603" pitchFamily="34" charset="0"/>
              </a:rPr>
              <a:t>He hadn’t meant to kill anyone.  </a:t>
            </a:r>
          </a:p>
          <a:p>
            <a:pPr marL="0" indent="0">
              <a:buNone/>
            </a:pPr>
            <a:r>
              <a:rPr lang="en-GB" dirty="0">
                <a:latin typeface="Tw Cen MT" panose="020B0602020104020603" pitchFamily="34" charset="0"/>
              </a:rPr>
              <a:t>Chinese news said Lin’s arson (fire raising) attack targeted the rival man’s warehouse and that the fire spread to homes upstairs killing eight and injuring one.  </a:t>
            </a:r>
          </a:p>
          <a:p>
            <a:pPr marL="0" indent="0">
              <a:buNone/>
            </a:pPr>
            <a:r>
              <a:rPr lang="en-GB" dirty="0">
                <a:latin typeface="Tw Cen MT" panose="020B0602020104020603" pitchFamily="34" charset="0"/>
              </a:rPr>
              <a:t>Lin </a:t>
            </a:r>
            <a:r>
              <a:rPr lang="en-GB" dirty="0" err="1">
                <a:latin typeface="Tw Cen MT" panose="020B0602020104020603" pitchFamily="34" charset="0"/>
              </a:rPr>
              <a:t>Binwei’s</a:t>
            </a:r>
            <a:r>
              <a:rPr lang="en-GB" dirty="0">
                <a:latin typeface="Tw Cen MT" panose="020B0602020104020603" pitchFamily="34" charset="0"/>
              </a:rPr>
              <a:t> case will go automatically to the Chinese Supreme Court for review. If his review fails he will be executed soon afterwards. 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7714" y="5457680"/>
            <a:ext cx="11048813" cy="1400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205740" lvl="0" fontAlgn="base">
              <a:lnSpc>
                <a:spcPct val="103000"/>
              </a:lnSpc>
              <a:spcAft>
                <a:spcPts val="1335"/>
              </a:spcAft>
              <a:buClr>
                <a:srgbClr val="000000"/>
              </a:buClr>
              <a:buSzPts val="1000"/>
            </a:pPr>
            <a:r>
              <a:rPr lang="en-GB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1. Explain why Lin </a:t>
            </a:r>
            <a:r>
              <a:rPr lang="en-GB" sz="2400" u="none" strike="noStrike" dirty="0" err="1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Binwei</a:t>
            </a:r>
            <a:r>
              <a:rPr lang="en-GB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was given the death sentence. </a:t>
            </a:r>
          </a:p>
          <a:p>
            <a:pPr marR="205740" lvl="0" fontAlgn="base">
              <a:lnSpc>
                <a:spcPct val="103000"/>
              </a:lnSpc>
              <a:spcAft>
                <a:spcPts val="25"/>
              </a:spcAft>
              <a:buClr>
                <a:srgbClr val="000000"/>
              </a:buClr>
              <a:buSzPts val="1000"/>
            </a:pPr>
            <a:r>
              <a:rPr lang="en-GB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2. Do you think that the Chinese court was </a:t>
            </a:r>
            <a:r>
              <a:rPr lang="en-GB" sz="2400" b="1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correct </a:t>
            </a:r>
            <a:r>
              <a:rPr lang="en-GB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to give Lin </a:t>
            </a:r>
            <a:r>
              <a:rPr lang="en-GB" sz="2400" u="none" strike="noStrike" dirty="0" err="1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Binwei</a:t>
            </a:r>
            <a:r>
              <a:rPr lang="en-GB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the death penalty? Explain your answer  </a:t>
            </a:r>
            <a:r>
              <a:rPr lang="en-GB" sz="2400" u="none" strike="noStrike" dirty="0" smtClean="0"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	</a:t>
            </a:r>
            <a:endParaRPr lang="en-GB" sz="2400" u="none" strike="noStrike" dirty="0">
              <a:solidFill>
                <a:srgbClr val="000000"/>
              </a:solidFill>
              <a:effectLst/>
              <a:uFill>
                <a:solidFill>
                  <a:srgbClr val="000000"/>
                </a:solidFill>
              </a:uFill>
              <a:latin typeface="Comic Sans MS" panose="030F0702030302020204" pitchFamily="66" charset="0"/>
              <a:ea typeface="Comic Sans MS" panose="030F0702030302020204" pitchFamily="66" charset="0"/>
              <a:cs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73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Tw Cen MT" panose="020B0602020104020603" pitchFamily="34" charset="0"/>
              </a:rPr>
              <a:t>Plenary </a:t>
            </a:r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51" y="1454206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4000" dirty="0" smtClean="0">
                <a:latin typeface="Tw Cen MT" panose="020B0602020104020603" pitchFamily="34" charset="0"/>
              </a:rPr>
              <a:t>You </a:t>
            </a:r>
            <a:r>
              <a:rPr lang="en-GB" sz="4000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oppose</a:t>
            </a:r>
            <a:r>
              <a:rPr lang="en-GB" sz="4000" dirty="0" smtClean="0">
                <a:latin typeface="Tw Cen MT" panose="020B0602020104020603" pitchFamily="34" charset="0"/>
              </a:rPr>
              <a:t> </a:t>
            </a:r>
            <a:r>
              <a:rPr lang="en-GB" sz="4000" dirty="0">
                <a:latin typeface="Tw Cen MT" panose="020B0602020104020603" pitchFamily="34" charset="0"/>
              </a:rPr>
              <a:t>the death penalty. Send </a:t>
            </a:r>
            <a:r>
              <a:rPr lang="en-GB" sz="4000" dirty="0" smtClean="0">
                <a:latin typeface="Tw Cen MT" panose="020B0602020104020603" pitchFamily="34" charset="0"/>
              </a:rPr>
              <a:t>a tweet to </a:t>
            </a:r>
            <a:r>
              <a:rPr lang="en-GB" sz="4000" dirty="0">
                <a:latin typeface="Tw Cen MT" panose="020B0602020104020603" pitchFamily="34" charset="0"/>
              </a:rPr>
              <a:t>a friend to raise </a:t>
            </a:r>
            <a:r>
              <a:rPr lang="en-GB" sz="4000" dirty="0" smtClean="0">
                <a:latin typeface="Tw Cen MT" panose="020B0602020104020603" pitchFamily="34" charset="0"/>
              </a:rPr>
              <a:t>awareness </a:t>
            </a:r>
            <a:r>
              <a:rPr lang="en-GB" sz="4000" dirty="0">
                <a:latin typeface="Tw Cen MT" panose="020B0602020104020603" pitchFamily="34" charset="0"/>
              </a:rPr>
              <a:t>of the numbers of people </a:t>
            </a:r>
            <a:r>
              <a:rPr lang="en-GB" sz="4000" dirty="0">
                <a:solidFill>
                  <a:srgbClr val="FF0000"/>
                </a:solidFill>
                <a:latin typeface="Tw Cen MT" panose="020B0602020104020603" pitchFamily="34" charset="0"/>
              </a:rPr>
              <a:t>executed</a:t>
            </a:r>
            <a:r>
              <a:rPr lang="en-GB" sz="4000" dirty="0">
                <a:latin typeface="Tw Cen MT" panose="020B0602020104020603" pitchFamily="34" charset="0"/>
              </a:rPr>
              <a:t> in </a:t>
            </a:r>
            <a:r>
              <a:rPr lang="en-GB" sz="4000" dirty="0" smtClean="0">
                <a:latin typeface="Tw Cen MT" panose="020B0602020104020603" pitchFamily="34" charset="0"/>
              </a:rPr>
              <a:t>China. </a:t>
            </a:r>
            <a:endParaRPr lang="en-GB" sz="4000" dirty="0">
              <a:latin typeface="Tw Cen MT" panose="020B0602020104020603" pitchFamily="34" charset="0"/>
            </a:endParaRPr>
          </a:p>
          <a:p>
            <a:endParaRPr lang="en-GB" sz="4000" dirty="0">
              <a:latin typeface="Tw Cen MT" panose="020B06020201040206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749" y="4067599"/>
            <a:ext cx="2827026" cy="2827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34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33" y="970028"/>
            <a:ext cx="2979738" cy="297973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123" y="1058588"/>
            <a:ext cx="2470041" cy="28026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5364" y="898010"/>
            <a:ext cx="4466636" cy="29758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6600" y="4247588"/>
            <a:ext cx="10515600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en-GB" sz="2800" dirty="0" smtClean="0">
                <a:latin typeface="Tw Cen MT" panose="020B0602020104020603" pitchFamily="34" charset="0"/>
              </a:rPr>
              <a:t>What does controversial mean?</a:t>
            </a:r>
          </a:p>
          <a:p>
            <a:pPr marL="514350" indent="-514350">
              <a:buAutoNum type="arabicPeriod"/>
            </a:pPr>
            <a:r>
              <a:rPr lang="en-GB" sz="2800" dirty="0" smtClean="0">
                <a:latin typeface="Tw Cen MT" panose="020B0602020104020603" pitchFamily="34" charset="0"/>
              </a:rPr>
              <a:t>What countries do you know that use the death penalty?</a:t>
            </a:r>
          </a:p>
          <a:p>
            <a:r>
              <a:rPr lang="en-GB" sz="2800" dirty="0">
                <a:latin typeface="Tw Cen MT" panose="020B0602020104020603" pitchFamily="34" charset="0"/>
              </a:rPr>
              <a:t>3</a:t>
            </a:r>
            <a:r>
              <a:rPr lang="en-GB" sz="2800" dirty="0" smtClean="0">
                <a:latin typeface="Tw Cen MT" panose="020B0602020104020603" pitchFamily="34" charset="0"/>
              </a:rPr>
              <a:t>. Why are so many people against the death penalty?  </a:t>
            </a:r>
          </a:p>
          <a:p>
            <a:endParaRPr lang="en-GB" sz="2800" dirty="0">
              <a:latin typeface="Comic Sans MS" panose="030F0702030302020204" pitchFamily="66" charset="0"/>
            </a:endParaRPr>
          </a:p>
          <a:p>
            <a:endParaRPr lang="en-GB" sz="2800" dirty="0">
              <a:latin typeface="Comic Sans MS" panose="030F0702030302020204" pitchFamily="66" charset="0"/>
            </a:endParaRPr>
          </a:p>
        </p:txBody>
      </p:sp>
      <p:pic>
        <p:nvPicPr>
          <p:cNvPr id="8" name="Picture 7" descr="BIG IMAGE (PNG)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768" y="5282413"/>
            <a:ext cx="3033484" cy="155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3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w Cen MT" panose="020B0602020104020603" pitchFamily="34" charset="0"/>
              </a:rPr>
              <a:t>The Death Penalty in China 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771414" cy="4803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Write the heading above in the middle of a new page.</a:t>
            </a:r>
          </a:p>
          <a:p>
            <a:pPr marL="0" indent="0">
              <a:buNone/>
            </a:pPr>
            <a:endParaRPr lang="en-GB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Add the important points in red on the next slide to your mind map.</a:t>
            </a:r>
            <a:endParaRPr lang="en-GB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endParaRPr lang="en-GB" dirty="0">
              <a:latin typeface="Tw Cen MT" panose="020B0602020104020603" pitchFamily="34" charset="0"/>
            </a:endParaRPr>
          </a:p>
          <a:p>
            <a:endParaRPr lang="en-GB" dirty="0">
              <a:latin typeface="Tw Cen MT" panose="020B0602020104020603" pitchFamily="34" charset="0"/>
            </a:endParaRPr>
          </a:p>
        </p:txBody>
      </p:sp>
      <p:pic>
        <p:nvPicPr>
          <p:cNvPr id="4" name="Picture 3" descr="Strathcona Beekeepers: The Beekeepers' Librar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298" y="51074"/>
            <a:ext cx="1303004" cy="163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73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w Cen MT" panose="020B0602020104020603" pitchFamily="34" charset="0"/>
              </a:rPr>
              <a:t>The Death Penalty in China 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771414" cy="48037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latin typeface="Tw Cen MT" panose="020B0602020104020603" pitchFamily="34" charset="0"/>
              </a:rPr>
              <a:t>In China, there are </a:t>
            </a:r>
            <a:r>
              <a:rPr lang="en-GB" b="1" dirty="0">
                <a:solidFill>
                  <a:srgbClr val="FF0000"/>
                </a:solidFill>
                <a:latin typeface="Tw Cen MT" panose="020B0602020104020603" pitchFamily="34" charset="0"/>
              </a:rPr>
              <a:t>55 offences that carry the death penalty</a:t>
            </a:r>
            <a:r>
              <a:rPr lang="en-GB" dirty="0">
                <a:latin typeface="Tw Cen MT" panose="020B0602020104020603" pitchFamily="34" charset="0"/>
              </a:rPr>
              <a:t>. In recent years, the Chinese have executed more people than the rest of the world put together</a:t>
            </a:r>
            <a:r>
              <a:rPr lang="en-GB" dirty="0" smtClean="0">
                <a:latin typeface="Tw Cen MT" panose="020B0602020104020603" pitchFamily="34" charset="0"/>
              </a:rPr>
              <a:t>.</a:t>
            </a: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 </a:t>
            </a:r>
            <a:r>
              <a:rPr lang="en-GB" dirty="0">
                <a:latin typeface="Tw Cen MT" panose="020B0602020104020603" pitchFamily="34" charset="0"/>
              </a:rPr>
              <a:t>In </a:t>
            </a: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2015</a:t>
            </a:r>
            <a:r>
              <a:rPr lang="en-GB" dirty="0" smtClean="0">
                <a:latin typeface="Tw Cen MT" panose="020B0602020104020603" pitchFamily="34" charset="0"/>
              </a:rPr>
              <a:t>, </a:t>
            </a:r>
            <a:r>
              <a:rPr lang="en-GB" dirty="0">
                <a:latin typeface="Tw Cen MT" panose="020B0602020104020603" pitchFamily="34" charset="0"/>
              </a:rPr>
              <a:t>China officially executed around </a:t>
            </a:r>
            <a:r>
              <a:rPr lang="en-GB" b="1" dirty="0">
                <a:solidFill>
                  <a:srgbClr val="FF0000"/>
                </a:solidFill>
                <a:latin typeface="Tw Cen MT" panose="020B0602020104020603" pitchFamily="34" charset="0"/>
              </a:rPr>
              <a:t>1,000</a:t>
            </a:r>
            <a:r>
              <a:rPr lang="en-GB" dirty="0">
                <a:latin typeface="Tw Cen MT" panose="020B0602020104020603" pitchFamily="34" charset="0"/>
              </a:rPr>
              <a:t> people </a:t>
            </a:r>
            <a:r>
              <a:rPr lang="en-GB" dirty="0">
                <a:solidFill>
                  <a:srgbClr val="FF0000"/>
                </a:solidFill>
                <a:latin typeface="Tw Cen MT" panose="020B0602020104020603" pitchFamily="34" charset="0"/>
              </a:rPr>
              <a:t>(</a:t>
            </a: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Amnesty International </a:t>
            </a:r>
            <a:r>
              <a:rPr lang="en-GB" b="1" dirty="0">
                <a:solidFill>
                  <a:srgbClr val="FF0000"/>
                </a:solidFill>
                <a:latin typeface="Tw Cen MT" panose="020B0602020104020603" pitchFamily="34" charset="0"/>
              </a:rPr>
              <a:t>estimates 8,000</a:t>
            </a:r>
            <a:r>
              <a:rPr lang="en-GB" dirty="0">
                <a:solidFill>
                  <a:srgbClr val="FF0000"/>
                </a:solidFill>
                <a:latin typeface="Tw Cen MT" panose="020B0602020104020603" pitchFamily="34" charset="0"/>
              </a:rPr>
              <a:t>). </a:t>
            </a:r>
            <a:r>
              <a:rPr lang="en-GB" dirty="0">
                <a:latin typeface="Tw Cen MT" panose="020B0602020104020603" pitchFamily="34" charset="0"/>
              </a:rPr>
              <a:t>Mass executions commonly take place. </a:t>
            </a:r>
            <a:r>
              <a:rPr lang="en-GB" dirty="0" smtClean="0">
                <a:latin typeface="Tw Cen MT" panose="020B0602020104020603" pitchFamily="34" charset="0"/>
              </a:rPr>
              <a:t>Condemned </a:t>
            </a:r>
            <a:r>
              <a:rPr lang="en-GB" dirty="0">
                <a:latin typeface="Tw Cen MT" panose="020B0602020104020603" pitchFamily="34" charset="0"/>
              </a:rPr>
              <a:t>prisoners are marched through the streets carrying banners which display their crimes. </a:t>
            </a:r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Until </a:t>
            </a:r>
            <a:r>
              <a:rPr lang="en-GB" dirty="0">
                <a:latin typeface="Tw Cen MT" panose="020B0602020104020603" pitchFamily="34" charset="0"/>
              </a:rPr>
              <a:t>recently, prisoners were shot but now the </a:t>
            </a:r>
            <a:r>
              <a:rPr lang="en-GB" b="1" dirty="0">
                <a:latin typeface="Tw Cen MT" panose="020B0602020104020603" pitchFamily="34" charset="0"/>
              </a:rPr>
              <a:t>main method </a:t>
            </a:r>
            <a:r>
              <a:rPr lang="en-GB" b="1" dirty="0">
                <a:solidFill>
                  <a:srgbClr val="FF0000"/>
                </a:solidFill>
                <a:latin typeface="Tw Cen MT" panose="020B0602020104020603" pitchFamily="34" charset="0"/>
              </a:rPr>
              <a:t>of execution is lethal injection</a:t>
            </a:r>
            <a:r>
              <a:rPr lang="en-GB" dirty="0">
                <a:latin typeface="Tw Cen MT" panose="020B0602020104020603" pitchFamily="34" charset="0"/>
              </a:rPr>
              <a:t>. There is a </a:t>
            </a:r>
            <a:r>
              <a:rPr lang="en-GB" b="1" dirty="0">
                <a:solidFill>
                  <a:srgbClr val="FF0000"/>
                </a:solidFill>
                <a:latin typeface="Tw Cen MT" panose="020B0602020104020603" pitchFamily="34" charset="0"/>
              </a:rPr>
              <a:t>mobile execution vehicle</a:t>
            </a:r>
            <a:r>
              <a:rPr lang="en-GB" dirty="0">
                <a:solidFill>
                  <a:srgbClr val="FF0000"/>
                </a:solidFill>
                <a:latin typeface="Tw Cen MT" panose="020B0602020104020603" pitchFamily="34" charset="0"/>
              </a:rPr>
              <a:t> </a:t>
            </a:r>
            <a:r>
              <a:rPr lang="en-GB" dirty="0">
                <a:latin typeface="Tw Cen MT" panose="020B0602020104020603" pitchFamily="34" charset="0"/>
              </a:rPr>
              <a:t>to speed up the execution </a:t>
            </a:r>
            <a:r>
              <a:rPr lang="en-GB" dirty="0" smtClean="0">
                <a:latin typeface="Tw Cen MT" panose="020B0602020104020603" pitchFamily="34" charset="0"/>
              </a:rPr>
              <a:t>process, sometimes referred to as the </a:t>
            </a:r>
            <a:r>
              <a:rPr lang="en-GB" b="1" dirty="0" smtClean="0">
                <a:latin typeface="Tw Cen MT" panose="020B0602020104020603" pitchFamily="34" charset="0"/>
              </a:rPr>
              <a:t>‘</a:t>
            </a:r>
            <a:r>
              <a:rPr lang="en-GB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Death Bus’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.</a:t>
            </a:r>
            <a:endParaRPr lang="en-GB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endParaRPr lang="en-GB" dirty="0">
              <a:latin typeface="Tw Cen MT" panose="020B0602020104020603" pitchFamily="34" charset="0"/>
            </a:endParaRPr>
          </a:p>
          <a:p>
            <a:endParaRPr lang="en-GB" dirty="0">
              <a:latin typeface="Tw Cen MT" panose="020B0602020104020603" pitchFamily="34" charset="0"/>
            </a:endParaRPr>
          </a:p>
        </p:txBody>
      </p:sp>
      <p:pic>
        <p:nvPicPr>
          <p:cNvPr id="4" name="Picture 3" descr="Strathcona Beekeepers: The Beekeepers' Librar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2298" y="51074"/>
            <a:ext cx="1303004" cy="163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78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124" y="107548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Tw Cen MT" panose="020B0602020104020603" pitchFamily="34" charset="0"/>
              </a:rPr>
              <a:t>The Death Penalty in China 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124" y="1340644"/>
            <a:ext cx="11197490" cy="528875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GB" sz="40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4600" dirty="0" smtClean="0">
                <a:latin typeface="Tw Cen MT" panose="020B0602020104020603" pitchFamily="34" charset="0"/>
              </a:rPr>
              <a:t>1.Describe </a:t>
            </a:r>
            <a:r>
              <a:rPr lang="en-GB" sz="4600" dirty="0">
                <a:latin typeface="Tw Cen MT" panose="020B0602020104020603" pitchFamily="34" charset="0"/>
              </a:rPr>
              <a:t>the way in which executions take place in China. </a:t>
            </a:r>
            <a:r>
              <a:rPr lang="en-GB" sz="4600" dirty="0" smtClean="0">
                <a:latin typeface="Tw Cen MT" panose="020B0602020104020603" pitchFamily="34" charset="0"/>
              </a:rPr>
              <a:t>(4)</a:t>
            </a:r>
          </a:p>
          <a:p>
            <a:pPr marL="0" indent="0">
              <a:buNone/>
            </a:pPr>
            <a:endParaRPr lang="en-GB" sz="46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4600" dirty="0" smtClean="0">
                <a:latin typeface="Tw Cen MT" panose="020B0602020104020603" pitchFamily="34" charset="0"/>
              </a:rPr>
              <a:t>Make </a:t>
            </a:r>
            <a:r>
              <a:rPr lang="en-GB" sz="4600" dirty="0">
                <a:latin typeface="Tw Cen MT" panose="020B0602020104020603" pitchFamily="34" charset="0"/>
              </a:rPr>
              <a:t>at least </a:t>
            </a:r>
            <a:r>
              <a:rPr lang="en-GB" sz="4600" b="1" i="1" dirty="0">
                <a:solidFill>
                  <a:srgbClr val="FF0000"/>
                </a:solidFill>
                <a:latin typeface="Tw Cen MT" panose="020B0602020104020603" pitchFamily="34" charset="0"/>
              </a:rPr>
              <a:t>two</a:t>
            </a:r>
            <a:r>
              <a:rPr lang="en-GB" sz="4600" dirty="0">
                <a:latin typeface="Tw Cen MT" panose="020B0602020104020603" pitchFamily="34" charset="0"/>
              </a:rPr>
              <a:t>  points in your answer. </a:t>
            </a:r>
            <a:endParaRPr lang="en-GB" sz="4600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4600" dirty="0" smtClean="0">
                <a:latin typeface="Tw Cen MT" panose="020B0602020104020603" pitchFamily="34" charset="0"/>
              </a:rPr>
              <a:t>Remember to use </a:t>
            </a:r>
            <a:r>
              <a:rPr lang="en-GB" sz="4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Point, Explain (PE) x2</a:t>
            </a:r>
          </a:p>
          <a:p>
            <a:pPr marL="0" indent="0">
              <a:buNone/>
            </a:pPr>
            <a:endParaRPr lang="en-GB" sz="4600" dirty="0" smtClean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4600" b="1" u="sng" dirty="0">
                <a:latin typeface="Tw Cen MT" panose="020B0602020104020603" pitchFamily="34" charset="0"/>
              </a:rPr>
              <a:t>Example</a:t>
            </a:r>
          </a:p>
          <a:p>
            <a:pPr marL="0" indent="0">
              <a:buNone/>
            </a:pPr>
            <a:r>
              <a:rPr lang="en-GB" sz="4600" dirty="0">
                <a:latin typeface="Tw Cen MT" panose="020B0602020104020603" pitchFamily="34" charset="0"/>
              </a:rPr>
              <a:t>Executions in China take place by death bus. </a:t>
            </a:r>
            <a:r>
              <a:rPr lang="en-GB" sz="4600" dirty="0">
                <a:solidFill>
                  <a:srgbClr val="FF0000"/>
                </a:solidFill>
                <a:latin typeface="Tw Cen MT" panose="020B0602020104020603" pitchFamily="34" charset="0"/>
              </a:rPr>
              <a:t>(P) </a:t>
            </a:r>
            <a:r>
              <a:rPr lang="en-GB" sz="4600" dirty="0">
                <a:latin typeface="Tw Cen MT" panose="020B0602020104020603" pitchFamily="34" charset="0"/>
              </a:rPr>
              <a:t>This means that ……</a:t>
            </a:r>
            <a:r>
              <a:rPr lang="en-GB" sz="4600" dirty="0">
                <a:solidFill>
                  <a:srgbClr val="FF0000"/>
                </a:solidFill>
                <a:latin typeface="Tw Cen MT" panose="020B0602020104020603" pitchFamily="34" charset="0"/>
              </a:rPr>
              <a:t>(E)</a:t>
            </a:r>
          </a:p>
          <a:p>
            <a:pPr marL="0" indent="0">
              <a:buNone/>
            </a:pPr>
            <a:endParaRPr lang="en-GB" sz="4000" dirty="0" smtClean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sz="4000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sz="4000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4000" dirty="0">
                <a:latin typeface="Tw Cen MT" panose="020B0602020104020603" pitchFamily="34" charset="0"/>
              </a:rPr>
              <a:t> </a:t>
            </a:r>
          </a:p>
          <a:p>
            <a:pPr marL="0" indent="0">
              <a:buNone/>
            </a:pPr>
            <a:endParaRPr lang="en-GB" sz="4000" dirty="0">
              <a:latin typeface="Tw Cen MT" panose="020B0602020104020603" pitchFamily="34" charset="0"/>
            </a:endParaRPr>
          </a:p>
          <a:p>
            <a:endParaRPr lang="en-GB" sz="4000" dirty="0">
              <a:latin typeface="Tw Cen MT" panose="020B0602020104020603" pitchFamily="34" charset="0"/>
            </a:endParaRPr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0" y="0"/>
            <a:ext cx="1397000" cy="134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2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8802" y="413365"/>
            <a:ext cx="11512639" cy="607758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sz="4000" b="1" u="sng" dirty="0" smtClean="0">
                <a:latin typeface="Tw Cen MT" panose="020B0602020104020603" pitchFamily="34" charset="0"/>
              </a:rPr>
              <a:t>Example</a:t>
            </a:r>
          </a:p>
          <a:p>
            <a:pPr marL="0" indent="0">
              <a:buNone/>
            </a:pPr>
            <a:endParaRPr lang="en-GB" sz="4000" b="1" u="sng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4000" dirty="0">
                <a:latin typeface="Tw Cen MT" panose="020B0602020104020603" pitchFamily="34" charset="0"/>
              </a:rPr>
              <a:t>Executions in China take place by </a:t>
            </a:r>
            <a:r>
              <a:rPr lang="en-GB" sz="4000" u="sng" dirty="0">
                <a:latin typeface="Tw Cen MT" panose="020B0602020104020603" pitchFamily="34" charset="0"/>
              </a:rPr>
              <a:t>death bus</a:t>
            </a:r>
            <a:r>
              <a:rPr lang="en-GB" sz="4000" dirty="0">
                <a:latin typeface="Tw Cen MT" panose="020B0602020104020603" pitchFamily="34" charset="0"/>
              </a:rPr>
              <a:t>. </a:t>
            </a:r>
            <a:r>
              <a:rPr lang="en-GB" sz="4000" dirty="0">
                <a:solidFill>
                  <a:srgbClr val="FF0000"/>
                </a:solidFill>
                <a:latin typeface="Tw Cen MT" panose="020B0602020104020603" pitchFamily="34" charset="0"/>
              </a:rPr>
              <a:t>(P) </a:t>
            </a:r>
            <a:endParaRPr lang="en-GB" sz="4000" dirty="0" smtClean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4000" dirty="0" smtClean="0">
                <a:latin typeface="Tw Cen MT" panose="020B0602020104020603" pitchFamily="34" charset="0"/>
              </a:rPr>
              <a:t>This </a:t>
            </a:r>
            <a:r>
              <a:rPr lang="en-GB" sz="4000" dirty="0">
                <a:latin typeface="Tw Cen MT" panose="020B0602020104020603" pitchFamily="34" charset="0"/>
              </a:rPr>
              <a:t>means that </a:t>
            </a:r>
            <a:r>
              <a:rPr lang="en-GB" sz="4000" dirty="0" smtClean="0">
                <a:latin typeface="Tw Cen MT" panose="020B0602020104020603" pitchFamily="34" charset="0"/>
              </a:rPr>
              <a:t>a mobile vehicle is used to execute people as quickly as possible. </a:t>
            </a:r>
            <a:r>
              <a:rPr lang="en-GB" sz="40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(E)</a:t>
            </a:r>
          </a:p>
          <a:p>
            <a:pPr marL="0" indent="0">
              <a:buNone/>
            </a:pPr>
            <a:endParaRPr lang="en-GB" sz="4000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4000" dirty="0" smtClean="0">
                <a:latin typeface="Tw Cen MT" panose="020B0602020104020603" pitchFamily="34" charset="0"/>
              </a:rPr>
              <a:t>Another way in which executions take place is __________</a:t>
            </a:r>
            <a:r>
              <a:rPr lang="en-GB" sz="40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(</a:t>
            </a:r>
            <a:r>
              <a:rPr lang="en-GB" sz="40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P)</a:t>
            </a:r>
          </a:p>
          <a:p>
            <a:pPr marL="0" indent="0">
              <a:buNone/>
            </a:pPr>
            <a:r>
              <a:rPr lang="en-GB" sz="4000" dirty="0" smtClean="0">
                <a:latin typeface="Tw Cen MT" panose="020B0602020104020603" pitchFamily="34" charset="0"/>
              </a:rPr>
              <a:t>This means that ___________________________________</a:t>
            </a:r>
          </a:p>
          <a:p>
            <a:pPr marL="0" indent="0">
              <a:buNone/>
            </a:pPr>
            <a:r>
              <a:rPr lang="en-GB" sz="4000" dirty="0" smtClean="0">
                <a:latin typeface="Tw Cen MT" panose="020B0602020104020603" pitchFamily="34" charset="0"/>
              </a:rPr>
              <a:t>_____________________________________________</a:t>
            </a:r>
            <a:r>
              <a:rPr lang="en-GB" sz="40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 (E)</a:t>
            </a:r>
          </a:p>
          <a:p>
            <a:pPr marL="0" indent="0">
              <a:buNone/>
            </a:pPr>
            <a:endParaRPr lang="en-GB" sz="4000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4000" dirty="0">
                <a:latin typeface="Tw Cen MT" panose="020B0602020104020603" pitchFamily="34" charset="0"/>
              </a:rPr>
              <a:t> </a:t>
            </a:r>
          </a:p>
          <a:p>
            <a:pPr marL="0" indent="0">
              <a:buNone/>
            </a:pPr>
            <a:endParaRPr lang="en-GB" sz="4000" dirty="0">
              <a:latin typeface="Tw Cen MT" panose="020B0602020104020603" pitchFamily="34" charset="0"/>
            </a:endParaRPr>
          </a:p>
          <a:p>
            <a:endParaRPr lang="en-GB" sz="4000" dirty="0">
              <a:latin typeface="Tw Cen MT" panose="020B0602020104020603" pitchFamily="34" charset="0"/>
            </a:endParaRPr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000" y="0"/>
            <a:ext cx="1397000" cy="1340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722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4" t="14128" r="22985" b="6289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858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hape 258"/>
          <p:cNvSpPr>
            <a:spLocks noChangeArrowheads="1"/>
          </p:cNvSpPr>
          <p:nvPr/>
        </p:nvSpPr>
        <p:spPr bwMode="auto">
          <a:xfrm>
            <a:off x="1774826" y="260350"/>
            <a:ext cx="851217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4000" dirty="0">
                <a:solidFill>
                  <a:srgbClr val="000000"/>
                </a:solidFill>
                <a:latin typeface="Comic Sans MS" panose="030F0702030302020204" pitchFamily="66" charset="0"/>
                <a:sym typeface="Comic Sans MS" panose="030F0702030302020204" pitchFamily="66" charset="0"/>
              </a:rPr>
              <a:t>CAPITAL OFFENCES IN CHINA</a:t>
            </a:r>
          </a:p>
        </p:txBody>
      </p:sp>
      <p:sp>
        <p:nvSpPr>
          <p:cNvPr id="28675" name="Shape 259"/>
          <p:cNvSpPr txBox="1">
            <a:spLocks noChangeArrowheads="1"/>
          </p:cNvSpPr>
          <p:nvPr/>
        </p:nvSpPr>
        <p:spPr bwMode="auto">
          <a:xfrm rot="10800000" flipH="1">
            <a:off x="2743200" y="22098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28676" name="Shape 260"/>
          <p:cNvSpPr txBox="1">
            <a:spLocks noChangeArrowheads="1"/>
          </p:cNvSpPr>
          <p:nvPr/>
        </p:nvSpPr>
        <p:spPr bwMode="auto">
          <a:xfrm>
            <a:off x="838200" y="836614"/>
            <a:ext cx="2133600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背叛祖国罪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>
              <a:spcBef>
                <a:spcPts val="400"/>
              </a:spcBef>
              <a:buSzPct val="25000"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collusion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with a foreign state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to endanger national sovereignty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阴谋颠覆政府罪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plotting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to overthrow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the Government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阴谋分裂国家罪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counterrevolutionary plotting 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to split the state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策动反边罪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instigating  defection</a:t>
            </a:r>
            <a:r>
              <a:rPr lang="en-US" altLang="en-US" sz="800" dirty="0">
                <a:solidFill>
                  <a:srgbClr val="00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 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策动叛乱罪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the counterrevolutionary instigation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of a rebellion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投敌叛变罪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defection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to the enemy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持械聚众叛乱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for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counterrevolutionary armed mass rebellion</a:t>
            </a:r>
            <a:r>
              <a:rPr lang="en-US" altLang="en-US" sz="800" dirty="0">
                <a:solidFill>
                  <a:srgbClr val="00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故意伤害罪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wounding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with intent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</p:txBody>
      </p:sp>
      <p:sp>
        <p:nvSpPr>
          <p:cNvPr id="28677" name="Shape 261"/>
          <p:cNvSpPr txBox="1">
            <a:spLocks noChangeArrowheads="1"/>
          </p:cNvSpPr>
          <p:nvPr/>
        </p:nvSpPr>
        <p:spPr bwMode="auto">
          <a:xfrm>
            <a:off x="4114800" y="822326"/>
            <a:ext cx="1524000" cy="603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背叛国家罪</a:t>
            </a:r>
            <a:r>
              <a:rPr lang="en-US" altLang="ja-JP" sz="800" b="1" i="1" dirty="0" err="1">
                <a:solidFill>
                  <a:srgbClr val="FF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i</a:t>
            </a:r>
            <a:endParaRPr lang="en-US" altLang="ja-JP" sz="800" b="1" i="1" dirty="0">
              <a:solidFill>
                <a:srgbClr val="FF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cs typeface="Arial" panose="020B0604020202020204" pitchFamily="34" charset="0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cs typeface="Arial" panose="020B0604020202020204" pitchFamily="34" charset="0"/>
                <a:sym typeface="Arimo" charset="0"/>
              </a:rPr>
              <a:t>for colluding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cs typeface="Arial" panose="020B0604020202020204" pitchFamily="34" charset="0"/>
                <a:sym typeface="Arimo" charset="0"/>
              </a:rPr>
              <a:t>with a foreign state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cs typeface="Arial" panose="020B0604020202020204" pitchFamily="34" charset="0"/>
                <a:sym typeface="Arimo" charset="0"/>
              </a:rPr>
              <a:t>to endanger national sovereignty</a:t>
            </a:r>
          </a:p>
          <a:p>
            <a:pPr algn="ctr">
              <a:spcBef>
                <a:spcPts val="400"/>
              </a:spcBef>
              <a:buSzPct val="25000"/>
              <a:buNone/>
            </a:pPr>
            <a:r>
              <a:rPr lang="en-US" altLang="en-US" sz="800" dirty="0">
                <a:solidFill>
                  <a:srgbClr val="00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 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分裂国家罪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endangering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national security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by plotting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to split the state</a:t>
            </a:r>
          </a:p>
          <a:p>
            <a:pPr algn="ctr">
              <a:spcBef>
                <a:spcPts val="400"/>
              </a:spcBef>
              <a:buSzPct val="25000"/>
              <a:buNone/>
            </a:pPr>
            <a:r>
              <a:rPr lang="en-US" altLang="en-US" sz="800" dirty="0">
                <a:solidFill>
                  <a:srgbClr val="00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 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武装叛乱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暴乱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罪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endangering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national security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by armed rebellion or riot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投敌叛变罪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endangering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national security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by defection to the enemy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间谍罪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endangering national security by espionage</a:t>
            </a:r>
            <a:r>
              <a:rPr lang="en-US" altLang="en-US" sz="800" dirty="0">
                <a:solidFill>
                  <a:srgbClr val="00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为境外窃取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, 刺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探，收买，非法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供国家秘密，情报罪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supplying state secrets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or intelligence overseas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资敌罪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assisting the enemy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in wartime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700" dirty="0">
                <a:solidFill>
                  <a:srgbClr val="00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 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强奸妇女罪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rape (of women)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700" dirty="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7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7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678" name="Shape 262"/>
          <p:cNvSpPr txBox="1">
            <a:spLocks noChangeArrowheads="1"/>
          </p:cNvSpPr>
          <p:nvPr/>
        </p:nvSpPr>
        <p:spPr bwMode="auto">
          <a:xfrm>
            <a:off x="6477000" y="914401"/>
            <a:ext cx="1371600" cy="547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破坏易燃易爆设备罪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sabotaging  combustible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and explosive materials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劫持航空器罪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hijacking aircraft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非法制造，买卖，运输，邮寄，储存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枪支，弹药，爆炸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物罪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the illegal manufacture, trade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and transport of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guns, ammunition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or explosives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非法买卖，运输核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材料罪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the illegal trade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and transport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of nuclear materials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盗窃，抢夺枪支，弹药，爆炸物罪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the theft of guns, ammunition or explosives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抢劫枪支，弹药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，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爆炸物罪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robbery of guns, ammunition or explosives from state organs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生产，销售假药罪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the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production or sale of fake medicine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679" name="Shape 263"/>
          <p:cNvSpPr txBox="1">
            <a:spLocks noChangeArrowheads="1"/>
          </p:cNvSpPr>
          <p:nvPr/>
        </p:nvSpPr>
        <p:spPr bwMode="auto">
          <a:xfrm>
            <a:off x="5232400" y="908050"/>
            <a:ext cx="1295400" cy="541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防火罪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arson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决水罪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breaching dikes</a:t>
            </a:r>
          </a:p>
          <a:p>
            <a:pPr algn="ctr">
              <a:spcBef>
                <a:spcPts val="900"/>
              </a:spcBef>
              <a:buNone/>
            </a:pP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爆炸罪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endangering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public security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by causing explosions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投毒罪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endangering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public security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by spreading poison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 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以其他危险方法危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害公共安全罪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damaging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public safety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by dangerous means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破坏交通工具罪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sabotaging  communications</a:t>
            </a:r>
          </a:p>
          <a:p>
            <a:pPr algn="ctr">
              <a:spcBef>
                <a:spcPts val="400"/>
              </a:spcBef>
              <a:buSzPct val="25000"/>
              <a:buNone/>
            </a:pPr>
            <a:r>
              <a:rPr lang="en-US" altLang="en-US" sz="800" dirty="0">
                <a:solidFill>
                  <a:srgbClr val="00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 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破坏交通设备罪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sabotaging communication equipment</a:t>
            </a:r>
          </a:p>
          <a:p>
            <a:pPr algn="ctr">
              <a:spcBef>
                <a:spcPts val="900"/>
              </a:spcBef>
              <a:buNone/>
            </a:pP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破坏电力设北罪</a:t>
            </a:r>
            <a:r>
              <a:rPr lang="en-US" altLang="ja-JP" sz="800" b="1" i="1" dirty="0" err="1">
                <a:solidFill>
                  <a:srgbClr val="FF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I</a:t>
            </a:r>
            <a:endParaRPr lang="en-US" altLang="ja-JP" sz="800" b="1" i="1" dirty="0">
              <a:solidFill>
                <a:srgbClr val="FF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cs typeface="Arial" panose="020B0604020202020204" pitchFamily="34" charset="0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cs typeface="Arial" panose="020B0604020202020204" pitchFamily="34" charset="0"/>
                <a:sym typeface="Arimo" charset="0"/>
              </a:rPr>
              <a:t>for sabotaging electric power equipment  </a:t>
            </a:r>
          </a:p>
        </p:txBody>
      </p:sp>
      <p:sp>
        <p:nvSpPr>
          <p:cNvPr id="28680" name="Shape 264"/>
          <p:cNvSpPr txBox="1">
            <a:spLocks noChangeArrowheads="1"/>
          </p:cNvSpPr>
          <p:nvPr/>
        </p:nvSpPr>
        <p:spPr bwMode="auto">
          <a:xfrm>
            <a:off x="2971800" y="960438"/>
            <a:ext cx="1447800" cy="589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聚众劫狱罪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for the counterrevolutionary organisation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of a mass prison raid </a:t>
            </a:r>
          </a:p>
          <a:p>
            <a:pPr algn="ctr">
              <a:spcBef>
                <a:spcPts val="88"/>
              </a:spcBef>
              <a:buNone/>
            </a:pPr>
            <a:endParaRPr lang="en-US" altLang="en-US" sz="80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组织越狱罪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the counterrevolutionary organisation </a:t>
            </a:r>
          </a:p>
          <a:p>
            <a:pPr algn="ctr">
              <a:spcBef>
                <a:spcPts val="38"/>
              </a:spcBef>
              <a:buSzPct val="25000"/>
              <a:buNone/>
            </a:pPr>
            <a:r>
              <a:rPr lang="en-US" altLang="en-US" sz="80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of a jailbreak</a:t>
            </a:r>
            <a:r>
              <a:rPr lang="en-US" altLang="en-US" sz="800">
                <a:solidFill>
                  <a:srgbClr val="00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 </a:t>
            </a:r>
          </a:p>
          <a:p>
            <a:pPr algn="ctr">
              <a:spcBef>
                <a:spcPts val="88"/>
              </a:spcBef>
              <a:buNone/>
            </a:pPr>
            <a:endParaRPr lang="en-US" altLang="en-US" sz="80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间谍罪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>
              <a:spcBef>
                <a:spcPts val="38"/>
              </a:spcBef>
              <a:buSzPct val="25000"/>
              <a:buNone/>
            </a:pPr>
            <a:r>
              <a:rPr lang="en-US" altLang="en-US" sz="80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counterrevolutionary espionage</a:t>
            </a:r>
          </a:p>
          <a:p>
            <a:pPr algn="ctr">
              <a:spcBef>
                <a:spcPts val="88"/>
              </a:spcBef>
              <a:buNone/>
            </a:pPr>
            <a:endParaRPr lang="en-US" altLang="en-US" sz="80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特务罪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>
                <a:solidFill>
                  <a:srgbClr val="FF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mo" charset="0"/>
                <a:cs typeface="Arial" panose="020B0604020202020204" pitchFamily="34" charset="0"/>
                <a:sym typeface="Arimo" charset="0"/>
              </a:rPr>
              <a:t>for being a counterrevolutionary special agent</a:t>
            </a:r>
          </a:p>
          <a:p>
            <a:pPr algn="ctr">
              <a:spcBef>
                <a:spcPts val="88"/>
              </a:spcBef>
              <a:buNone/>
            </a:pPr>
            <a:endParaRPr lang="en-US" altLang="en-US" sz="800">
              <a:solidFill>
                <a:srgbClr val="000000"/>
              </a:solidFill>
              <a:latin typeface="Arimo" charset="0"/>
              <a:cs typeface="Arial" panose="020B0604020202020204" pitchFamily="34" charset="0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资敌罪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>
                <a:solidFill>
                  <a:srgbClr val="FF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mo" charset="0"/>
                <a:cs typeface="Arial" panose="020B0604020202020204" pitchFamily="34" charset="0"/>
                <a:sym typeface="Arimo" charset="0"/>
              </a:rPr>
              <a:t>for counterrevolutionary assistance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mo" charset="0"/>
                <a:cs typeface="Arial" panose="020B0604020202020204" pitchFamily="34" charset="0"/>
                <a:sym typeface="Arimo" charset="0"/>
              </a:rPr>
              <a:t>to the enemy in wartime</a:t>
            </a:r>
          </a:p>
          <a:p>
            <a:pPr algn="ctr">
              <a:spcBef>
                <a:spcPts val="88"/>
              </a:spcBef>
              <a:buNone/>
            </a:pPr>
            <a:endParaRPr lang="en-US" altLang="en-US" sz="800">
              <a:solidFill>
                <a:srgbClr val="000000"/>
              </a:solidFill>
              <a:latin typeface="Arimo" charset="0"/>
              <a:cs typeface="Arial" panose="020B0604020202020204" pitchFamily="34" charset="0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反革命破坏罪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counterrevolutionary sabotage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反革命杀人罪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</a:t>
            </a:r>
            <a:r>
              <a:rPr lang="en-US" altLang="en-US" sz="800" i="1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counterrevolutionary murder</a:t>
            </a:r>
          </a:p>
          <a:p>
            <a:pPr algn="ctr">
              <a:spcBef>
                <a:spcPts val="900"/>
              </a:spcBef>
              <a:buNone/>
            </a:pPr>
            <a:endParaRPr lang="en-US" altLang="en-US" sz="80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反革命伤人罪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counterrevolutionary wounding</a:t>
            </a:r>
          </a:p>
          <a:p>
            <a:pPr algn="ctr">
              <a:spcBef>
                <a:spcPts val="350"/>
              </a:spcBef>
              <a:buSzPct val="25000"/>
              <a:buNone/>
            </a:pPr>
            <a:r>
              <a:rPr lang="en-US" altLang="en-US" sz="700">
                <a:solidFill>
                  <a:srgbClr val="00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 </a:t>
            </a:r>
          </a:p>
          <a:p>
            <a:pPr algn="ctr">
              <a:spcBef>
                <a:spcPts val="900"/>
              </a:spcBef>
              <a:buNone/>
            </a:pPr>
            <a:endParaRPr lang="en-US" altLang="en-US" sz="70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681" name="Shape 265"/>
          <p:cNvSpPr txBox="1">
            <a:spLocks noChangeArrowheads="1"/>
          </p:cNvSpPr>
          <p:nvPr/>
        </p:nvSpPr>
        <p:spPr bwMode="auto">
          <a:xfrm>
            <a:off x="5519738" y="620713"/>
            <a:ext cx="914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70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>
              <a:spcBef>
                <a:spcPts val="350"/>
              </a:spcBef>
              <a:buSzPct val="25000"/>
              <a:buNone/>
            </a:pPr>
            <a:r>
              <a:rPr lang="en-US" altLang="en-US" sz="700">
                <a:solidFill>
                  <a:srgbClr val="00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 </a:t>
            </a:r>
          </a:p>
          <a:p>
            <a:pPr algn="ctr">
              <a:spcBef>
                <a:spcPts val="900"/>
              </a:spcBef>
              <a:buNone/>
            </a:pPr>
            <a:endParaRPr lang="en-US" altLang="en-US" sz="7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Times New Roman" panose="02020603050405020304" pitchFamily="18" charset="0"/>
            </a:endParaRPr>
          </a:p>
        </p:txBody>
      </p:sp>
      <p:sp>
        <p:nvSpPr>
          <p:cNvPr id="28682" name="Shape 266"/>
          <p:cNvSpPr txBox="1">
            <a:spLocks noChangeArrowheads="1"/>
          </p:cNvSpPr>
          <p:nvPr/>
        </p:nvSpPr>
        <p:spPr bwMode="auto">
          <a:xfrm>
            <a:off x="7772400" y="762000"/>
            <a:ext cx="1295400" cy="663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>
                <a:solidFill>
                  <a:srgbClr val="FF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 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生产，销售假药罪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the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production or sale of fake medicine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生产，销售有毒，有害食品罪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the production or sale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of toxic or harmful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food products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走私武器，弹药罪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smuggling weapons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and ammunition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走私核材料罪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cs typeface="Arial" panose="020B0604020202020204" pitchFamily="34" charset="0"/>
                <a:sym typeface="Arimo" charset="0"/>
              </a:rPr>
              <a:t>for smuggling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cs typeface="Arial" panose="020B0604020202020204" pitchFamily="34" charset="0"/>
                <a:sym typeface="Arimo" charset="0"/>
              </a:rPr>
              <a:t>nuclear materials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走私假币罪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smuggling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counterfeit currency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FF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走私文物罪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smuggling cultural relics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走私贵重金属罪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smuggling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precious metals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走私珍贵动物，珍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贵动物制品罪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smuggling rare animals and animal products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走私普通货物，物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品罪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smuggling goods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7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>
              <a:spcBef>
                <a:spcPts val="900"/>
              </a:spcBef>
              <a:buNone/>
            </a:pPr>
            <a:endParaRPr lang="en-US" altLang="en-US" sz="7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>
              <a:spcBef>
                <a:spcPts val="350"/>
              </a:spcBef>
              <a:buSzPct val="25000"/>
              <a:buNone/>
            </a:pPr>
            <a:r>
              <a:rPr lang="en-US" altLang="en-US" sz="700" dirty="0">
                <a:solidFill>
                  <a:srgbClr val="FF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 </a:t>
            </a:r>
          </a:p>
        </p:txBody>
      </p:sp>
      <p:sp>
        <p:nvSpPr>
          <p:cNvPr id="28683" name="Shape 267"/>
          <p:cNvSpPr txBox="1">
            <a:spLocks noChangeArrowheads="1"/>
          </p:cNvSpPr>
          <p:nvPr/>
        </p:nvSpPr>
        <p:spPr bwMode="auto">
          <a:xfrm>
            <a:off x="8915400" y="960438"/>
            <a:ext cx="16002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Times New Roman" panose="02020603050405020304" pitchFamily="18" charset="0"/>
              </a:rPr>
              <a:t> 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走私普通货物，物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品罪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smuggling goods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走私废物罪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smuggling solid waste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伪造货币罪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counterfeiting currency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集资诈骗罪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fraudulently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raising funds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票据诈骗罪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fraudulent use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of financial bills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信用证诈骗罪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fraudulent use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of letters of credit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cs typeface="Arial" panose="020B0604020202020204" pitchFamily="34" charset="0"/>
                <a:sym typeface="Arial" panose="020B0604020202020204" pitchFamily="34" charset="0"/>
              </a:rPr>
              <a:t> 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虚开增值税专用发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票，用于骗取出口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退税，抵扣税款发</a:t>
            </a:r>
            <a:r>
              <a:rPr lang="en-US" altLang="en-US" sz="800" b="1" dirty="0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 </a:t>
            </a: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票罪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tax fraud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dirty="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伪造，出售伪造的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增值税专用发票罪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 forgery or sale 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of vat invoices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b="1" dirty="0" err="1">
                <a:solidFill>
                  <a:srgbClr val="FF0000"/>
                </a:solidFill>
                <a:latin typeface="SimSun" panose="02010600030101010101" pitchFamily="2" charset="-122"/>
                <a:ea typeface="SimSun" panose="02010600030101010101" pitchFamily="2" charset="-122"/>
                <a:sym typeface="SimSun" panose="02010600030101010101" pitchFamily="2" charset="-122"/>
              </a:rPr>
              <a:t>故意杀人罪</a:t>
            </a:r>
            <a:endParaRPr lang="en-US" altLang="en-US" sz="800" b="1" dirty="0">
              <a:solidFill>
                <a:srgbClr val="FF0000"/>
              </a:solidFill>
              <a:latin typeface="SimSun" panose="02010600030101010101" pitchFamily="2" charset="-122"/>
              <a:ea typeface="SimSun" panose="02010600030101010101" pitchFamily="2" charset="-122"/>
              <a:sym typeface="SimSun" panose="02010600030101010101" pitchFamily="2" charset="-122"/>
            </a:endParaRP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FF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Sentenced to death</a:t>
            </a:r>
          </a:p>
          <a:p>
            <a:pPr algn="ctr" eaLnBrk="1" hangingPunct="1">
              <a:spcBef>
                <a:spcPct val="0"/>
              </a:spcBef>
              <a:buSzPct val="25000"/>
              <a:buFontTx/>
              <a:buNone/>
            </a:pP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for</a:t>
            </a:r>
            <a:r>
              <a:rPr lang="en-US" altLang="en-US" sz="800" i="1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800" dirty="0">
                <a:solidFill>
                  <a:srgbClr val="000000"/>
                </a:solidFill>
                <a:latin typeface="Arimo" charset="0"/>
                <a:ea typeface="SimSun" panose="02010600030101010101" pitchFamily="2" charset="-122"/>
                <a:sym typeface="Arimo" charset="0"/>
              </a:rPr>
              <a:t>intentional homicide</a:t>
            </a:r>
          </a:p>
          <a:p>
            <a:pPr algn="ctr">
              <a:spcBef>
                <a:spcPts val="900"/>
              </a:spcBef>
              <a:buNone/>
            </a:pPr>
            <a:endParaRPr lang="en-US" altLang="en-US" sz="800" dirty="0">
              <a:solidFill>
                <a:srgbClr val="000000"/>
              </a:solidFill>
              <a:latin typeface="Arimo" charset="0"/>
              <a:ea typeface="SimSun" panose="02010600030101010101" pitchFamily="2" charset="-122"/>
              <a:sym typeface="Arim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793791"/>
      </p:ext>
    </p:extLst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60"/>
          <p:cNvSpPr txBox="1">
            <a:spLocks noChangeArrowheads="1"/>
          </p:cNvSpPr>
          <p:nvPr/>
        </p:nvSpPr>
        <p:spPr bwMode="auto">
          <a:xfrm>
            <a:off x="546100" y="546101"/>
            <a:ext cx="10928976" cy="5944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SzPct val="25000"/>
              <a:buNone/>
            </a:pPr>
            <a:r>
              <a:rPr lang="en-US" altLang="en-US" sz="4000" dirty="0" smtClean="0">
                <a:solidFill>
                  <a:srgbClr val="FF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Add three examples to your mind map:</a:t>
            </a:r>
          </a:p>
          <a:p>
            <a:pPr marL="571500" indent="-571500">
              <a:spcBef>
                <a:spcPct val="0"/>
              </a:spcBef>
              <a:buSzPct val="25000"/>
              <a:buFont typeface="Courier New" panose="02070309020205020404" pitchFamily="49" charset="0"/>
              <a:buChar char="o"/>
            </a:pPr>
            <a:r>
              <a:rPr lang="en-US" altLang="en-US" sz="4000" dirty="0" smtClean="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for </a:t>
            </a:r>
            <a:r>
              <a:rPr lang="en-US" altLang="en-US" sz="4000" dirty="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smuggling rare animals and animal </a:t>
            </a:r>
            <a:r>
              <a:rPr lang="en-US" altLang="en-US" sz="4000" dirty="0" smtClean="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products </a:t>
            </a:r>
          </a:p>
          <a:p>
            <a:pPr marL="571500" indent="-571500">
              <a:spcBef>
                <a:spcPct val="0"/>
              </a:spcBef>
              <a:buSzPct val="25000"/>
              <a:buFont typeface="Courier New" panose="02070309020205020404" pitchFamily="49" charset="0"/>
              <a:buChar char="o"/>
            </a:pPr>
            <a:r>
              <a:rPr lang="en-US" altLang="en-US" sz="4000" dirty="0" smtClean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  <a:sym typeface="Arimo" charset="0"/>
              </a:rPr>
              <a:t>for </a:t>
            </a:r>
            <a:r>
              <a:rPr lang="en-US" altLang="en-US" sz="4000" dirty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  <a:sym typeface="Arimo" charset="0"/>
              </a:rPr>
              <a:t>sabotaging electric power </a:t>
            </a:r>
            <a:r>
              <a:rPr lang="en-US" altLang="en-US" sz="4000" dirty="0" smtClean="0">
                <a:solidFill>
                  <a:srgbClr val="000000"/>
                </a:solidFill>
                <a:latin typeface="Tw Cen MT" panose="020B0602020104020603" pitchFamily="34" charset="0"/>
                <a:cs typeface="Arial" panose="020B0604020202020204" pitchFamily="34" charset="0"/>
                <a:sym typeface="Arimo" charset="0"/>
              </a:rPr>
              <a:t>equipment</a:t>
            </a:r>
          </a:p>
          <a:p>
            <a:pPr marL="571500" indent="-571500">
              <a:spcBef>
                <a:spcPct val="0"/>
              </a:spcBef>
              <a:buSzPct val="25000"/>
              <a:buFont typeface="Courier New" panose="02070309020205020404" pitchFamily="49" charset="0"/>
              <a:buChar char="o"/>
            </a:pPr>
            <a:r>
              <a:rPr lang="en-US" altLang="en-US" sz="4000" dirty="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for fraudulent use </a:t>
            </a:r>
            <a:r>
              <a:rPr lang="en-US" altLang="en-US" sz="4000" dirty="0" smtClean="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of </a:t>
            </a:r>
            <a:r>
              <a:rPr lang="en-US" altLang="en-US" sz="4000" dirty="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financial </a:t>
            </a:r>
            <a:r>
              <a:rPr lang="en-US" altLang="en-US" sz="4000" dirty="0" smtClean="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bills</a:t>
            </a:r>
          </a:p>
          <a:p>
            <a:pPr marL="571500" indent="-571500">
              <a:spcBef>
                <a:spcPct val="0"/>
              </a:spcBef>
              <a:buSzPct val="25000"/>
              <a:buFont typeface="Courier New" panose="02070309020205020404" pitchFamily="49" charset="0"/>
              <a:buChar char="o"/>
            </a:pPr>
            <a:r>
              <a:rPr lang="en-US" altLang="en-US" sz="4000" dirty="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for robbery of guns, ammunition or explosives from state organs</a:t>
            </a:r>
          </a:p>
          <a:p>
            <a:pPr marL="571500" indent="-571500">
              <a:spcBef>
                <a:spcPct val="0"/>
              </a:spcBef>
              <a:buSzPct val="25000"/>
              <a:buFont typeface="Courier New" panose="02070309020205020404" pitchFamily="49" charset="0"/>
              <a:buChar char="o"/>
            </a:pPr>
            <a:r>
              <a:rPr lang="en-US" altLang="en-US" sz="4000" dirty="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f</a:t>
            </a:r>
            <a:r>
              <a:rPr lang="en-US" altLang="en-US" sz="4000" dirty="0" smtClean="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or plotting against the government </a:t>
            </a:r>
            <a:endParaRPr lang="en-US" altLang="en-US" sz="4000" dirty="0">
              <a:solidFill>
                <a:srgbClr val="000000"/>
              </a:solidFill>
              <a:latin typeface="Tw Cen MT" panose="020B0602020104020603" pitchFamily="34" charset="0"/>
              <a:ea typeface="SimSun" panose="02010600030101010101" pitchFamily="2" charset="-122"/>
              <a:sym typeface="Arimo" charset="0"/>
            </a:endParaRPr>
          </a:p>
          <a:p>
            <a:pPr marL="571500" indent="-571500">
              <a:spcBef>
                <a:spcPct val="0"/>
              </a:spcBef>
              <a:buSzPct val="25000"/>
              <a:buFont typeface="Courier New" panose="02070309020205020404" pitchFamily="49" charset="0"/>
              <a:buChar char="o"/>
            </a:pPr>
            <a:r>
              <a:rPr lang="en-US" altLang="en-US" sz="4000" dirty="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for smuggling goods</a:t>
            </a:r>
          </a:p>
          <a:p>
            <a:pPr marL="571500" indent="-571500">
              <a:spcBef>
                <a:spcPct val="0"/>
              </a:spcBef>
              <a:buSzPct val="25000"/>
              <a:buFont typeface="Courier New" panose="02070309020205020404" pitchFamily="49" charset="0"/>
              <a:buChar char="o"/>
            </a:pPr>
            <a:r>
              <a:rPr lang="en-US" altLang="en-US" sz="400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for</a:t>
            </a:r>
            <a:r>
              <a:rPr lang="en-US" altLang="en-US" sz="4000" i="1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 </a:t>
            </a:r>
            <a:r>
              <a:rPr lang="en-US" altLang="en-US" sz="4000" smtClean="0">
                <a:solidFill>
                  <a:srgbClr val="000000"/>
                </a:solidFill>
                <a:latin typeface="Tw Cen MT" panose="020B0602020104020603" pitchFamily="34" charset="0"/>
                <a:ea typeface="SimSun" panose="02010600030101010101" pitchFamily="2" charset="-122"/>
                <a:sym typeface="Arimo" charset="0"/>
              </a:rPr>
              <a:t>arson</a:t>
            </a:r>
            <a:endParaRPr lang="en-US" altLang="en-US" sz="4000" dirty="0">
              <a:solidFill>
                <a:srgbClr val="000000"/>
              </a:solidFill>
              <a:latin typeface="Tw Cen MT" panose="020B0602020104020603" pitchFamily="34" charset="0"/>
              <a:ea typeface="SimSun" panose="02010600030101010101" pitchFamily="2" charset="-122"/>
              <a:sym typeface="Arimo" charset="0"/>
            </a:endParaRPr>
          </a:p>
          <a:p>
            <a:pPr>
              <a:spcBef>
                <a:spcPct val="0"/>
              </a:spcBef>
              <a:buSzPct val="25000"/>
              <a:buNone/>
            </a:pPr>
            <a:endParaRPr lang="en-US" altLang="en-US" sz="4000" dirty="0">
              <a:solidFill>
                <a:srgbClr val="000000"/>
              </a:solidFill>
              <a:latin typeface="Tw Cen MT" panose="020B0602020104020603" pitchFamily="34" charset="0"/>
              <a:ea typeface="SimSun" panose="02010600030101010101" pitchFamily="2" charset="-122"/>
              <a:sym typeface="Arim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60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2" ma:contentTypeDescription="Create a new document." ma:contentTypeScope="" ma:versionID="065adcf069ce597681a8f791dd8b0cf8">
  <xsd:schema xmlns:xsd="http://www.w3.org/2001/XMLSchema" xmlns:xs="http://www.w3.org/2001/XMLSchema" xmlns:p="http://schemas.microsoft.com/office/2006/metadata/properties" xmlns:ns2="e77713bc-0ebc-4063-99a4-8848dbeddd29" targetNamespace="http://schemas.microsoft.com/office/2006/metadata/properties" ma:root="true" ma:fieldsID="7fa3958930a7aef7a61cb2d2dbf8c033" ns2:_="">
    <xsd:import namespace="e77713bc-0ebc-4063-99a4-8848dbeddd2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87FDDDE-1AB7-410B-B4C3-1FE6E501153D}"/>
</file>

<file path=customXml/itemProps2.xml><?xml version="1.0" encoding="utf-8"?>
<ds:datastoreItem xmlns:ds="http://schemas.openxmlformats.org/officeDocument/2006/customXml" ds:itemID="{5674730B-7D27-4F14-B748-A8796469725D}"/>
</file>

<file path=customXml/itemProps3.xml><?xml version="1.0" encoding="utf-8"?>
<ds:datastoreItem xmlns:ds="http://schemas.openxmlformats.org/officeDocument/2006/customXml" ds:itemID="{CCCADA79-829A-425B-840A-4F88DE222590}"/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1070</Words>
  <Application>Microsoft Office PowerPoint</Application>
  <PresentationFormat>Widescreen</PresentationFormat>
  <Paragraphs>364</Paragraphs>
  <Slides>15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6" baseType="lpstr">
      <vt:lpstr>MS PGothic</vt:lpstr>
      <vt:lpstr>SimSun</vt:lpstr>
      <vt:lpstr>Arial</vt:lpstr>
      <vt:lpstr>Arimo</vt:lpstr>
      <vt:lpstr>Calibri</vt:lpstr>
      <vt:lpstr>Calibri Light</vt:lpstr>
      <vt:lpstr>Comic Sans MS</vt:lpstr>
      <vt:lpstr>Courier New</vt:lpstr>
      <vt:lpstr>Times New Roman</vt:lpstr>
      <vt:lpstr>Tw Cen MT</vt:lpstr>
      <vt:lpstr>Office Theme</vt:lpstr>
      <vt:lpstr>PowerPoint Presentation</vt:lpstr>
      <vt:lpstr>PowerPoint Presentation</vt:lpstr>
      <vt:lpstr>The Death Penalty in China </vt:lpstr>
      <vt:lpstr>The Death Penalty in China </vt:lpstr>
      <vt:lpstr>The Death Penalty in China </vt:lpstr>
      <vt:lpstr>PowerPoint Presentation</vt:lpstr>
      <vt:lpstr>PowerPoint Presentation</vt:lpstr>
      <vt:lpstr>PowerPoint Presentation</vt:lpstr>
      <vt:lpstr>PowerPoint Presentation</vt:lpstr>
      <vt:lpstr>Improvements? – add to your mind map </vt:lpstr>
      <vt:lpstr>Improvements? </vt:lpstr>
      <vt:lpstr>PowerPoint Presentation</vt:lpstr>
      <vt:lpstr>PowerPoint Presentation</vt:lpstr>
      <vt:lpstr>Case Study: Decision Making </vt:lpstr>
      <vt:lpstr>Plenary 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Alanna Simpson</dc:creator>
  <cp:lastModifiedBy>Dhilin Kunderan</cp:lastModifiedBy>
  <cp:revision>51</cp:revision>
  <cp:lastPrinted>2019-09-03T13:10:25Z</cp:lastPrinted>
  <dcterms:created xsi:type="dcterms:W3CDTF">2016-05-03T13:12:17Z</dcterms:created>
  <dcterms:modified xsi:type="dcterms:W3CDTF">2019-10-24T09:35:44Z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