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7" r:id="rId5"/>
    <p:sldId id="266" r:id="rId6"/>
    <p:sldId id="260" r:id="rId7"/>
    <p:sldId id="261" r:id="rId8"/>
    <p:sldId id="262" r:id="rId9"/>
    <p:sldId id="263" r:id="rId10"/>
    <p:sldId id="264" r:id="rId11"/>
    <p:sldId id="265" r:id="rId12"/>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84"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27D4135-1417-4685-BFA8-D8573A53C4BE}" type="datetimeFigureOut">
              <a:rPr lang="en-GB" smtClean="0"/>
              <a:t>14/02/2020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217704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D4135-1417-4685-BFA8-D8573A53C4BE}" type="datetimeFigureOut">
              <a:rPr lang="en-GB" smtClean="0"/>
              <a:t>14/02/2020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28823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D4135-1417-4685-BFA8-D8573A53C4BE}" type="datetimeFigureOut">
              <a:rPr lang="en-GB" smtClean="0"/>
              <a:t>14/02/2020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3984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D4135-1417-4685-BFA8-D8573A53C4BE}" type="datetimeFigureOut">
              <a:rPr lang="en-GB" smtClean="0"/>
              <a:t>14/02/2020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3666369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7D4135-1417-4685-BFA8-D8573A53C4BE}" type="datetimeFigureOut">
              <a:rPr lang="en-GB" smtClean="0"/>
              <a:t>14/02/2020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3038003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27D4135-1417-4685-BFA8-D8573A53C4BE}" type="datetimeFigureOut">
              <a:rPr lang="en-GB" smtClean="0"/>
              <a:t>14/02/2020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551914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27D4135-1417-4685-BFA8-D8573A53C4BE}" type="datetimeFigureOut">
              <a:rPr lang="en-GB" smtClean="0"/>
              <a:t>14/02/2020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1767368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7D4135-1417-4685-BFA8-D8573A53C4BE}" type="datetimeFigureOut">
              <a:rPr lang="en-GB" smtClean="0"/>
              <a:t>14/02/2020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2613070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D4135-1417-4685-BFA8-D8573A53C4BE}" type="datetimeFigureOut">
              <a:rPr lang="en-GB" smtClean="0"/>
              <a:t>14/02/2020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389997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D4135-1417-4685-BFA8-D8573A53C4BE}" type="datetimeFigureOut">
              <a:rPr lang="en-GB" smtClean="0"/>
              <a:t>14/02/2020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452639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D4135-1417-4685-BFA8-D8573A53C4BE}" type="datetimeFigureOut">
              <a:rPr lang="en-GB" smtClean="0"/>
              <a:t>14/02/2020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36672E-A04A-4B54-A041-DD5E00273D3F}" type="slidenum">
              <a:rPr lang="en-GB" smtClean="0"/>
              <a:t>‹#›</a:t>
            </a:fld>
            <a:endParaRPr lang="en-GB"/>
          </a:p>
        </p:txBody>
      </p:sp>
    </p:spTree>
    <p:extLst>
      <p:ext uri="{BB962C8B-B14F-4D97-AF65-F5344CB8AC3E}">
        <p14:creationId xmlns:p14="http://schemas.microsoft.com/office/powerpoint/2010/main" val="2108152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7D4135-1417-4685-BFA8-D8573A53C4BE}" type="datetimeFigureOut">
              <a:rPr lang="en-GB" smtClean="0"/>
              <a:t>14/02/2020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6672E-A04A-4B54-A041-DD5E00273D3F}" type="slidenum">
              <a:rPr lang="en-GB" smtClean="0"/>
              <a:t>‹#›</a:t>
            </a:fld>
            <a:endParaRPr lang="en-GB"/>
          </a:p>
        </p:txBody>
      </p:sp>
    </p:spTree>
    <p:extLst>
      <p:ext uri="{BB962C8B-B14F-4D97-AF65-F5344CB8AC3E}">
        <p14:creationId xmlns:p14="http://schemas.microsoft.com/office/powerpoint/2010/main" val="10482323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Lesson Starter</a:t>
            </a:r>
            <a:endParaRPr lang="en-GB" dirty="0"/>
          </a:p>
        </p:txBody>
      </p:sp>
      <p:sp>
        <p:nvSpPr>
          <p:cNvPr id="5" name="Subtitle 4"/>
          <p:cNvSpPr>
            <a:spLocks noGrp="1"/>
          </p:cNvSpPr>
          <p:nvPr>
            <p:ph type="subTitle" idx="1"/>
          </p:nvPr>
        </p:nvSpPr>
        <p:spPr/>
        <p:txBody>
          <a:bodyPr/>
          <a:lstStyle/>
          <a:p>
            <a:r>
              <a:rPr lang="en-GB" dirty="0" smtClean="0"/>
              <a:t>With your partner write down the definition of a ELDC and an EMDC.</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12313" y="397857"/>
            <a:ext cx="2111374" cy="2445355"/>
          </a:xfrm>
          <a:prstGeom prst="rect">
            <a:avLst/>
          </a:prstGeom>
        </p:spPr>
      </p:pic>
    </p:spTree>
    <p:extLst>
      <p:ext uri="{BB962C8B-B14F-4D97-AF65-F5344CB8AC3E}">
        <p14:creationId xmlns:p14="http://schemas.microsoft.com/office/powerpoint/2010/main" val="491601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 of the Game</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Each group has to try and make as much money as possible using only the materials they are given. </a:t>
            </a:r>
          </a:p>
          <a:p>
            <a:r>
              <a:rPr lang="en-GB" dirty="0" smtClean="0"/>
              <a:t>You have to make money manufacturing and selling goods. </a:t>
            </a:r>
            <a:r>
              <a:rPr lang="en-GB" dirty="0" smtClean="0">
                <a:solidFill>
                  <a:srgbClr val="FF0000"/>
                </a:solidFill>
              </a:rPr>
              <a:t>These are the shapes shown on the diagram, each of which has its own value.</a:t>
            </a:r>
          </a:p>
          <a:p>
            <a:r>
              <a:rPr lang="en-GB" dirty="0" smtClean="0"/>
              <a:t>Shapes should have </a:t>
            </a:r>
            <a:r>
              <a:rPr lang="en-GB" dirty="0" smtClean="0">
                <a:solidFill>
                  <a:srgbClr val="FF0000"/>
                </a:solidFill>
              </a:rPr>
              <a:t>straight edges</a:t>
            </a:r>
          </a:p>
          <a:p>
            <a:r>
              <a:rPr lang="en-GB" dirty="0" smtClean="0"/>
              <a:t>When made, a member of the team should take </a:t>
            </a:r>
            <a:r>
              <a:rPr lang="en-GB" dirty="0" smtClean="0">
                <a:solidFill>
                  <a:srgbClr val="FF0000"/>
                </a:solidFill>
              </a:rPr>
              <a:t>batches of five similar shapes to the banker.</a:t>
            </a:r>
            <a:r>
              <a:rPr lang="en-GB" dirty="0" smtClean="0"/>
              <a:t> The banker will check them and credit their value to the group’s bank account.</a:t>
            </a:r>
          </a:p>
          <a:p>
            <a:r>
              <a:rPr lang="en-GB" dirty="0" smtClean="0"/>
              <a:t>The object is to manufacture as many shapes as possible – the more you make the wealthier you will become.</a:t>
            </a:r>
          </a:p>
          <a:p>
            <a:r>
              <a:rPr lang="en-GB" dirty="0" smtClean="0"/>
              <a:t>Good luck and happy making………..</a:t>
            </a:r>
            <a:endParaRPr lang="en-GB" dirty="0"/>
          </a:p>
        </p:txBody>
      </p:sp>
    </p:spTree>
    <p:extLst>
      <p:ext uri="{BB962C8B-B14F-4D97-AF65-F5344CB8AC3E}">
        <p14:creationId xmlns:p14="http://schemas.microsoft.com/office/powerpoint/2010/main" val="3545191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40" y="365125"/>
            <a:ext cx="10652760" cy="1325563"/>
          </a:xfrm>
        </p:spPr>
        <p:txBody>
          <a:bodyPr/>
          <a:lstStyle/>
          <a:p>
            <a:r>
              <a:rPr lang="en-GB" dirty="0" smtClean="0"/>
              <a:t>Debrief of the Trade Game (Lesson 2)</a:t>
            </a:r>
            <a:endParaRPr lang="en-GB" dirty="0"/>
          </a:p>
        </p:txBody>
      </p:sp>
      <p:sp>
        <p:nvSpPr>
          <p:cNvPr id="3" name="Content Placeholder 2"/>
          <p:cNvSpPr>
            <a:spLocks noGrp="1"/>
          </p:cNvSpPr>
          <p:nvPr>
            <p:ph idx="1"/>
          </p:nvPr>
        </p:nvSpPr>
        <p:spPr>
          <a:xfrm>
            <a:off x="701040" y="1500554"/>
            <a:ext cx="10515600" cy="4379229"/>
          </a:xfrm>
        </p:spPr>
        <p:txBody>
          <a:bodyPr>
            <a:normAutofit fontScale="85000" lnSpcReduction="20000"/>
          </a:bodyPr>
          <a:lstStyle/>
          <a:p>
            <a:pPr marL="0" indent="0">
              <a:buNone/>
            </a:pPr>
            <a:r>
              <a:rPr lang="en-GB" dirty="0" smtClean="0"/>
              <a:t>Working in your groups:-</a:t>
            </a:r>
          </a:p>
          <a:p>
            <a:pPr marL="0" indent="0">
              <a:buNone/>
            </a:pPr>
            <a:endParaRPr lang="en-GB" dirty="0" smtClean="0"/>
          </a:p>
          <a:p>
            <a:r>
              <a:rPr lang="en-GB" dirty="0" smtClean="0"/>
              <a:t>Write down the resources you were given in your envelope.</a:t>
            </a:r>
          </a:p>
          <a:p>
            <a:r>
              <a:rPr lang="en-GB" dirty="0" smtClean="0">
                <a:solidFill>
                  <a:srgbClr val="9933FF"/>
                </a:solidFill>
              </a:rPr>
              <a:t>What kind of country do you think you were? Why do you think this?</a:t>
            </a:r>
          </a:p>
          <a:p>
            <a:r>
              <a:rPr lang="en-GB" dirty="0" smtClean="0"/>
              <a:t>Write down what you think the object of the trade game was.</a:t>
            </a:r>
          </a:p>
          <a:p>
            <a:r>
              <a:rPr lang="en-GB" dirty="0" smtClean="0">
                <a:solidFill>
                  <a:srgbClr val="9933FF"/>
                </a:solidFill>
              </a:rPr>
              <a:t>Write down two things you learned from playing the game.</a:t>
            </a:r>
          </a:p>
          <a:p>
            <a:r>
              <a:rPr lang="en-GB" dirty="0" smtClean="0"/>
              <a:t>If you were to play it again what would you have done differently?</a:t>
            </a:r>
          </a:p>
          <a:p>
            <a:r>
              <a:rPr lang="en-GB" dirty="0" smtClean="0">
                <a:solidFill>
                  <a:srgbClr val="9933FF"/>
                </a:solidFill>
              </a:rPr>
              <a:t>Relate the game to real life. Can you think of a scenario where this would occur?</a:t>
            </a:r>
          </a:p>
          <a:p>
            <a:r>
              <a:rPr lang="en-GB" dirty="0" smtClean="0"/>
              <a:t>How does trade affect a country’s development?</a:t>
            </a:r>
            <a:endParaRPr lang="en-GB" dirty="0"/>
          </a:p>
          <a:p>
            <a:r>
              <a:rPr lang="en-GB" dirty="0" smtClean="0">
                <a:solidFill>
                  <a:srgbClr val="9933FF"/>
                </a:solidFill>
              </a:rPr>
              <a:t>Share your findings with the class.</a:t>
            </a:r>
          </a:p>
        </p:txBody>
      </p:sp>
    </p:spTree>
    <p:extLst>
      <p:ext uri="{BB962C8B-B14F-4D97-AF65-F5344CB8AC3E}">
        <p14:creationId xmlns:p14="http://schemas.microsoft.com/office/powerpoint/2010/main" val="334170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can Population be used to Measure Development?</a:t>
            </a:r>
            <a:endParaRPr lang="en-GB" dirty="0"/>
          </a:p>
        </p:txBody>
      </p:sp>
      <p:sp>
        <p:nvSpPr>
          <p:cNvPr id="3" name="Content Placeholder 2"/>
          <p:cNvSpPr>
            <a:spLocks noGrp="1"/>
          </p:cNvSpPr>
          <p:nvPr>
            <p:ph idx="1"/>
          </p:nvPr>
        </p:nvSpPr>
        <p:spPr>
          <a:xfrm>
            <a:off x="760141" y="1279215"/>
            <a:ext cx="10515600" cy="4351338"/>
          </a:xfrm>
        </p:spPr>
        <p:txBody>
          <a:bodyPr/>
          <a:lstStyle/>
          <a:p>
            <a:pPr marL="0" indent="0">
              <a:buNone/>
            </a:pPr>
            <a:endParaRPr lang="en-GB" b="1" dirty="0"/>
          </a:p>
          <a:p>
            <a:pPr marL="0" indent="0">
              <a:buNone/>
            </a:pPr>
            <a:endParaRPr lang="en-GB" dirty="0" smtClean="0"/>
          </a:p>
          <a:p>
            <a:pPr marL="0" indent="0">
              <a:buNone/>
            </a:pPr>
            <a:r>
              <a:rPr lang="en-GB" dirty="0" smtClean="0"/>
              <a:t>I will be able to</a:t>
            </a:r>
          </a:p>
          <a:p>
            <a:r>
              <a:rPr lang="en-GB" dirty="0" smtClean="0"/>
              <a:t>Name and give definitions for 5 social indicators.</a:t>
            </a:r>
            <a:endParaRPr lang="en-GB" dirty="0"/>
          </a:p>
          <a:p>
            <a:pPr marL="0" indent="0">
              <a:buNone/>
            </a:pPr>
            <a:endParaRPr lang="en-GB" dirty="0" smtClean="0"/>
          </a:p>
          <a:p>
            <a:pPr marL="0" indent="0">
              <a:buNone/>
            </a:pPr>
            <a:endParaRPr lang="en-GB" dirty="0" smtClean="0"/>
          </a:p>
          <a:p>
            <a:endParaRPr lang="en-GB" dirty="0" smtClean="0"/>
          </a:p>
        </p:txBody>
      </p:sp>
      <p:pic>
        <p:nvPicPr>
          <p:cNvPr id="1028"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4839" y="3817896"/>
            <a:ext cx="4806175" cy="2957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76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Social Indicators</a:t>
            </a:r>
            <a:endParaRPr lang="en-GB" dirty="0"/>
          </a:p>
        </p:txBody>
      </p:sp>
      <p:sp>
        <p:nvSpPr>
          <p:cNvPr id="3" name="Content Placeholder 2"/>
          <p:cNvSpPr>
            <a:spLocks noGrp="1"/>
          </p:cNvSpPr>
          <p:nvPr>
            <p:ph idx="1"/>
          </p:nvPr>
        </p:nvSpPr>
        <p:spPr/>
        <p:txBody>
          <a:bodyPr/>
          <a:lstStyle/>
          <a:p>
            <a:r>
              <a:rPr lang="en-GB" dirty="0" smtClean="0"/>
              <a:t>We can use </a:t>
            </a:r>
            <a:r>
              <a:rPr lang="en-GB" b="1" dirty="0" smtClean="0"/>
              <a:t>social indicators </a:t>
            </a:r>
            <a:r>
              <a:rPr lang="en-GB" dirty="0" smtClean="0"/>
              <a:t>linked to population to work out whether a country is developed or not.</a:t>
            </a:r>
          </a:p>
          <a:p>
            <a:r>
              <a:rPr lang="en-GB" b="1" dirty="0" smtClean="0">
                <a:solidFill>
                  <a:srgbClr val="FF0000"/>
                </a:solidFill>
              </a:rPr>
              <a:t>Social indicators</a:t>
            </a:r>
            <a:r>
              <a:rPr lang="en-GB" dirty="0" smtClean="0">
                <a:solidFill>
                  <a:srgbClr val="FF0000"/>
                </a:solidFill>
              </a:rPr>
              <a:t> give us information about </a:t>
            </a:r>
            <a:r>
              <a:rPr lang="en-GB" b="1" dirty="0" smtClean="0">
                <a:solidFill>
                  <a:srgbClr val="FF0000"/>
                </a:solidFill>
              </a:rPr>
              <a:t>people</a:t>
            </a:r>
            <a:r>
              <a:rPr lang="en-GB" dirty="0" smtClean="0">
                <a:solidFill>
                  <a:srgbClr val="FF0000"/>
                </a:solidFill>
              </a:rPr>
              <a:t> living in a particular country.</a:t>
            </a:r>
          </a:p>
          <a:p>
            <a:r>
              <a:rPr lang="en-GB" dirty="0" smtClean="0">
                <a:solidFill>
                  <a:srgbClr val="FF0000"/>
                </a:solidFill>
              </a:rPr>
              <a:t>They include things like birth rate, death rate and life expectancy.</a:t>
            </a:r>
          </a:p>
          <a:p>
            <a:pPr marL="0" indent="0">
              <a:buNone/>
            </a:pPr>
            <a:endParaRPr lang="en-GB" b="1" dirty="0" smtClean="0">
              <a:solidFill>
                <a:srgbClr val="FF0000"/>
              </a:solidFill>
            </a:endParaRP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350" y="4559300"/>
            <a:ext cx="2857500" cy="2057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2148" y="4001294"/>
            <a:ext cx="1955914" cy="2901950"/>
          </a:xfrm>
          <a:prstGeom prst="rect">
            <a:avLst/>
          </a:prstGeom>
        </p:spPr>
      </p:pic>
    </p:spTree>
    <p:extLst>
      <p:ext uri="{BB962C8B-B14F-4D97-AF65-F5344CB8AC3E}">
        <p14:creationId xmlns:p14="http://schemas.microsoft.com/office/powerpoint/2010/main" val="233199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Social Indicators </a:t>
            </a:r>
            <a:endParaRPr lang="en-GB" dirty="0"/>
          </a:p>
        </p:txBody>
      </p:sp>
      <p:sp>
        <p:nvSpPr>
          <p:cNvPr id="3" name="Content Placeholder 2"/>
          <p:cNvSpPr>
            <a:spLocks noGrp="1"/>
          </p:cNvSpPr>
          <p:nvPr>
            <p:ph idx="1"/>
          </p:nvPr>
        </p:nvSpPr>
        <p:spPr/>
        <p:txBody>
          <a:bodyPr/>
          <a:lstStyle/>
          <a:p>
            <a:pPr marL="0" indent="0">
              <a:buNone/>
            </a:pPr>
            <a:r>
              <a:rPr lang="en-GB" sz="2400" b="1" u="sng" dirty="0" smtClean="0"/>
              <a:t>Task</a:t>
            </a:r>
            <a:endParaRPr lang="en-GB" sz="2400" b="1" u="sng" dirty="0"/>
          </a:p>
          <a:p>
            <a:pPr marL="0" indent="0">
              <a:buNone/>
            </a:pPr>
            <a:r>
              <a:rPr lang="en-GB" sz="2400" dirty="0" smtClean="0"/>
              <a:t>Using the information on the next slide, work out the definition of the following indicators by matching up the heads to the tails: - </a:t>
            </a:r>
          </a:p>
          <a:p>
            <a:r>
              <a:rPr lang="en-GB" sz="2400" dirty="0" smtClean="0"/>
              <a:t>Birth Rate</a:t>
            </a:r>
          </a:p>
          <a:p>
            <a:r>
              <a:rPr lang="en-GB" sz="2400" dirty="0" smtClean="0"/>
              <a:t>Death Rate</a:t>
            </a:r>
          </a:p>
          <a:p>
            <a:r>
              <a:rPr lang="en-GB" sz="2400" dirty="0" smtClean="0"/>
              <a:t>Natural Population Growth</a:t>
            </a:r>
          </a:p>
          <a:p>
            <a:r>
              <a:rPr lang="en-GB" sz="2400" dirty="0" smtClean="0"/>
              <a:t>Infant </a:t>
            </a:r>
            <a:r>
              <a:rPr lang="en-GB" sz="2400" dirty="0"/>
              <a:t>M</a:t>
            </a:r>
            <a:r>
              <a:rPr lang="en-GB" sz="2400" dirty="0" smtClean="0"/>
              <a:t>ortality Rate</a:t>
            </a:r>
          </a:p>
          <a:p>
            <a:r>
              <a:rPr lang="en-GB" sz="2400" dirty="0" smtClean="0"/>
              <a:t>Life Expectancy</a:t>
            </a:r>
          </a:p>
          <a:p>
            <a:endParaRPr lang="en-GB" sz="2000" dirty="0"/>
          </a:p>
          <a:p>
            <a:pPr marL="0" indent="0">
              <a:buNone/>
            </a:pPr>
            <a:r>
              <a:rPr lang="en-GB" sz="2400" dirty="0" smtClean="0"/>
              <a:t>Write the indicators and their definitions in your jotters.</a:t>
            </a:r>
          </a:p>
          <a:p>
            <a:endParaRPr lang="en-GB" dirty="0" smtClean="0"/>
          </a:p>
        </p:txBody>
      </p:sp>
      <p:pic>
        <p:nvPicPr>
          <p:cNvPr id="4" name="Picture 3"/>
          <p:cNvPicPr>
            <a:picLocks noChangeAspect="1"/>
          </p:cNvPicPr>
          <p:nvPr/>
        </p:nvPicPr>
        <p:blipFill>
          <a:blip r:embed="rId2"/>
          <a:stretch>
            <a:fillRect/>
          </a:stretch>
        </p:blipFill>
        <p:spPr>
          <a:xfrm>
            <a:off x="9173228" y="4952891"/>
            <a:ext cx="743183" cy="992188"/>
          </a:xfrm>
          <a:prstGeom prst="rect">
            <a:avLst/>
          </a:prstGeom>
        </p:spPr>
      </p:pic>
    </p:spTree>
    <p:extLst>
      <p:ext uri="{BB962C8B-B14F-4D97-AF65-F5344CB8AC3E}">
        <p14:creationId xmlns:p14="http://schemas.microsoft.com/office/powerpoint/2010/main" val="3289140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extLst>
              <p:ext uri="{D42A27DB-BD31-4B8C-83A1-F6EECF244321}">
                <p14:modId xmlns:p14="http://schemas.microsoft.com/office/powerpoint/2010/main" val="2312693765"/>
              </p:ext>
            </p:extLst>
          </p:nvPr>
        </p:nvGraphicFramePr>
        <p:xfrm>
          <a:off x="599090" y="630622"/>
          <a:ext cx="10830910" cy="5905174"/>
        </p:xfrm>
        <a:graphic>
          <a:graphicData uri="http://schemas.openxmlformats.org/drawingml/2006/table">
            <a:tbl>
              <a:tblPr firstRow="1" bandRow="1">
                <a:tableStyleId>{5C22544A-7EE6-4342-B048-85BDC9FD1C3A}</a:tableStyleId>
              </a:tblPr>
              <a:tblGrid>
                <a:gridCol w="5415455">
                  <a:extLst>
                    <a:ext uri="{9D8B030D-6E8A-4147-A177-3AD203B41FA5}">
                      <a16:colId xmlns:a16="http://schemas.microsoft.com/office/drawing/2014/main" val="3428851325"/>
                    </a:ext>
                  </a:extLst>
                </a:gridCol>
                <a:gridCol w="5415455">
                  <a:extLst>
                    <a:ext uri="{9D8B030D-6E8A-4147-A177-3AD203B41FA5}">
                      <a16:colId xmlns:a16="http://schemas.microsoft.com/office/drawing/2014/main" val="2107773619"/>
                    </a:ext>
                  </a:extLst>
                </a:gridCol>
              </a:tblGrid>
              <a:tr h="417685">
                <a:tc>
                  <a:txBody>
                    <a:bodyPr/>
                    <a:lstStyle/>
                    <a:p>
                      <a:pPr algn="ctr"/>
                      <a:r>
                        <a:rPr lang="en-GB" dirty="0" smtClean="0"/>
                        <a:t>Social Indicator (Head)</a:t>
                      </a:r>
                      <a:endParaRPr lang="en-GB" dirty="0"/>
                    </a:p>
                  </a:txBody>
                  <a:tcPr/>
                </a:tc>
                <a:tc>
                  <a:txBody>
                    <a:bodyPr/>
                    <a:lstStyle/>
                    <a:p>
                      <a:pPr algn="ctr"/>
                      <a:r>
                        <a:rPr lang="en-GB" dirty="0" smtClean="0"/>
                        <a:t>Description (Tail)</a:t>
                      </a:r>
                      <a:endParaRPr lang="en-GB" dirty="0"/>
                    </a:p>
                  </a:txBody>
                  <a:tcPr/>
                </a:tc>
                <a:extLst>
                  <a:ext uri="{0D108BD9-81ED-4DB2-BD59-A6C34878D82A}">
                    <a16:rowId xmlns:a16="http://schemas.microsoft.com/office/drawing/2014/main" val="3383949568"/>
                  </a:ext>
                </a:extLst>
              </a:tr>
              <a:tr h="10442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t>Birth Rate</a:t>
                      </a:r>
                    </a:p>
                    <a:p>
                      <a:endParaRPr lang="en-GB"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chemeClr val="tx1"/>
                          </a:solidFill>
                        </a:rPr>
                        <a:t>The number of children out of every 1000 born alive who die before their first birthday.</a:t>
                      </a:r>
                    </a:p>
                    <a:p>
                      <a:endParaRPr lang="en-GB" sz="2000" dirty="0"/>
                    </a:p>
                  </a:txBody>
                  <a:tcPr/>
                </a:tc>
                <a:extLst>
                  <a:ext uri="{0D108BD9-81ED-4DB2-BD59-A6C34878D82A}">
                    <a16:rowId xmlns:a16="http://schemas.microsoft.com/office/drawing/2014/main" val="1335171258"/>
                  </a:ext>
                </a:extLst>
              </a:tr>
              <a:tr h="13574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smtClean="0">
                          <a:ln>
                            <a:noFill/>
                          </a:ln>
                          <a:solidFill>
                            <a:srgbClr val="7030A0"/>
                          </a:solidFill>
                          <a:effectLst/>
                          <a:uLnTx/>
                          <a:uFillTx/>
                          <a:latin typeface="+mn-lt"/>
                          <a:ea typeface="+mn-ea"/>
                          <a:cs typeface="+mn-cs"/>
                        </a:rPr>
                        <a:t>Death rate</a:t>
                      </a:r>
                    </a:p>
                    <a:p>
                      <a:endParaRPr lang="en-GB"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mn-lt"/>
                          <a:ea typeface="+mn-ea"/>
                          <a:cs typeface="+mn-cs"/>
                        </a:rPr>
                        <a:t>The difference between the birth rate and death rate. If the birth rate is higher, the population will increase.</a:t>
                      </a:r>
                    </a:p>
                    <a:p>
                      <a:endParaRPr lang="en-GB" sz="2000" dirty="0"/>
                    </a:p>
                  </a:txBody>
                  <a:tcPr/>
                </a:tc>
                <a:extLst>
                  <a:ext uri="{0D108BD9-81ED-4DB2-BD59-A6C34878D82A}">
                    <a16:rowId xmlns:a16="http://schemas.microsoft.com/office/drawing/2014/main" val="1484180969"/>
                  </a:ext>
                </a:extLst>
              </a:tr>
              <a:tr h="10442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t>Natural population growth (natural increase)</a:t>
                      </a:r>
                    </a:p>
                    <a:p>
                      <a:endParaRPr lang="en-GB"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mn-lt"/>
                          <a:ea typeface="+mn-ea"/>
                          <a:cs typeface="+mn-cs"/>
                        </a:rPr>
                        <a:t>The average number of years a person born in a country can expect to live.</a:t>
                      </a:r>
                    </a:p>
                    <a:p>
                      <a:endParaRPr lang="en-GB" sz="2000" dirty="0"/>
                    </a:p>
                  </a:txBody>
                  <a:tcPr/>
                </a:tc>
                <a:extLst>
                  <a:ext uri="{0D108BD9-81ED-4DB2-BD59-A6C34878D82A}">
                    <a16:rowId xmlns:a16="http://schemas.microsoft.com/office/drawing/2014/main" val="3558182506"/>
                  </a:ext>
                </a:extLst>
              </a:tr>
              <a:tr h="10442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smtClean="0">
                          <a:ln>
                            <a:noFill/>
                          </a:ln>
                          <a:solidFill>
                            <a:srgbClr val="9933FF"/>
                          </a:solidFill>
                          <a:effectLst/>
                          <a:uLnTx/>
                          <a:uFillTx/>
                          <a:latin typeface="+mn-lt"/>
                          <a:ea typeface="+mn-ea"/>
                          <a:cs typeface="+mn-cs"/>
                        </a:rPr>
                        <a:t>Infant mortality rate</a:t>
                      </a:r>
                    </a:p>
                    <a:p>
                      <a:endParaRPr lang="en-GB"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mn-lt"/>
                          <a:ea typeface="+mn-ea"/>
                          <a:cs typeface="+mn-cs"/>
                        </a:rPr>
                        <a:t>The number of live babies born for every 1000 people per year.</a:t>
                      </a:r>
                    </a:p>
                    <a:p>
                      <a:endParaRPr lang="en-GB" sz="2000" dirty="0"/>
                    </a:p>
                  </a:txBody>
                  <a:tcPr/>
                </a:tc>
                <a:extLst>
                  <a:ext uri="{0D108BD9-81ED-4DB2-BD59-A6C34878D82A}">
                    <a16:rowId xmlns:a16="http://schemas.microsoft.com/office/drawing/2014/main" val="4131976457"/>
                  </a:ext>
                </a:extLst>
              </a:tr>
              <a:tr h="7309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t>Life expectancy (M – males, F – females)</a:t>
                      </a:r>
                    </a:p>
                    <a:p>
                      <a:endParaRPr lang="en-GB" sz="2000" dirty="0"/>
                    </a:p>
                  </a:txBody>
                  <a:tcPr/>
                </a:tc>
                <a:tc>
                  <a:txBody>
                    <a:bodyPr/>
                    <a:lstStyle/>
                    <a:p>
                      <a:r>
                        <a:rPr lang="en-GB" sz="2000" dirty="0" smtClean="0"/>
                        <a:t>The number of people</a:t>
                      </a:r>
                      <a:r>
                        <a:rPr lang="en-GB" sz="2000" baseline="0" dirty="0" smtClean="0"/>
                        <a:t> in every 1000 who die each year.</a:t>
                      </a:r>
                      <a:endParaRPr lang="en-GB" sz="2000" dirty="0"/>
                    </a:p>
                  </a:txBody>
                  <a:tcPr/>
                </a:tc>
                <a:extLst>
                  <a:ext uri="{0D108BD9-81ED-4DB2-BD59-A6C34878D82A}">
                    <a16:rowId xmlns:a16="http://schemas.microsoft.com/office/drawing/2014/main" val="2760085893"/>
                  </a:ext>
                </a:extLst>
              </a:tr>
            </a:tbl>
          </a:graphicData>
        </a:graphic>
      </p:graphicFrame>
    </p:spTree>
    <p:extLst>
      <p:ext uri="{BB962C8B-B14F-4D97-AF65-F5344CB8AC3E}">
        <p14:creationId xmlns:p14="http://schemas.microsoft.com/office/powerpoint/2010/main" val="2000951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925300" cy="1325563"/>
          </a:xfrm>
        </p:spPr>
        <p:txBody>
          <a:bodyPr>
            <a:normAutofit/>
          </a:bodyPr>
          <a:lstStyle/>
          <a:p>
            <a:r>
              <a:rPr lang="en-GB" sz="2800" dirty="0" smtClean="0"/>
              <a:t>Check your answers. Did you get them right?</a:t>
            </a:r>
            <a:endParaRPr lang="en-GB" sz="2800" dirty="0"/>
          </a:p>
        </p:txBody>
      </p:sp>
      <p:graphicFrame>
        <p:nvGraphicFramePr>
          <p:cNvPr id="4" name="Table 3"/>
          <p:cNvGraphicFramePr>
            <a:graphicFrameLocks noGrp="1"/>
          </p:cNvGraphicFramePr>
          <p:nvPr>
            <p:extLst/>
          </p:nvPr>
        </p:nvGraphicFramePr>
        <p:xfrm>
          <a:off x="869950" y="1511301"/>
          <a:ext cx="10185400" cy="5186883"/>
        </p:xfrm>
        <a:graphic>
          <a:graphicData uri="http://schemas.openxmlformats.org/drawingml/2006/table">
            <a:tbl>
              <a:tblPr firstRow="1" bandRow="1">
                <a:tableStyleId>{5C22544A-7EE6-4342-B048-85BDC9FD1C3A}</a:tableStyleId>
              </a:tblPr>
              <a:tblGrid>
                <a:gridCol w="3460750">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65744">
                <a:tc>
                  <a:txBody>
                    <a:bodyPr/>
                    <a:lstStyle/>
                    <a:p>
                      <a:r>
                        <a:rPr lang="en-GB" sz="2200" dirty="0" smtClean="0"/>
                        <a:t>Social Indicator</a:t>
                      </a:r>
                      <a:endParaRPr lang="en-GB" sz="2200" dirty="0"/>
                    </a:p>
                  </a:txBody>
                  <a:tcPr/>
                </a:tc>
                <a:tc>
                  <a:txBody>
                    <a:bodyPr/>
                    <a:lstStyle/>
                    <a:p>
                      <a:r>
                        <a:rPr lang="en-GB" sz="2200" dirty="0" smtClean="0"/>
                        <a:t>Description</a:t>
                      </a:r>
                      <a:endParaRPr lang="en-GB" sz="2200" dirty="0"/>
                    </a:p>
                  </a:txBody>
                  <a:tcPr/>
                </a:tc>
                <a:extLst>
                  <a:ext uri="{0D108BD9-81ED-4DB2-BD59-A6C34878D82A}">
                    <a16:rowId xmlns:a16="http://schemas.microsoft.com/office/drawing/2014/main" val="10000"/>
                  </a:ext>
                </a:extLst>
              </a:tr>
              <a:tr h="816955">
                <a:tc>
                  <a:txBody>
                    <a:bodyPr/>
                    <a:lstStyle/>
                    <a:p>
                      <a:r>
                        <a:rPr lang="en-GB" sz="2200" dirty="0" smtClean="0"/>
                        <a:t>Birth Rate</a:t>
                      </a:r>
                      <a:endParaRPr lang="en-GB" sz="2200" dirty="0"/>
                    </a:p>
                  </a:txBody>
                  <a:tcPr/>
                </a:tc>
                <a:tc>
                  <a:txBody>
                    <a:bodyPr/>
                    <a:lstStyle/>
                    <a:p>
                      <a:endParaRPr lang="en-GB" sz="2200" dirty="0"/>
                    </a:p>
                  </a:txBody>
                  <a:tcPr/>
                </a:tc>
                <a:extLst>
                  <a:ext uri="{0D108BD9-81ED-4DB2-BD59-A6C34878D82A}">
                    <a16:rowId xmlns:a16="http://schemas.microsoft.com/office/drawing/2014/main" val="10001"/>
                  </a:ext>
                </a:extLst>
              </a:tr>
              <a:tr h="961022">
                <a:tc>
                  <a:txBody>
                    <a:bodyPr/>
                    <a:lstStyle/>
                    <a:p>
                      <a:endParaRPr lang="en-GB" sz="2200" dirty="0">
                        <a:solidFill>
                          <a:srgbClr val="7030A0"/>
                        </a:solidFill>
                      </a:endParaRPr>
                    </a:p>
                  </a:txBody>
                  <a:tcPr/>
                </a:tc>
                <a:tc>
                  <a:txBody>
                    <a:bodyPr/>
                    <a:lstStyle/>
                    <a:p>
                      <a:r>
                        <a:rPr lang="en-GB" sz="2200" dirty="0" smtClean="0">
                          <a:solidFill>
                            <a:srgbClr val="7030A0"/>
                          </a:solidFill>
                        </a:rPr>
                        <a:t>The number of people in every 1000 who die each year.</a:t>
                      </a:r>
                      <a:endParaRPr lang="en-GB" sz="2200" dirty="0">
                        <a:solidFill>
                          <a:srgbClr val="7030A0"/>
                        </a:solidFill>
                      </a:endParaRPr>
                    </a:p>
                  </a:txBody>
                  <a:tcPr/>
                </a:tc>
                <a:extLst>
                  <a:ext uri="{0D108BD9-81ED-4DB2-BD59-A6C34878D82A}">
                    <a16:rowId xmlns:a16="http://schemas.microsoft.com/office/drawing/2014/main" val="10002"/>
                  </a:ext>
                </a:extLst>
              </a:tr>
              <a:tr h="1172578">
                <a:tc>
                  <a:txBody>
                    <a:bodyPr/>
                    <a:lstStyle/>
                    <a:p>
                      <a:r>
                        <a:rPr lang="en-GB" sz="2200" dirty="0" smtClean="0"/>
                        <a:t>Natural population growth (natural increase)</a:t>
                      </a:r>
                      <a:endParaRPr lang="en-GB" sz="2200" dirty="0"/>
                    </a:p>
                  </a:txBody>
                  <a:tcPr/>
                </a:tc>
                <a:tc>
                  <a:txBody>
                    <a:bodyPr/>
                    <a:lstStyle/>
                    <a:p>
                      <a:endParaRPr lang="en-GB" sz="2200" dirty="0"/>
                    </a:p>
                  </a:txBody>
                  <a:tcPr/>
                </a:tc>
                <a:extLst>
                  <a:ext uri="{0D108BD9-81ED-4DB2-BD59-A6C34878D82A}">
                    <a16:rowId xmlns:a16="http://schemas.microsoft.com/office/drawing/2014/main" val="10003"/>
                  </a:ext>
                </a:extLst>
              </a:tr>
              <a:tr h="938898">
                <a:tc>
                  <a:txBody>
                    <a:bodyPr/>
                    <a:lstStyle/>
                    <a:p>
                      <a:endParaRPr lang="en-GB" sz="2200" dirty="0"/>
                    </a:p>
                  </a:txBody>
                  <a:tcPr/>
                </a:tc>
                <a:tc>
                  <a:txBody>
                    <a:bodyPr/>
                    <a:lstStyle/>
                    <a:p>
                      <a:r>
                        <a:rPr lang="en-GB" sz="2200" dirty="0" smtClean="0">
                          <a:solidFill>
                            <a:srgbClr val="9933FF"/>
                          </a:solidFill>
                        </a:rPr>
                        <a:t>The number of children out of every 1000 born alive who die before their first birthday.</a:t>
                      </a:r>
                      <a:endParaRPr lang="en-GB" sz="2200" dirty="0">
                        <a:solidFill>
                          <a:srgbClr val="9933FF"/>
                        </a:solidFill>
                      </a:endParaRPr>
                    </a:p>
                  </a:txBody>
                  <a:tcPr/>
                </a:tc>
                <a:extLst>
                  <a:ext uri="{0D108BD9-81ED-4DB2-BD59-A6C34878D82A}">
                    <a16:rowId xmlns:a16="http://schemas.microsoft.com/office/drawing/2014/main" val="10004"/>
                  </a:ext>
                </a:extLst>
              </a:tr>
              <a:tr h="831686">
                <a:tc>
                  <a:txBody>
                    <a:bodyPr/>
                    <a:lstStyle/>
                    <a:p>
                      <a:r>
                        <a:rPr lang="en-GB" sz="2200" dirty="0" smtClean="0"/>
                        <a:t>Life expectancy (M – males, F – females)</a:t>
                      </a:r>
                      <a:endParaRPr lang="en-GB" sz="2200" dirty="0"/>
                    </a:p>
                  </a:txBody>
                  <a:tcPr/>
                </a:tc>
                <a:tc>
                  <a:txBody>
                    <a:bodyPr/>
                    <a:lstStyle/>
                    <a:p>
                      <a:endParaRPr lang="en-GB" sz="2200" dirty="0"/>
                    </a:p>
                  </a:txBody>
                  <a:tcPr/>
                </a:tc>
                <a:extLst>
                  <a:ext uri="{0D108BD9-81ED-4DB2-BD59-A6C34878D82A}">
                    <a16:rowId xmlns:a16="http://schemas.microsoft.com/office/drawing/2014/main" val="10005"/>
                  </a:ext>
                </a:extLst>
              </a:tr>
            </a:tbl>
          </a:graphicData>
        </a:graphic>
      </p:graphicFrame>
      <p:sp>
        <p:nvSpPr>
          <p:cNvPr id="5" name="TextBox 4"/>
          <p:cNvSpPr txBox="1"/>
          <p:nvPr/>
        </p:nvSpPr>
        <p:spPr>
          <a:xfrm>
            <a:off x="4381500" y="1981200"/>
            <a:ext cx="6673850"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smtClean="0">
                <a:ln>
                  <a:noFill/>
                </a:ln>
                <a:solidFill>
                  <a:prstClr val="black"/>
                </a:solidFill>
                <a:effectLst/>
                <a:uLnTx/>
                <a:uFillTx/>
                <a:latin typeface="Comic Sans MS"/>
                <a:ea typeface="+mn-ea"/>
                <a:cs typeface="+mn-cs"/>
              </a:rPr>
              <a:t>The number of live babies born for every 1000 people per year.</a:t>
            </a:r>
            <a:endParaRPr kumimoji="0" lang="en-GB" sz="2200" b="0" i="0" u="none" strike="noStrike" kern="1200" cap="none" spc="0" normalizeH="0" baseline="0" noProof="0" dirty="0">
              <a:ln>
                <a:noFill/>
              </a:ln>
              <a:solidFill>
                <a:prstClr val="black"/>
              </a:solidFill>
              <a:effectLst/>
              <a:uLnTx/>
              <a:uFillTx/>
              <a:latin typeface="Comic Sans MS"/>
              <a:ea typeface="+mn-ea"/>
              <a:cs typeface="+mn-cs"/>
            </a:endParaRPr>
          </a:p>
        </p:txBody>
      </p:sp>
      <p:sp>
        <p:nvSpPr>
          <p:cNvPr id="6" name="TextBox 5"/>
          <p:cNvSpPr txBox="1"/>
          <p:nvPr/>
        </p:nvSpPr>
        <p:spPr>
          <a:xfrm>
            <a:off x="869950" y="2936379"/>
            <a:ext cx="509270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smtClean="0">
                <a:ln>
                  <a:noFill/>
                </a:ln>
                <a:solidFill>
                  <a:srgbClr val="7030A0"/>
                </a:solidFill>
                <a:effectLst/>
                <a:uLnTx/>
                <a:uFillTx/>
                <a:latin typeface="Comic Sans MS"/>
                <a:ea typeface="+mn-ea"/>
                <a:cs typeface="+mn-cs"/>
              </a:rPr>
              <a:t>Death rate</a:t>
            </a:r>
            <a:endParaRPr kumimoji="0" lang="en-GB" sz="2200" b="0" i="0" u="none" strike="noStrike" kern="1200" cap="none" spc="0" normalizeH="0" baseline="0" noProof="0" dirty="0">
              <a:ln>
                <a:noFill/>
              </a:ln>
              <a:solidFill>
                <a:srgbClr val="7030A0"/>
              </a:solidFill>
              <a:effectLst/>
              <a:uLnTx/>
              <a:uFillTx/>
              <a:latin typeface="Comic Sans MS"/>
              <a:ea typeface="+mn-ea"/>
              <a:cs typeface="+mn-cs"/>
            </a:endParaRPr>
          </a:p>
        </p:txBody>
      </p:sp>
      <p:sp>
        <p:nvSpPr>
          <p:cNvPr id="7" name="TextBox 6"/>
          <p:cNvSpPr txBox="1"/>
          <p:nvPr/>
        </p:nvSpPr>
        <p:spPr>
          <a:xfrm>
            <a:off x="4279900" y="3785694"/>
            <a:ext cx="6673850"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smtClean="0">
                <a:ln>
                  <a:noFill/>
                </a:ln>
                <a:solidFill>
                  <a:prstClr val="black"/>
                </a:solidFill>
                <a:effectLst/>
                <a:uLnTx/>
                <a:uFillTx/>
                <a:latin typeface="Comic Sans MS"/>
                <a:ea typeface="+mn-ea"/>
                <a:cs typeface="+mn-cs"/>
              </a:rPr>
              <a:t>The difference between the birth rate and death rate. If the birth rate is higher, the population will increase.</a:t>
            </a:r>
            <a:endParaRPr kumimoji="0" lang="en-GB" sz="2200" b="0" i="0" u="none" strike="noStrike" kern="1200" cap="none" spc="0" normalizeH="0" baseline="0" noProof="0" dirty="0">
              <a:ln>
                <a:noFill/>
              </a:ln>
              <a:solidFill>
                <a:prstClr val="black"/>
              </a:solidFill>
              <a:effectLst/>
              <a:uLnTx/>
              <a:uFillTx/>
              <a:latin typeface="Comic Sans MS"/>
              <a:ea typeface="+mn-ea"/>
              <a:cs typeface="+mn-cs"/>
            </a:endParaRPr>
          </a:p>
        </p:txBody>
      </p:sp>
      <p:sp>
        <p:nvSpPr>
          <p:cNvPr id="8" name="TextBox 7"/>
          <p:cNvSpPr txBox="1"/>
          <p:nvPr/>
        </p:nvSpPr>
        <p:spPr>
          <a:xfrm>
            <a:off x="869950" y="5166808"/>
            <a:ext cx="509270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smtClean="0">
                <a:ln>
                  <a:noFill/>
                </a:ln>
                <a:solidFill>
                  <a:srgbClr val="9933FF"/>
                </a:solidFill>
                <a:effectLst/>
                <a:uLnTx/>
                <a:uFillTx/>
                <a:latin typeface="Comic Sans MS"/>
                <a:ea typeface="+mn-ea"/>
                <a:cs typeface="+mn-cs"/>
              </a:rPr>
              <a:t>Infant mortality rate</a:t>
            </a:r>
            <a:endParaRPr kumimoji="0" lang="en-GB" sz="2200" b="0" i="0" u="none" strike="noStrike" kern="1200" cap="none" spc="0" normalizeH="0" baseline="0" noProof="0" dirty="0">
              <a:ln>
                <a:noFill/>
              </a:ln>
              <a:solidFill>
                <a:srgbClr val="9933FF"/>
              </a:solidFill>
              <a:effectLst/>
              <a:uLnTx/>
              <a:uFillTx/>
              <a:latin typeface="Comic Sans MS"/>
              <a:ea typeface="+mn-ea"/>
              <a:cs typeface="+mn-cs"/>
            </a:endParaRPr>
          </a:p>
        </p:txBody>
      </p:sp>
      <p:sp>
        <p:nvSpPr>
          <p:cNvPr id="9" name="TextBox 8"/>
          <p:cNvSpPr txBox="1"/>
          <p:nvPr/>
        </p:nvSpPr>
        <p:spPr>
          <a:xfrm>
            <a:off x="4391025" y="5928743"/>
            <a:ext cx="6451600"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smtClean="0">
                <a:ln>
                  <a:noFill/>
                </a:ln>
                <a:solidFill>
                  <a:prstClr val="black"/>
                </a:solidFill>
                <a:effectLst/>
                <a:uLnTx/>
                <a:uFillTx/>
                <a:latin typeface="Comic Sans MS"/>
                <a:ea typeface="+mn-ea"/>
                <a:cs typeface="+mn-cs"/>
              </a:rPr>
              <a:t>The average number of years a person born in a country can expect to live.</a:t>
            </a:r>
            <a:endParaRPr kumimoji="0" lang="en-GB" sz="2200" b="0" i="0" u="none" strike="noStrike" kern="1200" cap="none" spc="0" normalizeH="0" baseline="0" noProof="0" dirty="0">
              <a:ln>
                <a:noFill/>
              </a:ln>
              <a:solidFill>
                <a:prstClr val="black"/>
              </a:solidFill>
              <a:effectLst/>
              <a:uLnTx/>
              <a:uFillTx/>
              <a:latin typeface="Comic Sans MS"/>
              <a:ea typeface="+mn-ea"/>
              <a:cs typeface="+mn-cs"/>
            </a:endParaRPr>
          </a:p>
        </p:txBody>
      </p:sp>
    </p:spTree>
    <p:extLst>
      <p:ext uri="{BB962C8B-B14F-4D97-AF65-F5344CB8AC3E}">
        <p14:creationId xmlns:p14="http://schemas.microsoft.com/office/powerpoint/2010/main" val="216588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can Population be used to Measure Development?</a:t>
            </a:r>
            <a:endParaRPr lang="en-GB" dirty="0"/>
          </a:p>
        </p:txBody>
      </p:sp>
      <p:sp>
        <p:nvSpPr>
          <p:cNvPr id="3" name="Content Placeholder 2"/>
          <p:cNvSpPr>
            <a:spLocks noGrp="1"/>
          </p:cNvSpPr>
          <p:nvPr>
            <p:ph idx="1"/>
          </p:nvPr>
        </p:nvSpPr>
        <p:spPr/>
        <p:txBody>
          <a:bodyPr>
            <a:normAutofit fontScale="77500" lnSpcReduction="20000"/>
          </a:bodyPr>
          <a:lstStyle/>
          <a:p>
            <a:r>
              <a:rPr lang="en-GB" sz="3300" dirty="0" smtClean="0"/>
              <a:t>Look at the tables at the back of the </a:t>
            </a:r>
            <a:r>
              <a:rPr lang="en-GB" sz="3300" b="1" dirty="0" smtClean="0"/>
              <a:t>‘Places’ </a:t>
            </a:r>
            <a:r>
              <a:rPr lang="en-GB" sz="3300" dirty="0" smtClean="0"/>
              <a:t>textbook which look at different social indicators.</a:t>
            </a:r>
          </a:p>
          <a:p>
            <a:endParaRPr lang="en-GB" dirty="0" smtClean="0"/>
          </a:p>
          <a:p>
            <a:pPr marL="0" indent="0">
              <a:buNone/>
            </a:pPr>
            <a:r>
              <a:rPr lang="en-GB" dirty="0" smtClean="0"/>
              <a:t>Answer the following questions in your jotter. Answer in full sentences.</a:t>
            </a:r>
            <a:endParaRPr lang="en-GB" dirty="0"/>
          </a:p>
          <a:p>
            <a:endParaRPr lang="en-GB" dirty="0" smtClean="0"/>
          </a:p>
          <a:p>
            <a:pPr marL="514350" indent="-514350">
              <a:buFont typeface="+mj-lt"/>
              <a:buAutoNum type="arabicPeriod"/>
            </a:pPr>
            <a:r>
              <a:rPr lang="en-GB" dirty="0" smtClean="0"/>
              <a:t>What 2 countries have the </a:t>
            </a:r>
            <a:r>
              <a:rPr lang="en-GB" b="1" dirty="0" smtClean="0"/>
              <a:t>highest birth rate</a:t>
            </a:r>
            <a:r>
              <a:rPr lang="en-GB" dirty="0" smtClean="0"/>
              <a:t>?</a:t>
            </a:r>
          </a:p>
          <a:p>
            <a:pPr marL="514350" indent="-514350">
              <a:buFont typeface="+mj-lt"/>
              <a:buAutoNum type="arabicPeriod"/>
            </a:pPr>
            <a:r>
              <a:rPr lang="en-GB" dirty="0" smtClean="0"/>
              <a:t>What country has the </a:t>
            </a:r>
            <a:r>
              <a:rPr lang="en-GB" b="1" dirty="0" smtClean="0"/>
              <a:t>lowest life expectancy </a:t>
            </a:r>
            <a:r>
              <a:rPr lang="en-GB" dirty="0" smtClean="0"/>
              <a:t>overall?</a:t>
            </a:r>
          </a:p>
          <a:p>
            <a:pPr marL="514350" indent="-514350">
              <a:buFont typeface="+mj-lt"/>
              <a:buAutoNum type="arabicPeriod"/>
            </a:pPr>
            <a:r>
              <a:rPr lang="en-GB" dirty="0" smtClean="0"/>
              <a:t>Which country/countries has the </a:t>
            </a:r>
            <a:r>
              <a:rPr lang="en-GB" b="1" dirty="0" smtClean="0"/>
              <a:t>lowest death rate</a:t>
            </a:r>
            <a:r>
              <a:rPr lang="en-GB" dirty="0" smtClean="0"/>
              <a:t>?</a:t>
            </a:r>
          </a:p>
          <a:p>
            <a:pPr marL="514350" indent="-514350">
              <a:buFont typeface="+mj-lt"/>
              <a:buAutoNum type="arabicPeriod"/>
            </a:pPr>
            <a:r>
              <a:rPr lang="en-GB" dirty="0" smtClean="0"/>
              <a:t>Which country has the </a:t>
            </a:r>
            <a:r>
              <a:rPr lang="en-GB" b="1" dirty="0" smtClean="0"/>
              <a:t>highest population growth/natural increase</a:t>
            </a:r>
            <a:r>
              <a:rPr lang="en-GB" dirty="0" smtClean="0"/>
              <a:t>?</a:t>
            </a:r>
          </a:p>
          <a:p>
            <a:pPr marL="514350" indent="-514350">
              <a:buFont typeface="+mj-lt"/>
              <a:buAutoNum type="arabicPeriod"/>
            </a:pPr>
            <a:r>
              <a:rPr lang="en-GB" dirty="0" smtClean="0"/>
              <a:t>What is the </a:t>
            </a:r>
            <a:r>
              <a:rPr lang="en-GB" b="1" dirty="0" smtClean="0"/>
              <a:t>adult literacy rate </a:t>
            </a:r>
            <a:r>
              <a:rPr lang="en-GB" dirty="0" smtClean="0"/>
              <a:t>in Japan and Kenya?</a:t>
            </a:r>
          </a:p>
          <a:p>
            <a:pPr marL="514350" indent="-514350">
              <a:buFont typeface="+mj-lt"/>
              <a:buAutoNum type="arabicPeriod"/>
            </a:pPr>
            <a:r>
              <a:rPr lang="en-GB" dirty="0" smtClean="0"/>
              <a:t>How many </a:t>
            </a:r>
            <a:r>
              <a:rPr lang="en-GB" b="1" dirty="0" smtClean="0"/>
              <a:t>TV sets per 1000 people </a:t>
            </a:r>
            <a:r>
              <a:rPr lang="en-GB" dirty="0" smtClean="0"/>
              <a:t>are there in India and the USA?</a:t>
            </a:r>
          </a:p>
          <a:p>
            <a:endParaRPr lang="en-GB" dirty="0" smtClean="0"/>
          </a:p>
        </p:txBody>
      </p:sp>
    </p:spTree>
    <p:extLst>
      <p:ext uri="{BB962C8B-B14F-4D97-AF65-F5344CB8AC3E}">
        <p14:creationId xmlns:p14="http://schemas.microsoft.com/office/powerpoint/2010/main" val="3012991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Guess the Country?</a:t>
            </a:r>
            <a:endParaRPr lang="en-GB" dirty="0"/>
          </a:p>
        </p:txBody>
      </p:sp>
      <p:sp>
        <p:nvSpPr>
          <p:cNvPr id="3" name="Content Placeholder 2"/>
          <p:cNvSpPr>
            <a:spLocks noGrp="1"/>
          </p:cNvSpPr>
          <p:nvPr>
            <p:ph idx="1"/>
          </p:nvPr>
        </p:nvSpPr>
        <p:spPr>
          <a:xfrm>
            <a:off x="838200" y="1440180"/>
            <a:ext cx="10515600" cy="4736783"/>
          </a:xfrm>
        </p:spPr>
        <p:txBody>
          <a:bodyPr>
            <a:normAutofit fontScale="85000" lnSpcReduction="20000"/>
          </a:bodyPr>
          <a:lstStyle/>
          <a:p>
            <a:r>
              <a:rPr lang="en-GB" dirty="0" smtClean="0"/>
              <a:t>Take a piece of A5 card</a:t>
            </a:r>
          </a:p>
          <a:p>
            <a:r>
              <a:rPr lang="en-GB" dirty="0" smtClean="0">
                <a:solidFill>
                  <a:srgbClr val="7030A0"/>
                </a:solidFill>
              </a:rPr>
              <a:t>Your teacher will give you a number which you must write on the top left hand corner (on the front)</a:t>
            </a:r>
          </a:p>
          <a:p>
            <a:r>
              <a:rPr lang="en-GB" dirty="0" smtClean="0"/>
              <a:t>Use the tables at the back of the Places textbook to produce a mini fact file on ONE of the 10 countries. You will have 10 minutes to do this</a:t>
            </a:r>
          </a:p>
          <a:p>
            <a:r>
              <a:rPr lang="en-GB" dirty="0" smtClean="0">
                <a:solidFill>
                  <a:srgbClr val="7030A0"/>
                </a:solidFill>
              </a:rPr>
              <a:t>Do </a:t>
            </a:r>
            <a:r>
              <a:rPr lang="en-GB" b="1" u="sng" dirty="0" smtClean="0">
                <a:solidFill>
                  <a:srgbClr val="7030A0"/>
                </a:solidFill>
              </a:rPr>
              <a:t>NOT</a:t>
            </a:r>
            <a:r>
              <a:rPr lang="en-GB" b="1" dirty="0" smtClean="0">
                <a:solidFill>
                  <a:srgbClr val="7030A0"/>
                </a:solidFill>
              </a:rPr>
              <a:t> </a:t>
            </a:r>
            <a:r>
              <a:rPr lang="en-GB" dirty="0" smtClean="0">
                <a:solidFill>
                  <a:srgbClr val="7030A0"/>
                </a:solidFill>
              </a:rPr>
              <a:t>include  the </a:t>
            </a:r>
            <a:r>
              <a:rPr lang="en-GB" b="1" u="sng" dirty="0" smtClean="0">
                <a:solidFill>
                  <a:srgbClr val="7030A0"/>
                </a:solidFill>
              </a:rPr>
              <a:t>name of the country, the capital city or the flag.</a:t>
            </a:r>
          </a:p>
          <a:p>
            <a:r>
              <a:rPr lang="en-GB" dirty="0" smtClean="0"/>
              <a:t>When finished write numbers 1-25 (or however many people are in your class) in your jotter</a:t>
            </a:r>
          </a:p>
          <a:p>
            <a:r>
              <a:rPr lang="en-GB" dirty="0" smtClean="0">
                <a:solidFill>
                  <a:srgbClr val="7030A0"/>
                </a:solidFill>
              </a:rPr>
              <a:t>When instructed you will have 10 minutes to walk round the class and read each fact file.  You should write down which country you think it is beside the correct number in your jotter</a:t>
            </a:r>
          </a:p>
          <a:p>
            <a:r>
              <a:rPr lang="en-GB" dirty="0" smtClean="0"/>
              <a:t>Your teacher will go over these at the end of the lesson and you can see how many you got right.</a:t>
            </a:r>
            <a:endParaRPr lang="en-GB" dirty="0"/>
          </a:p>
        </p:txBody>
      </p:sp>
    </p:spTree>
    <p:extLst>
      <p:ext uri="{BB962C8B-B14F-4D97-AF65-F5344CB8AC3E}">
        <p14:creationId xmlns:p14="http://schemas.microsoft.com/office/powerpoint/2010/main" val="394283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Trade Game – Lesson 1</a:t>
            </a:r>
            <a:endParaRPr lang="en-GB" dirty="0"/>
          </a:p>
        </p:txBody>
      </p:sp>
      <p:sp>
        <p:nvSpPr>
          <p:cNvPr id="3" name="Content Placeholder 2"/>
          <p:cNvSpPr>
            <a:spLocks noGrp="1"/>
          </p:cNvSpPr>
          <p:nvPr>
            <p:ph idx="1"/>
          </p:nvPr>
        </p:nvSpPr>
        <p:spPr/>
        <p:txBody>
          <a:bodyPr/>
          <a:lstStyle/>
          <a:p>
            <a:r>
              <a:rPr lang="en-GB" dirty="0" smtClean="0"/>
              <a:t>Your teacher will split you into groups.</a:t>
            </a:r>
          </a:p>
          <a:p>
            <a:r>
              <a:rPr lang="en-GB" dirty="0" smtClean="0"/>
              <a:t>Each group will be given an envelope of resources.</a:t>
            </a:r>
          </a:p>
          <a:p>
            <a:r>
              <a:rPr lang="en-GB" dirty="0" smtClean="0"/>
              <a:t>Only open this on the teacher’s instruction.</a:t>
            </a:r>
          </a:p>
          <a:p>
            <a:r>
              <a:rPr lang="en-GB" dirty="0" smtClean="0"/>
              <a:t>You have to work together as a team with each team member taking part.</a:t>
            </a:r>
          </a:p>
          <a:p>
            <a:r>
              <a:rPr lang="en-GB" dirty="0" smtClean="0"/>
              <a:t>The instructions are on the following slide.</a:t>
            </a:r>
          </a:p>
          <a:p>
            <a:endParaRPr lang="en-GB" dirty="0" smtClean="0"/>
          </a:p>
          <a:p>
            <a:pPr marL="0" indent="0">
              <a:buNone/>
            </a:pPr>
            <a:endParaRPr lang="en-GB" dirty="0"/>
          </a:p>
        </p:txBody>
      </p:sp>
    </p:spTree>
    <p:extLst>
      <p:ext uri="{BB962C8B-B14F-4D97-AF65-F5344CB8AC3E}">
        <p14:creationId xmlns:p14="http://schemas.microsoft.com/office/powerpoint/2010/main" val="125585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ustom 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6" ma:contentTypeDescription="Create a new document." ma:contentTypeScope="" ma:versionID="75586ab95aa5896ea0300c338cddb0d2">
  <xsd:schema xmlns:xsd="http://www.w3.org/2001/XMLSchema" xmlns:xs="http://www.w3.org/2001/XMLSchema" xmlns:p="http://schemas.microsoft.com/office/2006/metadata/properties" xmlns:ns2="e77713bc-0ebc-4063-99a4-8848dbeddd29" xmlns:ns3="fb009bb9-7fd2-49f5-811f-13223d662051" targetNamespace="http://schemas.microsoft.com/office/2006/metadata/properties" ma:root="true" ma:fieldsID="d69812bd5d01eee849e30480e8851d52" ns2:_="" ns3:_="">
    <xsd:import namespace="e77713bc-0ebc-4063-99a4-8848dbeddd29"/>
    <xsd:import namespace="fb009bb9-7fd2-49f5-811f-13223d66205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009bb9-7fd2-49f5-811f-13223d66205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1A3C694-B8B7-4B70-A1C3-8CE7E8CD1D50}"/>
</file>

<file path=customXml/itemProps2.xml><?xml version="1.0" encoding="utf-8"?>
<ds:datastoreItem xmlns:ds="http://schemas.openxmlformats.org/officeDocument/2006/customXml" ds:itemID="{7AF5CE4C-88AC-4B5C-B307-008D71F0F183}"/>
</file>

<file path=customXml/itemProps3.xml><?xml version="1.0" encoding="utf-8"?>
<ds:datastoreItem xmlns:ds="http://schemas.openxmlformats.org/officeDocument/2006/customXml" ds:itemID="{81959007-7646-4C9C-B133-1FF2584799EF}"/>
</file>

<file path=docProps/app.xml><?xml version="1.0" encoding="utf-8"?>
<Properties xmlns="http://schemas.openxmlformats.org/officeDocument/2006/extended-properties" xmlns:vt="http://schemas.openxmlformats.org/officeDocument/2006/docPropsVTypes">
  <TotalTime>24</TotalTime>
  <Words>910</Words>
  <Application>Microsoft Office PowerPoint</Application>
  <PresentationFormat>Widescreen</PresentationFormat>
  <Paragraphs>90</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Comic Sans MS</vt:lpstr>
      <vt:lpstr>1_Office Theme</vt:lpstr>
      <vt:lpstr>Lesson Starter</vt:lpstr>
      <vt:lpstr>How can Population be used to Measure Development?</vt:lpstr>
      <vt:lpstr>Social Indicators</vt:lpstr>
      <vt:lpstr>Social Indicators </vt:lpstr>
      <vt:lpstr>PowerPoint Presentation</vt:lpstr>
      <vt:lpstr>Check your answers. Did you get them right?</vt:lpstr>
      <vt:lpstr>How can Population be used to Measure Development?</vt:lpstr>
      <vt:lpstr>Guess the Country?</vt:lpstr>
      <vt:lpstr>The Trade Game – Lesson 1</vt:lpstr>
      <vt:lpstr>Object of the Game</vt:lpstr>
      <vt:lpstr>Debrief of the Trade Game (Lesson 2)</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Starter</dc:title>
  <dc:creator>Laura McShane</dc:creator>
  <cp:lastModifiedBy>Laura McShane</cp:lastModifiedBy>
  <cp:revision>7</cp:revision>
  <cp:lastPrinted>2020-02-14T11:22:39Z</cp:lastPrinted>
  <dcterms:created xsi:type="dcterms:W3CDTF">2019-06-20T09:01:42Z</dcterms:created>
  <dcterms:modified xsi:type="dcterms:W3CDTF">2020-02-14T11:28:35Z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