
<file path=[Content_Types].xml><?xml version="1.0" encoding="utf-8"?>
<Types xmlns="http://schemas.openxmlformats.org/package/2006/content-types">
  <Default Extension="png" ContentType="image/png"/>
  <Default Extension="bin" ContentType="application/vnd.ms-office.activeX"/>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s/slide2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34.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6.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ppt/activeX/activeX2.xml" ContentType="application/vnd.ms-office.activeX+xml"/>
  <Override PartName="/docProps/core.xml" ContentType="application/vnd.openxmlformats-package.core-properties+xml"/>
  <Override PartName="/ppt/activeX/activeX4.xml" ContentType="application/vnd.ms-office.activeX+xml"/>
  <Override PartName="/ppt/activeX/activeX3.xml" ContentType="application/vnd.ms-office.activeX+xml"/>
  <Override PartName="/ppt/activeX/activeX1.xml" ContentType="application/vnd.ms-office.activeX+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73" r:id="rId2"/>
    <p:sldId id="274" r:id="rId3"/>
    <p:sldId id="275" r:id="rId4"/>
    <p:sldId id="289" r:id="rId5"/>
    <p:sldId id="290" r:id="rId6"/>
    <p:sldId id="291" r:id="rId7"/>
    <p:sldId id="292" r:id="rId8"/>
    <p:sldId id="293" r:id="rId9"/>
    <p:sldId id="276" r:id="rId10"/>
    <p:sldId id="281" r:id="rId11"/>
    <p:sldId id="277" r:id="rId12"/>
    <p:sldId id="278" r:id="rId13"/>
    <p:sldId id="279" r:id="rId14"/>
    <p:sldId id="295" r:id="rId15"/>
    <p:sldId id="294" r:id="rId16"/>
    <p:sldId id="263" r:id="rId17"/>
    <p:sldId id="282" r:id="rId18"/>
    <p:sldId id="283" r:id="rId19"/>
    <p:sldId id="284" r:id="rId20"/>
    <p:sldId id="285" r:id="rId21"/>
    <p:sldId id="257" r:id="rId22"/>
    <p:sldId id="296" r:id="rId23"/>
    <p:sldId id="298" r:id="rId24"/>
    <p:sldId id="262" r:id="rId25"/>
    <p:sldId id="307" r:id="rId26"/>
    <p:sldId id="299" r:id="rId27"/>
    <p:sldId id="297" r:id="rId28"/>
    <p:sldId id="306" r:id="rId29"/>
    <p:sldId id="265" r:id="rId30"/>
    <p:sldId id="302" r:id="rId31"/>
    <p:sldId id="301" r:id="rId32"/>
    <p:sldId id="303" r:id="rId33"/>
    <p:sldId id="305" r:id="rId34"/>
    <p:sldId id="304" r:id="rId35"/>
  </p:sldIdLst>
  <p:sldSz cx="12192000" cy="6858000"/>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89730" autoAdjust="0"/>
  </p:normalViewPr>
  <p:slideViewPr>
    <p:cSldViewPr snapToGrid="0">
      <p:cViewPr varScale="1">
        <p:scale>
          <a:sx n="64" d="100"/>
          <a:sy n="64" d="100"/>
        </p:scale>
        <p:origin x="90"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5348"/>
          </a:xfrm>
          <a:prstGeom prst="rect">
            <a:avLst/>
          </a:prstGeom>
        </p:spPr>
        <p:txBody>
          <a:bodyPr vert="horz" lIns="91440" tIns="45720" rIns="91440" bIns="45720" rtlCol="0"/>
          <a:lstStyle>
            <a:lvl1pPr algn="r">
              <a:defRPr sz="1200"/>
            </a:lvl1pPr>
          </a:lstStyle>
          <a:p>
            <a:fld id="{820AE17F-322E-4010-A69D-679E1EF44CFB}" type="datetimeFigureOut">
              <a:rPr lang="en-GB" smtClean="0"/>
              <a:t>11/12/2019</a:t>
            </a:fld>
            <a:endParaRPr lang="en-GB"/>
          </a:p>
        </p:txBody>
      </p:sp>
      <p:sp>
        <p:nvSpPr>
          <p:cNvPr id="4" name="Footer Placeholder 3"/>
          <p:cNvSpPr>
            <a:spLocks noGrp="1"/>
          </p:cNvSpPr>
          <p:nvPr>
            <p:ph type="ftr" sz="quarter" idx="2"/>
          </p:nvPr>
        </p:nvSpPr>
        <p:spPr>
          <a:xfrm>
            <a:off x="0" y="9377317"/>
            <a:ext cx="2889938"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377317"/>
            <a:ext cx="2889938" cy="495347"/>
          </a:xfrm>
          <a:prstGeom prst="rect">
            <a:avLst/>
          </a:prstGeom>
        </p:spPr>
        <p:txBody>
          <a:bodyPr vert="horz" lIns="91440" tIns="45720" rIns="91440" bIns="45720" rtlCol="0" anchor="b"/>
          <a:lstStyle>
            <a:lvl1pPr algn="r">
              <a:defRPr sz="1200"/>
            </a:lvl1pPr>
          </a:lstStyle>
          <a:p>
            <a:fld id="{FD001FCB-8F82-4FCC-8D06-427B731CB927}" type="slidenum">
              <a:rPr lang="en-GB" smtClean="0"/>
              <a:t>‹#›</a:t>
            </a:fld>
            <a:endParaRPr lang="en-GB"/>
          </a:p>
        </p:txBody>
      </p:sp>
    </p:spTree>
    <p:extLst>
      <p:ext uri="{BB962C8B-B14F-4D97-AF65-F5344CB8AC3E}">
        <p14:creationId xmlns:p14="http://schemas.microsoft.com/office/powerpoint/2010/main" val="4387306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655C9172-81DC-4DED-92AC-7E0B2EC90AA4}" type="datetimeFigureOut">
              <a:rPr lang="en-GB" smtClean="0"/>
              <a:t>11/12/2019</a:t>
            </a:fld>
            <a:endParaRPr lang="en-GB"/>
          </a:p>
        </p:txBody>
      </p:sp>
      <p:sp>
        <p:nvSpPr>
          <p:cNvPr id="4" name="Slide Image Placeholder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547B4DC1-B63D-43A8-B622-0E148B2C7B83}" type="slidenum">
              <a:rPr lang="en-GB" smtClean="0"/>
              <a:t>‹#›</a:t>
            </a:fld>
            <a:endParaRPr lang="en-GB"/>
          </a:p>
        </p:txBody>
      </p:sp>
    </p:spTree>
    <p:extLst>
      <p:ext uri="{BB962C8B-B14F-4D97-AF65-F5344CB8AC3E}">
        <p14:creationId xmlns:p14="http://schemas.microsoft.com/office/powerpoint/2010/main" val="2753823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47B4DC1-B63D-43A8-B622-0E148B2C7B83}" type="slidenum">
              <a:rPr lang="en-GB" smtClean="0"/>
              <a:t>1</a:t>
            </a:fld>
            <a:endParaRPr lang="en-GB"/>
          </a:p>
        </p:txBody>
      </p:sp>
    </p:spTree>
    <p:extLst>
      <p:ext uri="{BB962C8B-B14F-4D97-AF65-F5344CB8AC3E}">
        <p14:creationId xmlns:p14="http://schemas.microsoft.com/office/powerpoint/2010/main" val="4118794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Create an</a:t>
            </a:r>
            <a:r>
              <a:rPr lang="en-GB" baseline="0" dirty="0" smtClean="0"/>
              <a:t> ordering task for this!!!!</a:t>
            </a:r>
            <a:endParaRPr lang="en-GB" dirty="0"/>
          </a:p>
        </p:txBody>
      </p:sp>
      <p:sp>
        <p:nvSpPr>
          <p:cNvPr id="4" name="Slide Number Placeholder 3"/>
          <p:cNvSpPr>
            <a:spLocks noGrp="1"/>
          </p:cNvSpPr>
          <p:nvPr>
            <p:ph type="sldNum" sz="quarter" idx="10"/>
          </p:nvPr>
        </p:nvSpPr>
        <p:spPr/>
        <p:txBody>
          <a:bodyPr/>
          <a:lstStyle/>
          <a:p>
            <a:fld id="{547B4DC1-B63D-43A8-B622-0E148B2C7B83}" type="slidenum">
              <a:rPr lang="en-GB" smtClean="0"/>
              <a:t>14</a:t>
            </a:fld>
            <a:endParaRPr lang="en-GB"/>
          </a:p>
        </p:txBody>
      </p:sp>
    </p:spTree>
    <p:extLst>
      <p:ext uri="{BB962C8B-B14F-4D97-AF65-F5344CB8AC3E}">
        <p14:creationId xmlns:p14="http://schemas.microsoft.com/office/powerpoint/2010/main" val="2919672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47B4DC1-B63D-43A8-B622-0E148B2C7B83}" type="slidenum">
              <a:rPr lang="en-GB" smtClean="0"/>
              <a:t>15</a:t>
            </a:fld>
            <a:endParaRPr lang="en-GB"/>
          </a:p>
        </p:txBody>
      </p:sp>
    </p:spTree>
    <p:extLst>
      <p:ext uri="{BB962C8B-B14F-4D97-AF65-F5344CB8AC3E}">
        <p14:creationId xmlns:p14="http://schemas.microsoft.com/office/powerpoint/2010/main" val="2378200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DC4C38-652B-4A7B-A053-596C209E535B}" type="slidenum">
              <a:rPr lang="en-GB"/>
              <a:pPr/>
              <a:t>17</a:t>
            </a:fld>
            <a:endParaRPr lang="en-GB"/>
          </a:p>
        </p:txBody>
      </p:sp>
      <p:sp>
        <p:nvSpPr>
          <p:cNvPr id="53250" name="Rectangle 2"/>
          <p:cNvSpPr>
            <a:spLocks noGrp="1" noRot="1" noChangeAspect="1" noChangeArrowheads="1" noTextEdit="1"/>
          </p:cNvSpPr>
          <p:nvPr>
            <p:ph type="sldImg"/>
          </p:nvPr>
        </p:nvSpPr>
        <p:spPr bwMode="auto">
          <a:xfrm>
            <a:off x="42863" y="739775"/>
            <a:ext cx="6583362" cy="3703638"/>
          </a:xfrm>
          <a:prstGeom prst="rect">
            <a:avLst/>
          </a:prstGeom>
          <a:solidFill>
            <a:srgbClr val="FFFFFF"/>
          </a:solidFill>
          <a:ln>
            <a:solidFill>
              <a:srgbClr val="000000"/>
            </a:solidFill>
            <a:miter lim="800000"/>
            <a:headEnd/>
            <a:tailEnd/>
          </a:ln>
        </p:spPr>
      </p:sp>
      <p:sp>
        <p:nvSpPr>
          <p:cNvPr id="53251" name="Rectangle 3"/>
          <p:cNvSpPr>
            <a:spLocks noGrp="1" noChangeArrowheads="1"/>
          </p:cNvSpPr>
          <p:nvPr>
            <p:ph type="body" idx="1"/>
          </p:nvPr>
        </p:nvSpPr>
        <p:spPr bwMode="auto">
          <a:xfrm>
            <a:off x="889212" y="4689515"/>
            <a:ext cx="4890665" cy="4442698"/>
          </a:xfrm>
          <a:prstGeom prst="rect">
            <a:avLst/>
          </a:prstGeom>
          <a:solidFill>
            <a:srgbClr val="FFFFFF"/>
          </a:solidFill>
          <a:ln>
            <a:solidFill>
              <a:srgbClr val="000000"/>
            </a:solidFill>
            <a:miter lim="800000"/>
            <a:headEnd/>
            <a:tailEnd/>
          </a:ln>
        </p:spPr>
        <p:txBody>
          <a:bodyPr/>
          <a:lstStyle/>
          <a:p>
            <a:endParaRPr lang="en-US"/>
          </a:p>
        </p:txBody>
      </p:sp>
    </p:spTree>
    <p:extLst>
      <p:ext uri="{BB962C8B-B14F-4D97-AF65-F5344CB8AC3E}">
        <p14:creationId xmlns:p14="http://schemas.microsoft.com/office/powerpoint/2010/main" val="613889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47B4DC1-B63D-43A8-B622-0E148B2C7B83}" type="slidenum">
              <a:rPr lang="en-GB" smtClean="0"/>
              <a:t>29</a:t>
            </a:fld>
            <a:endParaRPr lang="en-GB"/>
          </a:p>
        </p:txBody>
      </p:sp>
    </p:spTree>
    <p:extLst>
      <p:ext uri="{BB962C8B-B14F-4D97-AF65-F5344CB8AC3E}">
        <p14:creationId xmlns:p14="http://schemas.microsoft.com/office/powerpoint/2010/main" val="4205798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47B4DC1-B63D-43A8-B622-0E148B2C7B83}" type="slidenum">
              <a:rPr lang="en-GB" smtClean="0"/>
              <a:t>30</a:t>
            </a:fld>
            <a:endParaRPr lang="en-GB"/>
          </a:p>
        </p:txBody>
      </p:sp>
    </p:spTree>
    <p:extLst>
      <p:ext uri="{BB962C8B-B14F-4D97-AF65-F5344CB8AC3E}">
        <p14:creationId xmlns:p14="http://schemas.microsoft.com/office/powerpoint/2010/main" val="3500227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F30FB31-BE76-4F25-AFAA-7996169EE1ED}" type="datetimeFigureOut">
              <a:rPr lang="en-GB" smtClean="0"/>
              <a:t>11/12/2019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1751997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30FB31-BE76-4F25-AFAA-7996169EE1ED}" type="datetimeFigureOut">
              <a:rPr lang="en-GB" smtClean="0"/>
              <a:t>11/12/2019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681535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30FB31-BE76-4F25-AFAA-7996169EE1ED}" type="datetimeFigureOut">
              <a:rPr lang="en-GB" smtClean="0"/>
              <a:t>11/12/2019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3404847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30FB31-BE76-4F25-AFAA-7996169EE1ED}" type="datetimeFigureOut">
              <a:rPr lang="en-GB" smtClean="0"/>
              <a:t>11/12/2019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4215795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F30FB31-BE76-4F25-AFAA-7996169EE1ED}" type="datetimeFigureOut">
              <a:rPr lang="en-GB" smtClean="0"/>
              <a:t>11/12/2019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171794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F30FB31-BE76-4F25-AFAA-7996169EE1ED}" type="datetimeFigureOut">
              <a:rPr lang="en-GB" smtClean="0"/>
              <a:t>11/12/2019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4070515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F30FB31-BE76-4F25-AFAA-7996169EE1ED}" type="datetimeFigureOut">
              <a:rPr lang="en-GB" smtClean="0"/>
              <a:t>11/12/2019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1423578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F30FB31-BE76-4F25-AFAA-7996169EE1ED}" type="datetimeFigureOut">
              <a:rPr lang="en-GB" smtClean="0"/>
              <a:t>11/12/2019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1948111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0FB31-BE76-4F25-AFAA-7996169EE1ED}" type="datetimeFigureOut">
              <a:rPr lang="en-GB" smtClean="0"/>
              <a:t>11/12/2019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3371835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30FB31-BE76-4F25-AFAA-7996169EE1ED}" type="datetimeFigureOut">
              <a:rPr lang="en-GB" smtClean="0"/>
              <a:t>11/12/2019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59536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30FB31-BE76-4F25-AFAA-7996169EE1ED}" type="datetimeFigureOut">
              <a:rPr lang="en-GB" smtClean="0"/>
              <a:t>11/12/2019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177B0C-E0EC-496A-A81A-28B220095CA8}" type="slidenum">
              <a:rPr lang="en-GB" smtClean="0"/>
              <a:t>‹#›</a:t>
            </a:fld>
            <a:endParaRPr lang="en-GB"/>
          </a:p>
        </p:txBody>
      </p:sp>
    </p:spTree>
    <p:extLst>
      <p:ext uri="{BB962C8B-B14F-4D97-AF65-F5344CB8AC3E}">
        <p14:creationId xmlns:p14="http://schemas.microsoft.com/office/powerpoint/2010/main" val="3477543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0FB31-BE76-4F25-AFAA-7996169EE1ED}" type="datetimeFigureOut">
              <a:rPr lang="en-GB" smtClean="0"/>
              <a:t>11/12/2019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177B0C-E0EC-496A-A81A-28B220095CA8}" type="slidenum">
              <a:rPr lang="en-GB" smtClean="0"/>
              <a:t>‹#›</a:t>
            </a:fld>
            <a:endParaRPr lang="en-GB"/>
          </a:p>
        </p:txBody>
      </p:sp>
    </p:spTree>
    <p:extLst>
      <p:ext uri="{BB962C8B-B14F-4D97-AF65-F5344CB8AC3E}">
        <p14:creationId xmlns:p14="http://schemas.microsoft.com/office/powerpoint/2010/main" val="471157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news.bbc.co.uk/1/hi/sci/tech/7533964.stm"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14.wmf"/><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5" Type="http://schemas.openxmlformats.org/officeDocument/2006/relationships/image" Target="../media/image16.wmf"/><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6.xml"/><Relationship Id="rId5" Type="http://schemas.openxmlformats.org/officeDocument/2006/relationships/image" Target="../media/image20.jp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dailymotion.com/video/x5af4k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twitter.com/BBCScotland/status/1179279523151527937/video/1"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50826" y="250372"/>
            <a:ext cx="7772400" cy="1470025"/>
          </a:xfrm>
        </p:spPr>
        <p:txBody>
          <a:bodyPr/>
          <a:lstStyle/>
          <a:p>
            <a:r>
              <a:rPr lang="en-US" dirty="0" smtClean="0">
                <a:latin typeface="Comic Sans MS" pitchFamily="66" charset="0"/>
              </a:rPr>
              <a:t>Volcanoes</a:t>
            </a:r>
            <a:endParaRPr lang="en-GB" dirty="0">
              <a:latin typeface="Comic Sans MS" pitchFamily="66"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205" y="250372"/>
            <a:ext cx="3015030" cy="2602447"/>
          </a:xfrm>
          <a:prstGeom prst="rect">
            <a:avLst/>
          </a:prstGeom>
        </p:spPr>
      </p:pic>
      <p:sp>
        <p:nvSpPr>
          <p:cNvPr id="4" name="TextBox 3"/>
          <p:cNvSpPr txBox="1"/>
          <p:nvPr/>
        </p:nvSpPr>
        <p:spPr>
          <a:xfrm>
            <a:off x="4019458" y="2636318"/>
            <a:ext cx="5035137" cy="2862322"/>
          </a:xfrm>
          <a:prstGeom prst="rect">
            <a:avLst/>
          </a:prstGeom>
          <a:noFill/>
        </p:spPr>
        <p:txBody>
          <a:bodyPr wrap="square" rtlCol="0">
            <a:spAutoFit/>
          </a:bodyPr>
          <a:lstStyle/>
          <a:p>
            <a:pPr algn="ctr"/>
            <a:r>
              <a:rPr lang="en-GB" sz="3600" dirty="0" smtClean="0"/>
              <a:t>Lesson Starter</a:t>
            </a:r>
          </a:p>
          <a:p>
            <a:endParaRPr lang="en-GB" sz="3600" dirty="0" smtClean="0"/>
          </a:p>
          <a:p>
            <a:pPr algn="ctr"/>
            <a:r>
              <a:rPr lang="en-GB" sz="3600" dirty="0" smtClean="0"/>
              <a:t>In your jotter, name as many volcanoes as you can </a:t>
            </a:r>
            <a:endParaRPr lang="en-GB" sz="3600"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3583" y="329538"/>
            <a:ext cx="2822369" cy="2116777"/>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1645" y="3427917"/>
            <a:ext cx="3982192" cy="298664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10455" y="4463278"/>
            <a:ext cx="3168624" cy="2070723"/>
          </a:xfrm>
          <a:prstGeom prst="rect">
            <a:avLst/>
          </a:prstGeom>
        </p:spPr>
      </p:pic>
    </p:spTree>
    <p:extLst>
      <p:ext uri="{BB962C8B-B14F-4D97-AF65-F5344CB8AC3E}">
        <p14:creationId xmlns:p14="http://schemas.microsoft.com/office/powerpoint/2010/main" val="380870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ChangeArrowheads="1"/>
          </p:cNvSpPr>
          <p:nvPr/>
        </p:nvSpPr>
        <p:spPr bwMode="auto">
          <a:xfrm>
            <a:off x="1990726" y="981076"/>
            <a:ext cx="8208963" cy="1292662"/>
          </a:xfrm>
          <a:prstGeom prst="rect">
            <a:avLst/>
          </a:prstGeom>
          <a:solidFill>
            <a:schemeClr val="bg1"/>
          </a:solidFill>
          <a:ln w="9525">
            <a:noFill/>
            <a:miter lim="800000"/>
            <a:headEnd/>
            <a:tailEnd/>
          </a:ln>
          <a:effectLst/>
        </p:spPr>
        <p:txBody>
          <a:bodyPr>
            <a:spAutoFit/>
          </a:bodyPr>
          <a:lstStyle/>
          <a:p>
            <a:pPr>
              <a:spcBef>
                <a:spcPct val="50000"/>
              </a:spcBef>
            </a:pPr>
            <a:r>
              <a:rPr lang="en-GB" sz="2600" dirty="0">
                <a:solidFill>
                  <a:srgbClr val="010066"/>
                </a:solidFill>
                <a:latin typeface="+mj-lt"/>
              </a:rPr>
              <a:t>A volcano is an opening or </a:t>
            </a:r>
            <a:r>
              <a:rPr lang="en-GB" sz="2600" b="1" dirty="0">
                <a:solidFill>
                  <a:srgbClr val="FF6600"/>
                </a:solidFill>
                <a:latin typeface="+mj-lt"/>
              </a:rPr>
              <a:t>vent</a:t>
            </a:r>
            <a:r>
              <a:rPr lang="en-GB" sz="2600" dirty="0">
                <a:solidFill>
                  <a:srgbClr val="010066"/>
                </a:solidFill>
                <a:latin typeface="+mj-lt"/>
              </a:rPr>
              <a:t> in the earth’s surface through which molten material erupts and solidifies as </a:t>
            </a:r>
            <a:r>
              <a:rPr lang="en-GB" sz="2600" b="1" dirty="0">
                <a:solidFill>
                  <a:srgbClr val="FF6600"/>
                </a:solidFill>
                <a:latin typeface="+mj-lt"/>
              </a:rPr>
              <a:t>lava</a:t>
            </a:r>
            <a:r>
              <a:rPr lang="en-GB" sz="2600" dirty="0">
                <a:solidFill>
                  <a:srgbClr val="010066"/>
                </a:solidFill>
                <a:latin typeface="+mj-lt"/>
              </a:rPr>
              <a:t>.</a:t>
            </a:r>
          </a:p>
        </p:txBody>
      </p:sp>
      <p:pic>
        <p:nvPicPr>
          <p:cNvPr id="12296" name="Picture 8"/>
          <p:cNvPicPr>
            <a:picLocks noChangeAspect="1" noChangeArrowheads="1"/>
          </p:cNvPicPr>
          <p:nvPr/>
        </p:nvPicPr>
        <p:blipFill>
          <a:blip r:embed="rId2"/>
          <a:srcRect/>
          <a:stretch>
            <a:fillRect/>
          </a:stretch>
        </p:blipFill>
        <p:spPr bwMode="auto">
          <a:xfrm>
            <a:off x="2640874" y="2466975"/>
            <a:ext cx="6629400" cy="3914775"/>
          </a:xfrm>
          <a:prstGeom prst="rect">
            <a:avLst/>
          </a:prstGeom>
          <a:noFill/>
          <a:ln w="9525">
            <a:noFill/>
            <a:miter lim="800000"/>
            <a:headEnd/>
            <a:tailEnd/>
          </a:ln>
          <a:effectLst/>
        </p:spPr>
      </p:pic>
      <p:sp>
        <p:nvSpPr>
          <p:cNvPr id="12297" name="Line 9"/>
          <p:cNvSpPr>
            <a:spLocks noChangeShapeType="1"/>
          </p:cNvSpPr>
          <p:nvPr/>
        </p:nvSpPr>
        <p:spPr bwMode="auto">
          <a:xfrm flipH="1">
            <a:off x="7037867" y="3770828"/>
            <a:ext cx="381000" cy="1066800"/>
          </a:xfrm>
          <a:prstGeom prst="line">
            <a:avLst/>
          </a:prstGeom>
          <a:noFill/>
          <a:ln w="38100">
            <a:solidFill>
              <a:srgbClr val="6600CC"/>
            </a:solidFill>
            <a:round/>
            <a:headEnd/>
            <a:tailEnd type="triangle" w="med" len="med"/>
          </a:ln>
          <a:effectLst/>
        </p:spPr>
        <p:txBody>
          <a:bodyPr wrap="none" anchor="ctr"/>
          <a:lstStyle/>
          <a:p>
            <a:endParaRPr lang="en-GB">
              <a:latin typeface="+mj-lt"/>
            </a:endParaRPr>
          </a:p>
        </p:txBody>
      </p:sp>
      <p:sp>
        <p:nvSpPr>
          <p:cNvPr id="12298" name="Rectangle 10"/>
          <p:cNvSpPr>
            <a:spLocks noChangeArrowheads="1"/>
          </p:cNvSpPr>
          <p:nvPr/>
        </p:nvSpPr>
        <p:spPr bwMode="auto">
          <a:xfrm>
            <a:off x="6701247" y="3304878"/>
            <a:ext cx="1655133" cy="369332"/>
          </a:xfrm>
          <a:prstGeom prst="rect">
            <a:avLst/>
          </a:prstGeom>
          <a:noFill/>
          <a:ln w="9525">
            <a:noFill/>
            <a:miter lim="800000"/>
            <a:headEnd/>
            <a:tailEnd/>
          </a:ln>
          <a:effectLst/>
        </p:spPr>
        <p:txBody>
          <a:bodyPr wrap="none">
            <a:spAutoFit/>
          </a:bodyPr>
          <a:lstStyle/>
          <a:p>
            <a:pPr>
              <a:spcBef>
                <a:spcPct val="50000"/>
              </a:spcBef>
            </a:pPr>
            <a:r>
              <a:rPr lang="en-GB" b="1" dirty="0">
                <a:latin typeface="+mj-lt"/>
              </a:rPr>
              <a:t>Volcanic vent</a:t>
            </a:r>
          </a:p>
        </p:txBody>
      </p:sp>
      <p:sp>
        <p:nvSpPr>
          <p:cNvPr id="12299" name="Rectangle 11"/>
          <p:cNvSpPr>
            <a:spLocks noChangeArrowheads="1"/>
          </p:cNvSpPr>
          <p:nvPr/>
        </p:nvSpPr>
        <p:spPr bwMode="auto">
          <a:xfrm>
            <a:off x="1595438" y="71438"/>
            <a:ext cx="3499676" cy="523220"/>
          </a:xfrm>
          <a:prstGeom prst="rect">
            <a:avLst/>
          </a:prstGeom>
          <a:noFill/>
          <a:ln w="9525">
            <a:noFill/>
            <a:miter lim="800000"/>
            <a:headEnd/>
            <a:tailEnd/>
          </a:ln>
          <a:effectLst/>
        </p:spPr>
        <p:txBody>
          <a:bodyPr wrap="none">
            <a:spAutoFit/>
          </a:bodyPr>
          <a:lstStyle/>
          <a:p>
            <a:r>
              <a:rPr lang="en-GB" sz="2800" b="1" dirty="0">
                <a:latin typeface="+mj-lt"/>
              </a:rPr>
              <a:t>What is a volcano?</a:t>
            </a:r>
            <a:endParaRPr lang="en-US" sz="2800" b="1" dirty="0">
              <a:latin typeface="+mj-lt"/>
            </a:endParaRPr>
          </a:p>
        </p:txBody>
      </p:sp>
    </p:spTree>
    <p:extLst>
      <p:ext uri="{BB962C8B-B14F-4D97-AF65-F5344CB8AC3E}">
        <p14:creationId xmlns:p14="http://schemas.microsoft.com/office/powerpoint/2010/main" val="428661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2296"/>
                                        </p:tgtEl>
                                        <p:attrNameLst>
                                          <p:attrName>style.visibility</p:attrName>
                                        </p:attrNameLst>
                                      </p:cBhvr>
                                      <p:to>
                                        <p:strVal val="visible"/>
                                      </p:to>
                                    </p:set>
                                    <p:animEffect transition="in" filter="dissolve">
                                      <p:cBhvr>
                                        <p:cTn id="7" dur="500"/>
                                        <p:tgtEl>
                                          <p:spTgt spid="1229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297"/>
                                        </p:tgtEl>
                                        <p:attrNameLst>
                                          <p:attrName>style.visibility</p:attrName>
                                        </p:attrNameLst>
                                      </p:cBhvr>
                                      <p:to>
                                        <p:strVal val="visible"/>
                                      </p:to>
                                    </p:set>
                                    <p:animEffect transition="in" filter="wipe(up)">
                                      <p:cBhvr>
                                        <p:cTn id="11" dur="500"/>
                                        <p:tgtEl>
                                          <p:spTgt spid="12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6527800" y="2565400"/>
            <a:ext cx="3830638" cy="29972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1919289" y="2565400"/>
            <a:ext cx="4105275" cy="2933700"/>
          </a:xfrm>
          <a:prstGeom prst="rect">
            <a:avLst/>
          </a:prstGeom>
          <a:noFill/>
          <a:ln w="9525">
            <a:noFill/>
            <a:miter lim="800000"/>
            <a:headEnd/>
            <a:tailEnd/>
          </a:ln>
          <a:effectLst/>
        </p:spPr>
      </p:pic>
      <p:sp>
        <p:nvSpPr>
          <p:cNvPr id="5126" name="Text Box 6"/>
          <p:cNvSpPr txBox="1">
            <a:spLocks noChangeArrowheads="1"/>
          </p:cNvSpPr>
          <p:nvPr/>
        </p:nvSpPr>
        <p:spPr bwMode="auto">
          <a:xfrm>
            <a:off x="7104063" y="1773239"/>
            <a:ext cx="2590800" cy="707886"/>
          </a:xfrm>
          <a:prstGeom prst="rect">
            <a:avLst/>
          </a:prstGeom>
          <a:solidFill>
            <a:schemeClr val="bg1">
              <a:alpha val="89999"/>
            </a:schemeClr>
          </a:solidFill>
          <a:ln w="9525">
            <a:noFill/>
            <a:miter lim="800000"/>
            <a:headEnd/>
            <a:tailEnd/>
          </a:ln>
          <a:effectLst/>
        </p:spPr>
        <p:txBody>
          <a:bodyPr>
            <a:spAutoFit/>
          </a:bodyPr>
          <a:lstStyle/>
          <a:p>
            <a:pPr>
              <a:spcBef>
                <a:spcPct val="50000"/>
              </a:spcBef>
            </a:pPr>
            <a:r>
              <a:rPr lang="en-GB" sz="2000" b="1" dirty="0" smtClean="0"/>
              <a:t>Destructive boundary</a:t>
            </a:r>
            <a:endParaRPr lang="en-GB" sz="2000" b="1" dirty="0"/>
          </a:p>
        </p:txBody>
      </p:sp>
      <p:sp>
        <p:nvSpPr>
          <p:cNvPr id="5127" name="Text Box 7"/>
          <p:cNvSpPr txBox="1">
            <a:spLocks noChangeArrowheads="1"/>
          </p:cNvSpPr>
          <p:nvPr/>
        </p:nvSpPr>
        <p:spPr bwMode="auto">
          <a:xfrm>
            <a:off x="2855913" y="1773239"/>
            <a:ext cx="2514600" cy="707886"/>
          </a:xfrm>
          <a:prstGeom prst="rect">
            <a:avLst/>
          </a:prstGeom>
          <a:solidFill>
            <a:schemeClr val="bg1">
              <a:alpha val="89999"/>
            </a:schemeClr>
          </a:solidFill>
          <a:ln w="9525">
            <a:noFill/>
            <a:miter lim="800000"/>
            <a:headEnd/>
            <a:tailEnd/>
          </a:ln>
          <a:effectLst/>
        </p:spPr>
        <p:txBody>
          <a:bodyPr>
            <a:spAutoFit/>
          </a:bodyPr>
          <a:lstStyle/>
          <a:p>
            <a:pPr algn="ctr">
              <a:spcBef>
                <a:spcPct val="50000"/>
              </a:spcBef>
            </a:pPr>
            <a:r>
              <a:rPr lang="en-GB" sz="2000" b="1" dirty="0" smtClean="0"/>
              <a:t>Constructive </a:t>
            </a:r>
            <a:r>
              <a:rPr lang="en-GB" sz="2000" b="1" dirty="0"/>
              <a:t>boundary</a:t>
            </a:r>
          </a:p>
        </p:txBody>
      </p:sp>
      <p:sp>
        <p:nvSpPr>
          <p:cNvPr id="5128" name="Rectangle 8"/>
          <p:cNvSpPr>
            <a:spLocks noChangeArrowheads="1"/>
          </p:cNvSpPr>
          <p:nvPr/>
        </p:nvSpPr>
        <p:spPr bwMode="auto">
          <a:xfrm>
            <a:off x="1981200" y="274639"/>
            <a:ext cx="8229600" cy="706437"/>
          </a:xfrm>
          <a:prstGeom prst="rect">
            <a:avLst/>
          </a:prstGeom>
          <a:solidFill>
            <a:schemeClr val="bg1">
              <a:alpha val="89999"/>
            </a:schemeClr>
          </a:solidFill>
          <a:ln w="9525">
            <a:noFill/>
            <a:miter lim="800000"/>
            <a:headEnd/>
            <a:tailEnd/>
          </a:ln>
          <a:effectLst/>
        </p:spPr>
        <p:txBody>
          <a:bodyPr anchor="ctr"/>
          <a:lstStyle/>
          <a:p>
            <a:pPr algn="ctr"/>
            <a:r>
              <a:rPr lang="en-GB" sz="3600" b="1" dirty="0"/>
              <a:t>How are volcanoes formed?</a:t>
            </a:r>
          </a:p>
        </p:txBody>
      </p:sp>
      <p:sp>
        <p:nvSpPr>
          <p:cNvPr id="5129" name="Rectangle 9"/>
          <p:cNvSpPr>
            <a:spLocks noChangeArrowheads="1"/>
          </p:cNvSpPr>
          <p:nvPr/>
        </p:nvSpPr>
        <p:spPr bwMode="auto">
          <a:xfrm>
            <a:off x="-1177925" y="6056828"/>
            <a:ext cx="7273925" cy="461665"/>
          </a:xfrm>
          <a:prstGeom prst="rect">
            <a:avLst/>
          </a:prstGeom>
          <a:solidFill>
            <a:schemeClr val="bg1">
              <a:alpha val="89999"/>
            </a:schemeClr>
          </a:solidFill>
          <a:ln w="9525">
            <a:noFill/>
            <a:miter lim="800000"/>
            <a:headEnd/>
            <a:tailEnd/>
          </a:ln>
          <a:effectLst/>
        </p:spPr>
        <p:txBody>
          <a:bodyPr>
            <a:spAutoFit/>
          </a:bodyPr>
          <a:lstStyle/>
          <a:p>
            <a:pPr algn="ctr"/>
            <a:r>
              <a:rPr lang="en-GB" sz="2400" b="1" dirty="0" smtClean="0">
                <a:hlinkClick r:id="rId4"/>
              </a:rPr>
              <a:t>Animated Guide </a:t>
            </a:r>
            <a:r>
              <a:rPr lang="en-GB" sz="2400" b="1" dirty="0" smtClean="0">
                <a:sym typeface="Wingdings" panose="05000000000000000000" pitchFamily="2" charset="2"/>
                <a:hlinkClick r:id="rId4"/>
              </a:rPr>
              <a:t></a:t>
            </a:r>
            <a:r>
              <a:rPr lang="en-GB" sz="2400" b="1" dirty="0" smtClean="0">
                <a:hlinkClick r:id="rId4"/>
              </a:rPr>
              <a:t> Volcanoes</a:t>
            </a:r>
            <a:endParaRPr lang="en-GB" sz="2400" b="1" dirty="0"/>
          </a:p>
        </p:txBody>
      </p:sp>
    </p:spTree>
    <p:extLst>
      <p:ext uri="{BB962C8B-B14F-4D97-AF65-F5344CB8AC3E}">
        <p14:creationId xmlns:p14="http://schemas.microsoft.com/office/powerpoint/2010/main" val="233027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nimBg="1"/>
      <p:bldP spid="51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2782889" y="2276476"/>
            <a:ext cx="6842125"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4819" name="Rectangle 3"/>
          <p:cNvSpPr>
            <a:spLocks noGrp="1" noChangeArrowheads="1"/>
          </p:cNvSpPr>
          <p:nvPr>
            <p:ph type="title"/>
          </p:nvPr>
        </p:nvSpPr>
        <p:spPr>
          <a:ln/>
        </p:spPr>
        <p:txBody>
          <a:bodyPr/>
          <a:lstStyle/>
          <a:p>
            <a:r>
              <a:rPr lang="en-GB" dirty="0"/>
              <a:t>Destructive </a:t>
            </a:r>
            <a:r>
              <a:rPr lang="en-GB" dirty="0" smtClean="0"/>
              <a:t>Plate Boundary</a:t>
            </a:r>
            <a:endParaRPr lang="en-GB" dirty="0"/>
          </a:p>
        </p:txBody>
      </p:sp>
    </p:spTree>
    <p:controls>
      <mc:AlternateContent xmlns:mc="http://schemas.openxmlformats.org/markup-compatibility/2006">
        <mc:Choice xmlns:v="urn:schemas-microsoft-com:vml" Requires="v">
          <p:control spid="1088" name="ShockwaveFlash1" r:id="rId2" imgW="7415280" imgH="4525920"/>
        </mc:Choice>
        <mc:Fallback>
          <p:control name="ShockwaveFlash1" r:id="rId2" imgW="7415280" imgH="4525920">
            <p:pic>
              <p:nvPicPr>
                <p:cNvPr id="2" name="ShockwaveFlash1"/>
                <p:cNvPicPr preferRelativeResize="0">
                  <a:picLocks noChangeArrowheads="1" noChangeShapeType="1"/>
                </p:cNvPicPr>
                <p:nvPr/>
              </p:nvPicPr>
              <p:blipFill>
                <a:blip r:embed="rId4"/>
                <a:srcRect/>
                <a:stretch>
                  <a:fillRect/>
                </a:stretch>
              </p:blipFill>
              <p:spPr bwMode="auto">
                <a:xfrm>
                  <a:off x="2387601" y="1600201"/>
                  <a:ext cx="7415213" cy="4525963"/>
                </a:xfrm>
                <a:prstGeom prst="rect">
                  <a:avLst/>
                </a:prstGeom>
                <a:noFill/>
                <a:ln w="38100">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5328779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Constructive Plate </a:t>
            </a:r>
            <a:r>
              <a:rPr lang="en-GB" dirty="0" smtClean="0"/>
              <a:t>Boundary</a:t>
            </a:r>
            <a:endParaRPr lang="en-GB" dirty="0"/>
          </a:p>
        </p:txBody>
      </p:sp>
    </p:spTree>
    <p:controls>
      <mc:AlternateContent xmlns:mc="http://schemas.openxmlformats.org/markup-compatibility/2006">
        <mc:Choice xmlns:v="urn:schemas-microsoft-com:vml" Requires="v">
          <p:control spid="2112" name="ShockwaveFlash1" r:id="rId2" imgW="8424720" imgH="5184720"/>
        </mc:Choice>
        <mc:Fallback>
          <p:control name="ShockwaveFlash1" r:id="rId2" imgW="8424720" imgH="5184720">
            <p:pic>
              <p:nvPicPr>
                <p:cNvPr id="2" name="ShockwaveFlash1"/>
                <p:cNvPicPr preferRelativeResize="0">
                  <a:picLocks noChangeArrowheads="1" noChangeShapeType="1"/>
                </p:cNvPicPr>
                <p:nvPr/>
              </p:nvPicPr>
              <p:blipFill>
                <a:blip r:embed="rId4"/>
                <a:srcRect/>
                <a:stretch>
                  <a:fillRect/>
                </a:stretch>
              </p:blipFill>
              <p:spPr bwMode="auto">
                <a:xfrm>
                  <a:off x="2417764" y="1600201"/>
                  <a:ext cx="7356475" cy="4525963"/>
                </a:xfrm>
                <a:prstGeom prst="rect">
                  <a:avLst/>
                </a:prstGeom>
                <a:noFill/>
                <a:ln w="38100">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868573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0"/>
            <a:ext cx="10515600" cy="1325563"/>
          </a:xfrm>
        </p:spPr>
        <p:txBody>
          <a:bodyPr/>
          <a:lstStyle/>
          <a:p>
            <a:r>
              <a:rPr lang="en-GB" b="1" dirty="0" smtClean="0">
                <a:latin typeface="Comic Sans MS" panose="030F0702030302020204" pitchFamily="66" charset="0"/>
              </a:rPr>
              <a:t>How do Volcanoes Form?</a:t>
            </a:r>
            <a:endParaRPr lang="en-GB" b="1" dirty="0">
              <a:latin typeface="Comic Sans MS" panose="030F0702030302020204" pitchFamily="66" charset="0"/>
            </a:endParaRPr>
          </a:p>
        </p:txBody>
      </p:sp>
      <p:sp>
        <p:nvSpPr>
          <p:cNvPr id="3" name="Content Placeholder 2"/>
          <p:cNvSpPr>
            <a:spLocks noGrp="1"/>
          </p:cNvSpPr>
          <p:nvPr>
            <p:ph idx="1"/>
          </p:nvPr>
        </p:nvSpPr>
        <p:spPr>
          <a:xfrm>
            <a:off x="693057" y="1239337"/>
            <a:ext cx="10515600" cy="1911123"/>
          </a:xfrm>
        </p:spPr>
        <p:txBody>
          <a:bodyPr>
            <a:normAutofit/>
          </a:bodyPr>
          <a:lstStyle/>
          <a:p>
            <a:r>
              <a:rPr lang="en-GB" dirty="0" smtClean="0"/>
              <a:t>Read the statements below.</a:t>
            </a:r>
          </a:p>
          <a:p>
            <a:r>
              <a:rPr lang="en-GB" dirty="0" smtClean="0"/>
              <a:t>In your jotters write out the letters in </a:t>
            </a:r>
            <a:r>
              <a:rPr lang="en-GB" dirty="0" smtClean="0">
                <a:solidFill>
                  <a:srgbClr val="FF0000"/>
                </a:solidFill>
              </a:rPr>
              <a:t>correct letter order </a:t>
            </a:r>
            <a:r>
              <a:rPr lang="en-GB" dirty="0" smtClean="0"/>
              <a:t>based on what you think the </a:t>
            </a:r>
            <a:r>
              <a:rPr lang="en-GB" dirty="0" smtClean="0">
                <a:solidFill>
                  <a:srgbClr val="FF0000"/>
                </a:solidFill>
              </a:rPr>
              <a:t>stages of volcano formation </a:t>
            </a:r>
            <a:r>
              <a:rPr lang="en-GB" dirty="0" smtClean="0"/>
              <a:t>are.</a:t>
            </a:r>
            <a:endParaRPr lang="en-GB" dirty="0"/>
          </a:p>
        </p:txBody>
      </p:sp>
      <p:sp>
        <p:nvSpPr>
          <p:cNvPr id="4" name="Text Box 2"/>
          <p:cNvSpPr txBox="1">
            <a:spLocks noChangeArrowheads="1"/>
          </p:cNvSpPr>
          <p:nvPr/>
        </p:nvSpPr>
        <p:spPr bwMode="auto">
          <a:xfrm>
            <a:off x="8911654" y="2902903"/>
            <a:ext cx="2790489" cy="165934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C.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Magma rises through cracks or weaknesses in the Earth's crust.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2"/>
          <p:cNvSpPr txBox="1">
            <a:spLocks noChangeArrowheads="1"/>
          </p:cNvSpPr>
          <p:nvPr/>
        </p:nvSpPr>
        <p:spPr bwMode="auto">
          <a:xfrm>
            <a:off x="2299921" y="5159644"/>
            <a:ext cx="2240780" cy="151220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D.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Pressure builds up inside the Earth.</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p:cNvSpPr txBox="1">
            <a:spLocks noChangeArrowheads="1"/>
          </p:cNvSpPr>
          <p:nvPr/>
        </p:nvSpPr>
        <p:spPr bwMode="auto">
          <a:xfrm>
            <a:off x="4540701" y="2893376"/>
            <a:ext cx="3639773" cy="220113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B.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When this pressure is released, e.g. as a result of plate movement, magma explodes to the surface causing a volcanic eruption.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4"/>
          <p:cNvSpPr txBox="1">
            <a:spLocks noChangeArrowheads="1"/>
          </p:cNvSpPr>
          <p:nvPr/>
        </p:nvSpPr>
        <p:spPr bwMode="auto">
          <a:xfrm>
            <a:off x="7826531" y="5159644"/>
            <a:ext cx="2675165" cy="151220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tabLst>
                <a:tab pos="1270000" algn="l"/>
              </a:tabLs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E.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270000" algn="l"/>
              </a:tabLst>
            </a:pPr>
            <a:r>
              <a:rPr lang="en-GB" sz="2000" dirty="0">
                <a:effectLst/>
                <a:latin typeface="Comic Sans MS" panose="030F0702030302020204" pitchFamily="66" charset="0"/>
                <a:ea typeface="Calibri" panose="020F0502020204030204" pitchFamily="34" charset="0"/>
                <a:cs typeface="Times New Roman" panose="02020603050405020304" pitchFamily="18" charset="0"/>
              </a:rPr>
              <a:t>The lava from the eruption cools to form new crust.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6"/>
          <p:cNvSpPr txBox="1">
            <a:spLocks noChangeArrowheads="1"/>
          </p:cNvSpPr>
          <p:nvPr/>
        </p:nvSpPr>
        <p:spPr bwMode="auto">
          <a:xfrm>
            <a:off x="792138" y="3073180"/>
            <a:ext cx="3017383" cy="1841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pPr>
            <a:r>
              <a:rPr lang="en-GB" sz="2000" dirty="0">
                <a:effectLst/>
                <a:latin typeface="Comic Sans MS" panose="030F0702030302020204" pitchFamily="66" charset="0"/>
                <a:ea typeface="Times New Roman" panose="02020603050405020304" pitchFamily="18" charset="0"/>
                <a:cs typeface="Times New Roman" panose="02020603050405020304" pitchFamily="18" charset="0"/>
              </a:rPr>
              <a:t>A.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Comic Sans MS" panose="030F0702030302020204" pitchFamily="66" charset="0"/>
                <a:ea typeface="Times New Roman" panose="02020603050405020304" pitchFamily="18" charset="0"/>
                <a:cs typeface="Times New Roman" panose="02020603050405020304" pitchFamily="18" charset="0"/>
              </a:rPr>
              <a:t>Over time, after several eruptions, the rock builds up and a volcano forms.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256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Comic Sans MS" panose="030F0702030302020204" pitchFamily="66" charset="0"/>
              </a:rPr>
              <a:t>How do Volcanoes Form?</a:t>
            </a:r>
            <a:endParaRPr lang="en-GB" b="1" dirty="0">
              <a:latin typeface="Comic Sans MS" panose="030F0702030302020204" pitchFamily="66" charset="0"/>
            </a:endParaRPr>
          </a:p>
        </p:txBody>
      </p:sp>
      <p:sp>
        <p:nvSpPr>
          <p:cNvPr id="3" name="Content Placeholder 2"/>
          <p:cNvSpPr>
            <a:spLocks noGrp="1"/>
          </p:cNvSpPr>
          <p:nvPr>
            <p:ph idx="1"/>
          </p:nvPr>
        </p:nvSpPr>
        <p:spPr/>
        <p:txBody>
          <a:bodyPr>
            <a:normAutofit/>
          </a:bodyPr>
          <a:lstStyle/>
          <a:p>
            <a:pPr marL="0" indent="0">
              <a:buNone/>
            </a:pPr>
            <a:r>
              <a:rPr lang="en-GB" dirty="0" smtClean="0">
                <a:latin typeface="Comic Sans MS" panose="030F0702030302020204" pitchFamily="66" charset="0"/>
              </a:rPr>
              <a:t>C. Magma </a:t>
            </a:r>
            <a:r>
              <a:rPr lang="en-GB" dirty="0">
                <a:latin typeface="Comic Sans MS" panose="030F0702030302020204" pitchFamily="66" charset="0"/>
              </a:rPr>
              <a:t>rises through cracks or weaknesses in the Earth's crust.</a:t>
            </a:r>
          </a:p>
          <a:p>
            <a:pPr marL="0" indent="0">
              <a:buNone/>
            </a:pPr>
            <a:r>
              <a:rPr lang="en-GB" dirty="0" smtClean="0">
                <a:latin typeface="Comic Sans MS" panose="030F0702030302020204" pitchFamily="66" charset="0"/>
              </a:rPr>
              <a:t>D. Pressure </a:t>
            </a:r>
            <a:r>
              <a:rPr lang="en-GB" dirty="0">
                <a:latin typeface="Comic Sans MS" panose="030F0702030302020204" pitchFamily="66" charset="0"/>
              </a:rPr>
              <a:t>builds up inside the Earth.</a:t>
            </a:r>
          </a:p>
          <a:p>
            <a:pPr marL="0" indent="0">
              <a:buNone/>
            </a:pPr>
            <a:r>
              <a:rPr lang="en-GB" dirty="0" smtClean="0">
                <a:latin typeface="Comic Sans MS" panose="030F0702030302020204" pitchFamily="66" charset="0"/>
              </a:rPr>
              <a:t>B. When </a:t>
            </a:r>
            <a:r>
              <a:rPr lang="en-GB" dirty="0">
                <a:latin typeface="Comic Sans MS" panose="030F0702030302020204" pitchFamily="66" charset="0"/>
              </a:rPr>
              <a:t>this pressure is released, </a:t>
            </a:r>
            <a:r>
              <a:rPr lang="en-GB" dirty="0" smtClean="0">
                <a:latin typeface="Comic Sans MS" panose="030F0702030302020204" pitchFamily="66" charset="0"/>
              </a:rPr>
              <a:t>e.g. </a:t>
            </a:r>
            <a:r>
              <a:rPr lang="en-GB" dirty="0">
                <a:latin typeface="Comic Sans MS" panose="030F0702030302020204" pitchFamily="66" charset="0"/>
              </a:rPr>
              <a:t>as a result of plate movement, magma explodes to the surface causing a volcanic eruption.</a:t>
            </a:r>
          </a:p>
          <a:p>
            <a:pPr marL="0" indent="0">
              <a:buNone/>
            </a:pPr>
            <a:r>
              <a:rPr lang="en-GB" dirty="0" smtClean="0">
                <a:latin typeface="Comic Sans MS" panose="030F0702030302020204" pitchFamily="66" charset="0"/>
              </a:rPr>
              <a:t>E. The </a:t>
            </a:r>
            <a:r>
              <a:rPr lang="en-GB" dirty="0">
                <a:latin typeface="Comic Sans MS" panose="030F0702030302020204" pitchFamily="66" charset="0"/>
              </a:rPr>
              <a:t>lava from the eruption cools to form new crust.</a:t>
            </a:r>
          </a:p>
          <a:p>
            <a:pPr marL="0" indent="0">
              <a:buNone/>
            </a:pPr>
            <a:r>
              <a:rPr lang="en-GB" dirty="0" smtClean="0">
                <a:latin typeface="Comic Sans MS" panose="030F0702030302020204" pitchFamily="66" charset="0"/>
              </a:rPr>
              <a:t>A. Over </a:t>
            </a:r>
            <a:r>
              <a:rPr lang="en-GB" dirty="0">
                <a:latin typeface="Comic Sans MS" panose="030F0702030302020204" pitchFamily="66" charset="0"/>
              </a:rPr>
              <a:t>time, after several eruptions, the rock builds up and a volcano forms</a:t>
            </a:r>
            <a:r>
              <a:rPr lang="en-GB" dirty="0" smtClean="0">
                <a:latin typeface="Comic Sans MS" panose="030F0702030302020204" pitchFamily="66" charset="0"/>
              </a:rPr>
              <a:t>.</a:t>
            </a:r>
          </a:p>
          <a:p>
            <a:endParaRPr lang="en-GB" dirty="0"/>
          </a:p>
        </p:txBody>
      </p:sp>
    </p:spTree>
    <p:extLst>
      <p:ext uri="{BB962C8B-B14F-4D97-AF65-F5344CB8AC3E}">
        <p14:creationId xmlns:p14="http://schemas.microsoft.com/office/powerpoint/2010/main" val="139926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rot="60000">
            <a:off x="1016001" y="181530"/>
            <a:ext cx="9431866" cy="6676470"/>
          </a:xfrm>
          <a:prstGeom prst="rect">
            <a:avLst/>
          </a:prstGeom>
        </p:spPr>
      </p:pic>
    </p:spTree>
    <p:extLst>
      <p:ext uri="{BB962C8B-B14F-4D97-AF65-F5344CB8AC3E}">
        <p14:creationId xmlns:p14="http://schemas.microsoft.com/office/powerpoint/2010/main" val="4110039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explodingvolc"/>
          <p:cNvPicPr>
            <a:picLocks noChangeAspect="1" noChangeArrowheads="1"/>
          </p:cNvPicPr>
          <p:nvPr/>
        </p:nvPicPr>
        <p:blipFill>
          <a:blip r:embed="rId3"/>
          <a:srcRect/>
          <a:stretch>
            <a:fillRect/>
          </a:stretch>
        </p:blipFill>
        <p:spPr bwMode="auto">
          <a:xfrm>
            <a:off x="1703389" y="1052513"/>
            <a:ext cx="8785225" cy="4876800"/>
          </a:xfrm>
          <a:prstGeom prst="rect">
            <a:avLst/>
          </a:prstGeom>
          <a:noFill/>
        </p:spPr>
      </p:pic>
      <p:sp>
        <p:nvSpPr>
          <p:cNvPr id="52227" name="Text Box 3"/>
          <p:cNvSpPr txBox="1">
            <a:spLocks noChangeArrowheads="1"/>
          </p:cNvSpPr>
          <p:nvPr/>
        </p:nvSpPr>
        <p:spPr bwMode="auto">
          <a:xfrm>
            <a:off x="2133600" y="3262313"/>
            <a:ext cx="1447800" cy="369332"/>
          </a:xfrm>
          <a:prstGeom prst="rect">
            <a:avLst/>
          </a:prstGeom>
          <a:solidFill>
            <a:schemeClr val="bg1"/>
          </a:solidFill>
          <a:ln w="9525">
            <a:solidFill>
              <a:srgbClr val="FF3300"/>
            </a:solidFill>
            <a:miter lim="800000"/>
            <a:headEnd/>
            <a:tailEnd/>
          </a:ln>
          <a:effectLst/>
        </p:spPr>
        <p:txBody>
          <a:bodyPr>
            <a:spAutoFit/>
          </a:bodyPr>
          <a:lstStyle/>
          <a:p>
            <a:pPr>
              <a:spcBef>
                <a:spcPct val="50000"/>
              </a:spcBef>
            </a:pPr>
            <a:endParaRPr lang="en-US">
              <a:solidFill>
                <a:schemeClr val="bg1"/>
              </a:solidFill>
              <a:latin typeface="Arial" charset="0"/>
            </a:endParaRPr>
          </a:p>
        </p:txBody>
      </p:sp>
      <p:sp>
        <p:nvSpPr>
          <p:cNvPr id="52233" name="Line 9"/>
          <p:cNvSpPr>
            <a:spLocks noChangeShapeType="1"/>
          </p:cNvSpPr>
          <p:nvPr/>
        </p:nvSpPr>
        <p:spPr bwMode="auto">
          <a:xfrm>
            <a:off x="3581400" y="5395913"/>
            <a:ext cx="1600200" cy="457200"/>
          </a:xfrm>
          <a:prstGeom prst="line">
            <a:avLst/>
          </a:prstGeom>
          <a:noFill/>
          <a:ln w="28575">
            <a:solidFill>
              <a:schemeClr val="bg1"/>
            </a:solidFill>
            <a:round/>
            <a:headEnd/>
            <a:tailEnd type="stealth" w="lg" len="lg"/>
          </a:ln>
          <a:effectLst/>
        </p:spPr>
        <p:txBody>
          <a:bodyPr wrap="none" anchor="ctr"/>
          <a:lstStyle/>
          <a:p>
            <a:endParaRPr lang="en-GB"/>
          </a:p>
        </p:txBody>
      </p:sp>
      <p:sp>
        <p:nvSpPr>
          <p:cNvPr id="52234" name="Line 10"/>
          <p:cNvSpPr>
            <a:spLocks noChangeShapeType="1"/>
          </p:cNvSpPr>
          <p:nvPr/>
        </p:nvSpPr>
        <p:spPr bwMode="auto">
          <a:xfrm>
            <a:off x="3581400" y="3567113"/>
            <a:ext cx="2209800" cy="0"/>
          </a:xfrm>
          <a:prstGeom prst="line">
            <a:avLst/>
          </a:prstGeom>
          <a:noFill/>
          <a:ln w="28575">
            <a:solidFill>
              <a:schemeClr val="bg1"/>
            </a:solidFill>
            <a:round/>
            <a:headEnd/>
            <a:tailEnd type="stealth" w="lg" len="lg"/>
          </a:ln>
          <a:effectLst/>
        </p:spPr>
        <p:txBody>
          <a:bodyPr wrap="none" anchor="ctr"/>
          <a:lstStyle/>
          <a:p>
            <a:endParaRPr lang="en-GB"/>
          </a:p>
        </p:txBody>
      </p:sp>
      <p:sp>
        <p:nvSpPr>
          <p:cNvPr id="52235" name="Line 11"/>
          <p:cNvSpPr>
            <a:spLocks noChangeShapeType="1"/>
          </p:cNvSpPr>
          <p:nvPr/>
        </p:nvSpPr>
        <p:spPr bwMode="auto">
          <a:xfrm flipH="1">
            <a:off x="8382000" y="3033713"/>
            <a:ext cx="457200" cy="457200"/>
          </a:xfrm>
          <a:prstGeom prst="line">
            <a:avLst/>
          </a:prstGeom>
          <a:noFill/>
          <a:ln w="28575">
            <a:solidFill>
              <a:schemeClr val="bg1"/>
            </a:solidFill>
            <a:round/>
            <a:headEnd/>
            <a:tailEnd type="stealth" w="lg" len="lg"/>
          </a:ln>
          <a:effectLst/>
        </p:spPr>
        <p:txBody>
          <a:bodyPr wrap="none" anchor="ctr"/>
          <a:lstStyle/>
          <a:p>
            <a:endParaRPr lang="en-GB"/>
          </a:p>
        </p:txBody>
      </p:sp>
      <p:sp>
        <p:nvSpPr>
          <p:cNvPr id="52236" name="Line 12"/>
          <p:cNvSpPr>
            <a:spLocks noChangeShapeType="1"/>
          </p:cNvSpPr>
          <p:nvPr/>
        </p:nvSpPr>
        <p:spPr bwMode="auto">
          <a:xfrm flipH="1">
            <a:off x="6553200" y="1509713"/>
            <a:ext cx="1676400" cy="0"/>
          </a:xfrm>
          <a:prstGeom prst="line">
            <a:avLst/>
          </a:prstGeom>
          <a:noFill/>
          <a:ln w="28575">
            <a:solidFill>
              <a:schemeClr val="bg1"/>
            </a:solidFill>
            <a:round/>
            <a:headEnd/>
            <a:tailEnd type="stealth" w="lg" len="lg"/>
          </a:ln>
          <a:effectLst/>
        </p:spPr>
        <p:txBody>
          <a:bodyPr wrap="none" anchor="ctr"/>
          <a:lstStyle/>
          <a:p>
            <a:endParaRPr lang="en-GB"/>
          </a:p>
        </p:txBody>
      </p:sp>
      <p:sp>
        <p:nvSpPr>
          <p:cNvPr id="52237" name="Line 13"/>
          <p:cNvSpPr>
            <a:spLocks noChangeShapeType="1"/>
          </p:cNvSpPr>
          <p:nvPr/>
        </p:nvSpPr>
        <p:spPr bwMode="auto">
          <a:xfrm>
            <a:off x="4267200" y="1738313"/>
            <a:ext cx="1524000" cy="990600"/>
          </a:xfrm>
          <a:prstGeom prst="line">
            <a:avLst/>
          </a:prstGeom>
          <a:noFill/>
          <a:ln w="28575">
            <a:solidFill>
              <a:schemeClr val="bg1"/>
            </a:solidFill>
            <a:round/>
            <a:headEnd/>
            <a:tailEnd type="stealth" w="lg" len="lg"/>
          </a:ln>
          <a:effectLst/>
        </p:spPr>
        <p:txBody>
          <a:bodyPr wrap="none" anchor="ctr"/>
          <a:lstStyle/>
          <a:p>
            <a:endParaRPr lang="en-GB"/>
          </a:p>
        </p:txBody>
      </p:sp>
      <p:sp>
        <p:nvSpPr>
          <p:cNvPr id="52242" name="Text Box 18"/>
          <p:cNvSpPr txBox="1">
            <a:spLocks noChangeArrowheads="1"/>
          </p:cNvSpPr>
          <p:nvPr/>
        </p:nvSpPr>
        <p:spPr bwMode="auto">
          <a:xfrm>
            <a:off x="8839200" y="2805113"/>
            <a:ext cx="1447800" cy="369332"/>
          </a:xfrm>
          <a:prstGeom prst="rect">
            <a:avLst/>
          </a:prstGeom>
          <a:solidFill>
            <a:schemeClr val="bg1"/>
          </a:solidFill>
          <a:ln w="9525">
            <a:solidFill>
              <a:srgbClr val="FF3300"/>
            </a:solidFill>
            <a:miter lim="800000"/>
            <a:headEnd/>
            <a:tailEnd/>
          </a:ln>
          <a:effectLst/>
        </p:spPr>
        <p:txBody>
          <a:bodyPr>
            <a:spAutoFit/>
          </a:bodyPr>
          <a:lstStyle/>
          <a:p>
            <a:pPr>
              <a:spcBef>
                <a:spcPct val="50000"/>
              </a:spcBef>
            </a:pPr>
            <a:endParaRPr lang="en-US">
              <a:solidFill>
                <a:schemeClr val="bg1"/>
              </a:solidFill>
              <a:latin typeface="Arial" charset="0"/>
            </a:endParaRPr>
          </a:p>
        </p:txBody>
      </p:sp>
      <p:sp>
        <p:nvSpPr>
          <p:cNvPr id="52243" name="Text Box 19"/>
          <p:cNvSpPr txBox="1">
            <a:spLocks noChangeArrowheads="1"/>
          </p:cNvSpPr>
          <p:nvPr/>
        </p:nvSpPr>
        <p:spPr bwMode="auto">
          <a:xfrm>
            <a:off x="8229600" y="1281113"/>
            <a:ext cx="1447800" cy="369332"/>
          </a:xfrm>
          <a:prstGeom prst="rect">
            <a:avLst/>
          </a:prstGeom>
          <a:solidFill>
            <a:schemeClr val="bg1"/>
          </a:solidFill>
          <a:ln w="9525">
            <a:solidFill>
              <a:srgbClr val="FF3300"/>
            </a:solidFill>
            <a:miter lim="800000"/>
            <a:headEnd/>
            <a:tailEnd/>
          </a:ln>
          <a:effectLst/>
        </p:spPr>
        <p:txBody>
          <a:bodyPr>
            <a:spAutoFit/>
          </a:bodyPr>
          <a:lstStyle/>
          <a:p>
            <a:pPr>
              <a:spcBef>
                <a:spcPct val="50000"/>
              </a:spcBef>
            </a:pPr>
            <a:endParaRPr lang="en-US">
              <a:solidFill>
                <a:schemeClr val="bg1"/>
              </a:solidFill>
              <a:latin typeface="Arial" charset="0"/>
            </a:endParaRPr>
          </a:p>
        </p:txBody>
      </p:sp>
      <p:sp>
        <p:nvSpPr>
          <p:cNvPr id="52244" name="Text Box 20"/>
          <p:cNvSpPr txBox="1">
            <a:spLocks noChangeArrowheads="1"/>
          </p:cNvSpPr>
          <p:nvPr/>
        </p:nvSpPr>
        <p:spPr bwMode="auto">
          <a:xfrm>
            <a:off x="2971800" y="1509713"/>
            <a:ext cx="1447800" cy="369332"/>
          </a:xfrm>
          <a:prstGeom prst="rect">
            <a:avLst/>
          </a:prstGeom>
          <a:solidFill>
            <a:schemeClr val="bg1"/>
          </a:solidFill>
          <a:ln w="9525">
            <a:solidFill>
              <a:srgbClr val="FF3300"/>
            </a:solidFill>
            <a:miter lim="800000"/>
            <a:headEnd/>
            <a:tailEnd/>
          </a:ln>
          <a:effectLst/>
        </p:spPr>
        <p:txBody>
          <a:bodyPr>
            <a:spAutoFit/>
          </a:bodyPr>
          <a:lstStyle/>
          <a:p>
            <a:pPr>
              <a:spcBef>
                <a:spcPct val="50000"/>
              </a:spcBef>
            </a:pPr>
            <a:endParaRPr lang="en-US">
              <a:solidFill>
                <a:schemeClr val="bg1"/>
              </a:solidFill>
              <a:latin typeface="Arial" charset="0"/>
            </a:endParaRPr>
          </a:p>
        </p:txBody>
      </p:sp>
      <p:sp>
        <p:nvSpPr>
          <p:cNvPr id="52245" name="Text Box 21"/>
          <p:cNvSpPr txBox="1">
            <a:spLocks noChangeArrowheads="1"/>
          </p:cNvSpPr>
          <p:nvPr/>
        </p:nvSpPr>
        <p:spPr bwMode="auto">
          <a:xfrm>
            <a:off x="2209800" y="5091113"/>
            <a:ext cx="1447800" cy="369332"/>
          </a:xfrm>
          <a:prstGeom prst="rect">
            <a:avLst/>
          </a:prstGeom>
          <a:solidFill>
            <a:schemeClr val="bg1"/>
          </a:solidFill>
          <a:ln w="9525">
            <a:solidFill>
              <a:srgbClr val="FF3300"/>
            </a:solidFill>
            <a:miter lim="800000"/>
            <a:headEnd/>
            <a:tailEnd/>
          </a:ln>
          <a:effectLst/>
        </p:spPr>
        <p:txBody>
          <a:bodyPr>
            <a:spAutoFit/>
          </a:bodyPr>
          <a:lstStyle/>
          <a:p>
            <a:pPr>
              <a:spcBef>
                <a:spcPct val="50000"/>
              </a:spcBef>
            </a:pPr>
            <a:endParaRPr lang="en-US">
              <a:solidFill>
                <a:schemeClr val="bg1"/>
              </a:solidFill>
              <a:latin typeface="Arial" charset="0"/>
            </a:endParaRPr>
          </a:p>
        </p:txBody>
      </p:sp>
      <p:sp>
        <p:nvSpPr>
          <p:cNvPr id="52246" name="Rectangle 22"/>
          <p:cNvSpPr>
            <a:spLocks noChangeArrowheads="1"/>
          </p:cNvSpPr>
          <p:nvPr/>
        </p:nvSpPr>
        <p:spPr bwMode="auto">
          <a:xfrm>
            <a:off x="180948" y="150471"/>
            <a:ext cx="8760732" cy="523220"/>
          </a:xfrm>
          <a:prstGeom prst="rect">
            <a:avLst/>
          </a:prstGeom>
          <a:noFill/>
          <a:ln w="9525">
            <a:noFill/>
            <a:miter lim="800000"/>
            <a:headEnd/>
            <a:tailEnd/>
          </a:ln>
          <a:effectLst/>
        </p:spPr>
        <p:txBody>
          <a:bodyPr wrap="none">
            <a:spAutoFit/>
          </a:bodyPr>
          <a:lstStyle/>
          <a:p>
            <a:r>
              <a:rPr lang="en-GB" sz="2800" b="1" dirty="0" smtClean="0">
                <a:solidFill>
                  <a:srgbClr val="5B0091"/>
                </a:solidFill>
                <a:latin typeface="+mj-lt"/>
              </a:rPr>
              <a:t>Use the interactive board to label each feature.</a:t>
            </a:r>
            <a:endParaRPr lang="en-US" sz="2800" b="1" dirty="0">
              <a:solidFill>
                <a:srgbClr val="5B0091"/>
              </a:solidFill>
              <a:latin typeface="+mj-lt"/>
            </a:endParaRPr>
          </a:p>
        </p:txBody>
      </p:sp>
      <p:sp>
        <p:nvSpPr>
          <p:cNvPr id="2" name="TextBox 1"/>
          <p:cNvSpPr txBox="1"/>
          <p:nvPr/>
        </p:nvSpPr>
        <p:spPr>
          <a:xfrm>
            <a:off x="263237" y="1140381"/>
            <a:ext cx="1246909" cy="1477328"/>
          </a:xfrm>
          <a:prstGeom prst="rect">
            <a:avLst/>
          </a:prstGeom>
          <a:noFill/>
          <a:ln>
            <a:solidFill>
              <a:schemeClr val="tx1"/>
            </a:solidFill>
          </a:ln>
        </p:spPr>
        <p:txBody>
          <a:bodyPr wrap="square" rtlCol="0">
            <a:spAutoFit/>
          </a:bodyPr>
          <a:lstStyle/>
          <a:p>
            <a:r>
              <a:rPr lang="en-GB" dirty="0" smtClean="0"/>
              <a:t>1. Volcanic bombs, ash, lava, gases</a:t>
            </a:r>
            <a:endParaRPr lang="en-GB" dirty="0"/>
          </a:p>
        </p:txBody>
      </p:sp>
      <p:sp>
        <p:nvSpPr>
          <p:cNvPr id="16" name="TextBox 15"/>
          <p:cNvSpPr txBox="1"/>
          <p:nvPr/>
        </p:nvSpPr>
        <p:spPr>
          <a:xfrm>
            <a:off x="10713444" y="313849"/>
            <a:ext cx="1246909" cy="646331"/>
          </a:xfrm>
          <a:prstGeom prst="rect">
            <a:avLst/>
          </a:prstGeom>
          <a:noFill/>
          <a:ln>
            <a:solidFill>
              <a:schemeClr val="tx1"/>
            </a:solidFill>
          </a:ln>
        </p:spPr>
        <p:txBody>
          <a:bodyPr wrap="square" rtlCol="0">
            <a:spAutoFit/>
          </a:bodyPr>
          <a:lstStyle/>
          <a:p>
            <a:r>
              <a:rPr lang="en-GB" dirty="0"/>
              <a:t>2</a:t>
            </a:r>
            <a:r>
              <a:rPr lang="en-GB" dirty="0" smtClean="0"/>
              <a:t>. Magma Chamber</a:t>
            </a:r>
            <a:endParaRPr lang="en-GB" dirty="0"/>
          </a:p>
        </p:txBody>
      </p:sp>
      <p:sp>
        <p:nvSpPr>
          <p:cNvPr id="17" name="TextBox 16"/>
          <p:cNvSpPr txBox="1"/>
          <p:nvPr/>
        </p:nvSpPr>
        <p:spPr>
          <a:xfrm>
            <a:off x="10787666" y="4380386"/>
            <a:ext cx="1246909" cy="923330"/>
          </a:xfrm>
          <a:prstGeom prst="rect">
            <a:avLst/>
          </a:prstGeom>
          <a:noFill/>
          <a:ln>
            <a:solidFill>
              <a:schemeClr val="tx1"/>
            </a:solidFill>
          </a:ln>
        </p:spPr>
        <p:txBody>
          <a:bodyPr wrap="square" rtlCol="0">
            <a:spAutoFit/>
          </a:bodyPr>
          <a:lstStyle/>
          <a:p>
            <a:r>
              <a:rPr lang="en-GB" dirty="0"/>
              <a:t>3</a:t>
            </a:r>
            <a:r>
              <a:rPr lang="en-GB" dirty="0" smtClean="0"/>
              <a:t>. Parasitic Cone</a:t>
            </a:r>
            <a:endParaRPr lang="en-GB" dirty="0"/>
          </a:p>
        </p:txBody>
      </p:sp>
      <p:sp>
        <p:nvSpPr>
          <p:cNvPr id="18" name="TextBox 17"/>
          <p:cNvSpPr txBox="1"/>
          <p:nvPr/>
        </p:nvSpPr>
        <p:spPr>
          <a:xfrm>
            <a:off x="157428" y="4636598"/>
            <a:ext cx="1246909" cy="369332"/>
          </a:xfrm>
          <a:prstGeom prst="rect">
            <a:avLst/>
          </a:prstGeom>
          <a:noFill/>
          <a:ln>
            <a:solidFill>
              <a:schemeClr val="tx1"/>
            </a:solidFill>
          </a:ln>
        </p:spPr>
        <p:txBody>
          <a:bodyPr wrap="square" rtlCol="0">
            <a:spAutoFit/>
          </a:bodyPr>
          <a:lstStyle/>
          <a:p>
            <a:r>
              <a:rPr lang="en-GB" dirty="0" smtClean="0"/>
              <a:t>4. Crater</a:t>
            </a:r>
            <a:endParaRPr lang="en-GB" dirty="0"/>
          </a:p>
        </p:txBody>
      </p:sp>
      <p:sp>
        <p:nvSpPr>
          <p:cNvPr id="19" name="TextBox 18"/>
          <p:cNvSpPr txBox="1"/>
          <p:nvPr/>
        </p:nvSpPr>
        <p:spPr>
          <a:xfrm>
            <a:off x="10787666" y="2328930"/>
            <a:ext cx="1246909" cy="646331"/>
          </a:xfrm>
          <a:prstGeom prst="rect">
            <a:avLst/>
          </a:prstGeom>
          <a:noFill/>
          <a:ln>
            <a:solidFill>
              <a:schemeClr val="tx1"/>
            </a:solidFill>
          </a:ln>
        </p:spPr>
        <p:txBody>
          <a:bodyPr wrap="square" rtlCol="0">
            <a:spAutoFit/>
          </a:bodyPr>
          <a:lstStyle/>
          <a:p>
            <a:r>
              <a:rPr lang="en-GB" dirty="0"/>
              <a:t>5</a:t>
            </a:r>
            <a:r>
              <a:rPr lang="en-GB" dirty="0" smtClean="0"/>
              <a:t>. Main vent</a:t>
            </a:r>
            <a:endParaRPr lang="en-GB" dirty="0"/>
          </a:p>
        </p:txBody>
      </p:sp>
    </p:spTree>
    <p:extLst>
      <p:ext uri="{BB962C8B-B14F-4D97-AF65-F5344CB8AC3E}">
        <p14:creationId xmlns:p14="http://schemas.microsoft.com/office/powerpoint/2010/main" val="2633358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explodingvolc"/>
          <p:cNvPicPr>
            <a:picLocks noChangeAspect="1" noChangeArrowheads="1"/>
          </p:cNvPicPr>
          <p:nvPr/>
        </p:nvPicPr>
        <p:blipFill>
          <a:blip r:embed="rId2"/>
          <a:srcRect/>
          <a:stretch>
            <a:fillRect/>
          </a:stretch>
        </p:blipFill>
        <p:spPr bwMode="auto">
          <a:xfrm>
            <a:off x="1940896" y="1792082"/>
            <a:ext cx="8785225" cy="4876800"/>
          </a:xfrm>
          <a:prstGeom prst="rect">
            <a:avLst/>
          </a:prstGeom>
          <a:noFill/>
        </p:spPr>
      </p:pic>
      <p:sp>
        <p:nvSpPr>
          <p:cNvPr id="54275" name="Line 3"/>
          <p:cNvSpPr>
            <a:spLocks noChangeShapeType="1"/>
          </p:cNvSpPr>
          <p:nvPr/>
        </p:nvSpPr>
        <p:spPr bwMode="auto">
          <a:xfrm>
            <a:off x="3302330" y="6084682"/>
            <a:ext cx="2209800" cy="381000"/>
          </a:xfrm>
          <a:prstGeom prst="line">
            <a:avLst/>
          </a:prstGeom>
          <a:noFill/>
          <a:ln w="28575">
            <a:solidFill>
              <a:schemeClr val="bg1"/>
            </a:solidFill>
            <a:round/>
            <a:headEnd/>
            <a:tailEnd type="stealth" w="lg" len="lg"/>
          </a:ln>
          <a:effectLst/>
        </p:spPr>
        <p:txBody>
          <a:bodyPr wrap="none" anchor="ctr"/>
          <a:lstStyle/>
          <a:p>
            <a:endParaRPr lang="en-GB">
              <a:latin typeface="+mj-lt"/>
            </a:endParaRPr>
          </a:p>
        </p:txBody>
      </p:sp>
      <p:sp>
        <p:nvSpPr>
          <p:cNvPr id="54276" name="Line 4"/>
          <p:cNvSpPr>
            <a:spLocks noChangeShapeType="1"/>
          </p:cNvSpPr>
          <p:nvPr/>
        </p:nvSpPr>
        <p:spPr bwMode="auto">
          <a:xfrm>
            <a:off x="3759530" y="4332082"/>
            <a:ext cx="2209800" cy="0"/>
          </a:xfrm>
          <a:prstGeom prst="line">
            <a:avLst/>
          </a:prstGeom>
          <a:noFill/>
          <a:ln w="28575">
            <a:solidFill>
              <a:schemeClr val="bg1"/>
            </a:solidFill>
            <a:round/>
            <a:headEnd/>
            <a:tailEnd type="stealth" w="lg" len="lg"/>
          </a:ln>
          <a:effectLst/>
        </p:spPr>
        <p:txBody>
          <a:bodyPr wrap="none" anchor="ctr"/>
          <a:lstStyle/>
          <a:p>
            <a:endParaRPr lang="en-GB">
              <a:latin typeface="+mj-lt"/>
            </a:endParaRPr>
          </a:p>
        </p:txBody>
      </p:sp>
      <p:sp>
        <p:nvSpPr>
          <p:cNvPr id="54277" name="Line 5"/>
          <p:cNvSpPr>
            <a:spLocks noChangeShapeType="1"/>
          </p:cNvSpPr>
          <p:nvPr/>
        </p:nvSpPr>
        <p:spPr bwMode="auto">
          <a:xfrm flipH="1">
            <a:off x="8560130" y="3722482"/>
            <a:ext cx="685800" cy="457200"/>
          </a:xfrm>
          <a:prstGeom prst="line">
            <a:avLst/>
          </a:prstGeom>
          <a:noFill/>
          <a:ln w="28575">
            <a:solidFill>
              <a:schemeClr val="bg1"/>
            </a:solidFill>
            <a:round/>
            <a:headEnd/>
            <a:tailEnd type="stealth" w="lg" len="lg"/>
          </a:ln>
          <a:effectLst/>
        </p:spPr>
        <p:txBody>
          <a:bodyPr wrap="none" anchor="ctr"/>
          <a:lstStyle/>
          <a:p>
            <a:endParaRPr lang="en-GB">
              <a:latin typeface="+mj-lt"/>
            </a:endParaRPr>
          </a:p>
        </p:txBody>
      </p:sp>
      <p:sp>
        <p:nvSpPr>
          <p:cNvPr id="54278" name="Line 6"/>
          <p:cNvSpPr>
            <a:spLocks noChangeShapeType="1"/>
          </p:cNvSpPr>
          <p:nvPr/>
        </p:nvSpPr>
        <p:spPr bwMode="auto">
          <a:xfrm flipH="1" flipV="1">
            <a:off x="6655130" y="2427082"/>
            <a:ext cx="1219200" cy="0"/>
          </a:xfrm>
          <a:prstGeom prst="line">
            <a:avLst/>
          </a:prstGeom>
          <a:noFill/>
          <a:ln w="28575">
            <a:solidFill>
              <a:schemeClr val="bg1"/>
            </a:solidFill>
            <a:round/>
            <a:headEnd/>
            <a:tailEnd type="stealth" w="lg" len="lg"/>
          </a:ln>
          <a:effectLst/>
        </p:spPr>
        <p:txBody>
          <a:bodyPr wrap="none" anchor="ctr"/>
          <a:lstStyle/>
          <a:p>
            <a:endParaRPr lang="en-GB">
              <a:latin typeface="+mj-lt"/>
            </a:endParaRPr>
          </a:p>
        </p:txBody>
      </p:sp>
      <p:sp>
        <p:nvSpPr>
          <p:cNvPr id="54279" name="Line 7"/>
          <p:cNvSpPr>
            <a:spLocks noChangeShapeType="1"/>
          </p:cNvSpPr>
          <p:nvPr/>
        </p:nvSpPr>
        <p:spPr bwMode="auto">
          <a:xfrm>
            <a:off x="3835730" y="2198482"/>
            <a:ext cx="2209800" cy="1371600"/>
          </a:xfrm>
          <a:prstGeom prst="line">
            <a:avLst/>
          </a:prstGeom>
          <a:noFill/>
          <a:ln w="28575">
            <a:solidFill>
              <a:schemeClr val="bg1"/>
            </a:solidFill>
            <a:round/>
            <a:headEnd/>
            <a:tailEnd type="stealth" w="lg" len="lg"/>
          </a:ln>
          <a:effectLst/>
        </p:spPr>
        <p:txBody>
          <a:bodyPr wrap="none" anchor="ctr"/>
          <a:lstStyle/>
          <a:p>
            <a:endParaRPr lang="en-GB">
              <a:latin typeface="+mj-lt"/>
            </a:endParaRPr>
          </a:p>
        </p:txBody>
      </p:sp>
      <p:sp>
        <p:nvSpPr>
          <p:cNvPr id="54283" name="Text Box 11"/>
          <p:cNvSpPr txBox="1">
            <a:spLocks noChangeArrowheads="1"/>
          </p:cNvSpPr>
          <p:nvPr/>
        </p:nvSpPr>
        <p:spPr bwMode="auto">
          <a:xfrm>
            <a:off x="2838203" y="1893682"/>
            <a:ext cx="1073727" cy="400110"/>
          </a:xfrm>
          <a:prstGeom prst="rect">
            <a:avLst/>
          </a:prstGeom>
          <a:solidFill>
            <a:schemeClr val="bg1"/>
          </a:solidFill>
          <a:ln w="9525">
            <a:solidFill>
              <a:srgbClr val="FF6600"/>
            </a:solidFill>
            <a:miter lim="800000"/>
            <a:headEnd/>
            <a:tailEnd/>
          </a:ln>
          <a:effectLst/>
        </p:spPr>
        <p:txBody>
          <a:bodyPr wrap="square">
            <a:spAutoFit/>
          </a:bodyPr>
          <a:lstStyle/>
          <a:p>
            <a:pPr>
              <a:spcBef>
                <a:spcPct val="50000"/>
              </a:spcBef>
            </a:pPr>
            <a:r>
              <a:rPr lang="en-GB" sz="2000" dirty="0">
                <a:solidFill>
                  <a:srgbClr val="000066"/>
                </a:solidFill>
                <a:latin typeface="+mj-lt"/>
              </a:rPr>
              <a:t>Crater</a:t>
            </a:r>
          </a:p>
        </p:txBody>
      </p:sp>
      <p:sp>
        <p:nvSpPr>
          <p:cNvPr id="54286" name="Text Box 14"/>
          <p:cNvSpPr txBox="1">
            <a:spLocks noChangeArrowheads="1"/>
          </p:cNvSpPr>
          <p:nvPr/>
        </p:nvSpPr>
        <p:spPr bwMode="auto">
          <a:xfrm>
            <a:off x="7858455" y="1741282"/>
            <a:ext cx="1676400" cy="1016000"/>
          </a:xfrm>
          <a:prstGeom prst="rect">
            <a:avLst/>
          </a:prstGeom>
          <a:solidFill>
            <a:schemeClr val="bg1"/>
          </a:solidFill>
          <a:ln w="9525">
            <a:solidFill>
              <a:srgbClr val="FF6600"/>
            </a:solidFill>
            <a:miter lim="800000"/>
            <a:headEnd/>
            <a:tailEnd/>
          </a:ln>
          <a:effectLst/>
        </p:spPr>
        <p:txBody>
          <a:bodyPr>
            <a:spAutoFit/>
          </a:bodyPr>
          <a:lstStyle/>
          <a:p>
            <a:pPr>
              <a:spcBef>
                <a:spcPct val="50000"/>
              </a:spcBef>
            </a:pPr>
            <a:r>
              <a:rPr lang="en-GB" sz="2000">
                <a:solidFill>
                  <a:srgbClr val="000066"/>
                </a:solidFill>
                <a:latin typeface="+mj-lt"/>
              </a:rPr>
              <a:t>Volcanic bombs, ash and gases</a:t>
            </a:r>
          </a:p>
        </p:txBody>
      </p:sp>
      <p:sp>
        <p:nvSpPr>
          <p:cNvPr id="54287" name="Text Box 15"/>
          <p:cNvSpPr txBox="1">
            <a:spLocks noChangeArrowheads="1"/>
          </p:cNvSpPr>
          <p:nvPr/>
        </p:nvSpPr>
        <p:spPr bwMode="auto">
          <a:xfrm>
            <a:off x="2387930" y="4027282"/>
            <a:ext cx="1447800" cy="406400"/>
          </a:xfrm>
          <a:prstGeom prst="rect">
            <a:avLst/>
          </a:prstGeom>
          <a:solidFill>
            <a:schemeClr val="bg1"/>
          </a:solidFill>
          <a:ln w="9525">
            <a:solidFill>
              <a:srgbClr val="FF6600"/>
            </a:solidFill>
            <a:miter lim="800000"/>
            <a:headEnd/>
            <a:tailEnd/>
          </a:ln>
          <a:effectLst/>
        </p:spPr>
        <p:txBody>
          <a:bodyPr>
            <a:spAutoFit/>
          </a:bodyPr>
          <a:lstStyle/>
          <a:p>
            <a:pPr>
              <a:spcBef>
                <a:spcPct val="50000"/>
              </a:spcBef>
            </a:pPr>
            <a:r>
              <a:rPr lang="en-GB" sz="2000">
                <a:solidFill>
                  <a:srgbClr val="000066"/>
                </a:solidFill>
                <a:latin typeface="+mj-lt"/>
              </a:rPr>
              <a:t>Main vent</a:t>
            </a:r>
          </a:p>
        </p:txBody>
      </p:sp>
      <p:sp>
        <p:nvSpPr>
          <p:cNvPr id="54290" name="Text Box 18"/>
          <p:cNvSpPr txBox="1">
            <a:spLocks noChangeArrowheads="1"/>
          </p:cNvSpPr>
          <p:nvPr/>
        </p:nvSpPr>
        <p:spPr bwMode="auto">
          <a:xfrm>
            <a:off x="9245930" y="3189082"/>
            <a:ext cx="1295400" cy="711200"/>
          </a:xfrm>
          <a:prstGeom prst="rect">
            <a:avLst/>
          </a:prstGeom>
          <a:solidFill>
            <a:schemeClr val="bg1"/>
          </a:solidFill>
          <a:ln w="9525">
            <a:solidFill>
              <a:srgbClr val="FF6600"/>
            </a:solidFill>
            <a:miter lim="800000"/>
            <a:headEnd/>
            <a:tailEnd/>
          </a:ln>
          <a:effectLst/>
        </p:spPr>
        <p:txBody>
          <a:bodyPr>
            <a:spAutoFit/>
          </a:bodyPr>
          <a:lstStyle/>
          <a:p>
            <a:pPr>
              <a:spcBef>
                <a:spcPct val="50000"/>
              </a:spcBef>
            </a:pPr>
            <a:r>
              <a:rPr lang="en-GB" sz="2000">
                <a:solidFill>
                  <a:srgbClr val="000066"/>
                </a:solidFill>
                <a:latin typeface="+mj-lt"/>
              </a:rPr>
              <a:t>Parasitic cone</a:t>
            </a:r>
          </a:p>
        </p:txBody>
      </p:sp>
      <p:grpSp>
        <p:nvGrpSpPr>
          <p:cNvPr id="2" name="Group 19"/>
          <p:cNvGrpSpPr>
            <a:grpSpLocks/>
          </p:cNvGrpSpPr>
          <p:nvPr/>
        </p:nvGrpSpPr>
        <p:grpSpPr bwMode="auto">
          <a:xfrm>
            <a:off x="2083130" y="5779882"/>
            <a:ext cx="1371600" cy="711200"/>
            <a:chOff x="768" y="3600"/>
            <a:chExt cx="864" cy="448"/>
          </a:xfrm>
        </p:grpSpPr>
        <p:sp>
          <p:nvSpPr>
            <p:cNvPr id="54292" name="Rectangle 20"/>
            <p:cNvSpPr>
              <a:spLocks noChangeArrowheads="1"/>
            </p:cNvSpPr>
            <p:nvPr/>
          </p:nvSpPr>
          <p:spPr bwMode="auto">
            <a:xfrm>
              <a:off x="768" y="3600"/>
              <a:ext cx="768" cy="432"/>
            </a:xfrm>
            <a:prstGeom prst="rect">
              <a:avLst/>
            </a:prstGeom>
            <a:solidFill>
              <a:schemeClr val="bg1"/>
            </a:solidFill>
            <a:ln w="9525">
              <a:solidFill>
                <a:srgbClr val="FF6600"/>
              </a:solidFill>
              <a:miter lim="800000"/>
              <a:headEnd/>
              <a:tailEnd/>
            </a:ln>
            <a:effectLst/>
          </p:spPr>
          <p:txBody>
            <a:bodyPr wrap="none" anchor="ctr"/>
            <a:lstStyle/>
            <a:p>
              <a:endParaRPr lang="en-GB">
                <a:latin typeface="+mj-lt"/>
              </a:endParaRPr>
            </a:p>
          </p:txBody>
        </p:sp>
        <p:sp>
          <p:nvSpPr>
            <p:cNvPr id="54293" name="Text Box 21"/>
            <p:cNvSpPr txBox="1">
              <a:spLocks noChangeArrowheads="1"/>
            </p:cNvSpPr>
            <p:nvPr/>
          </p:nvSpPr>
          <p:spPr bwMode="auto">
            <a:xfrm>
              <a:off x="768" y="3600"/>
              <a:ext cx="864" cy="448"/>
            </a:xfrm>
            <a:prstGeom prst="rect">
              <a:avLst/>
            </a:prstGeom>
            <a:solidFill>
              <a:schemeClr val="bg1"/>
            </a:solidFill>
            <a:ln w="9525">
              <a:solidFill>
                <a:srgbClr val="FF6600"/>
              </a:solidFill>
              <a:miter lim="800000"/>
              <a:headEnd/>
              <a:tailEnd/>
            </a:ln>
            <a:effectLst/>
          </p:spPr>
          <p:txBody>
            <a:bodyPr>
              <a:spAutoFit/>
            </a:bodyPr>
            <a:lstStyle/>
            <a:p>
              <a:pPr>
                <a:spcBef>
                  <a:spcPct val="50000"/>
                </a:spcBef>
              </a:pPr>
              <a:r>
                <a:rPr lang="en-GB" sz="2000">
                  <a:solidFill>
                    <a:srgbClr val="000066"/>
                  </a:solidFill>
                  <a:latin typeface="+mj-lt"/>
                </a:rPr>
                <a:t>Magma chamber</a:t>
              </a:r>
            </a:p>
          </p:txBody>
        </p:sp>
      </p:grpSp>
      <p:sp>
        <p:nvSpPr>
          <p:cNvPr id="54294" name="Rectangle 22"/>
          <p:cNvSpPr>
            <a:spLocks noChangeArrowheads="1"/>
          </p:cNvSpPr>
          <p:nvPr/>
        </p:nvSpPr>
        <p:spPr bwMode="auto">
          <a:xfrm>
            <a:off x="295893" y="95230"/>
            <a:ext cx="7232073" cy="1200329"/>
          </a:xfrm>
          <a:prstGeom prst="rect">
            <a:avLst/>
          </a:prstGeom>
          <a:solidFill>
            <a:srgbClr val="FFFF00"/>
          </a:solidFill>
          <a:ln w="9525">
            <a:noFill/>
            <a:miter lim="800000"/>
            <a:headEnd/>
            <a:tailEnd/>
          </a:ln>
          <a:effectLst/>
        </p:spPr>
        <p:txBody>
          <a:bodyPr wrap="square">
            <a:spAutoFit/>
          </a:bodyPr>
          <a:lstStyle/>
          <a:p>
            <a:r>
              <a:rPr lang="en-GB" sz="2400" b="1" u="sng" dirty="0" smtClean="0">
                <a:solidFill>
                  <a:srgbClr val="5B0091"/>
                </a:solidFill>
                <a:latin typeface="+mj-lt"/>
              </a:rPr>
              <a:t>Task</a:t>
            </a:r>
          </a:p>
          <a:p>
            <a:r>
              <a:rPr lang="en-GB" sz="2400" dirty="0" smtClean="0">
                <a:solidFill>
                  <a:srgbClr val="5B0091"/>
                </a:solidFill>
                <a:latin typeface="+mj-lt"/>
              </a:rPr>
              <a:t>Draw and label your own volcano cross section.</a:t>
            </a:r>
          </a:p>
          <a:p>
            <a:r>
              <a:rPr lang="en-GB" sz="2400" dirty="0" smtClean="0">
                <a:solidFill>
                  <a:srgbClr val="5B0091"/>
                </a:solidFill>
                <a:latin typeface="+mj-lt"/>
              </a:rPr>
              <a:t>Remember all diagrams need a relevant title.</a:t>
            </a:r>
            <a:endParaRPr lang="en-US" sz="2400" dirty="0">
              <a:solidFill>
                <a:srgbClr val="5B0091"/>
              </a:solidFill>
              <a:latin typeface="+mj-lt"/>
            </a:endParaRPr>
          </a:p>
        </p:txBody>
      </p:sp>
    </p:spTree>
    <p:extLst>
      <p:ext uri="{BB962C8B-B14F-4D97-AF65-F5344CB8AC3E}">
        <p14:creationId xmlns:p14="http://schemas.microsoft.com/office/powerpoint/2010/main" val="314388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4283"/>
                                        </p:tgtEl>
                                        <p:attrNameLst>
                                          <p:attrName>style.visibility</p:attrName>
                                        </p:attrNameLst>
                                      </p:cBhvr>
                                      <p:to>
                                        <p:strVal val="visible"/>
                                      </p:to>
                                    </p:set>
                                    <p:animEffect transition="in" filter="dissolve">
                                      <p:cBhvr>
                                        <p:cTn id="7" dur="500"/>
                                        <p:tgtEl>
                                          <p:spTgt spid="5428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4286"/>
                                        </p:tgtEl>
                                        <p:attrNameLst>
                                          <p:attrName>style.visibility</p:attrName>
                                        </p:attrNameLst>
                                      </p:cBhvr>
                                      <p:to>
                                        <p:strVal val="visible"/>
                                      </p:to>
                                    </p:set>
                                    <p:animEffect transition="in" filter="dissolve">
                                      <p:cBhvr>
                                        <p:cTn id="12" dur="500"/>
                                        <p:tgtEl>
                                          <p:spTgt spid="5428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4287"/>
                                        </p:tgtEl>
                                        <p:attrNameLst>
                                          <p:attrName>style.visibility</p:attrName>
                                        </p:attrNameLst>
                                      </p:cBhvr>
                                      <p:to>
                                        <p:strVal val="visible"/>
                                      </p:to>
                                    </p:set>
                                    <p:animEffect transition="in" filter="dissolve">
                                      <p:cBhvr>
                                        <p:cTn id="17" dur="500"/>
                                        <p:tgtEl>
                                          <p:spTgt spid="5428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4290"/>
                                        </p:tgtEl>
                                        <p:attrNameLst>
                                          <p:attrName>style.visibility</p:attrName>
                                        </p:attrNameLst>
                                      </p:cBhvr>
                                      <p:to>
                                        <p:strVal val="visible"/>
                                      </p:to>
                                    </p:set>
                                    <p:animEffect transition="in" filter="dissolve">
                                      <p:cBhvr>
                                        <p:cTn id="27" dur="500"/>
                                        <p:tgtEl>
                                          <p:spTgt spid="54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3" grpId="0" animBg="1" autoUpdateAnimBg="0"/>
      <p:bldP spid="54286" grpId="0" animBg="1" autoUpdateAnimBg="0"/>
      <p:bldP spid="54287" grpId="0" animBg="1" autoUpdateAnimBg="0"/>
      <p:bldP spid="54290"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5" name="Rectangle 5"/>
          <p:cNvSpPr>
            <a:spLocks noChangeArrowheads="1"/>
          </p:cNvSpPr>
          <p:nvPr/>
        </p:nvSpPr>
        <p:spPr bwMode="auto">
          <a:xfrm>
            <a:off x="1595438" y="71438"/>
            <a:ext cx="4716462" cy="519112"/>
          </a:xfrm>
          <a:prstGeom prst="rect">
            <a:avLst/>
          </a:prstGeom>
          <a:noFill/>
          <a:ln w="9525">
            <a:noFill/>
            <a:miter lim="800000"/>
            <a:headEnd/>
            <a:tailEnd/>
          </a:ln>
          <a:effectLst/>
        </p:spPr>
        <p:txBody>
          <a:bodyPr wrap="none">
            <a:spAutoFit/>
          </a:bodyPr>
          <a:lstStyle/>
          <a:p>
            <a:r>
              <a:rPr lang="en-GB" sz="2800" b="1" dirty="0">
                <a:solidFill>
                  <a:srgbClr val="5B0091"/>
                </a:solidFill>
                <a:latin typeface="+mj-lt"/>
              </a:rPr>
              <a:t>Cross section of a volcano</a:t>
            </a:r>
            <a:endParaRPr lang="en-US" sz="2800" b="1" dirty="0">
              <a:solidFill>
                <a:srgbClr val="5B0091"/>
              </a:solidFill>
              <a:latin typeface="+mj-lt"/>
            </a:endParaRPr>
          </a:p>
        </p:txBody>
      </p:sp>
      <p:pic>
        <p:nvPicPr>
          <p:cNvPr id="87046" name="Picture 6" descr="flash_icon"/>
          <p:cNvPicPr>
            <a:picLocks noChangeAspect="1" noChangeArrowheads="1"/>
          </p:cNvPicPr>
          <p:nvPr/>
        </p:nvPicPr>
        <p:blipFill>
          <a:blip r:embed="rId4"/>
          <a:srcRect/>
          <a:stretch>
            <a:fillRect/>
          </a:stretch>
        </p:blipFill>
        <p:spPr bwMode="auto">
          <a:xfrm>
            <a:off x="8894763" y="44450"/>
            <a:ext cx="514350" cy="571500"/>
          </a:xfrm>
          <a:prstGeom prst="rect">
            <a:avLst/>
          </a:prstGeom>
          <a:noFill/>
        </p:spPr>
      </p:pic>
    </p:spTree>
    <p:controls>
      <mc:AlternateContent xmlns:mc="http://schemas.openxmlformats.org/markup-compatibility/2006">
        <mc:Choice xmlns:v="urn:schemas-microsoft-com:vml" Requires="v">
          <p:control spid="3136" name="ShockwaveFlash1" r:id="rId2" imgW="8569440" imgH="5184720"/>
        </mc:Choice>
        <mc:Fallback>
          <p:control name="ShockwaveFlash1" r:id="rId2" imgW="8569440" imgH="5184720">
            <p:pic>
              <p:nvPicPr>
                <p:cNvPr id="2" name="ShockwaveFlash1"/>
                <p:cNvPicPr preferRelativeResize="0">
                  <a:picLocks noChangeArrowheads="1" noChangeShapeType="1"/>
                </p:cNvPicPr>
                <p:nvPr/>
              </p:nvPicPr>
              <p:blipFill>
                <a:blip r:embed="rId5"/>
                <a:srcRect/>
                <a:stretch>
                  <a:fillRect/>
                </a:stretch>
              </p:blipFill>
              <p:spPr bwMode="auto">
                <a:xfrm>
                  <a:off x="1847851" y="836614"/>
                  <a:ext cx="8569325" cy="5184775"/>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789285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Volcanoes</a:t>
            </a:r>
            <a:endParaRPr lang="en-GB" dirty="0"/>
          </a:p>
        </p:txBody>
      </p:sp>
      <p:sp>
        <p:nvSpPr>
          <p:cNvPr id="3" name="Content Placeholder 2"/>
          <p:cNvSpPr>
            <a:spLocks noGrp="1"/>
          </p:cNvSpPr>
          <p:nvPr>
            <p:ph idx="1"/>
          </p:nvPr>
        </p:nvSpPr>
        <p:spPr>
          <a:xfrm>
            <a:off x="1981200" y="1885208"/>
            <a:ext cx="8229600" cy="1344881"/>
          </a:xfrm>
          <a:ln>
            <a:solidFill>
              <a:schemeClr val="tx1"/>
            </a:solidFill>
          </a:ln>
        </p:spPr>
        <p:txBody>
          <a:bodyPr>
            <a:normAutofit/>
          </a:bodyPr>
          <a:lstStyle/>
          <a:p>
            <a:pPr>
              <a:buNone/>
            </a:pPr>
            <a:r>
              <a:rPr lang="en-US" dirty="0" smtClean="0"/>
              <a:t>I will be able to</a:t>
            </a:r>
          </a:p>
          <a:p>
            <a:r>
              <a:rPr lang="en-US" dirty="0" smtClean="0"/>
              <a:t>Identify the main features of a volcano.</a:t>
            </a:r>
          </a:p>
          <a:p>
            <a:pPr>
              <a:buNone/>
            </a:pPr>
            <a:endParaRPr lang="en-US" dirty="0"/>
          </a:p>
        </p:txBody>
      </p:sp>
    </p:spTree>
    <p:extLst>
      <p:ext uri="{BB962C8B-B14F-4D97-AF65-F5344CB8AC3E}">
        <p14:creationId xmlns:p14="http://schemas.microsoft.com/office/powerpoint/2010/main" val="41870384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Rectangle 6"/>
          <p:cNvSpPr>
            <a:spLocks noChangeArrowheads="1"/>
          </p:cNvSpPr>
          <p:nvPr/>
        </p:nvSpPr>
        <p:spPr bwMode="auto">
          <a:xfrm>
            <a:off x="1595439" y="71438"/>
            <a:ext cx="3307316" cy="523220"/>
          </a:xfrm>
          <a:prstGeom prst="rect">
            <a:avLst/>
          </a:prstGeom>
          <a:noFill/>
          <a:ln w="9525">
            <a:noFill/>
            <a:miter lim="800000"/>
            <a:headEnd/>
            <a:tailEnd/>
          </a:ln>
          <a:effectLst/>
        </p:spPr>
        <p:txBody>
          <a:bodyPr wrap="none">
            <a:spAutoFit/>
          </a:bodyPr>
          <a:lstStyle/>
          <a:p>
            <a:r>
              <a:rPr lang="en-GB" sz="2800" b="1" dirty="0">
                <a:solidFill>
                  <a:srgbClr val="5B0091"/>
                </a:solidFill>
                <a:latin typeface="+mj-lt"/>
              </a:rPr>
              <a:t>Volcanic emissions</a:t>
            </a:r>
            <a:endParaRPr lang="en-US" sz="2800" b="1" dirty="0">
              <a:solidFill>
                <a:srgbClr val="5B0091"/>
              </a:solidFill>
              <a:latin typeface="+mj-lt"/>
            </a:endParaRPr>
          </a:p>
        </p:txBody>
      </p:sp>
      <p:pic>
        <p:nvPicPr>
          <p:cNvPr id="80903" name="Picture 7" descr="flash_icon"/>
          <p:cNvPicPr>
            <a:picLocks noChangeAspect="1" noChangeArrowheads="1"/>
          </p:cNvPicPr>
          <p:nvPr/>
        </p:nvPicPr>
        <p:blipFill>
          <a:blip r:embed="rId4"/>
          <a:srcRect/>
          <a:stretch>
            <a:fillRect/>
          </a:stretch>
        </p:blipFill>
        <p:spPr bwMode="auto">
          <a:xfrm>
            <a:off x="8894763" y="44450"/>
            <a:ext cx="514350" cy="571500"/>
          </a:xfrm>
          <a:prstGeom prst="rect">
            <a:avLst/>
          </a:prstGeom>
          <a:noFill/>
        </p:spPr>
      </p:pic>
    </p:spTree>
    <p:controls>
      <mc:AlternateContent xmlns:mc="http://schemas.openxmlformats.org/markup-compatibility/2006">
        <mc:Choice xmlns:v="urn:schemas-microsoft-com:vml" Requires="v">
          <p:control spid="4160" name="ShockwaveFlash1" r:id="rId2" imgW="8496360" imgH="5327640"/>
        </mc:Choice>
        <mc:Fallback>
          <p:control name="ShockwaveFlash1" r:id="rId2" imgW="8496360" imgH="5327640">
            <p:pic>
              <p:nvPicPr>
                <p:cNvPr id="2" name="ShockwaveFlash1"/>
                <p:cNvPicPr preferRelativeResize="0">
                  <a:picLocks noChangeArrowheads="1" noChangeShapeType="1"/>
                </p:cNvPicPr>
                <p:nvPr/>
              </p:nvPicPr>
              <p:blipFill>
                <a:blip r:embed="rId5"/>
                <a:srcRect/>
                <a:stretch>
                  <a:fillRect/>
                </a:stretch>
              </p:blipFill>
              <p:spPr bwMode="auto">
                <a:xfrm>
                  <a:off x="1847850" y="765175"/>
                  <a:ext cx="8496300" cy="532765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816893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8343" y="866900"/>
            <a:ext cx="11376560" cy="1733797"/>
          </a:xfrm>
        </p:spPr>
        <p:txBody>
          <a:bodyPr>
            <a:noAutofit/>
          </a:bodyPr>
          <a:lstStyle/>
          <a:p>
            <a:pPr algn="ctr"/>
            <a:r>
              <a:rPr lang="en-GB" sz="3800" dirty="0" smtClean="0">
                <a:latin typeface="Comic Sans MS" panose="030F0702030302020204" pitchFamily="66" charset="0"/>
              </a:rPr>
              <a:t>Lesson Starter</a:t>
            </a:r>
            <a:br>
              <a:rPr lang="en-GB" sz="3800" dirty="0" smtClean="0">
                <a:latin typeface="Comic Sans MS" panose="030F0702030302020204" pitchFamily="66" charset="0"/>
              </a:rPr>
            </a:br>
            <a:r>
              <a:rPr lang="en-GB" sz="3800" dirty="0" smtClean="0">
                <a:latin typeface="Comic Sans MS" panose="030F0702030302020204" pitchFamily="66" charset="0"/>
              </a:rPr>
              <a:t/>
            </a:r>
            <a:br>
              <a:rPr lang="en-GB" sz="3800" dirty="0" smtClean="0">
                <a:latin typeface="Comic Sans MS" panose="030F0702030302020204" pitchFamily="66" charset="0"/>
              </a:rPr>
            </a:br>
            <a:r>
              <a:rPr lang="en-GB" sz="3800" dirty="0" smtClean="0">
                <a:latin typeface="Comic Sans MS" panose="030F0702030302020204" pitchFamily="66" charset="0"/>
              </a:rPr>
              <a:t>Look at the three pictures below, they are all volcanoes.</a:t>
            </a:r>
            <a:br>
              <a:rPr lang="en-GB" sz="3800" dirty="0" smtClean="0">
                <a:latin typeface="Comic Sans MS" panose="030F0702030302020204" pitchFamily="66" charset="0"/>
              </a:rPr>
            </a:br>
            <a:r>
              <a:rPr lang="en-GB" sz="3800" dirty="0" smtClean="0">
                <a:latin typeface="Comic Sans MS" panose="030F0702030302020204" pitchFamily="66" charset="0"/>
              </a:rPr>
              <a:t>Write down what </a:t>
            </a:r>
            <a:r>
              <a:rPr lang="en-GB" sz="3800" dirty="0" smtClean="0">
                <a:solidFill>
                  <a:srgbClr val="FF0000"/>
                </a:solidFill>
                <a:latin typeface="Comic Sans MS" panose="030F0702030302020204" pitchFamily="66" charset="0"/>
              </a:rPr>
              <a:t>you think the differences are between them.</a:t>
            </a:r>
            <a:endParaRPr lang="en-GB" sz="3800" dirty="0">
              <a:solidFill>
                <a:srgbClr val="FF0000"/>
              </a:solidFill>
              <a:latin typeface="Comic Sans MS" panose="030F0702030302020204" pitchFamily="66"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963" y="3794908"/>
            <a:ext cx="4231575" cy="2380261"/>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0127" y="3589317"/>
            <a:ext cx="3447803" cy="258585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2519" y="3862159"/>
            <a:ext cx="3392384" cy="2245758"/>
          </a:xfrm>
          <a:prstGeom prst="rect">
            <a:avLst/>
          </a:prstGeom>
        </p:spPr>
      </p:pic>
    </p:spTree>
    <p:extLst>
      <p:ext uri="{BB962C8B-B14F-4D97-AF65-F5344CB8AC3E}">
        <p14:creationId xmlns:p14="http://schemas.microsoft.com/office/powerpoint/2010/main" val="2203648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963" y="3794908"/>
            <a:ext cx="4231575" cy="2380261"/>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0127" y="3589317"/>
            <a:ext cx="3447803" cy="258585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2519" y="3862159"/>
            <a:ext cx="3392384" cy="2245758"/>
          </a:xfrm>
          <a:prstGeom prst="rect">
            <a:avLst/>
          </a:prstGeom>
        </p:spPr>
      </p:pic>
      <p:sp>
        <p:nvSpPr>
          <p:cNvPr id="6" name="TextBox 5"/>
          <p:cNvSpPr txBox="1"/>
          <p:nvPr/>
        </p:nvSpPr>
        <p:spPr>
          <a:xfrm>
            <a:off x="1175658" y="2836108"/>
            <a:ext cx="1923802" cy="646331"/>
          </a:xfrm>
          <a:prstGeom prst="rect">
            <a:avLst/>
          </a:prstGeom>
          <a:noFill/>
        </p:spPr>
        <p:txBody>
          <a:bodyPr wrap="square" rtlCol="0">
            <a:spAutoFit/>
          </a:bodyPr>
          <a:lstStyle/>
          <a:p>
            <a:pPr algn="ctr"/>
            <a:r>
              <a:rPr lang="en-GB" dirty="0" smtClean="0"/>
              <a:t>Mount Vesuvius, Italy</a:t>
            </a:r>
            <a:endParaRPr lang="en-GB" dirty="0"/>
          </a:p>
        </p:txBody>
      </p:sp>
      <p:sp>
        <p:nvSpPr>
          <p:cNvPr id="9" name="TextBox 8"/>
          <p:cNvSpPr txBox="1"/>
          <p:nvPr/>
        </p:nvSpPr>
        <p:spPr>
          <a:xfrm>
            <a:off x="5512127" y="2739126"/>
            <a:ext cx="1923802" cy="646331"/>
          </a:xfrm>
          <a:prstGeom prst="rect">
            <a:avLst/>
          </a:prstGeom>
          <a:noFill/>
        </p:spPr>
        <p:txBody>
          <a:bodyPr wrap="square" rtlCol="0">
            <a:spAutoFit/>
          </a:bodyPr>
          <a:lstStyle/>
          <a:p>
            <a:pPr algn="ctr"/>
            <a:r>
              <a:rPr lang="en-GB" dirty="0" smtClean="0"/>
              <a:t>Mount Fiji,</a:t>
            </a:r>
          </a:p>
          <a:p>
            <a:pPr algn="ctr"/>
            <a:r>
              <a:rPr lang="en-GB" dirty="0" smtClean="0"/>
              <a:t>Japan</a:t>
            </a:r>
            <a:endParaRPr lang="en-GB" dirty="0"/>
          </a:p>
        </p:txBody>
      </p:sp>
      <p:sp>
        <p:nvSpPr>
          <p:cNvPr id="10" name="TextBox 9"/>
          <p:cNvSpPr txBox="1"/>
          <p:nvPr/>
        </p:nvSpPr>
        <p:spPr>
          <a:xfrm>
            <a:off x="9256810" y="3036446"/>
            <a:ext cx="1923802" cy="646331"/>
          </a:xfrm>
          <a:prstGeom prst="rect">
            <a:avLst/>
          </a:prstGeom>
          <a:noFill/>
        </p:spPr>
        <p:txBody>
          <a:bodyPr wrap="square" rtlCol="0">
            <a:spAutoFit/>
          </a:bodyPr>
          <a:lstStyle/>
          <a:p>
            <a:pPr algn="ctr"/>
            <a:r>
              <a:rPr lang="en-GB" dirty="0" smtClean="0"/>
              <a:t>Ben Nevis, </a:t>
            </a:r>
          </a:p>
          <a:p>
            <a:pPr algn="ctr"/>
            <a:r>
              <a:rPr lang="en-GB" dirty="0" smtClean="0"/>
              <a:t>Scotland</a:t>
            </a:r>
            <a:endParaRPr lang="en-GB" dirty="0"/>
          </a:p>
        </p:txBody>
      </p:sp>
      <p:sp>
        <p:nvSpPr>
          <p:cNvPr id="11" name="Title 3"/>
          <p:cNvSpPr>
            <a:spLocks noGrp="1"/>
          </p:cNvSpPr>
          <p:nvPr>
            <p:ph type="title"/>
          </p:nvPr>
        </p:nvSpPr>
        <p:spPr>
          <a:xfrm>
            <a:off x="324592" y="279516"/>
            <a:ext cx="11376560" cy="1733797"/>
          </a:xfrm>
        </p:spPr>
        <p:txBody>
          <a:bodyPr>
            <a:noAutofit/>
          </a:bodyPr>
          <a:lstStyle/>
          <a:p>
            <a:pPr algn="ctr"/>
            <a:r>
              <a:rPr lang="en-GB" sz="3800" dirty="0" smtClean="0">
                <a:latin typeface="Comic Sans MS" panose="030F0702030302020204" pitchFamily="66" charset="0"/>
              </a:rPr>
              <a:t>Classification!</a:t>
            </a:r>
            <a:br>
              <a:rPr lang="en-GB" sz="3800" dirty="0" smtClean="0">
                <a:latin typeface="Comic Sans MS" panose="030F0702030302020204" pitchFamily="66" charset="0"/>
              </a:rPr>
            </a:br>
            <a:r>
              <a:rPr lang="en-GB" sz="3800" dirty="0" smtClean="0">
                <a:latin typeface="Comic Sans MS" panose="030F0702030302020204" pitchFamily="66" charset="0"/>
              </a:rPr>
              <a:t/>
            </a:r>
            <a:br>
              <a:rPr lang="en-GB" sz="3800" dirty="0" smtClean="0">
                <a:latin typeface="Comic Sans MS" panose="030F0702030302020204" pitchFamily="66" charset="0"/>
              </a:rPr>
            </a:br>
            <a:r>
              <a:rPr lang="en-GB" sz="3800" dirty="0" smtClean="0">
                <a:latin typeface="Comic Sans MS" panose="030F0702030302020204" pitchFamily="66" charset="0"/>
              </a:rPr>
              <a:t>One is </a:t>
            </a:r>
            <a:r>
              <a:rPr lang="en-GB" sz="3800" b="1" dirty="0" smtClean="0">
                <a:latin typeface="Comic Sans MS" panose="030F0702030302020204" pitchFamily="66" charset="0"/>
              </a:rPr>
              <a:t>active,</a:t>
            </a:r>
            <a:r>
              <a:rPr lang="en-GB" sz="3800" dirty="0" smtClean="0">
                <a:latin typeface="Comic Sans MS" panose="030F0702030302020204" pitchFamily="66" charset="0"/>
              </a:rPr>
              <a:t> one is </a:t>
            </a:r>
            <a:r>
              <a:rPr lang="en-GB" sz="3800" b="1" dirty="0" smtClean="0">
                <a:latin typeface="Comic Sans MS" panose="030F0702030302020204" pitchFamily="66" charset="0"/>
              </a:rPr>
              <a:t>dormant</a:t>
            </a:r>
            <a:r>
              <a:rPr lang="en-GB" sz="3800" dirty="0" smtClean="0">
                <a:latin typeface="Comic Sans MS" panose="030F0702030302020204" pitchFamily="66" charset="0"/>
              </a:rPr>
              <a:t> and the other is </a:t>
            </a:r>
            <a:r>
              <a:rPr lang="en-GB" sz="3800" b="1" dirty="0" smtClean="0">
                <a:latin typeface="Comic Sans MS" panose="030F0702030302020204" pitchFamily="66" charset="0"/>
              </a:rPr>
              <a:t>extinct.</a:t>
            </a:r>
            <a:endParaRPr lang="en-GB" sz="3800" dirty="0">
              <a:solidFill>
                <a:srgbClr val="FF0000"/>
              </a:solidFill>
              <a:latin typeface="Comic Sans MS" panose="030F0702030302020204" pitchFamily="66" charset="0"/>
            </a:endParaRPr>
          </a:p>
        </p:txBody>
      </p:sp>
      <p:sp>
        <p:nvSpPr>
          <p:cNvPr id="7" name="TextBox 6"/>
          <p:cNvSpPr txBox="1"/>
          <p:nvPr/>
        </p:nvSpPr>
        <p:spPr>
          <a:xfrm>
            <a:off x="7884495" y="1820612"/>
            <a:ext cx="2903512" cy="1200329"/>
          </a:xfrm>
          <a:prstGeom prst="rect">
            <a:avLst/>
          </a:prstGeom>
          <a:solidFill>
            <a:srgbClr val="FFFF00"/>
          </a:solidFill>
        </p:spPr>
        <p:txBody>
          <a:bodyPr wrap="square" rtlCol="0">
            <a:spAutoFit/>
          </a:bodyPr>
          <a:lstStyle/>
          <a:p>
            <a:r>
              <a:rPr lang="en-GB" sz="2400" dirty="0" smtClean="0"/>
              <a:t>Which one is which and what does it mean?</a:t>
            </a:r>
            <a:endParaRPr lang="en-GB" sz="2400" dirty="0"/>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48325" y="1869530"/>
            <a:ext cx="966578" cy="966578"/>
          </a:xfrm>
          <a:prstGeom prst="rect">
            <a:avLst/>
          </a:prstGeom>
        </p:spPr>
      </p:pic>
    </p:spTree>
    <p:extLst>
      <p:ext uri="{BB962C8B-B14F-4D97-AF65-F5344CB8AC3E}">
        <p14:creationId xmlns:p14="http://schemas.microsoft.com/office/powerpoint/2010/main" val="373445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Classifying Volcanoes</a:t>
            </a:r>
            <a:endParaRPr lang="en-GB" dirty="0"/>
          </a:p>
        </p:txBody>
      </p:sp>
      <p:sp>
        <p:nvSpPr>
          <p:cNvPr id="3" name="Content Placeholder 2"/>
          <p:cNvSpPr>
            <a:spLocks noGrp="1"/>
          </p:cNvSpPr>
          <p:nvPr>
            <p:ph idx="1"/>
          </p:nvPr>
        </p:nvSpPr>
        <p:spPr>
          <a:xfrm>
            <a:off x="1981200" y="1861457"/>
            <a:ext cx="8229600" cy="1974273"/>
          </a:xfrm>
          <a:ln>
            <a:solidFill>
              <a:schemeClr val="tx1"/>
            </a:solidFill>
          </a:ln>
        </p:spPr>
        <p:txBody>
          <a:bodyPr>
            <a:normAutofit/>
          </a:bodyPr>
          <a:lstStyle/>
          <a:p>
            <a:pPr>
              <a:buNone/>
            </a:pPr>
            <a:r>
              <a:rPr lang="en-US" dirty="0" smtClean="0"/>
              <a:t>I will be able to</a:t>
            </a:r>
          </a:p>
          <a:p>
            <a:r>
              <a:rPr lang="en-US" dirty="0" smtClean="0"/>
              <a:t>Give a definition of the 3 different volcano classifications.</a:t>
            </a:r>
          </a:p>
          <a:p>
            <a:pPr>
              <a:buNone/>
            </a:pPr>
            <a:endParaRPr lang="en-US" dirty="0" smtClean="0"/>
          </a:p>
        </p:txBody>
      </p:sp>
    </p:spTree>
    <p:extLst>
      <p:ext uri="{BB962C8B-B14F-4D97-AF65-F5344CB8AC3E}">
        <p14:creationId xmlns:p14="http://schemas.microsoft.com/office/powerpoint/2010/main" val="5192369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9182"/>
            <a:ext cx="10515600" cy="826861"/>
          </a:xfrm>
        </p:spPr>
        <p:txBody>
          <a:bodyPr>
            <a:normAutofit/>
          </a:bodyPr>
          <a:lstStyle/>
          <a:p>
            <a:r>
              <a:rPr lang="en-GB" sz="3600" b="1" dirty="0" smtClean="0">
                <a:latin typeface="Comic Sans MS" panose="030F0702030302020204" pitchFamily="66" charset="0"/>
              </a:rPr>
              <a:t>Volcanoes may be Active, Dormant or Extinct</a:t>
            </a:r>
            <a:endParaRPr lang="en-GB" sz="3600" b="1" dirty="0">
              <a:latin typeface="Comic Sans MS" panose="030F0702030302020204" pitchFamily="66" charset="0"/>
            </a:endParaRPr>
          </a:p>
        </p:txBody>
      </p:sp>
      <p:sp>
        <p:nvSpPr>
          <p:cNvPr id="3" name="Content Placeholder 2"/>
          <p:cNvSpPr>
            <a:spLocks noGrp="1"/>
          </p:cNvSpPr>
          <p:nvPr>
            <p:ph idx="1"/>
          </p:nvPr>
        </p:nvSpPr>
        <p:spPr>
          <a:xfrm>
            <a:off x="743197" y="1143760"/>
            <a:ext cx="10515600" cy="3350532"/>
          </a:xfrm>
        </p:spPr>
        <p:txBody>
          <a:bodyPr>
            <a:normAutofit fontScale="85000" lnSpcReduction="10000"/>
          </a:bodyPr>
          <a:lstStyle/>
          <a:p>
            <a:r>
              <a:rPr lang="en-GB" dirty="0" smtClean="0">
                <a:latin typeface="Comic Sans MS" panose="030F0702030302020204" pitchFamily="66" charset="0"/>
              </a:rPr>
              <a:t>If a volcano has erupted recently and is </a:t>
            </a:r>
            <a:r>
              <a:rPr lang="en-GB" dirty="0" smtClean="0">
                <a:solidFill>
                  <a:srgbClr val="FF0000"/>
                </a:solidFill>
                <a:latin typeface="Comic Sans MS" panose="030F0702030302020204" pitchFamily="66" charset="0"/>
              </a:rPr>
              <a:t>likely to erupt again</a:t>
            </a:r>
            <a:r>
              <a:rPr lang="en-GB" dirty="0" smtClean="0">
                <a:latin typeface="Comic Sans MS" panose="030F0702030302020204" pitchFamily="66" charset="0"/>
              </a:rPr>
              <a:t>, it is described as </a:t>
            </a:r>
            <a:r>
              <a:rPr lang="en-GB" b="1" u="sng" dirty="0" smtClean="0">
                <a:solidFill>
                  <a:srgbClr val="FF0000"/>
                </a:solidFill>
                <a:latin typeface="Comic Sans MS" panose="030F0702030302020204" pitchFamily="66" charset="0"/>
              </a:rPr>
              <a:t>active</a:t>
            </a:r>
            <a:r>
              <a:rPr lang="en-GB" dirty="0" smtClean="0">
                <a:solidFill>
                  <a:srgbClr val="FF0000"/>
                </a:solidFill>
                <a:latin typeface="Comic Sans MS" panose="030F0702030302020204" pitchFamily="66" charset="0"/>
              </a:rPr>
              <a:t>,</a:t>
            </a:r>
            <a:r>
              <a:rPr lang="en-GB" dirty="0" smtClean="0">
                <a:latin typeface="Comic Sans MS" panose="030F0702030302020204" pitchFamily="66" charset="0"/>
              </a:rPr>
              <a:t> e.g. Mount Etna (Italy)</a:t>
            </a:r>
          </a:p>
          <a:p>
            <a:endParaRPr lang="en-GB" dirty="0">
              <a:latin typeface="Comic Sans MS" panose="030F0702030302020204" pitchFamily="66" charset="0"/>
            </a:endParaRPr>
          </a:p>
          <a:p>
            <a:r>
              <a:rPr lang="en-GB" dirty="0" smtClean="0">
                <a:latin typeface="Comic Sans MS" panose="030F0702030302020204" pitchFamily="66" charset="0"/>
              </a:rPr>
              <a:t>Volcanoes that </a:t>
            </a:r>
            <a:r>
              <a:rPr lang="en-GB" dirty="0" smtClean="0">
                <a:solidFill>
                  <a:srgbClr val="FF0000"/>
                </a:solidFill>
                <a:latin typeface="Comic Sans MS" panose="030F0702030302020204" pitchFamily="66" charset="0"/>
              </a:rPr>
              <a:t>have erupted in the past 2000 years but not recently are said to be </a:t>
            </a:r>
            <a:r>
              <a:rPr lang="en-GB" b="1" u="sng" dirty="0" smtClean="0">
                <a:solidFill>
                  <a:srgbClr val="FF0000"/>
                </a:solidFill>
                <a:latin typeface="Comic Sans MS" panose="030F0702030302020204" pitchFamily="66" charset="0"/>
              </a:rPr>
              <a:t>dormant</a:t>
            </a:r>
            <a:r>
              <a:rPr lang="en-GB" dirty="0" smtClean="0">
                <a:latin typeface="Comic Sans MS" panose="030F0702030302020204" pitchFamily="66" charset="0"/>
              </a:rPr>
              <a:t> or sleeping, e.g. Mount Pelee (France)</a:t>
            </a:r>
          </a:p>
          <a:p>
            <a:endParaRPr lang="en-GB" dirty="0">
              <a:latin typeface="Comic Sans MS" panose="030F0702030302020204" pitchFamily="66" charset="0"/>
            </a:endParaRPr>
          </a:p>
          <a:p>
            <a:r>
              <a:rPr lang="en-GB" dirty="0" smtClean="0">
                <a:latin typeface="Comic Sans MS" panose="030F0702030302020204" pitchFamily="66" charset="0"/>
              </a:rPr>
              <a:t>Many volcanoes are said to </a:t>
            </a:r>
            <a:r>
              <a:rPr lang="en-GB" dirty="0" smtClean="0">
                <a:solidFill>
                  <a:srgbClr val="FF0000"/>
                </a:solidFill>
                <a:latin typeface="Comic Sans MS" panose="030F0702030302020204" pitchFamily="66" charset="0"/>
              </a:rPr>
              <a:t>never erupt again</a:t>
            </a:r>
            <a:r>
              <a:rPr lang="en-GB" dirty="0" smtClean="0">
                <a:latin typeface="Comic Sans MS" panose="030F0702030302020204" pitchFamily="66" charset="0"/>
              </a:rPr>
              <a:t>.  They are said to be </a:t>
            </a:r>
            <a:r>
              <a:rPr lang="en-GB" b="1" u="sng" dirty="0" smtClean="0">
                <a:solidFill>
                  <a:srgbClr val="FF0000"/>
                </a:solidFill>
                <a:latin typeface="Comic Sans MS" panose="030F0702030302020204" pitchFamily="66" charset="0"/>
              </a:rPr>
              <a:t>extinct</a:t>
            </a:r>
            <a:r>
              <a:rPr lang="en-GB" dirty="0" smtClean="0">
                <a:latin typeface="Comic Sans MS" panose="030F0702030302020204" pitchFamily="66" charset="0"/>
              </a:rPr>
              <a:t> because they are dead and their volcanic activity is finished, e.g. Arthur’s seat (Edinburgh) </a:t>
            </a:r>
            <a:endParaRPr lang="en-GB" dirty="0">
              <a:latin typeface="Comic Sans MS" panose="030F0702030302020204" pitchFamily="66" charset="0"/>
            </a:endParaRPr>
          </a:p>
        </p:txBody>
      </p:sp>
      <p:sp>
        <p:nvSpPr>
          <p:cNvPr id="5" name="TextBox 4"/>
          <p:cNvSpPr txBox="1"/>
          <p:nvPr/>
        </p:nvSpPr>
        <p:spPr>
          <a:xfrm>
            <a:off x="463632" y="4540550"/>
            <a:ext cx="11264736" cy="2215991"/>
          </a:xfrm>
          <a:prstGeom prst="rect">
            <a:avLst/>
          </a:prstGeom>
          <a:solidFill>
            <a:srgbClr val="FFFF00"/>
          </a:solidFill>
        </p:spPr>
        <p:txBody>
          <a:bodyPr wrap="square" rtlCol="0">
            <a:spAutoFit/>
          </a:bodyPr>
          <a:lstStyle/>
          <a:p>
            <a:r>
              <a:rPr lang="en-GB" sz="2300" b="1" u="sng" dirty="0" smtClean="0"/>
              <a:t>Task</a:t>
            </a:r>
          </a:p>
          <a:p>
            <a:endParaRPr lang="en-GB" sz="2300" dirty="0"/>
          </a:p>
          <a:p>
            <a:pPr marL="342900" indent="-342900">
              <a:buAutoNum type="arabicPeriod"/>
            </a:pPr>
            <a:r>
              <a:rPr lang="en-GB" sz="2300" dirty="0" smtClean="0"/>
              <a:t>Write out the three types of volcano and a give a definition for each one.</a:t>
            </a:r>
          </a:p>
          <a:p>
            <a:pPr marL="342900" indent="-342900">
              <a:buAutoNum type="arabicPeriod"/>
            </a:pPr>
            <a:endParaRPr lang="en-GB" sz="2300" dirty="0" smtClean="0"/>
          </a:p>
          <a:p>
            <a:pPr marL="342900" indent="-342900">
              <a:buAutoNum type="arabicPeriod"/>
            </a:pPr>
            <a:r>
              <a:rPr lang="en-GB" sz="2300" dirty="0" smtClean="0"/>
              <a:t>What type of volcano is the most dangerous? Write down you answer and give a reason for your choice. </a:t>
            </a:r>
          </a:p>
        </p:txBody>
      </p:sp>
    </p:spTree>
    <p:extLst>
      <p:ext uri="{BB962C8B-B14F-4D97-AF65-F5344CB8AC3E}">
        <p14:creationId xmlns:p14="http://schemas.microsoft.com/office/powerpoint/2010/main" val="159236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9182"/>
            <a:ext cx="10515600" cy="826861"/>
          </a:xfrm>
        </p:spPr>
        <p:txBody>
          <a:bodyPr>
            <a:normAutofit/>
          </a:bodyPr>
          <a:lstStyle/>
          <a:p>
            <a:r>
              <a:rPr lang="en-GB" sz="3600" b="1" dirty="0" smtClean="0">
                <a:latin typeface="Comic Sans MS" panose="030F0702030302020204" pitchFamily="66" charset="0"/>
              </a:rPr>
              <a:t>Volcanoes may be Active, Dormant or Extinct</a:t>
            </a:r>
            <a:endParaRPr lang="en-GB" sz="3600" b="1" dirty="0">
              <a:latin typeface="Comic Sans MS" panose="030F0702030302020204" pitchFamily="66" charset="0"/>
            </a:endParaRPr>
          </a:p>
        </p:txBody>
      </p:sp>
      <p:sp>
        <p:nvSpPr>
          <p:cNvPr id="3" name="Content Placeholder 2"/>
          <p:cNvSpPr>
            <a:spLocks noGrp="1"/>
          </p:cNvSpPr>
          <p:nvPr>
            <p:ph idx="1"/>
          </p:nvPr>
        </p:nvSpPr>
        <p:spPr>
          <a:xfrm>
            <a:off x="743197" y="1143760"/>
            <a:ext cx="10515600" cy="3350532"/>
          </a:xfrm>
        </p:spPr>
        <p:txBody>
          <a:bodyPr>
            <a:normAutofit fontScale="85000" lnSpcReduction="10000"/>
          </a:bodyPr>
          <a:lstStyle/>
          <a:p>
            <a:r>
              <a:rPr lang="en-GB" dirty="0" smtClean="0">
                <a:latin typeface="Comic Sans MS" panose="030F0702030302020204" pitchFamily="66" charset="0"/>
              </a:rPr>
              <a:t>If a volcano has erupted recently and is </a:t>
            </a:r>
            <a:r>
              <a:rPr lang="en-GB" dirty="0" smtClean="0">
                <a:solidFill>
                  <a:srgbClr val="FF0000"/>
                </a:solidFill>
                <a:latin typeface="Comic Sans MS" panose="030F0702030302020204" pitchFamily="66" charset="0"/>
              </a:rPr>
              <a:t>likely to erupt again</a:t>
            </a:r>
            <a:r>
              <a:rPr lang="en-GB" dirty="0" smtClean="0">
                <a:latin typeface="Comic Sans MS" panose="030F0702030302020204" pitchFamily="66" charset="0"/>
              </a:rPr>
              <a:t>, it is described as </a:t>
            </a:r>
            <a:r>
              <a:rPr lang="en-GB" b="1" u="sng" dirty="0" smtClean="0">
                <a:solidFill>
                  <a:srgbClr val="FF0000"/>
                </a:solidFill>
                <a:latin typeface="Comic Sans MS" panose="030F0702030302020204" pitchFamily="66" charset="0"/>
              </a:rPr>
              <a:t>active</a:t>
            </a:r>
            <a:r>
              <a:rPr lang="en-GB" dirty="0" smtClean="0">
                <a:solidFill>
                  <a:srgbClr val="FF0000"/>
                </a:solidFill>
                <a:latin typeface="Comic Sans MS" panose="030F0702030302020204" pitchFamily="66" charset="0"/>
              </a:rPr>
              <a:t>,</a:t>
            </a:r>
            <a:r>
              <a:rPr lang="en-GB" dirty="0" smtClean="0">
                <a:latin typeface="Comic Sans MS" panose="030F0702030302020204" pitchFamily="66" charset="0"/>
              </a:rPr>
              <a:t> e.g. Mount Etna (Italy)</a:t>
            </a:r>
          </a:p>
          <a:p>
            <a:endParaRPr lang="en-GB" dirty="0">
              <a:latin typeface="Comic Sans MS" panose="030F0702030302020204" pitchFamily="66" charset="0"/>
            </a:endParaRPr>
          </a:p>
          <a:p>
            <a:r>
              <a:rPr lang="en-GB" dirty="0" smtClean="0">
                <a:latin typeface="Comic Sans MS" panose="030F0702030302020204" pitchFamily="66" charset="0"/>
              </a:rPr>
              <a:t>Volcanoes that </a:t>
            </a:r>
            <a:r>
              <a:rPr lang="en-GB" dirty="0" smtClean="0">
                <a:solidFill>
                  <a:srgbClr val="FF0000"/>
                </a:solidFill>
                <a:latin typeface="Comic Sans MS" panose="030F0702030302020204" pitchFamily="66" charset="0"/>
              </a:rPr>
              <a:t>have erupted in the past 2000 years but not recently are said to be </a:t>
            </a:r>
            <a:r>
              <a:rPr lang="en-GB" b="1" u="sng" dirty="0" smtClean="0">
                <a:solidFill>
                  <a:srgbClr val="FF0000"/>
                </a:solidFill>
                <a:latin typeface="Comic Sans MS" panose="030F0702030302020204" pitchFamily="66" charset="0"/>
              </a:rPr>
              <a:t>dormant</a:t>
            </a:r>
            <a:r>
              <a:rPr lang="en-GB" dirty="0" smtClean="0">
                <a:latin typeface="Comic Sans MS" panose="030F0702030302020204" pitchFamily="66" charset="0"/>
              </a:rPr>
              <a:t> or sleeping, e.g. Mount Pelee (France)</a:t>
            </a:r>
          </a:p>
          <a:p>
            <a:endParaRPr lang="en-GB" dirty="0">
              <a:latin typeface="Comic Sans MS" panose="030F0702030302020204" pitchFamily="66" charset="0"/>
            </a:endParaRPr>
          </a:p>
          <a:p>
            <a:r>
              <a:rPr lang="en-GB" dirty="0" smtClean="0">
                <a:latin typeface="Comic Sans MS" panose="030F0702030302020204" pitchFamily="66" charset="0"/>
              </a:rPr>
              <a:t>Many volcanoes are said to </a:t>
            </a:r>
            <a:r>
              <a:rPr lang="en-GB" dirty="0" smtClean="0">
                <a:solidFill>
                  <a:srgbClr val="FF0000"/>
                </a:solidFill>
                <a:latin typeface="Comic Sans MS" panose="030F0702030302020204" pitchFamily="66" charset="0"/>
              </a:rPr>
              <a:t>never erupt again</a:t>
            </a:r>
            <a:r>
              <a:rPr lang="en-GB" dirty="0" smtClean="0">
                <a:latin typeface="Comic Sans MS" panose="030F0702030302020204" pitchFamily="66" charset="0"/>
              </a:rPr>
              <a:t>.  They are said to be </a:t>
            </a:r>
            <a:r>
              <a:rPr lang="en-GB" b="1" u="sng" dirty="0" smtClean="0">
                <a:solidFill>
                  <a:srgbClr val="FF0000"/>
                </a:solidFill>
                <a:latin typeface="Comic Sans MS" panose="030F0702030302020204" pitchFamily="66" charset="0"/>
              </a:rPr>
              <a:t>extinct</a:t>
            </a:r>
            <a:r>
              <a:rPr lang="en-GB" dirty="0" smtClean="0">
                <a:latin typeface="Comic Sans MS" panose="030F0702030302020204" pitchFamily="66" charset="0"/>
              </a:rPr>
              <a:t> because they are dead and their volcanic activity is finished, e.g. Arthur’s seat (Edinburgh) </a:t>
            </a:r>
            <a:endParaRPr lang="en-GB" dirty="0">
              <a:latin typeface="Comic Sans MS" panose="030F0702030302020204" pitchFamily="66" charset="0"/>
            </a:endParaRPr>
          </a:p>
        </p:txBody>
      </p:sp>
      <p:sp>
        <p:nvSpPr>
          <p:cNvPr id="5" name="TextBox 4"/>
          <p:cNvSpPr txBox="1"/>
          <p:nvPr/>
        </p:nvSpPr>
        <p:spPr>
          <a:xfrm>
            <a:off x="463632" y="4540550"/>
            <a:ext cx="11264736" cy="2215991"/>
          </a:xfrm>
          <a:prstGeom prst="rect">
            <a:avLst/>
          </a:prstGeom>
          <a:solidFill>
            <a:srgbClr val="FFFF00"/>
          </a:solidFill>
        </p:spPr>
        <p:txBody>
          <a:bodyPr wrap="square" rtlCol="0">
            <a:spAutoFit/>
          </a:bodyPr>
          <a:lstStyle/>
          <a:p>
            <a:r>
              <a:rPr lang="en-GB" sz="2300" b="1" u="sng" dirty="0" smtClean="0"/>
              <a:t>Task</a:t>
            </a:r>
          </a:p>
          <a:p>
            <a:endParaRPr lang="en-GB" sz="2300" dirty="0"/>
          </a:p>
          <a:p>
            <a:pPr marL="342900" indent="-342900">
              <a:buAutoNum type="arabicPeriod"/>
            </a:pPr>
            <a:r>
              <a:rPr lang="en-GB" sz="2300" dirty="0" smtClean="0"/>
              <a:t>Write out the three types of volcano and a give a definition for each one.</a:t>
            </a:r>
          </a:p>
          <a:p>
            <a:pPr marL="342900" indent="-342900">
              <a:buAutoNum type="arabicPeriod"/>
            </a:pPr>
            <a:endParaRPr lang="en-GB" sz="2300" dirty="0" smtClean="0"/>
          </a:p>
          <a:p>
            <a:pPr marL="342900" indent="-342900">
              <a:buAutoNum type="arabicPeriod"/>
            </a:pPr>
            <a:r>
              <a:rPr lang="en-GB" sz="2300" dirty="0" smtClean="0"/>
              <a:t>What type of volcano is the most dangerous? Write down you answer and give a reason for your choice. </a:t>
            </a:r>
          </a:p>
        </p:txBody>
      </p:sp>
    </p:spTree>
    <p:extLst>
      <p:ext uri="{BB962C8B-B14F-4D97-AF65-F5344CB8AC3E}">
        <p14:creationId xmlns:p14="http://schemas.microsoft.com/office/powerpoint/2010/main" val="404158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4492"/>
            <a:ext cx="10515600" cy="1325563"/>
          </a:xfrm>
        </p:spPr>
        <p:txBody>
          <a:bodyPr/>
          <a:lstStyle/>
          <a:p>
            <a:r>
              <a:rPr lang="en-GB" dirty="0" smtClean="0">
                <a:hlinkClick r:id="rId2"/>
              </a:rPr>
              <a:t>Volcanoes Documentary</a:t>
            </a:r>
            <a:endParaRPr lang="en-GB" dirty="0"/>
          </a:p>
        </p:txBody>
      </p:sp>
      <p:sp>
        <p:nvSpPr>
          <p:cNvPr id="3" name="Content Placeholder 2"/>
          <p:cNvSpPr>
            <a:spLocks noGrp="1"/>
          </p:cNvSpPr>
          <p:nvPr>
            <p:ph idx="1"/>
          </p:nvPr>
        </p:nvSpPr>
        <p:spPr>
          <a:xfrm>
            <a:off x="838200" y="1417556"/>
            <a:ext cx="10515600" cy="4351338"/>
          </a:xfrm>
        </p:spPr>
        <p:txBody>
          <a:bodyPr/>
          <a:lstStyle/>
          <a:p>
            <a:r>
              <a:rPr lang="en-GB" dirty="0" smtClean="0"/>
              <a:t>Take a new page in your jotter, split it into 4 boxes with the headings shown below.</a:t>
            </a:r>
          </a:p>
          <a:p>
            <a:r>
              <a:rPr lang="en-GB" dirty="0" smtClean="0"/>
              <a:t>Watch the Power of the Planet ‘Volcano’ DVD and take notes under the relevant headings.</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941072129"/>
              </p:ext>
            </p:extLst>
          </p:nvPr>
        </p:nvGraphicFramePr>
        <p:xfrm>
          <a:off x="2233880" y="3252652"/>
          <a:ext cx="8128000" cy="347472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857948627"/>
                    </a:ext>
                  </a:extLst>
                </a:gridCol>
                <a:gridCol w="4064000">
                  <a:extLst>
                    <a:ext uri="{9D8B030D-6E8A-4147-A177-3AD203B41FA5}">
                      <a16:colId xmlns:a16="http://schemas.microsoft.com/office/drawing/2014/main" val="1166184972"/>
                    </a:ext>
                  </a:extLst>
                </a:gridCol>
              </a:tblGrid>
              <a:tr h="370840">
                <a:tc>
                  <a:txBody>
                    <a:bodyPr/>
                    <a:lstStyle/>
                    <a:p>
                      <a:pPr algn="ctr"/>
                      <a:r>
                        <a:rPr lang="en-GB" b="1" u="sng" dirty="0" smtClean="0">
                          <a:solidFill>
                            <a:srgbClr val="FF0000"/>
                          </a:solidFill>
                        </a:rPr>
                        <a:t>I already know…</a:t>
                      </a:r>
                    </a:p>
                    <a:p>
                      <a:pPr algn="ctr"/>
                      <a:endParaRPr lang="en-GB" b="1" u="sng" dirty="0" smtClean="0">
                        <a:solidFill>
                          <a:srgbClr val="FF0000"/>
                        </a:solidFill>
                      </a:endParaRPr>
                    </a:p>
                    <a:p>
                      <a:pPr algn="ctr"/>
                      <a:endParaRPr lang="en-GB" b="1" u="sng" dirty="0" smtClean="0">
                        <a:solidFill>
                          <a:srgbClr val="FF0000"/>
                        </a:solidFill>
                      </a:endParaRPr>
                    </a:p>
                    <a:p>
                      <a:pPr algn="ctr"/>
                      <a:endParaRPr lang="en-GB" b="1" u="sng" dirty="0" smtClean="0">
                        <a:solidFill>
                          <a:srgbClr val="FF0000"/>
                        </a:solidFill>
                      </a:endParaRPr>
                    </a:p>
                    <a:p>
                      <a:pPr algn="ctr"/>
                      <a:endParaRPr lang="en-GB" b="1" u="sng" dirty="0" smtClean="0">
                        <a:solidFill>
                          <a:srgbClr val="FF0000"/>
                        </a:solidFill>
                      </a:endParaRPr>
                    </a:p>
                    <a:p>
                      <a:pPr algn="ctr"/>
                      <a:endParaRPr lang="en-GB" b="1" u="sng" dirty="0">
                        <a:solidFill>
                          <a:srgbClr val="FF0000"/>
                        </a:solidFill>
                      </a:endParaRPr>
                    </a:p>
                  </a:txBody>
                  <a:tcPr/>
                </a:tc>
                <a:tc>
                  <a:txBody>
                    <a:bodyPr/>
                    <a:lstStyle/>
                    <a:p>
                      <a:pPr algn="ctr"/>
                      <a:r>
                        <a:rPr lang="en-GB" b="1" u="sng" dirty="0" smtClean="0">
                          <a:solidFill>
                            <a:srgbClr val="FF0000"/>
                          </a:solidFill>
                        </a:rPr>
                        <a:t>I didn’t know…</a:t>
                      </a:r>
                      <a:endParaRPr lang="en-GB" b="1" u="sng" dirty="0">
                        <a:solidFill>
                          <a:srgbClr val="FF0000"/>
                        </a:solidFill>
                      </a:endParaRPr>
                    </a:p>
                  </a:txBody>
                  <a:tcPr/>
                </a:tc>
                <a:extLst>
                  <a:ext uri="{0D108BD9-81ED-4DB2-BD59-A6C34878D82A}">
                    <a16:rowId xmlns:a16="http://schemas.microsoft.com/office/drawing/2014/main" val="3937245917"/>
                  </a:ext>
                </a:extLst>
              </a:tr>
              <a:tr h="370840">
                <a:tc>
                  <a:txBody>
                    <a:bodyPr/>
                    <a:lstStyle/>
                    <a:p>
                      <a:pPr algn="ctr"/>
                      <a:r>
                        <a:rPr lang="en-GB" b="1" u="sng" dirty="0" smtClean="0">
                          <a:solidFill>
                            <a:srgbClr val="FF0000"/>
                          </a:solidFill>
                        </a:rPr>
                        <a:t>I</a:t>
                      </a:r>
                      <a:r>
                        <a:rPr lang="en-GB" b="1" u="sng" baseline="0" dirty="0" smtClean="0">
                          <a:solidFill>
                            <a:srgbClr val="FF0000"/>
                          </a:solidFill>
                        </a:rPr>
                        <a:t> found this interesting…</a:t>
                      </a:r>
                      <a:endParaRPr lang="en-GB" b="1" u="sng" dirty="0" smtClean="0">
                        <a:solidFill>
                          <a:srgbClr val="FF0000"/>
                        </a:solidFill>
                      </a:endParaRPr>
                    </a:p>
                    <a:p>
                      <a:pPr algn="ctr"/>
                      <a:endParaRPr lang="en-GB" b="1" u="sng" dirty="0" smtClean="0">
                        <a:solidFill>
                          <a:srgbClr val="FF0000"/>
                        </a:solidFill>
                      </a:endParaRPr>
                    </a:p>
                    <a:p>
                      <a:pPr algn="ctr"/>
                      <a:endParaRPr lang="en-GB" b="1" u="sng" dirty="0" smtClean="0">
                        <a:solidFill>
                          <a:srgbClr val="FF0000"/>
                        </a:solidFill>
                      </a:endParaRPr>
                    </a:p>
                    <a:p>
                      <a:pPr algn="ctr"/>
                      <a:endParaRPr lang="en-GB" b="1" u="sng" dirty="0" smtClean="0">
                        <a:solidFill>
                          <a:srgbClr val="FF0000"/>
                        </a:solidFill>
                      </a:endParaRPr>
                    </a:p>
                    <a:p>
                      <a:pPr algn="ctr"/>
                      <a:endParaRPr lang="en-GB" b="1" u="sng" dirty="0" smtClean="0">
                        <a:solidFill>
                          <a:srgbClr val="FF0000"/>
                        </a:solidFill>
                      </a:endParaRPr>
                    </a:p>
                    <a:p>
                      <a:pPr algn="ctr"/>
                      <a:endParaRPr lang="en-GB" b="1" u="sng" dirty="0">
                        <a:solidFill>
                          <a:srgbClr val="FF0000"/>
                        </a:solidFill>
                      </a:endParaRPr>
                    </a:p>
                  </a:txBody>
                  <a:tcPr/>
                </a:tc>
                <a:tc>
                  <a:txBody>
                    <a:bodyPr/>
                    <a:lstStyle/>
                    <a:p>
                      <a:pPr algn="ctr"/>
                      <a:r>
                        <a:rPr lang="en-GB" b="1" u="sng" dirty="0" smtClean="0">
                          <a:solidFill>
                            <a:srgbClr val="FF0000"/>
                          </a:solidFill>
                        </a:rPr>
                        <a:t>I’d like to know more about…</a:t>
                      </a:r>
                      <a:endParaRPr lang="en-GB" b="1" u="sng" dirty="0">
                        <a:solidFill>
                          <a:srgbClr val="FF0000"/>
                        </a:solidFill>
                      </a:endParaRPr>
                    </a:p>
                  </a:txBody>
                  <a:tcPr/>
                </a:tc>
                <a:extLst>
                  <a:ext uri="{0D108BD9-81ED-4DB2-BD59-A6C34878D82A}">
                    <a16:rowId xmlns:a16="http://schemas.microsoft.com/office/drawing/2014/main" val="939401777"/>
                  </a:ext>
                </a:extLst>
              </a:tr>
            </a:tbl>
          </a:graphicData>
        </a:graphic>
      </p:graphicFrame>
    </p:spTree>
    <p:extLst>
      <p:ext uri="{BB962C8B-B14F-4D97-AF65-F5344CB8AC3E}">
        <p14:creationId xmlns:p14="http://schemas.microsoft.com/office/powerpoint/2010/main" val="40682696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 – Triangle Link</a:t>
            </a:r>
            <a:endParaRPr lang="en-GB" dirty="0"/>
          </a:p>
        </p:txBody>
      </p:sp>
      <p:sp>
        <p:nvSpPr>
          <p:cNvPr id="4" name="Isosceles Triangle 3"/>
          <p:cNvSpPr/>
          <p:nvPr/>
        </p:nvSpPr>
        <p:spPr>
          <a:xfrm>
            <a:off x="6976754" y="2001775"/>
            <a:ext cx="2901537" cy="3187834"/>
          </a:xfrm>
          <a:prstGeom prst="triangle">
            <a:avLst/>
          </a:prstGeom>
          <a:ln>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5" name="TextBox 4"/>
          <p:cNvSpPr txBox="1"/>
          <p:nvPr/>
        </p:nvSpPr>
        <p:spPr>
          <a:xfrm>
            <a:off x="9878291" y="5115975"/>
            <a:ext cx="2090057" cy="769441"/>
          </a:xfrm>
          <a:prstGeom prst="rect">
            <a:avLst/>
          </a:prstGeom>
          <a:noFill/>
        </p:spPr>
        <p:txBody>
          <a:bodyPr wrap="square" rtlCol="0">
            <a:spAutoFit/>
          </a:bodyPr>
          <a:lstStyle/>
          <a:p>
            <a:r>
              <a:rPr lang="en-GB" sz="2200" dirty="0" smtClean="0">
                <a:solidFill>
                  <a:srgbClr val="FF0000"/>
                </a:solidFill>
              </a:rPr>
              <a:t>Tectonic </a:t>
            </a:r>
          </a:p>
          <a:p>
            <a:r>
              <a:rPr lang="en-GB" sz="2200" dirty="0" smtClean="0">
                <a:solidFill>
                  <a:srgbClr val="FF0000"/>
                </a:solidFill>
              </a:rPr>
              <a:t> Plates</a:t>
            </a:r>
            <a:endParaRPr lang="en-GB" sz="2200" dirty="0">
              <a:solidFill>
                <a:srgbClr val="FF0000"/>
              </a:solidFill>
            </a:endParaRPr>
          </a:p>
        </p:txBody>
      </p:sp>
      <p:sp>
        <p:nvSpPr>
          <p:cNvPr id="7" name="TextBox 6"/>
          <p:cNvSpPr txBox="1"/>
          <p:nvPr/>
        </p:nvSpPr>
        <p:spPr>
          <a:xfrm>
            <a:off x="7657606" y="1475244"/>
            <a:ext cx="2090057" cy="430887"/>
          </a:xfrm>
          <a:prstGeom prst="rect">
            <a:avLst/>
          </a:prstGeom>
          <a:noFill/>
        </p:spPr>
        <p:txBody>
          <a:bodyPr wrap="square" rtlCol="0">
            <a:spAutoFit/>
          </a:bodyPr>
          <a:lstStyle/>
          <a:p>
            <a:r>
              <a:rPr lang="en-GB" sz="2200" dirty="0" smtClean="0">
                <a:solidFill>
                  <a:srgbClr val="FF0000"/>
                </a:solidFill>
              </a:rPr>
              <a:t>Volcanoes</a:t>
            </a:r>
            <a:endParaRPr lang="en-GB" sz="2200" dirty="0">
              <a:solidFill>
                <a:srgbClr val="FF0000"/>
              </a:solidFill>
            </a:endParaRPr>
          </a:p>
        </p:txBody>
      </p:sp>
      <p:sp>
        <p:nvSpPr>
          <p:cNvPr id="8" name="TextBox 7"/>
          <p:cNvSpPr txBox="1"/>
          <p:nvPr/>
        </p:nvSpPr>
        <p:spPr>
          <a:xfrm>
            <a:off x="5698177" y="5158831"/>
            <a:ext cx="2090057" cy="430887"/>
          </a:xfrm>
          <a:prstGeom prst="rect">
            <a:avLst/>
          </a:prstGeom>
          <a:noFill/>
        </p:spPr>
        <p:txBody>
          <a:bodyPr wrap="square" rtlCol="0">
            <a:spAutoFit/>
          </a:bodyPr>
          <a:lstStyle/>
          <a:p>
            <a:r>
              <a:rPr lang="en-GB" sz="2200" dirty="0" smtClean="0">
                <a:solidFill>
                  <a:srgbClr val="FF0000"/>
                </a:solidFill>
              </a:rPr>
              <a:t>Magma</a:t>
            </a:r>
            <a:endParaRPr lang="en-GB" sz="2200" dirty="0">
              <a:solidFill>
                <a:srgbClr val="FF0000"/>
              </a:solidFill>
            </a:endParaRPr>
          </a:p>
        </p:txBody>
      </p:sp>
      <p:sp>
        <p:nvSpPr>
          <p:cNvPr id="9" name="TextBox 8"/>
          <p:cNvSpPr txBox="1"/>
          <p:nvPr/>
        </p:nvSpPr>
        <p:spPr>
          <a:xfrm rot="4001653">
            <a:off x="8451394" y="2998840"/>
            <a:ext cx="2786397" cy="1200329"/>
          </a:xfrm>
          <a:prstGeom prst="rect">
            <a:avLst/>
          </a:prstGeom>
          <a:noFill/>
        </p:spPr>
        <p:txBody>
          <a:bodyPr wrap="square" rtlCol="0">
            <a:spAutoFit/>
          </a:bodyPr>
          <a:lstStyle/>
          <a:p>
            <a:r>
              <a:rPr lang="en-GB" dirty="0" smtClean="0"/>
              <a:t>Sentence which shows the link between </a:t>
            </a:r>
            <a:r>
              <a:rPr lang="en-GB" dirty="0" smtClean="0">
                <a:solidFill>
                  <a:srgbClr val="FF0000"/>
                </a:solidFill>
              </a:rPr>
              <a:t>tectonic</a:t>
            </a:r>
            <a:r>
              <a:rPr lang="en-GB" dirty="0" smtClean="0"/>
              <a:t> </a:t>
            </a:r>
            <a:r>
              <a:rPr lang="en-GB" dirty="0" smtClean="0">
                <a:solidFill>
                  <a:srgbClr val="FF0000"/>
                </a:solidFill>
              </a:rPr>
              <a:t>plates</a:t>
            </a:r>
            <a:r>
              <a:rPr lang="en-GB" dirty="0" smtClean="0"/>
              <a:t> and </a:t>
            </a:r>
            <a:r>
              <a:rPr lang="en-GB" dirty="0" smtClean="0">
                <a:solidFill>
                  <a:srgbClr val="FF0000"/>
                </a:solidFill>
              </a:rPr>
              <a:t>volcanoes</a:t>
            </a:r>
            <a:endParaRPr lang="en-GB" dirty="0">
              <a:solidFill>
                <a:srgbClr val="FF0000"/>
              </a:solidFill>
            </a:endParaRPr>
          </a:p>
        </p:txBody>
      </p:sp>
      <p:sp>
        <p:nvSpPr>
          <p:cNvPr id="10" name="TextBox 9"/>
          <p:cNvSpPr txBox="1"/>
          <p:nvPr/>
        </p:nvSpPr>
        <p:spPr>
          <a:xfrm rot="17696293">
            <a:off x="5731041" y="2880101"/>
            <a:ext cx="2827261" cy="923330"/>
          </a:xfrm>
          <a:prstGeom prst="rect">
            <a:avLst/>
          </a:prstGeom>
          <a:noFill/>
        </p:spPr>
        <p:txBody>
          <a:bodyPr wrap="square" rtlCol="0">
            <a:spAutoFit/>
          </a:bodyPr>
          <a:lstStyle/>
          <a:p>
            <a:r>
              <a:rPr lang="en-GB" dirty="0" smtClean="0"/>
              <a:t>Sentence which shows the link between </a:t>
            </a:r>
            <a:r>
              <a:rPr lang="en-GB" dirty="0" smtClean="0">
                <a:solidFill>
                  <a:srgbClr val="FF0000"/>
                </a:solidFill>
              </a:rPr>
              <a:t>magma</a:t>
            </a:r>
            <a:r>
              <a:rPr lang="en-GB" dirty="0" smtClean="0"/>
              <a:t> and </a:t>
            </a:r>
            <a:r>
              <a:rPr lang="en-GB" dirty="0" smtClean="0">
                <a:solidFill>
                  <a:srgbClr val="FF0000"/>
                </a:solidFill>
              </a:rPr>
              <a:t>volcanoes</a:t>
            </a:r>
            <a:endParaRPr lang="en-GB" dirty="0">
              <a:solidFill>
                <a:srgbClr val="FF0000"/>
              </a:solidFill>
            </a:endParaRPr>
          </a:p>
        </p:txBody>
      </p:sp>
      <p:sp>
        <p:nvSpPr>
          <p:cNvPr id="11" name="TextBox 10"/>
          <p:cNvSpPr txBox="1"/>
          <p:nvPr/>
        </p:nvSpPr>
        <p:spPr>
          <a:xfrm>
            <a:off x="7136056" y="5222316"/>
            <a:ext cx="2786397" cy="1200329"/>
          </a:xfrm>
          <a:prstGeom prst="rect">
            <a:avLst/>
          </a:prstGeom>
          <a:noFill/>
        </p:spPr>
        <p:txBody>
          <a:bodyPr wrap="square" rtlCol="0">
            <a:spAutoFit/>
          </a:bodyPr>
          <a:lstStyle/>
          <a:p>
            <a:r>
              <a:rPr lang="en-GB" dirty="0" smtClean="0"/>
              <a:t>Sentence which shows the link between tectonic plates and magma</a:t>
            </a:r>
            <a:endParaRPr lang="en-GB" dirty="0"/>
          </a:p>
        </p:txBody>
      </p:sp>
      <p:sp>
        <p:nvSpPr>
          <p:cNvPr id="12" name="TextBox 11"/>
          <p:cNvSpPr txBox="1"/>
          <p:nvPr/>
        </p:nvSpPr>
        <p:spPr>
          <a:xfrm>
            <a:off x="354156" y="2099764"/>
            <a:ext cx="5484421" cy="3785652"/>
          </a:xfrm>
          <a:prstGeom prst="rect">
            <a:avLst/>
          </a:prstGeom>
          <a:noFill/>
        </p:spPr>
        <p:txBody>
          <a:bodyPr wrap="square" rtlCol="0">
            <a:spAutoFit/>
          </a:bodyPr>
          <a:lstStyle/>
          <a:p>
            <a:r>
              <a:rPr lang="en-GB" sz="2400" dirty="0" smtClean="0"/>
              <a:t>In your jotters draw out a triangle which has the </a:t>
            </a:r>
            <a:r>
              <a:rPr lang="en-GB" sz="2400" dirty="0" smtClean="0">
                <a:solidFill>
                  <a:srgbClr val="FF0000"/>
                </a:solidFill>
              </a:rPr>
              <a:t>3 words </a:t>
            </a:r>
            <a:r>
              <a:rPr lang="en-GB" sz="2400" dirty="0" smtClean="0"/>
              <a:t>shown at each of the points.</a:t>
            </a:r>
          </a:p>
          <a:p>
            <a:endParaRPr lang="en-GB" sz="2400" dirty="0" smtClean="0"/>
          </a:p>
          <a:p>
            <a:r>
              <a:rPr lang="en-GB" sz="2400" dirty="0" smtClean="0"/>
              <a:t>You have to write a </a:t>
            </a:r>
            <a:r>
              <a:rPr lang="en-GB" sz="2400" dirty="0" smtClean="0">
                <a:solidFill>
                  <a:srgbClr val="FF0000"/>
                </a:solidFill>
              </a:rPr>
              <a:t>linking sentence </a:t>
            </a:r>
            <a:r>
              <a:rPr lang="en-GB" sz="2400" dirty="0" smtClean="0"/>
              <a:t>along </a:t>
            </a:r>
            <a:r>
              <a:rPr lang="en-GB" sz="2400" dirty="0" smtClean="0">
                <a:solidFill>
                  <a:srgbClr val="FF0000"/>
                </a:solidFill>
              </a:rPr>
              <a:t>each side </a:t>
            </a:r>
            <a:r>
              <a:rPr lang="en-GB" sz="2400" dirty="0" smtClean="0"/>
              <a:t>of the triangle which will show how the </a:t>
            </a:r>
            <a:r>
              <a:rPr lang="en-GB" sz="2400" dirty="0" smtClean="0">
                <a:solidFill>
                  <a:srgbClr val="FF0000"/>
                </a:solidFill>
              </a:rPr>
              <a:t>two words </a:t>
            </a:r>
            <a:r>
              <a:rPr lang="en-GB" sz="2400" dirty="0" smtClean="0"/>
              <a:t>for that side</a:t>
            </a:r>
            <a:r>
              <a:rPr lang="en-GB" sz="2400" dirty="0" smtClean="0">
                <a:solidFill>
                  <a:srgbClr val="FF0000"/>
                </a:solidFill>
              </a:rPr>
              <a:t> link </a:t>
            </a:r>
            <a:r>
              <a:rPr lang="en-GB" sz="2400" dirty="0" smtClean="0"/>
              <a:t>together.</a:t>
            </a:r>
          </a:p>
          <a:p>
            <a:endParaRPr lang="en-GB" sz="2400" dirty="0"/>
          </a:p>
          <a:p>
            <a:endParaRPr lang="en-GB" sz="2400" dirty="0"/>
          </a:p>
        </p:txBody>
      </p:sp>
    </p:spTree>
    <p:extLst>
      <p:ext uri="{BB962C8B-B14F-4D97-AF65-F5344CB8AC3E}">
        <p14:creationId xmlns:p14="http://schemas.microsoft.com/office/powerpoint/2010/main" val="18791608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 to BBC Clip </a:t>
            </a:r>
            <a:r>
              <a:rPr lang="en-GB" smtClean="0"/>
              <a:t>on dormant volcanoes </a:t>
            </a:r>
            <a:r>
              <a:rPr lang="en-GB" dirty="0" smtClean="0"/>
              <a:t>in Scotland</a:t>
            </a:r>
            <a:endParaRPr lang="en-GB" dirty="0"/>
          </a:p>
        </p:txBody>
      </p:sp>
      <p:sp>
        <p:nvSpPr>
          <p:cNvPr id="3" name="Content Placeholder 2"/>
          <p:cNvSpPr>
            <a:spLocks noGrp="1"/>
          </p:cNvSpPr>
          <p:nvPr>
            <p:ph idx="1"/>
          </p:nvPr>
        </p:nvSpPr>
        <p:spPr/>
        <p:txBody>
          <a:bodyPr/>
          <a:lstStyle/>
          <a:p>
            <a:r>
              <a:rPr lang="en-GB" dirty="0">
                <a:hlinkClick r:id="rId2"/>
              </a:rPr>
              <a:t>https://</a:t>
            </a:r>
            <a:r>
              <a:rPr lang="en-GB" dirty="0" smtClean="0">
                <a:hlinkClick r:id="rId2"/>
              </a:rPr>
              <a:t>twitter.com/BBCScotland/status/1179279523151527937/video/1</a:t>
            </a:r>
            <a:endParaRPr lang="en-GB" dirty="0" smtClean="0"/>
          </a:p>
          <a:p>
            <a:endParaRPr lang="en-GB" dirty="0"/>
          </a:p>
        </p:txBody>
      </p:sp>
    </p:spTree>
    <p:extLst>
      <p:ext uri="{BB962C8B-B14F-4D97-AF65-F5344CB8AC3E}">
        <p14:creationId xmlns:p14="http://schemas.microsoft.com/office/powerpoint/2010/main" val="29817632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6580" y="4661374"/>
            <a:ext cx="2733675" cy="204787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990" y="2184934"/>
            <a:ext cx="2778004" cy="184630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7623" y="4753488"/>
            <a:ext cx="2813273" cy="1863645"/>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27200" y="0"/>
            <a:ext cx="3023075" cy="2118736"/>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30859" y="2279938"/>
            <a:ext cx="3042634" cy="2173310"/>
          </a:xfrm>
          <a:prstGeom prst="rect">
            <a:avLst/>
          </a:prstGeom>
        </p:spPr>
      </p:pic>
      <p:sp>
        <p:nvSpPr>
          <p:cNvPr id="9" name="TextBox 8"/>
          <p:cNvSpPr txBox="1"/>
          <p:nvPr/>
        </p:nvSpPr>
        <p:spPr>
          <a:xfrm>
            <a:off x="4327751" y="2184934"/>
            <a:ext cx="3621974" cy="4524315"/>
          </a:xfrm>
          <a:prstGeom prst="rect">
            <a:avLst/>
          </a:prstGeom>
          <a:noFill/>
        </p:spPr>
        <p:txBody>
          <a:bodyPr wrap="square" rtlCol="0">
            <a:spAutoFit/>
          </a:bodyPr>
          <a:lstStyle/>
          <a:p>
            <a:pPr algn="ctr"/>
            <a:r>
              <a:rPr lang="en-GB" sz="3600" dirty="0" smtClean="0"/>
              <a:t>Lesson Starter</a:t>
            </a:r>
          </a:p>
          <a:p>
            <a:pPr algn="ctr"/>
            <a:endParaRPr lang="en-GB" sz="3600" dirty="0"/>
          </a:p>
          <a:p>
            <a:pPr algn="ctr"/>
            <a:r>
              <a:rPr lang="en-GB" sz="3600" dirty="0" smtClean="0"/>
              <a:t>What do you think these pictures are showing?</a:t>
            </a:r>
          </a:p>
          <a:p>
            <a:pPr algn="ctr"/>
            <a:endParaRPr lang="en-GB" sz="3600" dirty="0"/>
          </a:p>
          <a:p>
            <a:pPr algn="ctr"/>
            <a:endParaRPr lang="en-GB" sz="3600" dirty="0"/>
          </a:p>
        </p:txBody>
      </p:sp>
    </p:spTree>
    <p:extLst>
      <p:ext uri="{BB962C8B-B14F-4D97-AF65-F5344CB8AC3E}">
        <p14:creationId xmlns:p14="http://schemas.microsoft.com/office/powerpoint/2010/main" val="41375590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new D4"/>
          <p:cNvPicPr>
            <a:picLocks noChangeAspect="1" noChangeArrowheads="1"/>
          </p:cNvPicPr>
          <p:nvPr/>
        </p:nvPicPr>
        <p:blipFill>
          <a:blip r:embed="rId2">
            <a:lum bright="-20000" contrast="20000"/>
          </a:blip>
          <a:srcRect/>
          <a:stretch>
            <a:fillRect/>
          </a:stretch>
        </p:blipFill>
        <p:spPr bwMode="auto">
          <a:xfrm>
            <a:off x="1524000" y="954088"/>
            <a:ext cx="9144000" cy="5903912"/>
          </a:xfrm>
          <a:prstGeom prst="rect">
            <a:avLst/>
          </a:prstGeom>
          <a:noFill/>
          <a:ln w="9525">
            <a:noFill/>
            <a:miter lim="800000"/>
            <a:headEnd/>
            <a:tailEnd/>
          </a:ln>
        </p:spPr>
      </p:pic>
      <p:sp>
        <p:nvSpPr>
          <p:cNvPr id="36867" name="Rectangle 3"/>
          <p:cNvSpPr>
            <a:spLocks noGrp="1" noChangeArrowheads="1"/>
          </p:cNvSpPr>
          <p:nvPr>
            <p:ph type="title"/>
          </p:nvPr>
        </p:nvSpPr>
        <p:spPr>
          <a:xfrm>
            <a:off x="518556" y="95003"/>
            <a:ext cx="11154888" cy="1080655"/>
          </a:xfrm>
          <a:solidFill>
            <a:schemeClr val="bg1">
              <a:alpha val="89999"/>
            </a:schemeClr>
          </a:solidFill>
          <a:ln/>
        </p:spPr>
        <p:txBody>
          <a:bodyPr>
            <a:normAutofit/>
          </a:bodyPr>
          <a:lstStyle/>
          <a:p>
            <a:r>
              <a:rPr lang="en-GB" sz="2500" dirty="0"/>
              <a:t>Can you notice anything about the location of the worlds major volcanoes?</a:t>
            </a:r>
          </a:p>
        </p:txBody>
      </p:sp>
    </p:spTree>
    <p:extLst>
      <p:ext uri="{BB962C8B-B14F-4D97-AF65-F5344CB8AC3E}">
        <p14:creationId xmlns:p14="http://schemas.microsoft.com/office/powerpoint/2010/main" val="14625319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2206" y="4661374"/>
            <a:ext cx="2733675" cy="204787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335" y="2219830"/>
            <a:ext cx="2778004" cy="184630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9491" y="4845604"/>
            <a:ext cx="2813273" cy="1863645"/>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7751" y="0"/>
            <a:ext cx="3023075" cy="2118736"/>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73093" y="1940606"/>
            <a:ext cx="3366654" cy="2404753"/>
          </a:xfrm>
          <a:prstGeom prst="rect">
            <a:avLst/>
          </a:prstGeom>
        </p:spPr>
      </p:pic>
      <p:sp>
        <p:nvSpPr>
          <p:cNvPr id="9" name="TextBox 8"/>
          <p:cNvSpPr txBox="1"/>
          <p:nvPr/>
        </p:nvSpPr>
        <p:spPr>
          <a:xfrm>
            <a:off x="3408774" y="2512892"/>
            <a:ext cx="4868883" cy="1754326"/>
          </a:xfrm>
          <a:prstGeom prst="rect">
            <a:avLst/>
          </a:prstGeom>
          <a:noFill/>
        </p:spPr>
        <p:txBody>
          <a:bodyPr wrap="square" rtlCol="0">
            <a:spAutoFit/>
          </a:bodyPr>
          <a:lstStyle/>
          <a:p>
            <a:pPr algn="ctr"/>
            <a:r>
              <a:rPr lang="en-GB" sz="3600" dirty="0" smtClean="0"/>
              <a:t>Some of the positive and negative impacts of volcanoes.</a:t>
            </a:r>
            <a:endParaRPr lang="en-GB" sz="3600" dirty="0"/>
          </a:p>
        </p:txBody>
      </p:sp>
    </p:spTree>
    <p:extLst>
      <p:ext uri="{BB962C8B-B14F-4D97-AF65-F5344CB8AC3E}">
        <p14:creationId xmlns:p14="http://schemas.microsoft.com/office/powerpoint/2010/main" val="2549888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Volcano Case Study</a:t>
            </a:r>
            <a:endParaRPr lang="en-GB" dirty="0"/>
          </a:p>
        </p:txBody>
      </p:sp>
      <p:sp>
        <p:nvSpPr>
          <p:cNvPr id="3" name="Content Placeholder 2"/>
          <p:cNvSpPr>
            <a:spLocks noGrp="1"/>
          </p:cNvSpPr>
          <p:nvPr>
            <p:ph idx="1"/>
          </p:nvPr>
        </p:nvSpPr>
        <p:spPr>
          <a:xfrm>
            <a:off x="1981200" y="2003961"/>
            <a:ext cx="8229600" cy="2354283"/>
          </a:xfrm>
          <a:ln>
            <a:solidFill>
              <a:schemeClr val="tx1"/>
            </a:solidFill>
          </a:ln>
        </p:spPr>
        <p:txBody>
          <a:bodyPr>
            <a:normAutofit/>
          </a:bodyPr>
          <a:lstStyle/>
          <a:p>
            <a:pPr>
              <a:buNone/>
            </a:pPr>
            <a:r>
              <a:rPr lang="en-US" dirty="0" smtClean="0"/>
              <a:t>I will be able to</a:t>
            </a:r>
          </a:p>
          <a:p>
            <a:r>
              <a:rPr lang="en-US" dirty="0" smtClean="0"/>
              <a:t>Complete a fact file on a volcanic eruption.</a:t>
            </a:r>
          </a:p>
          <a:p>
            <a:r>
              <a:rPr lang="en-US" dirty="0" smtClean="0"/>
              <a:t>Describe the impacts of the volcanic eruption on people and the landscape.</a:t>
            </a:r>
          </a:p>
        </p:txBody>
      </p:sp>
    </p:spTree>
    <p:extLst>
      <p:ext uri="{BB962C8B-B14F-4D97-AF65-F5344CB8AC3E}">
        <p14:creationId xmlns:p14="http://schemas.microsoft.com/office/powerpoint/2010/main" val="28360466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Eruption Fact File</a:t>
            </a:r>
            <a:endParaRPr lang="en-GB" dirty="0"/>
          </a:p>
        </p:txBody>
      </p:sp>
      <p:sp>
        <p:nvSpPr>
          <p:cNvPr id="3" name="Content Placeholder 2"/>
          <p:cNvSpPr>
            <a:spLocks noGrp="1"/>
          </p:cNvSpPr>
          <p:nvPr>
            <p:ph idx="1"/>
          </p:nvPr>
        </p:nvSpPr>
        <p:spPr>
          <a:xfrm>
            <a:off x="838199" y="1825625"/>
            <a:ext cx="11072751" cy="4836432"/>
          </a:xfrm>
        </p:spPr>
        <p:txBody>
          <a:bodyPr>
            <a:normAutofit fontScale="77500" lnSpcReduction="20000"/>
          </a:bodyPr>
          <a:lstStyle/>
          <a:p>
            <a:r>
              <a:rPr lang="en-GB" dirty="0" smtClean="0"/>
              <a:t>You are going to use the case study sheet to create a fact file in your jotter on either the </a:t>
            </a:r>
            <a:r>
              <a:rPr lang="en-GB" b="1" u="sng" dirty="0" err="1"/>
              <a:t>Nyiragongo</a:t>
            </a:r>
            <a:r>
              <a:rPr lang="en-GB" b="1" u="sng" dirty="0"/>
              <a:t> </a:t>
            </a:r>
            <a:r>
              <a:rPr lang="en-GB" dirty="0" smtClean="0"/>
              <a:t>eruption or the </a:t>
            </a:r>
            <a:r>
              <a:rPr lang="en-GB" b="1" u="sng" dirty="0" err="1" smtClean="0"/>
              <a:t>Eyjafjallajokull</a:t>
            </a:r>
            <a:r>
              <a:rPr lang="en-GB" dirty="0"/>
              <a:t> </a:t>
            </a:r>
            <a:r>
              <a:rPr lang="en-GB" dirty="0" smtClean="0"/>
              <a:t>(E15) eruption.</a:t>
            </a:r>
          </a:p>
          <a:p>
            <a:endParaRPr lang="en-GB" dirty="0"/>
          </a:p>
          <a:p>
            <a:pPr marL="0" indent="0">
              <a:buNone/>
            </a:pPr>
            <a:r>
              <a:rPr lang="en-GB" dirty="0" smtClean="0"/>
              <a:t>Your fact file must be well laid out (with headings) and include the following information</a:t>
            </a:r>
          </a:p>
          <a:p>
            <a:pPr marL="0" indent="0">
              <a:buNone/>
            </a:pPr>
            <a:endParaRPr lang="en-GB" dirty="0" smtClean="0"/>
          </a:p>
          <a:p>
            <a:pPr>
              <a:buFont typeface="Wingdings" panose="05000000000000000000" pitchFamily="2" charset="2"/>
              <a:buChar char="ü"/>
            </a:pPr>
            <a:r>
              <a:rPr lang="en-GB" dirty="0" smtClean="0"/>
              <a:t> </a:t>
            </a:r>
            <a:r>
              <a:rPr lang="en-GB" dirty="0" smtClean="0">
                <a:solidFill>
                  <a:srgbClr val="FF0000"/>
                </a:solidFill>
              </a:rPr>
              <a:t>Name</a:t>
            </a:r>
            <a:r>
              <a:rPr lang="en-GB" dirty="0" smtClean="0"/>
              <a:t> and </a:t>
            </a:r>
            <a:r>
              <a:rPr lang="en-GB" dirty="0" smtClean="0">
                <a:solidFill>
                  <a:srgbClr val="FF0000"/>
                </a:solidFill>
              </a:rPr>
              <a:t>location</a:t>
            </a:r>
            <a:r>
              <a:rPr lang="en-GB" dirty="0" smtClean="0"/>
              <a:t> of volcano</a:t>
            </a:r>
          </a:p>
          <a:p>
            <a:pPr>
              <a:buFont typeface="Wingdings" panose="05000000000000000000" pitchFamily="2" charset="2"/>
              <a:buChar char="ü"/>
            </a:pPr>
            <a:r>
              <a:rPr lang="en-GB" dirty="0" smtClean="0"/>
              <a:t> </a:t>
            </a:r>
            <a:r>
              <a:rPr lang="en-GB" dirty="0" smtClean="0">
                <a:solidFill>
                  <a:srgbClr val="FF0000"/>
                </a:solidFill>
              </a:rPr>
              <a:t>Date</a:t>
            </a:r>
            <a:r>
              <a:rPr lang="en-GB" dirty="0" smtClean="0"/>
              <a:t> of eruption</a:t>
            </a:r>
          </a:p>
          <a:p>
            <a:pPr>
              <a:buFont typeface="Wingdings" panose="05000000000000000000" pitchFamily="2" charset="2"/>
              <a:buChar char="ü"/>
            </a:pPr>
            <a:r>
              <a:rPr lang="en-GB" dirty="0" smtClean="0"/>
              <a:t> </a:t>
            </a:r>
            <a:r>
              <a:rPr lang="en-GB" dirty="0" smtClean="0">
                <a:solidFill>
                  <a:srgbClr val="FF0000"/>
                </a:solidFill>
              </a:rPr>
              <a:t>Cause</a:t>
            </a:r>
            <a:r>
              <a:rPr lang="en-GB" dirty="0" smtClean="0"/>
              <a:t> of eruption</a:t>
            </a:r>
          </a:p>
          <a:p>
            <a:pPr>
              <a:buFont typeface="Wingdings" panose="05000000000000000000" pitchFamily="2" charset="2"/>
              <a:buChar char="ü"/>
            </a:pPr>
            <a:r>
              <a:rPr lang="en-GB" dirty="0" smtClean="0"/>
              <a:t> At least 2 </a:t>
            </a:r>
            <a:r>
              <a:rPr lang="en-GB" dirty="0">
                <a:solidFill>
                  <a:srgbClr val="FF0000"/>
                </a:solidFill>
              </a:rPr>
              <a:t>s</a:t>
            </a:r>
            <a:r>
              <a:rPr lang="en-GB" dirty="0" smtClean="0">
                <a:solidFill>
                  <a:srgbClr val="FF0000"/>
                </a:solidFill>
              </a:rPr>
              <a:t>ocial</a:t>
            </a:r>
            <a:r>
              <a:rPr lang="en-GB" dirty="0" smtClean="0"/>
              <a:t> impacts of the eruption.</a:t>
            </a:r>
          </a:p>
          <a:p>
            <a:pPr>
              <a:buFont typeface="Wingdings" panose="05000000000000000000" pitchFamily="2" charset="2"/>
              <a:buChar char="ü"/>
            </a:pPr>
            <a:r>
              <a:rPr lang="en-GB" dirty="0" smtClean="0"/>
              <a:t> At </a:t>
            </a:r>
            <a:r>
              <a:rPr lang="en-GB" dirty="0"/>
              <a:t>least 2 </a:t>
            </a:r>
            <a:r>
              <a:rPr lang="en-GB" dirty="0" smtClean="0">
                <a:solidFill>
                  <a:srgbClr val="FF0000"/>
                </a:solidFill>
              </a:rPr>
              <a:t>economic</a:t>
            </a:r>
            <a:r>
              <a:rPr lang="en-GB" dirty="0" smtClean="0"/>
              <a:t> </a:t>
            </a:r>
            <a:r>
              <a:rPr lang="en-GB" dirty="0"/>
              <a:t>impacts of </a:t>
            </a:r>
            <a:r>
              <a:rPr lang="en-GB" dirty="0" smtClean="0"/>
              <a:t>the eruption</a:t>
            </a:r>
            <a:r>
              <a:rPr lang="en-GB" dirty="0"/>
              <a:t>.</a:t>
            </a:r>
          </a:p>
          <a:p>
            <a:pPr>
              <a:buFont typeface="Wingdings" panose="05000000000000000000" pitchFamily="2" charset="2"/>
              <a:buChar char="ü"/>
            </a:pPr>
            <a:r>
              <a:rPr lang="en-GB" dirty="0" smtClean="0"/>
              <a:t> At </a:t>
            </a:r>
            <a:r>
              <a:rPr lang="en-GB" dirty="0"/>
              <a:t>least 2 </a:t>
            </a:r>
            <a:r>
              <a:rPr lang="en-GB" dirty="0" smtClean="0">
                <a:solidFill>
                  <a:srgbClr val="FF0000"/>
                </a:solidFill>
              </a:rPr>
              <a:t>environmental</a:t>
            </a:r>
            <a:r>
              <a:rPr lang="en-GB" dirty="0" smtClean="0"/>
              <a:t> </a:t>
            </a:r>
            <a:r>
              <a:rPr lang="en-GB" dirty="0"/>
              <a:t>impacts of </a:t>
            </a:r>
            <a:r>
              <a:rPr lang="en-GB" dirty="0" smtClean="0"/>
              <a:t>the eruption.</a:t>
            </a:r>
          </a:p>
          <a:p>
            <a:pPr>
              <a:buFont typeface="Wingdings" panose="05000000000000000000" pitchFamily="2" charset="2"/>
              <a:buChar char="ü"/>
            </a:pPr>
            <a:r>
              <a:rPr lang="en-GB" dirty="0" smtClean="0"/>
              <a:t> Any other details/</a:t>
            </a:r>
            <a:r>
              <a:rPr lang="en-GB" dirty="0" smtClean="0">
                <a:solidFill>
                  <a:srgbClr val="FF0000"/>
                </a:solidFill>
              </a:rPr>
              <a:t>interesting facts?</a:t>
            </a:r>
            <a:endParaRPr lang="en-GB" dirty="0">
              <a:solidFill>
                <a:srgbClr val="FF0000"/>
              </a:solidFill>
            </a:endParaRPr>
          </a:p>
          <a:p>
            <a:pPr>
              <a:buFont typeface="Wingdings" panose="05000000000000000000" pitchFamily="2" charset="2"/>
              <a:buChar char="ü"/>
            </a:pPr>
            <a:endParaRPr lang="en-GB" dirty="0"/>
          </a:p>
        </p:txBody>
      </p:sp>
      <p:sp>
        <p:nvSpPr>
          <p:cNvPr id="4" name="TextBox 3"/>
          <p:cNvSpPr txBox="1"/>
          <p:nvPr/>
        </p:nvSpPr>
        <p:spPr>
          <a:xfrm>
            <a:off x="8646226" y="4085113"/>
            <a:ext cx="3062844" cy="1754326"/>
          </a:xfrm>
          <a:prstGeom prst="rect">
            <a:avLst/>
          </a:prstGeom>
          <a:solidFill>
            <a:srgbClr val="FFFF00"/>
          </a:solidFill>
        </p:spPr>
        <p:txBody>
          <a:bodyPr wrap="square" rtlCol="0">
            <a:spAutoFit/>
          </a:bodyPr>
          <a:lstStyle/>
          <a:p>
            <a:pPr algn="ctr"/>
            <a:r>
              <a:rPr lang="en-GB" b="1" dirty="0" smtClean="0"/>
              <a:t>Extension</a:t>
            </a:r>
          </a:p>
          <a:p>
            <a:pPr algn="ctr"/>
            <a:r>
              <a:rPr lang="en-GB" dirty="0" smtClean="0"/>
              <a:t>Add any </a:t>
            </a:r>
            <a:r>
              <a:rPr lang="en-GB" dirty="0" smtClean="0">
                <a:solidFill>
                  <a:srgbClr val="FF0000"/>
                </a:solidFill>
              </a:rPr>
              <a:t>positive impacts </a:t>
            </a:r>
            <a:r>
              <a:rPr lang="en-GB" dirty="0" smtClean="0"/>
              <a:t>that you can think of that might have happened as a result of the volcano and/or it’s eruption.</a:t>
            </a:r>
            <a:endParaRPr lang="en-GB" dirty="0"/>
          </a:p>
        </p:txBody>
      </p:sp>
    </p:spTree>
    <p:extLst>
      <p:ext uri="{BB962C8B-B14F-4D97-AF65-F5344CB8AC3E}">
        <p14:creationId xmlns:p14="http://schemas.microsoft.com/office/powerpoint/2010/main" val="91773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1327" y="115743"/>
            <a:ext cx="10515600" cy="1325563"/>
          </a:xfrm>
        </p:spPr>
        <p:txBody>
          <a:bodyPr>
            <a:noAutofit/>
          </a:bodyPr>
          <a:lstStyle/>
          <a:p>
            <a:r>
              <a:rPr lang="en-GB" dirty="0" smtClean="0"/>
              <a:t>Describe Question</a:t>
            </a:r>
            <a:endParaRPr lang="en-GB" dirty="0"/>
          </a:p>
        </p:txBody>
      </p:sp>
      <p:sp>
        <p:nvSpPr>
          <p:cNvPr id="3" name="Content Placeholder 2"/>
          <p:cNvSpPr>
            <a:spLocks noGrp="1"/>
          </p:cNvSpPr>
          <p:nvPr>
            <p:ph idx="1"/>
          </p:nvPr>
        </p:nvSpPr>
        <p:spPr>
          <a:xfrm>
            <a:off x="320634" y="1524433"/>
            <a:ext cx="11871366" cy="5244502"/>
          </a:xfrm>
        </p:spPr>
        <p:txBody>
          <a:bodyPr>
            <a:normAutofit fontScale="70000" lnSpcReduction="20000"/>
          </a:bodyPr>
          <a:lstStyle/>
          <a:p>
            <a:pPr marL="0" indent="0">
              <a:buNone/>
            </a:pPr>
            <a:r>
              <a:rPr lang="en-GB" dirty="0">
                <a:solidFill>
                  <a:srgbClr val="FF0000"/>
                </a:solidFill>
              </a:rPr>
              <a:t>For a named volcano you have studied, describe, in detail, the impact the eruption had on both the people and the landscape</a:t>
            </a:r>
            <a:r>
              <a:rPr lang="en-GB" dirty="0" smtClean="0">
                <a:solidFill>
                  <a:srgbClr val="FF0000"/>
                </a:solidFill>
              </a:rPr>
              <a:t>. (4 marks)</a:t>
            </a:r>
          </a:p>
          <a:p>
            <a:pPr marL="0" indent="0">
              <a:buNone/>
            </a:pPr>
            <a:r>
              <a:rPr lang="en-GB" dirty="0"/>
              <a:t>	</a:t>
            </a:r>
            <a:endParaRPr lang="en-GB" dirty="0" smtClean="0"/>
          </a:p>
          <a:p>
            <a:pPr marL="0" indent="0">
              <a:buNone/>
            </a:pPr>
            <a:r>
              <a:rPr lang="en-GB" dirty="0" smtClean="0"/>
              <a:t>Remember, in Geography, a describe question means that you have to make </a:t>
            </a:r>
            <a:r>
              <a:rPr lang="en-GB" dirty="0" smtClean="0">
                <a:solidFill>
                  <a:srgbClr val="7030A0"/>
                </a:solidFill>
              </a:rPr>
              <a:t>relevant, factual points. </a:t>
            </a:r>
          </a:p>
          <a:p>
            <a:pPr marL="0" indent="0">
              <a:buNone/>
            </a:pPr>
            <a:r>
              <a:rPr lang="en-GB" dirty="0" smtClean="0">
                <a:solidFill>
                  <a:srgbClr val="7030A0"/>
                </a:solidFill>
              </a:rPr>
              <a:t>1 relevant factual point = 1 mark</a:t>
            </a:r>
          </a:p>
          <a:p>
            <a:pPr marL="0" indent="0">
              <a:buNone/>
            </a:pPr>
            <a:endParaRPr lang="en-GB" dirty="0" smtClean="0"/>
          </a:p>
          <a:p>
            <a:pPr marL="0" indent="0">
              <a:buNone/>
            </a:pPr>
            <a:r>
              <a:rPr lang="en-GB" dirty="0" smtClean="0"/>
              <a:t>To answer this question you must;</a:t>
            </a:r>
          </a:p>
          <a:p>
            <a:r>
              <a:rPr lang="en-GB" dirty="0" smtClean="0"/>
              <a:t>Name the volcano you studied (the one you made the fact file on)</a:t>
            </a:r>
          </a:p>
          <a:p>
            <a:r>
              <a:rPr lang="en-GB" dirty="0" smtClean="0"/>
              <a:t>Mention 4 impacts of the volcano in separate sentences.</a:t>
            </a:r>
          </a:p>
          <a:p>
            <a:r>
              <a:rPr lang="en-GB" dirty="0" smtClean="0"/>
              <a:t>The impacts can be positive and/or negative, but your answer must refer to both people and the landscape to be able to get 4 marks.</a:t>
            </a:r>
          </a:p>
          <a:p>
            <a:r>
              <a:rPr lang="en-GB" dirty="0" smtClean="0"/>
              <a:t>Never list or bullet point.</a:t>
            </a:r>
          </a:p>
          <a:p>
            <a:endParaRPr lang="en-GB" dirty="0"/>
          </a:p>
          <a:p>
            <a:pPr marL="0" indent="0">
              <a:buNone/>
            </a:pPr>
            <a:r>
              <a:rPr lang="en-GB" dirty="0" smtClean="0"/>
              <a:t>One impact that the </a:t>
            </a:r>
            <a:r>
              <a:rPr lang="en-GB" u="sng" dirty="0" smtClean="0"/>
              <a:t>_______</a:t>
            </a:r>
            <a:r>
              <a:rPr lang="en-GB" dirty="0" smtClean="0"/>
              <a:t> eruption had on people was that </a:t>
            </a:r>
            <a:r>
              <a:rPr lang="en-GB" u="sng" dirty="0" smtClean="0"/>
              <a:t>_____________________</a:t>
            </a:r>
            <a:r>
              <a:rPr lang="en-GB" b="1" dirty="0" smtClean="0"/>
              <a:t>.</a:t>
            </a:r>
          </a:p>
          <a:p>
            <a:pPr marL="0" indent="0">
              <a:buNone/>
            </a:pPr>
            <a:r>
              <a:rPr lang="en-GB" dirty="0" smtClean="0"/>
              <a:t>(Write out another 3 impacts remembering that at least one should be an impact on the landscape)</a:t>
            </a:r>
            <a:endParaRPr lang="en-GB" b="1" dirty="0" smtClean="0"/>
          </a:p>
          <a:p>
            <a:pPr marL="0" indent="0">
              <a:buNone/>
            </a:pPr>
            <a:endParaRPr lang="en-GB" dirty="0"/>
          </a:p>
        </p:txBody>
      </p:sp>
    </p:spTree>
    <p:extLst>
      <p:ext uri="{BB962C8B-B14F-4D97-AF65-F5344CB8AC3E}">
        <p14:creationId xmlns:p14="http://schemas.microsoft.com/office/powerpoint/2010/main" val="573220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a:xfrm>
            <a:off x="838200" y="1396314"/>
            <a:ext cx="10515600" cy="4645712"/>
          </a:xfrm>
        </p:spPr>
        <p:txBody>
          <a:bodyPr>
            <a:normAutofit fontScale="92500" lnSpcReduction="20000"/>
          </a:bodyPr>
          <a:lstStyle/>
          <a:p>
            <a:pPr marL="0" indent="0">
              <a:buNone/>
            </a:pPr>
            <a:r>
              <a:rPr lang="en-GB" dirty="0" smtClean="0"/>
              <a:t>Create an </a:t>
            </a:r>
            <a:r>
              <a:rPr lang="en-GB" dirty="0" smtClean="0">
                <a:solidFill>
                  <a:srgbClr val="FF0000"/>
                </a:solidFill>
              </a:rPr>
              <a:t>acrostic poem </a:t>
            </a:r>
            <a:r>
              <a:rPr lang="en-GB" dirty="0" smtClean="0"/>
              <a:t>(a poem where each letter spells out a word or phrase)for the word </a:t>
            </a:r>
            <a:r>
              <a:rPr lang="en-GB" dirty="0" smtClean="0">
                <a:solidFill>
                  <a:srgbClr val="FF0000"/>
                </a:solidFill>
              </a:rPr>
              <a:t>volcano</a:t>
            </a:r>
            <a:r>
              <a:rPr lang="en-GB" dirty="0" smtClean="0"/>
              <a:t>. This should be relevant to things you have learned about volcanoes (e.g. features, classifications, causes, impacts </a:t>
            </a:r>
            <a:r>
              <a:rPr lang="en-GB" dirty="0" err="1" smtClean="0"/>
              <a:t>etc</a:t>
            </a:r>
            <a:r>
              <a:rPr lang="en-GB" dirty="0" smtClean="0"/>
              <a:t>)</a:t>
            </a:r>
          </a:p>
          <a:p>
            <a:pPr marL="0" indent="0">
              <a:buNone/>
            </a:pPr>
            <a:endParaRPr lang="en-GB" dirty="0" smtClean="0"/>
          </a:p>
          <a:p>
            <a:pPr marL="0" indent="0">
              <a:buNone/>
            </a:pPr>
            <a:r>
              <a:rPr lang="en-GB" dirty="0" smtClean="0">
                <a:solidFill>
                  <a:srgbClr val="FF0000"/>
                </a:solidFill>
              </a:rPr>
              <a:t>V</a:t>
            </a:r>
            <a:r>
              <a:rPr lang="en-GB" dirty="0" smtClean="0"/>
              <a:t>iolent</a:t>
            </a:r>
          </a:p>
          <a:p>
            <a:pPr marL="0" indent="0">
              <a:buNone/>
            </a:pPr>
            <a:r>
              <a:rPr lang="en-GB" dirty="0" smtClean="0">
                <a:solidFill>
                  <a:srgbClr val="FF0000"/>
                </a:solidFill>
              </a:rPr>
              <a:t>O</a:t>
            </a:r>
          </a:p>
          <a:p>
            <a:pPr marL="0" indent="0">
              <a:buNone/>
            </a:pPr>
            <a:r>
              <a:rPr lang="en-GB" dirty="0" smtClean="0">
                <a:solidFill>
                  <a:srgbClr val="FF0000"/>
                </a:solidFill>
              </a:rPr>
              <a:t>L</a:t>
            </a:r>
          </a:p>
          <a:p>
            <a:pPr marL="0" indent="0">
              <a:buNone/>
            </a:pPr>
            <a:r>
              <a:rPr lang="en-GB" dirty="0" smtClean="0">
                <a:solidFill>
                  <a:srgbClr val="FF0000"/>
                </a:solidFill>
              </a:rPr>
              <a:t>C</a:t>
            </a:r>
          </a:p>
          <a:p>
            <a:pPr marL="0" indent="0">
              <a:buNone/>
            </a:pPr>
            <a:r>
              <a:rPr lang="en-GB" dirty="0" smtClean="0">
                <a:solidFill>
                  <a:srgbClr val="FF0000"/>
                </a:solidFill>
              </a:rPr>
              <a:t>A</a:t>
            </a:r>
          </a:p>
          <a:p>
            <a:pPr marL="0" indent="0">
              <a:buNone/>
            </a:pPr>
            <a:r>
              <a:rPr lang="en-GB" dirty="0" smtClean="0">
                <a:solidFill>
                  <a:srgbClr val="FF0000"/>
                </a:solidFill>
              </a:rPr>
              <a:t>N</a:t>
            </a:r>
          </a:p>
          <a:p>
            <a:pPr marL="0" indent="0">
              <a:buNone/>
            </a:pPr>
            <a:r>
              <a:rPr lang="en-GB" dirty="0">
                <a:solidFill>
                  <a:srgbClr val="FF0000"/>
                </a:solidFill>
              </a:rPr>
              <a:t>O</a:t>
            </a:r>
          </a:p>
        </p:txBody>
      </p:sp>
    </p:spTree>
    <p:extLst>
      <p:ext uri="{BB962C8B-B14F-4D97-AF65-F5344CB8AC3E}">
        <p14:creationId xmlns:p14="http://schemas.microsoft.com/office/powerpoint/2010/main" val="538264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new D4"/>
          <p:cNvPicPr>
            <a:picLocks noChangeAspect="1" noChangeArrowheads="1"/>
          </p:cNvPicPr>
          <p:nvPr/>
        </p:nvPicPr>
        <p:blipFill>
          <a:blip r:embed="rId2">
            <a:lum bright="-20000" contrast="20000"/>
          </a:blip>
          <a:srcRect/>
          <a:stretch>
            <a:fillRect/>
          </a:stretch>
        </p:blipFill>
        <p:spPr bwMode="auto">
          <a:xfrm>
            <a:off x="1524000" y="954088"/>
            <a:ext cx="9144000" cy="5903912"/>
          </a:xfrm>
          <a:prstGeom prst="rect">
            <a:avLst/>
          </a:prstGeom>
          <a:noFill/>
          <a:ln w="9525">
            <a:noFill/>
            <a:miter lim="800000"/>
            <a:headEnd/>
            <a:tailEnd/>
          </a:ln>
        </p:spPr>
      </p:pic>
      <p:sp>
        <p:nvSpPr>
          <p:cNvPr id="36867" name="Rectangle 3"/>
          <p:cNvSpPr>
            <a:spLocks noGrp="1" noChangeArrowheads="1"/>
          </p:cNvSpPr>
          <p:nvPr>
            <p:ph type="title"/>
          </p:nvPr>
        </p:nvSpPr>
        <p:spPr>
          <a:xfrm>
            <a:off x="518556" y="95003"/>
            <a:ext cx="11154888" cy="1080655"/>
          </a:xfrm>
          <a:solidFill>
            <a:schemeClr val="bg1">
              <a:alpha val="89999"/>
            </a:schemeClr>
          </a:solidFill>
          <a:ln/>
        </p:spPr>
        <p:txBody>
          <a:bodyPr>
            <a:normAutofit/>
          </a:bodyPr>
          <a:lstStyle/>
          <a:p>
            <a:r>
              <a:rPr lang="en-GB" sz="2500" dirty="0" smtClean="0"/>
              <a:t>They’re found around plate boundaries!</a:t>
            </a:r>
            <a:br>
              <a:rPr lang="en-GB" sz="2500" dirty="0" smtClean="0"/>
            </a:br>
            <a:r>
              <a:rPr lang="en-GB" sz="2500" dirty="0" smtClean="0"/>
              <a:t>Why?</a:t>
            </a:r>
            <a:endParaRPr lang="en-GB" sz="2500" dirty="0"/>
          </a:p>
        </p:txBody>
      </p:sp>
    </p:spTree>
    <p:extLst>
      <p:ext uri="{BB962C8B-B14F-4D97-AF65-F5344CB8AC3E}">
        <p14:creationId xmlns:p14="http://schemas.microsoft.com/office/powerpoint/2010/main" val="515843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new D4"/>
          <p:cNvPicPr>
            <a:picLocks noChangeAspect="1" noChangeArrowheads="1"/>
          </p:cNvPicPr>
          <p:nvPr/>
        </p:nvPicPr>
        <p:blipFill>
          <a:blip r:embed="rId2">
            <a:lum bright="-20000" contrast="20000"/>
          </a:blip>
          <a:srcRect/>
          <a:stretch>
            <a:fillRect/>
          </a:stretch>
        </p:blipFill>
        <p:spPr bwMode="auto">
          <a:xfrm>
            <a:off x="1524000" y="954088"/>
            <a:ext cx="9144000" cy="5903912"/>
          </a:xfrm>
          <a:prstGeom prst="rect">
            <a:avLst/>
          </a:prstGeom>
          <a:noFill/>
          <a:ln w="9525">
            <a:noFill/>
            <a:miter lim="800000"/>
            <a:headEnd/>
            <a:tailEnd/>
          </a:ln>
        </p:spPr>
      </p:pic>
      <p:sp>
        <p:nvSpPr>
          <p:cNvPr id="36867" name="Rectangle 3"/>
          <p:cNvSpPr>
            <a:spLocks noGrp="1" noChangeArrowheads="1"/>
          </p:cNvSpPr>
          <p:nvPr>
            <p:ph type="title"/>
          </p:nvPr>
        </p:nvSpPr>
        <p:spPr>
          <a:xfrm>
            <a:off x="518556" y="95003"/>
            <a:ext cx="11154888" cy="1080655"/>
          </a:xfrm>
          <a:solidFill>
            <a:schemeClr val="bg1">
              <a:alpha val="89999"/>
            </a:schemeClr>
          </a:solidFill>
          <a:ln/>
        </p:spPr>
        <p:txBody>
          <a:bodyPr>
            <a:normAutofit/>
          </a:bodyPr>
          <a:lstStyle/>
          <a:p>
            <a:r>
              <a:rPr lang="en-GB" sz="2500" dirty="0" smtClean="0"/>
              <a:t>Describe, in detail, the distribution of volcanoes. (4 marks)</a:t>
            </a:r>
            <a:endParaRPr lang="en-GB" sz="2500" dirty="0"/>
          </a:p>
        </p:txBody>
      </p:sp>
    </p:spTree>
    <p:extLst>
      <p:ext uri="{BB962C8B-B14F-4D97-AF65-F5344CB8AC3E}">
        <p14:creationId xmlns:p14="http://schemas.microsoft.com/office/powerpoint/2010/main" val="3077471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answer…</a:t>
            </a:r>
            <a:endParaRPr lang="en-GB" dirty="0"/>
          </a:p>
        </p:txBody>
      </p:sp>
      <p:sp>
        <p:nvSpPr>
          <p:cNvPr id="3" name="Content Placeholder 2"/>
          <p:cNvSpPr>
            <a:spLocks noGrp="1"/>
          </p:cNvSpPr>
          <p:nvPr>
            <p:ph idx="1"/>
          </p:nvPr>
        </p:nvSpPr>
        <p:spPr>
          <a:xfrm>
            <a:off x="838200" y="1482811"/>
            <a:ext cx="10515600" cy="4694152"/>
          </a:xfrm>
        </p:spPr>
        <p:txBody>
          <a:bodyPr>
            <a:normAutofit fontScale="92500" lnSpcReduction="10000"/>
          </a:bodyPr>
          <a:lstStyle/>
          <a:p>
            <a:pPr marL="0" indent="0">
              <a:buNone/>
            </a:pPr>
            <a:r>
              <a:rPr lang="en-GB" dirty="0" smtClean="0"/>
              <a:t>In Geography, a describe question means that you have to make a </a:t>
            </a:r>
            <a:r>
              <a:rPr lang="en-GB" dirty="0" smtClean="0">
                <a:solidFill>
                  <a:srgbClr val="7030A0"/>
                </a:solidFill>
              </a:rPr>
              <a:t>relevant, factual point.</a:t>
            </a:r>
          </a:p>
          <a:p>
            <a:pPr marL="0" indent="0">
              <a:buNone/>
            </a:pPr>
            <a:endParaRPr lang="en-GB" dirty="0" smtClean="0">
              <a:solidFill>
                <a:srgbClr val="7030A0"/>
              </a:solidFill>
            </a:endParaRPr>
          </a:p>
          <a:p>
            <a:pPr marL="0" indent="0">
              <a:buNone/>
            </a:pPr>
            <a:r>
              <a:rPr lang="en-GB" dirty="0" smtClean="0">
                <a:solidFill>
                  <a:srgbClr val="7030A0"/>
                </a:solidFill>
              </a:rPr>
              <a:t>1 relevant factual point = 1 mark</a:t>
            </a:r>
          </a:p>
          <a:p>
            <a:pPr marL="0" indent="0">
              <a:buNone/>
            </a:pPr>
            <a:endParaRPr lang="en-GB" dirty="0" smtClean="0"/>
          </a:p>
          <a:p>
            <a:pPr marL="0" indent="0">
              <a:buNone/>
            </a:pPr>
            <a:r>
              <a:rPr lang="en-GB" dirty="0" smtClean="0"/>
              <a:t>So when asked to describe the location of volcanoes you must;</a:t>
            </a:r>
          </a:p>
          <a:p>
            <a:r>
              <a:rPr lang="en-GB" dirty="0" smtClean="0"/>
              <a:t>Make a general statement about where they can be found. (1 mark)</a:t>
            </a:r>
          </a:p>
          <a:p>
            <a:r>
              <a:rPr lang="en-GB" dirty="0" smtClean="0"/>
              <a:t>Name </a:t>
            </a:r>
            <a:r>
              <a:rPr lang="en-GB" b="1" dirty="0" smtClean="0"/>
              <a:t>specific </a:t>
            </a:r>
            <a:r>
              <a:rPr lang="en-GB" dirty="0" smtClean="0"/>
              <a:t>areas of countries/oceans that have volcanoes. (do this 3 times to get 3 marks)</a:t>
            </a:r>
          </a:p>
          <a:p>
            <a:r>
              <a:rPr lang="en-GB" dirty="0" smtClean="0"/>
              <a:t>Never list or bullet point.</a:t>
            </a:r>
            <a:endParaRPr lang="en-GB" dirty="0"/>
          </a:p>
        </p:txBody>
      </p:sp>
    </p:spTree>
    <p:extLst>
      <p:ext uri="{BB962C8B-B14F-4D97-AF65-F5344CB8AC3E}">
        <p14:creationId xmlns:p14="http://schemas.microsoft.com/office/powerpoint/2010/main" val="303234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new D4"/>
          <p:cNvPicPr>
            <a:picLocks noChangeAspect="1" noChangeArrowheads="1"/>
          </p:cNvPicPr>
          <p:nvPr/>
        </p:nvPicPr>
        <p:blipFill>
          <a:blip r:embed="rId2">
            <a:lum bright="-20000" contrast="20000"/>
          </a:blip>
          <a:srcRect/>
          <a:stretch>
            <a:fillRect/>
          </a:stretch>
        </p:blipFill>
        <p:spPr bwMode="auto">
          <a:xfrm>
            <a:off x="1524000" y="954088"/>
            <a:ext cx="9144000" cy="5903912"/>
          </a:xfrm>
          <a:prstGeom prst="rect">
            <a:avLst/>
          </a:prstGeom>
          <a:noFill/>
          <a:ln w="9525">
            <a:noFill/>
            <a:miter lim="800000"/>
            <a:headEnd/>
            <a:tailEnd/>
          </a:ln>
        </p:spPr>
      </p:pic>
      <p:sp>
        <p:nvSpPr>
          <p:cNvPr id="36867" name="Rectangle 3"/>
          <p:cNvSpPr>
            <a:spLocks noGrp="1" noChangeArrowheads="1"/>
          </p:cNvSpPr>
          <p:nvPr>
            <p:ph type="title"/>
          </p:nvPr>
        </p:nvSpPr>
        <p:spPr>
          <a:xfrm>
            <a:off x="142504" y="95003"/>
            <a:ext cx="12207834" cy="1080655"/>
          </a:xfrm>
          <a:solidFill>
            <a:schemeClr val="bg1">
              <a:alpha val="89999"/>
            </a:schemeClr>
          </a:solidFill>
          <a:ln/>
        </p:spPr>
        <p:txBody>
          <a:bodyPr>
            <a:normAutofit fontScale="90000"/>
          </a:bodyPr>
          <a:lstStyle/>
          <a:p>
            <a:r>
              <a:rPr lang="en-GB" sz="2500" dirty="0" smtClean="0"/>
              <a:t>Glue the diagram below into your jotter and answer the question below.</a:t>
            </a:r>
            <a:br>
              <a:rPr lang="en-GB" sz="2500" dirty="0" smtClean="0"/>
            </a:br>
            <a:r>
              <a:rPr lang="en-GB" sz="2500" dirty="0" smtClean="0"/>
              <a:t>Describe, in detail, the distribution of volcanoes. (4 marks)</a:t>
            </a:r>
            <a:br>
              <a:rPr lang="en-GB" sz="2500" dirty="0" smtClean="0"/>
            </a:br>
            <a:r>
              <a:rPr lang="en-GB" sz="2500" dirty="0" smtClean="0"/>
              <a:t>(Use an atlas if you need help naming oceans and countries)</a:t>
            </a:r>
            <a:endParaRPr lang="en-GB" sz="2500" dirty="0"/>
          </a:p>
        </p:txBody>
      </p:sp>
    </p:spTree>
    <p:extLst>
      <p:ext uri="{BB962C8B-B14F-4D97-AF65-F5344CB8AC3E}">
        <p14:creationId xmlns:p14="http://schemas.microsoft.com/office/powerpoint/2010/main" val="1739581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Let’s mark our answers…</a:t>
            </a:r>
            <a:endParaRPr lang="en-GB" dirty="0"/>
          </a:p>
        </p:txBody>
      </p:sp>
      <p:sp>
        <p:nvSpPr>
          <p:cNvPr id="3" name="Content Placeholder 2"/>
          <p:cNvSpPr>
            <a:spLocks noGrp="1"/>
          </p:cNvSpPr>
          <p:nvPr>
            <p:ph idx="1"/>
          </p:nvPr>
        </p:nvSpPr>
        <p:spPr/>
        <p:txBody>
          <a:bodyPr/>
          <a:lstStyle/>
          <a:p>
            <a:pPr marL="0" indent="0">
              <a:buNone/>
            </a:pPr>
            <a:r>
              <a:rPr lang="en-GB" sz="3600" dirty="0"/>
              <a:t>Volcanoes are found at plate boundaries </a:t>
            </a:r>
            <a:r>
              <a:rPr lang="en-GB" sz="3600" dirty="0">
                <a:solidFill>
                  <a:srgbClr val="FF0000"/>
                </a:solidFill>
              </a:rPr>
              <a:t>(1).</a:t>
            </a:r>
            <a:r>
              <a:rPr lang="en-GB" sz="3600" dirty="0"/>
              <a:t> In particular around the Pacific Ocean </a:t>
            </a:r>
            <a:r>
              <a:rPr lang="en-GB" sz="3600" dirty="0">
                <a:solidFill>
                  <a:srgbClr val="FF0000"/>
                </a:solidFill>
              </a:rPr>
              <a:t>(1), </a:t>
            </a:r>
            <a:r>
              <a:rPr lang="en-GB" sz="3600" dirty="0"/>
              <a:t>on the West coast of North and South America </a:t>
            </a:r>
            <a:r>
              <a:rPr lang="en-GB" sz="3600" dirty="0">
                <a:solidFill>
                  <a:srgbClr val="FF0000"/>
                </a:solidFill>
              </a:rPr>
              <a:t>(1), </a:t>
            </a:r>
            <a:r>
              <a:rPr lang="en-GB" sz="3600" dirty="0"/>
              <a:t>through the middle of the Mediterranean </a:t>
            </a:r>
            <a:r>
              <a:rPr lang="en-GB" sz="3600" dirty="0">
                <a:solidFill>
                  <a:srgbClr val="FF0000"/>
                </a:solidFill>
              </a:rPr>
              <a:t>(1)</a:t>
            </a:r>
            <a:r>
              <a:rPr lang="en-GB" sz="3600" dirty="0"/>
              <a:t> and in South East Asia </a:t>
            </a:r>
            <a:r>
              <a:rPr lang="en-GB" sz="3600" dirty="0">
                <a:solidFill>
                  <a:srgbClr val="FF0000"/>
                </a:solidFill>
              </a:rPr>
              <a:t>(1</a:t>
            </a:r>
            <a:r>
              <a:rPr lang="en-GB" sz="3600" dirty="0" smtClean="0">
                <a:solidFill>
                  <a:srgbClr val="FF0000"/>
                </a:solidFill>
              </a:rPr>
              <a:t>).</a:t>
            </a:r>
          </a:p>
          <a:p>
            <a:pPr marL="0" indent="0">
              <a:buNone/>
            </a:pPr>
            <a:r>
              <a:rPr lang="en-GB" sz="3600" dirty="0" smtClean="0">
                <a:solidFill>
                  <a:srgbClr val="FF0000"/>
                </a:solidFill>
              </a:rPr>
              <a:t>			</a:t>
            </a:r>
            <a:r>
              <a:rPr lang="en-GB" sz="3600" dirty="0" smtClean="0"/>
              <a:t>Or any other valid point</a:t>
            </a:r>
            <a:endParaRPr lang="en-GB" sz="3600" dirty="0"/>
          </a:p>
          <a:p>
            <a:endParaRPr lang="en-GB" dirty="0"/>
          </a:p>
        </p:txBody>
      </p:sp>
    </p:spTree>
    <p:extLst>
      <p:ext uri="{BB962C8B-B14F-4D97-AF65-F5344CB8AC3E}">
        <p14:creationId xmlns:p14="http://schemas.microsoft.com/office/powerpoint/2010/main" val="478762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t>Think, Pair and Share</a:t>
            </a:r>
          </a:p>
        </p:txBody>
      </p:sp>
      <p:sp>
        <p:nvSpPr>
          <p:cNvPr id="7171" name="Rectangle 3"/>
          <p:cNvSpPr>
            <a:spLocks noGrp="1" noChangeArrowheads="1"/>
          </p:cNvSpPr>
          <p:nvPr>
            <p:ph type="body" idx="1"/>
          </p:nvPr>
        </p:nvSpPr>
        <p:spPr>
          <a:xfrm>
            <a:off x="971034" y="2286206"/>
            <a:ext cx="4123479" cy="1917659"/>
          </a:xfrm>
        </p:spPr>
        <p:txBody>
          <a:bodyPr>
            <a:normAutofit/>
          </a:bodyPr>
          <a:lstStyle/>
          <a:p>
            <a:pPr algn="ctr">
              <a:buFontTx/>
              <a:buNone/>
            </a:pPr>
            <a:r>
              <a:rPr lang="en-GB" dirty="0" smtClean="0"/>
              <a:t>Recap:</a:t>
            </a:r>
          </a:p>
          <a:p>
            <a:pPr algn="ctr">
              <a:buFontTx/>
              <a:buNone/>
            </a:pPr>
            <a:r>
              <a:rPr lang="en-GB" dirty="0" smtClean="0"/>
              <a:t>How </a:t>
            </a:r>
            <a:r>
              <a:rPr lang="en-GB" dirty="0"/>
              <a:t>are volcanoes formed?</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6623" y="1971304"/>
            <a:ext cx="5058888" cy="3794166"/>
          </a:xfrm>
          <a:prstGeom prst="rect">
            <a:avLst/>
          </a:prstGeom>
        </p:spPr>
      </p:pic>
    </p:spTree>
    <p:extLst>
      <p:ext uri="{BB962C8B-B14F-4D97-AF65-F5344CB8AC3E}">
        <p14:creationId xmlns:p14="http://schemas.microsoft.com/office/powerpoint/2010/main" val="2736010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3E612A0-DBD0-405C-B1F0-32843E1C6B43}"/>
</file>

<file path=customXml/itemProps2.xml><?xml version="1.0" encoding="utf-8"?>
<ds:datastoreItem xmlns:ds="http://schemas.openxmlformats.org/officeDocument/2006/customXml" ds:itemID="{39ED72AF-B252-48C3-B33E-EC02BE119B87}"/>
</file>

<file path=customXml/itemProps3.xml><?xml version="1.0" encoding="utf-8"?>
<ds:datastoreItem xmlns:ds="http://schemas.openxmlformats.org/officeDocument/2006/customXml" ds:itemID="{36E0F403-FAED-4C28-88E3-6B3335914BE2}"/>
</file>

<file path=docProps/app.xml><?xml version="1.0" encoding="utf-8"?>
<Properties xmlns="http://schemas.openxmlformats.org/officeDocument/2006/extended-properties" xmlns:vt="http://schemas.openxmlformats.org/officeDocument/2006/docPropsVTypes">
  <TotalTime>539</TotalTime>
  <Words>1268</Words>
  <Application>Microsoft Office PowerPoint</Application>
  <PresentationFormat>Widescreen</PresentationFormat>
  <Paragraphs>183</Paragraphs>
  <Slides>34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Comic Sans MS</vt:lpstr>
      <vt:lpstr>Times New Roman</vt:lpstr>
      <vt:lpstr>Wingdings</vt:lpstr>
      <vt:lpstr>Office Theme</vt:lpstr>
      <vt:lpstr>Volcanoes</vt:lpstr>
      <vt:lpstr>Volcanoes</vt:lpstr>
      <vt:lpstr>Can you notice anything about the location of the worlds major volcanoes?</vt:lpstr>
      <vt:lpstr>They’re found around plate boundaries! Why?</vt:lpstr>
      <vt:lpstr>Describe, in detail, the distribution of volcanoes. (4 marks)</vt:lpstr>
      <vt:lpstr>How to answer…</vt:lpstr>
      <vt:lpstr>Glue the diagram below into your jotter and answer the question below. Describe, in detail, the distribution of volcanoes. (4 marks) (Use an atlas if you need help naming oceans and countries)</vt:lpstr>
      <vt:lpstr>Let’s mark our answers…</vt:lpstr>
      <vt:lpstr>Think, Pair and Share</vt:lpstr>
      <vt:lpstr>PowerPoint Presentation</vt:lpstr>
      <vt:lpstr>PowerPoint Presentation</vt:lpstr>
      <vt:lpstr>Destructive Plate Boundary</vt:lpstr>
      <vt:lpstr>Constructive Plate Boundary</vt:lpstr>
      <vt:lpstr>How do Volcanoes Form?</vt:lpstr>
      <vt:lpstr>How do Volcanoes Form?</vt:lpstr>
      <vt:lpstr>PowerPoint Presentation</vt:lpstr>
      <vt:lpstr>PowerPoint Presentation</vt:lpstr>
      <vt:lpstr>PowerPoint Presentation</vt:lpstr>
      <vt:lpstr>PowerPoint Presentation</vt:lpstr>
      <vt:lpstr>PowerPoint Presentation</vt:lpstr>
      <vt:lpstr>Lesson Starter  Look at the three pictures below, they are all volcanoes. Write down what you think the differences are between them.</vt:lpstr>
      <vt:lpstr>Classification!  One is active, one is dormant and the other is extinct.</vt:lpstr>
      <vt:lpstr>Classifying Volcanoes</vt:lpstr>
      <vt:lpstr>Volcanoes may be Active, Dormant or Extinct</vt:lpstr>
      <vt:lpstr>Volcanoes may be Active, Dormant or Extinct</vt:lpstr>
      <vt:lpstr>Volcanoes Documentary</vt:lpstr>
      <vt:lpstr>Plenary – Triangle Link</vt:lpstr>
      <vt:lpstr>Link to BBC Clip on dormant volcanoes in Scotland</vt:lpstr>
      <vt:lpstr>PowerPoint Presentation</vt:lpstr>
      <vt:lpstr>PowerPoint Presentation</vt:lpstr>
      <vt:lpstr>Volcano Case Study</vt:lpstr>
      <vt:lpstr>Eruption Fact File</vt:lpstr>
      <vt:lpstr>Describe Question</vt:lpstr>
      <vt:lpstr>Plenary</vt:lpstr>
    </vt:vector>
  </TitlesOfParts>
  <Company>North Lanarkshire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Ramage</dc:creator>
  <cp:lastModifiedBy>Dhilin Kunderan</cp:lastModifiedBy>
  <cp:revision>68</cp:revision>
  <cp:lastPrinted>2019-11-29T11:50:15Z</cp:lastPrinted>
  <dcterms:created xsi:type="dcterms:W3CDTF">2019-03-08T14:30:58Z</dcterms:created>
  <dcterms:modified xsi:type="dcterms:W3CDTF">2019-12-11T11:38:50Z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