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50.xml" ContentType="application/vnd.openxmlformats-officedocument.presentationml.slide+xml"/>
  <Override PartName="/ppt/slides/slide53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52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54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5.xml" ContentType="application/vnd.openxmlformats-officedocument.presentationml.slide+xml"/>
  <Override PartName="/ppt/slides/slide51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9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activeX/activeX3.xml" ContentType="application/vnd.ms-office.activeX+xml"/>
  <Override PartName="/ppt/activeX/activeX4.xml" ContentType="application/vnd.ms-office.activeX+xml"/>
  <Override PartName="/ppt/activeX/activeX2.xml" ContentType="application/vnd.ms-office.activeX+xml"/>
  <Override PartName="/ppt/activeX/activeX1.xml" ContentType="application/vnd.ms-office.activeX+xml"/>
  <Override PartName="/ppt/activeX/activeX5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9.xml" ContentType="application/vnd.ms-office.activeX+xml"/>
  <Override PartName="/ppt/activeX/activeX8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57" r:id="rId3"/>
    <p:sldId id="372" r:id="rId4"/>
    <p:sldId id="259" r:id="rId5"/>
    <p:sldId id="371" r:id="rId6"/>
    <p:sldId id="434" r:id="rId7"/>
    <p:sldId id="433" r:id="rId8"/>
    <p:sldId id="373" r:id="rId9"/>
    <p:sldId id="374" r:id="rId10"/>
    <p:sldId id="377" r:id="rId11"/>
    <p:sldId id="376" r:id="rId12"/>
    <p:sldId id="378" r:id="rId13"/>
    <p:sldId id="379" r:id="rId14"/>
    <p:sldId id="380" r:id="rId15"/>
    <p:sldId id="381" r:id="rId16"/>
    <p:sldId id="262" r:id="rId17"/>
    <p:sldId id="384" r:id="rId18"/>
    <p:sldId id="437" r:id="rId19"/>
    <p:sldId id="263" r:id="rId20"/>
    <p:sldId id="385" r:id="rId21"/>
    <p:sldId id="386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270" r:id="rId33"/>
    <p:sldId id="409" r:id="rId34"/>
    <p:sldId id="410" r:id="rId35"/>
    <p:sldId id="398" r:id="rId36"/>
    <p:sldId id="399" r:id="rId37"/>
    <p:sldId id="269" r:id="rId38"/>
    <p:sldId id="400" r:id="rId39"/>
    <p:sldId id="402" r:id="rId40"/>
    <p:sldId id="403" r:id="rId41"/>
    <p:sldId id="404" r:id="rId42"/>
    <p:sldId id="406" r:id="rId43"/>
    <p:sldId id="407" r:id="rId44"/>
    <p:sldId id="411" r:id="rId45"/>
    <p:sldId id="412" r:id="rId46"/>
    <p:sldId id="414" r:id="rId47"/>
    <p:sldId id="423" r:id="rId48"/>
    <p:sldId id="424" r:id="rId49"/>
    <p:sldId id="425" r:id="rId50"/>
    <p:sldId id="426" r:id="rId51"/>
    <p:sldId id="415" r:id="rId52"/>
    <p:sldId id="431" r:id="rId53"/>
    <p:sldId id="427" r:id="rId54"/>
    <p:sldId id="417" r:id="rId55"/>
    <p:sldId id="418" r:id="rId56"/>
    <p:sldId id="432" r:id="rId57"/>
    <p:sldId id="435" r:id="rId58"/>
    <p:sldId id="436" r:id="rId5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49" autoAdjust="0"/>
    <p:restoredTop sz="92031" autoAdjust="0"/>
  </p:normalViewPr>
  <p:slideViewPr>
    <p:cSldViewPr snapToGrid="0">
      <p:cViewPr varScale="1">
        <p:scale>
          <a:sx n="53" d="100"/>
          <a:sy n="5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68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ustomXml" Target="../customXml/item1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87665-717D-4F47-BA9B-03BA56B6286F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F8EE-1676-403C-BD13-5ECDF0FD1DE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3800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22357-0336-47B5-A302-136A38558F88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03D79-3BAD-4C08-B2C8-A4273F5D450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8725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Mount St Helen’s</a:t>
            </a:r>
          </a:p>
          <a:p>
            <a:r>
              <a:rPr lang="en-GB" dirty="0" smtClean="0"/>
              <a:t>Krakatoa</a:t>
            </a:r>
          </a:p>
          <a:p>
            <a:r>
              <a:rPr lang="en-GB" dirty="0" smtClean="0"/>
              <a:t>New Zealand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03D79-3BAD-4C08-B2C8-A4273F5D4500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357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03D79-3BAD-4C08-B2C8-A4273F5D4500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610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74A4344-DB51-4939-A8FA-0A2056C52BCF}" type="slidenum">
              <a:rPr lang="en-GB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110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03D79-3BAD-4C08-B2C8-A4273F5D4500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352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4279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731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285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260350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4417" y="1628776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2417" y="1628776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B3E27-7C85-48D0-BC93-365C43DB1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406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24417" y="260350"/>
            <a:ext cx="10972800" cy="5894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CA21-23B8-4A75-AA6B-794A731CE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4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161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583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90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1490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0880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4453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7535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593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06E12-FBF9-420D-815B-AD52943CDAA3}" type="datetimeFigureOut">
              <a:rPr lang="en-GB" smtClean="0"/>
              <a:t>27/11/2019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E972D-59DE-4037-976D-C68BCA1B98A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434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teachertube.com/video/mr-lee-layers-of-the-earth-song-43808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wmf"/><Relationship Id="rId4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antwrp.gsfc.nasa.gov/apod/image/0010/PangeaUltima_scotese_big.jpg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youtube.com/watch?v=yBr-D1cFmEs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programmes/p00fztwb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9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1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3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programmes/p00gts4n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9.wmf"/><Relationship Id="rId4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programmes/p00gvknd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9.wmf"/><Relationship Id="rId4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3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6700" y="296863"/>
            <a:ext cx="9144000" cy="1049337"/>
          </a:xfrm>
        </p:spPr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Earth Forces</a:t>
            </a:r>
            <a:endParaRPr lang="en-GB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647" y="2111374"/>
            <a:ext cx="6918106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5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2351089" y="260350"/>
            <a:ext cx="76676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5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5400" dirty="0"/>
              <a:t>Earth Layers </a:t>
            </a:r>
            <a:r>
              <a:rPr lang="en-US" sz="5400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5400" dirty="0">
                <a:solidFill>
                  <a:schemeClr val="bg1">
                    <a:lumMod val="95000"/>
                  </a:schemeClr>
                </a:solidFill>
              </a:rPr>
            </a:br>
            <a:endParaRPr lang="en-US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28675" y="2000251"/>
            <a:ext cx="4662489" cy="3557587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 smtClean="0"/>
              <a:t>The Earth is divided into four main layers.</a:t>
            </a:r>
          </a:p>
          <a:p>
            <a:pPr lvl="1">
              <a:defRPr/>
            </a:pPr>
            <a:endParaRPr lang="en-US" sz="3200" dirty="0"/>
          </a:p>
          <a:p>
            <a:pPr lvl="1">
              <a:defRPr/>
            </a:pPr>
            <a:r>
              <a:rPr lang="en-US" sz="3200" dirty="0"/>
              <a:t>Inner Core</a:t>
            </a:r>
            <a:r>
              <a:rPr lang="en-GB" sz="3200" dirty="0"/>
              <a:t> </a:t>
            </a:r>
            <a:endParaRPr lang="en-US" sz="3200" dirty="0"/>
          </a:p>
          <a:p>
            <a:pPr lvl="1">
              <a:defRPr/>
            </a:pPr>
            <a:r>
              <a:rPr lang="en-US" sz="3200" dirty="0"/>
              <a:t>Outer Core</a:t>
            </a:r>
          </a:p>
          <a:p>
            <a:pPr lvl="1">
              <a:defRPr/>
            </a:pPr>
            <a:r>
              <a:rPr lang="en-US" sz="3200" dirty="0"/>
              <a:t>Mantle </a:t>
            </a:r>
          </a:p>
          <a:p>
            <a:pPr lvl="1">
              <a:defRPr/>
            </a:pPr>
            <a:r>
              <a:rPr lang="en-US" sz="3200" dirty="0"/>
              <a:t>Crust</a:t>
            </a:r>
          </a:p>
          <a:p>
            <a:pPr lvl="1">
              <a:buNone/>
              <a:defRPr/>
            </a:pPr>
            <a:endParaRPr lang="en-US" sz="3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340" name="Picture 5" descr="earth_c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9" y="1773238"/>
            <a:ext cx="465613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69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363788" y="0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dirty="0" smtClean="0">
                <a:solidFill>
                  <a:srgbClr val="FF0000"/>
                </a:solidFill>
              </a:rPr>
              <a:t>Layers of the Earth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2913" y="2228851"/>
            <a:ext cx="6958011" cy="4314826"/>
          </a:xfrm>
          <a:solidFill>
            <a:srgbClr val="FFFF00">
              <a:alpha val="82000"/>
            </a:srgbClr>
          </a:solidFill>
        </p:spPr>
        <p:txBody>
          <a:bodyPr>
            <a:normAutofit fontScale="85000" lnSpcReduction="20000"/>
          </a:bodyPr>
          <a:lstStyle/>
          <a:p>
            <a:pPr algn="l">
              <a:defRPr/>
            </a:pPr>
            <a:r>
              <a:rPr lang="en-GB" sz="3600" dirty="0" smtClean="0"/>
              <a:t>Take a new page in your jotter.</a:t>
            </a:r>
          </a:p>
          <a:p>
            <a:pPr algn="l">
              <a:defRPr/>
            </a:pPr>
            <a:r>
              <a:rPr lang="en-GB" sz="3600" dirty="0" smtClean="0"/>
              <a:t>Title: </a:t>
            </a:r>
            <a:r>
              <a:rPr lang="en-GB" sz="3600" dirty="0" smtClean="0">
                <a:solidFill>
                  <a:srgbClr val="FF0000"/>
                </a:solidFill>
              </a:rPr>
              <a:t>Layers of the Earth</a:t>
            </a:r>
            <a:r>
              <a:rPr lang="en-GB" sz="3600" dirty="0" smtClean="0"/>
              <a:t>.</a:t>
            </a:r>
          </a:p>
          <a:p>
            <a:pPr algn="l">
              <a:defRPr/>
            </a:pPr>
            <a:endParaRPr lang="en-GB" sz="3600" dirty="0" smtClean="0"/>
          </a:p>
          <a:p>
            <a:pPr algn="l">
              <a:defRPr/>
            </a:pPr>
            <a:r>
              <a:rPr lang="en-GB" sz="3600" dirty="0" smtClean="0">
                <a:solidFill>
                  <a:srgbClr val="FF0000"/>
                </a:solidFill>
              </a:rPr>
              <a:t>Glue</a:t>
            </a:r>
            <a:r>
              <a:rPr lang="en-GB" sz="3600" dirty="0" smtClean="0"/>
              <a:t> your layers of the earth diagram into the middle of the page.</a:t>
            </a:r>
          </a:p>
          <a:p>
            <a:pPr algn="l">
              <a:defRPr/>
            </a:pPr>
            <a:endParaRPr lang="en-GB" sz="3600" dirty="0" smtClean="0"/>
          </a:p>
          <a:p>
            <a:pPr algn="l">
              <a:defRPr/>
            </a:pPr>
            <a:r>
              <a:rPr lang="en-GB" sz="3600" dirty="0" smtClean="0"/>
              <a:t>As we go through the slides </a:t>
            </a:r>
            <a:r>
              <a:rPr lang="en-GB" sz="3600" dirty="0" smtClean="0">
                <a:solidFill>
                  <a:srgbClr val="FF0000"/>
                </a:solidFill>
              </a:rPr>
              <a:t>annotate </a:t>
            </a:r>
            <a:r>
              <a:rPr lang="en-GB" sz="3600" dirty="0">
                <a:solidFill>
                  <a:srgbClr val="FF0000"/>
                </a:solidFill>
              </a:rPr>
              <a:t>(label) your </a:t>
            </a:r>
            <a:r>
              <a:rPr lang="en-GB" sz="3600" dirty="0" smtClean="0">
                <a:solidFill>
                  <a:srgbClr val="FF0000"/>
                </a:solidFill>
              </a:rPr>
              <a:t>Earth </a:t>
            </a:r>
            <a:r>
              <a:rPr lang="en-GB" sz="3600" dirty="0">
                <a:solidFill>
                  <a:srgbClr val="FF0000"/>
                </a:solidFill>
              </a:rPr>
              <a:t>layers diagram </a:t>
            </a:r>
            <a:r>
              <a:rPr lang="en-GB" sz="3600" dirty="0"/>
              <a:t>with </a:t>
            </a:r>
            <a:r>
              <a:rPr lang="en-GB" sz="3600" dirty="0" smtClean="0"/>
              <a:t>key pieces of information from </a:t>
            </a:r>
            <a:r>
              <a:rPr lang="en-GB" sz="3600" dirty="0"/>
              <a:t>the slides.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1010" r="6907" b="6859"/>
          <a:stretch/>
        </p:blipFill>
        <p:spPr bwMode="auto">
          <a:xfrm>
            <a:off x="7900987" y="2414588"/>
            <a:ext cx="3692526" cy="3429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1471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>
          <a:xfrm>
            <a:off x="2351088" y="260350"/>
            <a:ext cx="7772400" cy="935038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bg1"/>
                </a:solidFill>
              </a:rPr>
              <a:t>The Crust</a:t>
            </a:r>
          </a:p>
        </p:txBody>
      </p:sp>
      <p:sp>
        <p:nvSpPr>
          <p:cNvPr id="2150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74686" y="288131"/>
            <a:ext cx="4516439" cy="6209984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 Earth’s </a:t>
            </a:r>
            <a:r>
              <a:rPr lang="en-US" dirty="0">
                <a:solidFill>
                  <a:srgbClr val="FF0000"/>
                </a:solidFill>
              </a:rPr>
              <a:t>crust</a:t>
            </a:r>
            <a:r>
              <a:rPr lang="en-US" dirty="0"/>
              <a:t> is like the </a:t>
            </a:r>
            <a:r>
              <a:rPr lang="en-US" b="1" dirty="0"/>
              <a:t>skin</a:t>
            </a:r>
            <a:r>
              <a:rPr lang="en-US" dirty="0"/>
              <a:t> of an apple. It is </a:t>
            </a:r>
            <a:r>
              <a:rPr lang="en-US" dirty="0">
                <a:solidFill>
                  <a:srgbClr val="FF0000"/>
                </a:solidFill>
              </a:rPr>
              <a:t>very thin </a:t>
            </a:r>
            <a:r>
              <a:rPr lang="en-US" dirty="0"/>
              <a:t>compared to the other three layers.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 crust makes up 1% of the Earth. </a:t>
            </a:r>
          </a:p>
          <a:p>
            <a:pPr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 crust of the Earth is </a:t>
            </a:r>
            <a:r>
              <a:rPr lang="en-US" dirty="0">
                <a:solidFill>
                  <a:srgbClr val="FF0000"/>
                </a:solidFill>
              </a:rPr>
              <a:t>broken into many pieces called plates.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1508" name="Picture 5" descr="earth_cu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631657" y="260350"/>
            <a:ext cx="4051300" cy="4111625"/>
          </a:xfrm>
        </p:spPr>
      </p:pic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0123488" y="2776537"/>
            <a:ext cx="1600200" cy="579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CRUST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1010" r="6907" b="6859"/>
          <a:stretch/>
        </p:blipFill>
        <p:spPr bwMode="auto">
          <a:xfrm>
            <a:off x="8801101" y="4129089"/>
            <a:ext cx="2947194" cy="23690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 flipV="1">
            <a:off x="10672763" y="3355975"/>
            <a:ext cx="85726" cy="887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9352161" y="2375294"/>
            <a:ext cx="1320602" cy="4012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5633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The Mantle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854551"/>
            <a:ext cx="4171950" cy="50006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/>
              <a:t>The mantle is the layer below the crust. </a:t>
            </a:r>
          </a:p>
          <a:p>
            <a:pPr>
              <a:defRPr/>
            </a:pPr>
            <a:r>
              <a:rPr lang="en-US" dirty="0"/>
              <a:t>The mantle is the </a:t>
            </a:r>
            <a:r>
              <a:rPr lang="en-US" dirty="0">
                <a:solidFill>
                  <a:srgbClr val="FF0000"/>
                </a:solidFill>
              </a:rPr>
              <a:t>largest layer </a:t>
            </a:r>
            <a:r>
              <a:rPr lang="en-US" dirty="0"/>
              <a:t>of the Earth.</a:t>
            </a:r>
          </a:p>
          <a:p>
            <a:pPr>
              <a:defRPr/>
            </a:pPr>
            <a:r>
              <a:rPr lang="en-US" dirty="0"/>
              <a:t>The mantle is made from </a:t>
            </a:r>
            <a:r>
              <a:rPr lang="en-US" dirty="0">
                <a:solidFill>
                  <a:srgbClr val="FF0000"/>
                </a:solidFill>
              </a:rPr>
              <a:t>magma which is molten rock.</a:t>
            </a:r>
          </a:p>
          <a:p>
            <a:pPr>
              <a:defRPr/>
            </a:pPr>
            <a:r>
              <a:rPr lang="en-US" dirty="0"/>
              <a:t>The mantle is divided into two regions: the upper and lower sections.</a:t>
            </a:r>
          </a:p>
          <a:p>
            <a:pPr>
              <a:defRPr/>
            </a:pP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2532" name="Picture 5" descr="earth_cu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44294" y="1028702"/>
            <a:ext cx="4232275" cy="4294187"/>
          </a:xfrm>
        </p:spPr>
      </p:pic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9815513" y="4489688"/>
            <a:ext cx="1524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MANTLE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1010" r="6907" b="6859"/>
          <a:stretch/>
        </p:blipFill>
        <p:spPr bwMode="auto">
          <a:xfrm>
            <a:off x="9376569" y="574198"/>
            <a:ext cx="2947194" cy="23690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 flipV="1">
            <a:off x="8494911" y="2943225"/>
            <a:ext cx="1694954" cy="1443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0577513" y="2400300"/>
            <a:ext cx="762000" cy="1843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58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2063750" y="260351"/>
            <a:ext cx="7772400" cy="100806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Outer Core</a:t>
            </a: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83409" y="641350"/>
            <a:ext cx="4248150" cy="5257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core of the Earth is like a </a:t>
            </a:r>
            <a:r>
              <a:rPr lang="en-US" dirty="0" smtClean="0">
                <a:solidFill>
                  <a:srgbClr val="FF0000"/>
                </a:solidFill>
              </a:rPr>
              <a:t>ball of very hot metals. </a:t>
            </a:r>
          </a:p>
          <a:p>
            <a:pPr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 outer core is made up of </a:t>
            </a:r>
            <a:r>
              <a:rPr lang="en-US" dirty="0" smtClean="0">
                <a:solidFill>
                  <a:srgbClr val="FF0000"/>
                </a:solidFill>
              </a:rPr>
              <a:t>iron and is very dense </a:t>
            </a:r>
            <a:r>
              <a:rPr lang="en-US" dirty="0" smtClean="0"/>
              <a:t>(heavy).</a:t>
            </a:r>
          </a:p>
          <a:p>
            <a:pPr>
              <a:defRPr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3556" name="Picture 5" descr="earth_cu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53051" y="2138364"/>
            <a:ext cx="4306887" cy="4370387"/>
          </a:xfrm>
        </p:spPr>
      </p:pic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0819606" y="3117413"/>
            <a:ext cx="990600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Outer Core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1010" r="6907" b="6859"/>
          <a:stretch/>
        </p:blipFill>
        <p:spPr bwMode="auto">
          <a:xfrm>
            <a:off x="9177734" y="83901"/>
            <a:ext cx="2947194" cy="23690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8242103" y="3657600"/>
            <a:ext cx="2577503" cy="554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1087100" y="1471613"/>
            <a:ext cx="227806" cy="1521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39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title"/>
          </p:nvPr>
        </p:nvSpPr>
        <p:spPr>
          <a:xfrm>
            <a:off x="2208213" y="260350"/>
            <a:ext cx="7772400" cy="8826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Inner Core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00063" y="701675"/>
            <a:ext cx="3979863" cy="4968875"/>
          </a:xfrm>
        </p:spPr>
        <p:txBody>
          <a:bodyPr/>
          <a:lstStyle/>
          <a:p>
            <a:pPr>
              <a:defRPr/>
            </a:pPr>
            <a:r>
              <a:rPr lang="en-US" dirty="0"/>
              <a:t>The inner core of the Earth has </a:t>
            </a:r>
            <a:r>
              <a:rPr lang="en-US" dirty="0">
                <a:solidFill>
                  <a:srgbClr val="FF0000"/>
                </a:solidFill>
              </a:rPr>
              <a:t>temperatures and pressures so </a:t>
            </a:r>
            <a:r>
              <a:rPr lang="en-US" dirty="0" smtClean="0">
                <a:solidFill>
                  <a:srgbClr val="FF0000"/>
                </a:solidFill>
              </a:rPr>
              <a:t>high </a:t>
            </a:r>
            <a:r>
              <a:rPr lang="en-US" dirty="0">
                <a:solidFill>
                  <a:srgbClr val="FF0000"/>
                </a:solidFill>
              </a:rPr>
              <a:t>that the metals are squeezed together </a:t>
            </a:r>
            <a:r>
              <a:rPr lang="en-US" dirty="0"/>
              <a:t>and are not able to move.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The inner core is a </a:t>
            </a:r>
            <a:r>
              <a:rPr lang="en-US" dirty="0">
                <a:solidFill>
                  <a:srgbClr val="FF0000"/>
                </a:solidFill>
              </a:rPr>
              <a:t>solid.</a:t>
            </a:r>
          </a:p>
          <a:p>
            <a:pPr>
              <a:defRPr/>
            </a:pP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4580" name="Picture 5" descr="earth_cu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58506" y="174624"/>
            <a:ext cx="4457700" cy="4522788"/>
          </a:xfrm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9677400" y="2899736"/>
            <a:ext cx="914400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Inner Core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6889742" y="2439127"/>
            <a:ext cx="2765621" cy="945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1010" r="6907" b="6859"/>
          <a:stretch/>
        </p:blipFill>
        <p:spPr bwMode="auto">
          <a:xfrm>
            <a:off x="9244806" y="0"/>
            <a:ext cx="2947194" cy="23690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Straight Connector 10"/>
          <p:cNvCxnSpPr/>
          <p:nvPr/>
        </p:nvCxnSpPr>
        <p:spPr>
          <a:xfrm flipV="1">
            <a:off x="10363200" y="1165810"/>
            <a:ext cx="515119" cy="1746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7837488" y="4077761"/>
            <a:ext cx="4286249" cy="2596557"/>
          </a:xfrm>
          <a:prstGeom prst="rect">
            <a:avLst/>
          </a:prstGeom>
          <a:solidFill>
            <a:srgbClr val="FFFF00">
              <a:alpha val="82000"/>
            </a:srgb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4500" dirty="0" smtClean="0"/>
              <a:t>Now colour in your diagram.</a:t>
            </a:r>
          </a:p>
          <a:p>
            <a:pPr marL="0" indent="0">
              <a:buNone/>
              <a:defRPr/>
            </a:pPr>
            <a:r>
              <a:rPr lang="en-GB" sz="4500" dirty="0" smtClean="0"/>
              <a:t>Brown – Crust</a:t>
            </a:r>
          </a:p>
          <a:p>
            <a:pPr marL="0" indent="0">
              <a:buNone/>
              <a:defRPr/>
            </a:pPr>
            <a:r>
              <a:rPr lang="en-GB" sz="4500" dirty="0" smtClean="0"/>
              <a:t>Yellow – Mantle</a:t>
            </a:r>
          </a:p>
          <a:p>
            <a:pPr marL="0" indent="0">
              <a:buNone/>
              <a:defRPr/>
            </a:pPr>
            <a:r>
              <a:rPr lang="en-GB" sz="4500" dirty="0" smtClean="0"/>
              <a:t>Orange – Outer Core</a:t>
            </a:r>
          </a:p>
          <a:p>
            <a:pPr marL="0" indent="0">
              <a:buNone/>
              <a:defRPr/>
            </a:pPr>
            <a:r>
              <a:rPr lang="en-GB" sz="4500" dirty="0" smtClean="0"/>
              <a:t>Red - Inner Core</a:t>
            </a:r>
          </a:p>
          <a:p>
            <a:pPr marL="0" indent="0">
              <a:buNone/>
              <a:defRPr/>
            </a:pPr>
            <a:endParaRPr lang="en-GB" sz="3600" dirty="0"/>
          </a:p>
        </p:txBody>
      </p:sp>
      <p:sp>
        <p:nvSpPr>
          <p:cNvPr id="18" name="Rectangle 17"/>
          <p:cNvSpPr/>
          <p:nvPr/>
        </p:nvSpPr>
        <p:spPr>
          <a:xfrm>
            <a:off x="62707" y="6166486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000" dirty="0" smtClean="0">
                <a:hlinkClick r:id="rId4"/>
              </a:rPr>
              <a:t>Layers of the earth song</a:t>
            </a:r>
            <a:endParaRPr lang="en-GB" sz="3000" dirty="0" smtClean="0"/>
          </a:p>
          <a:p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91002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272" name="ShockwaveFlash1" r:id="rId2" imgW="9259920" imgH="5505480"/>
        </mc:Choice>
        <mc:Fallback>
          <p:control name="ShockwaveFlash1" r:id="rId2" imgW="9259920" imgH="5505480">
            <p:pic>
              <p:nvPicPr>
                <p:cNvPr id="5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574801" y="755650"/>
                  <a:ext cx="9259888" cy="55054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7097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914400" y="260351"/>
            <a:ext cx="10829925" cy="1800225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Task: Answer </a:t>
            </a:r>
            <a:r>
              <a:rPr lang="en-US" sz="4000" dirty="0"/>
              <a:t>these questions on your own and then mark your </a:t>
            </a:r>
            <a:r>
              <a:rPr lang="en-US" sz="4000" dirty="0" smtClean="0"/>
              <a:t>partners’.</a:t>
            </a:r>
            <a:endParaRPr lang="en-US" sz="4000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2276476"/>
            <a:ext cx="10444163" cy="4310063"/>
          </a:xfrm>
        </p:spPr>
        <p:txBody>
          <a:bodyPr/>
          <a:lstStyle/>
          <a:p>
            <a:pPr>
              <a:buNone/>
              <a:defRPr/>
            </a:pPr>
            <a:r>
              <a:rPr lang="en-US" sz="3600" dirty="0"/>
              <a:t>1) What are the four layers of the Earth?</a:t>
            </a:r>
          </a:p>
          <a:p>
            <a:pPr>
              <a:buNone/>
              <a:defRPr/>
            </a:pPr>
            <a:r>
              <a:rPr lang="en-US" sz="3600" dirty="0"/>
              <a:t>2) The Earth’s crust is very ______?</a:t>
            </a:r>
          </a:p>
          <a:p>
            <a:pPr>
              <a:buNone/>
              <a:defRPr/>
            </a:pPr>
            <a:r>
              <a:rPr lang="en-US" sz="3600" dirty="0"/>
              <a:t>3) The mantle is the largest layer of the Earth? True or False</a:t>
            </a:r>
          </a:p>
          <a:p>
            <a:pPr>
              <a:buNone/>
              <a:defRPr/>
            </a:pPr>
            <a:r>
              <a:rPr lang="en-US" sz="3600" dirty="0"/>
              <a:t>4) Is the Outer Core a liquid or a solid?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873388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4048" y="374524"/>
            <a:ext cx="10444163" cy="4310063"/>
          </a:xfrm>
        </p:spPr>
        <p:txBody>
          <a:bodyPr/>
          <a:lstStyle/>
          <a:p>
            <a:pPr>
              <a:buNone/>
              <a:defRPr/>
            </a:pPr>
            <a:r>
              <a:rPr lang="en-US" sz="3600" dirty="0"/>
              <a:t>1) What are the four layers of the Earth</a:t>
            </a:r>
            <a:r>
              <a:rPr lang="en-US" sz="3600" dirty="0" smtClean="0"/>
              <a:t>? </a:t>
            </a:r>
            <a:r>
              <a:rPr lang="en-US" sz="3600" dirty="0" smtClean="0">
                <a:solidFill>
                  <a:srgbClr val="FF0000"/>
                </a:solidFill>
              </a:rPr>
              <a:t>Crust / mantle / outer core / inner core</a:t>
            </a:r>
            <a:endParaRPr lang="en-US" sz="3600" dirty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en-US" sz="3600" dirty="0"/>
              <a:t>2) The Earth’s crust is very </a:t>
            </a:r>
            <a:r>
              <a:rPr lang="en-US" sz="3600" dirty="0" smtClean="0">
                <a:solidFill>
                  <a:srgbClr val="FF0000"/>
                </a:solidFill>
              </a:rPr>
              <a:t>thin</a:t>
            </a:r>
            <a:endParaRPr lang="en-US" sz="3600" dirty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en-US" sz="3600" dirty="0"/>
              <a:t>3) The mantle is the largest layer of the Earth? </a:t>
            </a:r>
            <a:r>
              <a:rPr lang="en-US" sz="3600" dirty="0" smtClean="0"/>
              <a:t>T</a:t>
            </a:r>
            <a:r>
              <a:rPr lang="en-US" sz="3600" dirty="0" smtClean="0">
                <a:solidFill>
                  <a:srgbClr val="FF0000"/>
                </a:solidFill>
              </a:rPr>
              <a:t>rue</a:t>
            </a:r>
            <a:endParaRPr lang="en-US" sz="3600" dirty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en-US" sz="3600" dirty="0"/>
              <a:t>4) Is the Outer Core a liquid or a solid?</a:t>
            </a:r>
            <a:r>
              <a:rPr lang="en-US" dirty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Liquid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37685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295" name="ShockwaveFlash1" r:id="rId2" imgW="9855360" imgH="5765760"/>
        </mc:Choice>
        <mc:Fallback>
          <p:control name="ShockwaveFlash1" r:id="rId2" imgW="9855360" imgH="576576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244600" y="482600"/>
                  <a:ext cx="9855200" cy="576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537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Comic Sans MS" panose="030F0702030302020204" pitchFamily="66" charset="0"/>
              </a:rPr>
              <a:t>What Will I learn?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Structure of the Earth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Plate tectonics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Structure of a volcano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How volcanoes affect people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Structure of an earthquake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How earthquakes affect people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Tsunamis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292" y="3585938"/>
            <a:ext cx="4200508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651000"/>
            <a:ext cx="9144000" cy="23876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dirty="0" smtClean="0"/>
              <a:t>Lesson Starter</a:t>
            </a:r>
            <a:br>
              <a:rPr lang="en-GB" dirty="0" smtClean="0"/>
            </a:br>
            <a:r>
              <a:rPr lang="en-GB" dirty="0" smtClean="0"/>
              <a:t>you have three minutes to…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4632326"/>
            <a:ext cx="6400800" cy="11985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sz="2800" dirty="0" smtClean="0"/>
              <a:t>Write down three facts from the last lesson.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4398" name="ShockwaveFlash1" r:id="rId2" imgW="5478480" imgH="2092320"/>
        </mc:Choice>
        <mc:Fallback>
          <p:control name="ShockwaveFlash1" r:id="rId2" imgW="5478480" imgH="2092320">
            <p:pic>
              <p:nvPicPr>
                <p:cNvPr id="4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5477857" cy="209288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9027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95437" y="-406400"/>
            <a:ext cx="9144000" cy="23876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dirty="0" smtClean="0"/>
              <a:t>Can you solve a mystery?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595437" y="323691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dirty="0" smtClean="0"/>
              <a:t>Look closely at the next few slides…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505" y="1628775"/>
            <a:ext cx="1777495" cy="230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ang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1484313"/>
            <a:ext cx="7632700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872039" y="234950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dirty="0">
                <a:latin typeface="+mj-lt"/>
              </a:rPr>
              <a:t>A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03839" y="35734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dirty="0">
                <a:latin typeface="+mj-lt"/>
              </a:rPr>
              <a:t>B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024564" y="3284538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C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7104064" y="42211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D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351088" y="333375"/>
            <a:ext cx="7632700" cy="106680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3200" b="1" u="sng" dirty="0">
                <a:latin typeface="+mj-lt"/>
              </a:rPr>
              <a:t>Pangaea – This is what the world looked like 250 Million Years Ago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3648076" y="5734051"/>
            <a:ext cx="5400675" cy="830997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Can you match the letters to the continents?</a:t>
            </a:r>
          </a:p>
        </p:txBody>
      </p:sp>
    </p:spTree>
    <p:extLst>
      <p:ext uri="{BB962C8B-B14F-4D97-AF65-F5344CB8AC3E}">
        <p14:creationId xmlns:p14="http://schemas.microsoft.com/office/powerpoint/2010/main" val="246737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ang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1484313"/>
            <a:ext cx="7632700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872039" y="234950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A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303839" y="35734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B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024564" y="3284538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C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104064" y="422116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latin typeface="+mj-lt"/>
              </a:rPr>
              <a:t>D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351088" y="333375"/>
            <a:ext cx="7632700" cy="106680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3200" b="1" u="sng" dirty="0" smtClean="0">
                <a:latin typeface="+mj-lt"/>
              </a:rPr>
              <a:t>Pangea </a:t>
            </a:r>
            <a:r>
              <a:rPr lang="en-GB" altLang="en-US" sz="3200" b="1" u="sng" dirty="0">
                <a:latin typeface="+mj-lt"/>
              </a:rPr>
              <a:t>– This is what the world looked like 250 Million Years Ago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457450" y="5734050"/>
            <a:ext cx="7526338" cy="156966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A – North America	      </a:t>
            </a:r>
            <a:r>
              <a:rPr lang="en-GB" altLang="en-US" sz="2400" b="1" dirty="0" smtClean="0">
                <a:latin typeface="+mj-lt"/>
              </a:rPr>
              <a:t>C </a:t>
            </a:r>
            <a:r>
              <a:rPr lang="en-GB" altLang="en-US" sz="2400" b="1" dirty="0">
                <a:latin typeface="+mj-lt"/>
              </a:rPr>
              <a:t>- Africa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 </a:t>
            </a:r>
            <a:r>
              <a:rPr lang="en-GB" altLang="en-US" sz="2400" b="1" dirty="0" smtClean="0">
                <a:latin typeface="+mj-lt"/>
              </a:rPr>
              <a:t> B </a:t>
            </a:r>
            <a:r>
              <a:rPr lang="en-GB" altLang="en-US" sz="2400" b="1" dirty="0">
                <a:latin typeface="+mj-lt"/>
              </a:rPr>
              <a:t>– South America		D </a:t>
            </a:r>
            <a:r>
              <a:rPr lang="en-GB" altLang="en-US" sz="2400" b="1" dirty="0" smtClean="0">
                <a:latin typeface="+mj-lt"/>
              </a:rPr>
              <a:t>– Australasia</a:t>
            </a:r>
          </a:p>
          <a:p>
            <a:pPr algn="ctr" eaLnBrk="1" hangingPunct="1">
              <a:spcBef>
                <a:spcPct val="50000"/>
              </a:spcBef>
            </a:pPr>
            <a:endParaRPr lang="en-GB" alt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2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ode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" t="1619" r="1050" b="1619"/>
          <a:stretch>
            <a:fillRect/>
          </a:stretch>
        </p:blipFill>
        <p:spPr bwMode="auto">
          <a:xfrm>
            <a:off x="1584325" y="428625"/>
            <a:ext cx="9023350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Freeform 3"/>
          <p:cNvSpPr>
            <a:spLocks/>
          </p:cNvSpPr>
          <p:nvPr/>
        </p:nvSpPr>
        <p:spPr bwMode="auto">
          <a:xfrm>
            <a:off x="1544639" y="4503738"/>
            <a:ext cx="2833687" cy="1579562"/>
          </a:xfrm>
          <a:custGeom>
            <a:avLst/>
            <a:gdLst>
              <a:gd name="T0" fmla="*/ 2147483647 w 1785"/>
              <a:gd name="T1" fmla="*/ 2147483647 h 995"/>
              <a:gd name="T2" fmla="*/ 2147483647 w 1785"/>
              <a:gd name="T3" fmla="*/ 2147483647 h 995"/>
              <a:gd name="T4" fmla="*/ 2147483647 w 1785"/>
              <a:gd name="T5" fmla="*/ 2147483647 h 995"/>
              <a:gd name="T6" fmla="*/ 2147483647 w 1785"/>
              <a:gd name="T7" fmla="*/ 2147483647 h 995"/>
              <a:gd name="T8" fmla="*/ 2147483647 w 1785"/>
              <a:gd name="T9" fmla="*/ 2147483647 h 995"/>
              <a:gd name="T10" fmla="*/ 2147483647 w 1785"/>
              <a:gd name="T11" fmla="*/ 2147483647 h 995"/>
              <a:gd name="T12" fmla="*/ 2147483647 w 1785"/>
              <a:gd name="T13" fmla="*/ 2147483647 h 995"/>
              <a:gd name="T14" fmla="*/ 2147483647 w 1785"/>
              <a:gd name="T15" fmla="*/ 2147483647 h 995"/>
              <a:gd name="T16" fmla="*/ 2147483647 w 1785"/>
              <a:gd name="T17" fmla="*/ 2147483647 h 995"/>
              <a:gd name="T18" fmla="*/ 2147483647 w 1785"/>
              <a:gd name="T19" fmla="*/ 2147483647 h 995"/>
              <a:gd name="T20" fmla="*/ 2147483647 w 1785"/>
              <a:gd name="T21" fmla="*/ 2147483647 h 995"/>
              <a:gd name="T22" fmla="*/ 2147483647 w 1785"/>
              <a:gd name="T23" fmla="*/ 2147483647 h 995"/>
              <a:gd name="T24" fmla="*/ 2147483647 w 1785"/>
              <a:gd name="T25" fmla="*/ 2147483647 h 995"/>
              <a:gd name="T26" fmla="*/ 2147483647 w 1785"/>
              <a:gd name="T27" fmla="*/ 2147483647 h 995"/>
              <a:gd name="T28" fmla="*/ 2147483647 w 1785"/>
              <a:gd name="T29" fmla="*/ 2147483647 h 995"/>
              <a:gd name="T30" fmla="*/ 2147483647 w 1785"/>
              <a:gd name="T31" fmla="*/ 2147483647 h 995"/>
              <a:gd name="T32" fmla="*/ 2147483647 w 1785"/>
              <a:gd name="T33" fmla="*/ 2147483647 h 995"/>
              <a:gd name="T34" fmla="*/ 2147483647 w 1785"/>
              <a:gd name="T35" fmla="*/ 2147483647 h 995"/>
              <a:gd name="T36" fmla="*/ 2147483647 w 1785"/>
              <a:gd name="T37" fmla="*/ 2147483647 h 995"/>
              <a:gd name="T38" fmla="*/ 2147483647 w 1785"/>
              <a:gd name="T39" fmla="*/ 2147483647 h 995"/>
              <a:gd name="T40" fmla="*/ 2147483647 w 1785"/>
              <a:gd name="T41" fmla="*/ 2147483647 h 995"/>
              <a:gd name="T42" fmla="*/ 2147483647 w 1785"/>
              <a:gd name="T43" fmla="*/ 2147483647 h 995"/>
              <a:gd name="T44" fmla="*/ 2147483647 w 1785"/>
              <a:gd name="T45" fmla="*/ 2147483647 h 995"/>
              <a:gd name="T46" fmla="*/ 2147483647 w 1785"/>
              <a:gd name="T47" fmla="*/ 2147483647 h 995"/>
              <a:gd name="T48" fmla="*/ 2147483647 w 1785"/>
              <a:gd name="T49" fmla="*/ 2147483647 h 995"/>
              <a:gd name="T50" fmla="*/ 2147483647 w 1785"/>
              <a:gd name="T51" fmla="*/ 2147483647 h 995"/>
              <a:gd name="T52" fmla="*/ 2147483647 w 1785"/>
              <a:gd name="T53" fmla="*/ 2147483647 h 99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785"/>
              <a:gd name="T82" fmla="*/ 0 h 995"/>
              <a:gd name="T83" fmla="*/ 1785 w 1785"/>
              <a:gd name="T84" fmla="*/ 995 h 99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785" h="995">
                <a:moveTo>
                  <a:pt x="682" y="948"/>
                </a:moveTo>
                <a:cubicBezTo>
                  <a:pt x="923" y="995"/>
                  <a:pt x="1177" y="987"/>
                  <a:pt x="1413" y="921"/>
                </a:cubicBezTo>
                <a:cubicBezTo>
                  <a:pt x="1468" y="866"/>
                  <a:pt x="1495" y="857"/>
                  <a:pt x="1560" y="820"/>
                </a:cubicBezTo>
                <a:cubicBezTo>
                  <a:pt x="1704" y="739"/>
                  <a:pt x="1613" y="771"/>
                  <a:pt x="1688" y="747"/>
                </a:cubicBezTo>
                <a:cubicBezTo>
                  <a:pt x="1720" y="726"/>
                  <a:pt x="1725" y="699"/>
                  <a:pt x="1752" y="674"/>
                </a:cubicBezTo>
                <a:cubicBezTo>
                  <a:pt x="1758" y="655"/>
                  <a:pt x="1778" y="639"/>
                  <a:pt x="1779" y="619"/>
                </a:cubicBezTo>
                <a:cubicBezTo>
                  <a:pt x="1785" y="531"/>
                  <a:pt x="1784" y="538"/>
                  <a:pt x="1752" y="491"/>
                </a:cubicBezTo>
                <a:cubicBezTo>
                  <a:pt x="1749" y="448"/>
                  <a:pt x="1753" y="404"/>
                  <a:pt x="1742" y="363"/>
                </a:cubicBezTo>
                <a:cubicBezTo>
                  <a:pt x="1734" y="331"/>
                  <a:pt x="1657" y="332"/>
                  <a:pt x="1633" y="317"/>
                </a:cubicBezTo>
                <a:cubicBezTo>
                  <a:pt x="1533" y="253"/>
                  <a:pt x="1460" y="286"/>
                  <a:pt x="1313" y="281"/>
                </a:cubicBezTo>
                <a:cubicBezTo>
                  <a:pt x="1279" y="275"/>
                  <a:pt x="1245" y="273"/>
                  <a:pt x="1212" y="262"/>
                </a:cubicBezTo>
                <a:cubicBezTo>
                  <a:pt x="1194" y="256"/>
                  <a:pt x="1157" y="244"/>
                  <a:pt x="1157" y="244"/>
                </a:cubicBezTo>
                <a:cubicBezTo>
                  <a:pt x="1118" y="205"/>
                  <a:pt x="1055" y="188"/>
                  <a:pt x="1002" y="171"/>
                </a:cubicBezTo>
                <a:cubicBezTo>
                  <a:pt x="961" y="158"/>
                  <a:pt x="940" y="113"/>
                  <a:pt x="892" y="98"/>
                </a:cubicBezTo>
                <a:cubicBezTo>
                  <a:pt x="883" y="92"/>
                  <a:pt x="875" y="84"/>
                  <a:pt x="865" y="80"/>
                </a:cubicBezTo>
                <a:cubicBezTo>
                  <a:pt x="847" y="72"/>
                  <a:pt x="810" y="61"/>
                  <a:pt x="810" y="61"/>
                </a:cubicBezTo>
                <a:cubicBezTo>
                  <a:pt x="670" y="88"/>
                  <a:pt x="605" y="34"/>
                  <a:pt x="481" y="6"/>
                </a:cubicBezTo>
                <a:cubicBezTo>
                  <a:pt x="432" y="12"/>
                  <a:pt x="383" y="23"/>
                  <a:pt x="334" y="25"/>
                </a:cubicBezTo>
                <a:cubicBezTo>
                  <a:pt x="0" y="36"/>
                  <a:pt x="283" y="0"/>
                  <a:pt x="106" y="25"/>
                </a:cubicBezTo>
                <a:cubicBezTo>
                  <a:pt x="62" y="90"/>
                  <a:pt x="74" y="59"/>
                  <a:pt x="60" y="116"/>
                </a:cubicBezTo>
                <a:cubicBezTo>
                  <a:pt x="63" y="211"/>
                  <a:pt x="100" y="457"/>
                  <a:pt x="42" y="573"/>
                </a:cubicBezTo>
                <a:cubicBezTo>
                  <a:pt x="53" y="677"/>
                  <a:pt x="56" y="746"/>
                  <a:pt x="88" y="838"/>
                </a:cubicBezTo>
                <a:cubicBezTo>
                  <a:pt x="102" y="878"/>
                  <a:pt x="173" y="844"/>
                  <a:pt x="216" y="848"/>
                </a:cubicBezTo>
                <a:cubicBezTo>
                  <a:pt x="356" y="862"/>
                  <a:pt x="329" y="858"/>
                  <a:pt x="417" y="875"/>
                </a:cubicBezTo>
                <a:cubicBezTo>
                  <a:pt x="518" y="936"/>
                  <a:pt x="402" y="873"/>
                  <a:pt x="517" y="912"/>
                </a:cubicBezTo>
                <a:cubicBezTo>
                  <a:pt x="528" y="916"/>
                  <a:pt x="535" y="926"/>
                  <a:pt x="545" y="930"/>
                </a:cubicBezTo>
                <a:cubicBezTo>
                  <a:pt x="606" y="957"/>
                  <a:pt x="609" y="948"/>
                  <a:pt x="682" y="948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09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ee Explanation.  Clicking on the picture will download &#10; the highest resolution version available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8914"/>
            <a:ext cx="9144000" cy="645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524001" y="5516563"/>
            <a:ext cx="2411413" cy="105251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0244" name="Freeform 4"/>
          <p:cNvSpPr>
            <a:spLocks/>
          </p:cNvSpPr>
          <p:nvPr/>
        </p:nvSpPr>
        <p:spPr bwMode="auto">
          <a:xfrm>
            <a:off x="1652588" y="4921250"/>
            <a:ext cx="1511300" cy="952500"/>
          </a:xfrm>
          <a:custGeom>
            <a:avLst/>
            <a:gdLst>
              <a:gd name="T0" fmla="*/ 2147483647 w 952"/>
              <a:gd name="T1" fmla="*/ 2147483647 h 600"/>
              <a:gd name="T2" fmla="*/ 2147483647 w 952"/>
              <a:gd name="T3" fmla="*/ 2147483647 h 600"/>
              <a:gd name="T4" fmla="*/ 2147483647 w 952"/>
              <a:gd name="T5" fmla="*/ 2147483647 h 600"/>
              <a:gd name="T6" fmla="*/ 2147483647 w 952"/>
              <a:gd name="T7" fmla="*/ 2147483647 h 600"/>
              <a:gd name="T8" fmla="*/ 2147483647 w 952"/>
              <a:gd name="T9" fmla="*/ 2147483647 h 600"/>
              <a:gd name="T10" fmla="*/ 2147483647 w 952"/>
              <a:gd name="T11" fmla="*/ 2147483647 h 600"/>
              <a:gd name="T12" fmla="*/ 2147483647 w 952"/>
              <a:gd name="T13" fmla="*/ 2147483647 h 600"/>
              <a:gd name="T14" fmla="*/ 2147483647 w 952"/>
              <a:gd name="T15" fmla="*/ 2147483647 h 600"/>
              <a:gd name="T16" fmla="*/ 2147483647 w 952"/>
              <a:gd name="T17" fmla="*/ 2147483647 h 600"/>
              <a:gd name="T18" fmla="*/ 2147483647 w 952"/>
              <a:gd name="T19" fmla="*/ 2147483647 h 600"/>
              <a:gd name="T20" fmla="*/ 2147483647 w 952"/>
              <a:gd name="T21" fmla="*/ 2147483647 h 600"/>
              <a:gd name="T22" fmla="*/ 2147483647 w 952"/>
              <a:gd name="T23" fmla="*/ 2147483647 h 600"/>
              <a:gd name="T24" fmla="*/ 2147483647 w 952"/>
              <a:gd name="T25" fmla="*/ 2147483647 h 600"/>
              <a:gd name="T26" fmla="*/ 2147483647 w 952"/>
              <a:gd name="T27" fmla="*/ 2147483647 h 600"/>
              <a:gd name="T28" fmla="*/ 2147483647 w 952"/>
              <a:gd name="T29" fmla="*/ 2147483647 h 600"/>
              <a:gd name="T30" fmla="*/ 2147483647 w 952"/>
              <a:gd name="T31" fmla="*/ 2147483647 h 6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52"/>
              <a:gd name="T49" fmla="*/ 0 h 600"/>
              <a:gd name="T50" fmla="*/ 952 w 952"/>
              <a:gd name="T51" fmla="*/ 600 h 60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52" h="600">
                <a:moveTo>
                  <a:pt x="901" y="453"/>
                </a:moveTo>
                <a:cubicBezTo>
                  <a:pt x="952" y="385"/>
                  <a:pt x="942" y="401"/>
                  <a:pt x="933" y="291"/>
                </a:cubicBezTo>
                <a:cubicBezTo>
                  <a:pt x="932" y="285"/>
                  <a:pt x="931" y="210"/>
                  <a:pt x="917" y="186"/>
                </a:cubicBezTo>
                <a:cubicBezTo>
                  <a:pt x="911" y="176"/>
                  <a:pt x="891" y="162"/>
                  <a:pt x="884" y="153"/>
                </a:cubicBezTo>
                <a:cubicBezTo>
                  <a:pt x="878" y="146"/>
                  <a:pt x="876" y="134"/>
                  <a:pt x="868" y="129"/>
                </a:cubicBezTo>
                <a:cubicBezTo>
                  <a:pt x="854" y="120"/>
                  <a:pt x="820" y="113"/>
                  <a:pt x="820" y="113"/>
                </a:cubicBezTo>
                <a:cubicBezTo>
                  <a:pt x="724" y="17"/>
                  <a:pt x="567" y="36"/>
                  <a:pt x="446" y="31"/>
                </a:cubicBezTo>
                <a:cubicBezTo>
                  <a:pt x="323" y="0"/>
                  <a:pt x="270" y="18"/>
                  <a:pt x="106" y="23"/>
                </a:cubicBezTo>
                <a:cubicBezTo>
                  <a:pt x="84" y="45"/>
                  <a:pt x="66" y="70"/>
                  <a:pt x="49" y="96"/>
                </a:cubicBezTo>
                <a:cubicBezTo>
                  <a:pt x="44" y="112"/>
                  <a:pt x="38" y="129"/>
                  <a:pt x="33" y="145"/>
                </a:cubicBezTo>
                <a:cubicBezTo>
                  <a:pt x="0" y="245"/>
                  <a:pt x="34" y="356"/>
                  <a:pt x="41" y="461"/>
                </a:cubicBezTo>
                <a:cubicBezTo>
                  <a:pt x="45" y="513"/>
                  <a:pt x="100" y="537"/>
                  <a:pt x="138" y="551"/>
                </a:cubicBezTo>
                <a:cubicBezTo>
                  <a:pt x="233" y="587"/>
                  <a:pt x="299" y="592"/>
                  <a:pt x="406" y="599"/>
                </a:cubicBezTo>
                <a:cubicBezTo>
                  <a:pt x="479" y="596"/>
                  <a:pt x="553" y="600"/>
                  <a:pt x="625" y="591"/>
                </a:cubicBezTo>
                <a:cubicBezTo>
                  <a:pt x="659" y="587"/>
                  <a:pt x="690" y="570"/>
                  <a:pt x="722" y="559"/>
                </a:cubicBezTo>
                <a:cubicBezTo>
                  <a:pt x="786" y="538"/>
                  <a:pt x="878" y="525"/>
                  <a:pt x="901" y="453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6816726" y="404814"/>
            <a:ext cx="3382963" cy="720725"/>
            <a:chOff x="3334" y="255"/>
            <a:chExt cx="2131" cy="454"/>
          </a:xfrm>
        </p:grpSpPr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4241" y="255"/>
              <a:ext cx="122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 sz="3200">
                  <a:solidFill>
                    <a:schemeClr val="bg1"/>
                  </a:solidFill>
                  <a:latin typeface="Calibri" panose="020F0502020204030204" pitchFamily="34" charset="0"/>
                </a:rPr>
                <a:t>UK</a:t>
              </a:r>
            </a:p>
          </p:txBody>
        </p:sp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 flipH="1">
              <a:off x="3334" y="482"/>
              <a:ext cx="816" cy="227"/>
            </a:xfrm>
            <a:prstGeom prst="line">
              <a:avLst/>
            </a:prstGeom>
            <a:noFill/>
            <a:ln w="635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6127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8213" y="476251"/>
            <a:ext cx="7772400" cy="147002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smtClean="0"/>
              <a:t>Think, Pair and Share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927350" y="2349500"/>
            <a:ext cx="6400800" cy="2592388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sz="4400"/>
              <a:t>What do you think may have caused the land to move?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0" t="10833" r="6510" b="13334"/>
          <a:stretch/>
        </p:blipFill>
        <p:spPr>
          <a:xfrm>
            <a:off x="8958263" y="4342860"/>
            <a:ext cx="2951685" cy="200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32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World_Map2_11219"/>
          <p:cNvSpPr>
            <a:spLocks noChangeAspect="1" noChangeArrowheads="1"/>
          </p:cNvSpPr>
          <p:nvPr/>
        </p:nvSpPr>
        <p:spPr bwMode="auto">
          <a:xfrm>
            <a:off x="5948363" y="3281363"/>
            <a:ext cx="2968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5188" y="1052514"/>
            <a:ext cx="7772400" cy="147002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smtClean="0"/>
              <a:t>The answer is…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711450" y="3429001"/>
            <a:ext cx="6400800" cy="12239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sz="4400"/>
              <a:t>…Plate Tectonics</a:t>
            </a:r>
          </a:p>
        </p:txBody>
      </p:sp>
    </p:spTree>
    <p:extLst>
      <p:ext uri="{BB962C8B-B14F-4D97-AF65-F5344CB8AC3E}">
        <p14:creationId xmlns:p14="http://schemas.microsoft.com/office/powerpoint/2010/main" val="239758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/>
              <a:t>Plate Tectonics and Continental Drift</a:t>
            </a:r>
          </a:p>
        </p:txBody>
      </p:sp>
      <p:sp>
        <p:nvSpPr>
          <p:cNvPr id="37891" name="Text Box 5"/>
          <p:cNvSpPr>
            <a:spLocks noGrp="1" noChangeArrowheads="1"/>
          </p:cNvSpPr>
          <p:nvPr>
            <p:ph type="body" idx="1"/>
          </p:nvPr>
        </p:nvSpPr>
        <p:spPr>
          <a:xfrm>
            <a:off x="838200" y="1825625"/>
            <a:ext cx="10515600" cy="19319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rtlCol="0">
            <a:normAutofit/>
          </a:bodyPr>
          <a:lstStyle/>
          <a:p>
            <a:pPr marL="0" indent="0">
              <a:buNone/>
              <a:defRPr/>
            </a:pPr>
            <a:r>
              <a:rPr lang="en-GB" dirty="0" smtClean="0"/>
              <a:t>I will be able to</a:t>
            </a:r>
          </a:p>
          <a:p>
            <a:pPr>
              <a:defRPr/>
            </a:pPr>
            <a:r>
              <a:rPr lang="en-GB" dirty="0" smtClean="0"/>
              <a:t>Explain </a:t>
            </a:r>
            <a:r>
              <a:rPr lang="en-GB" dirty="0"/>
              <a:t>why </a:t>
            </a:r>
            <a:r>
              <a:rPr lang="en-GB" dirty="0" smtClean="0"/>
              <a:t>plates move </a:t>
            </a:r>
            <a:r>
              <a:rPr lang="en-GB" dirty="0"/>
              <a:t>using the terms: Continental drift and convection currents.</a:t>
            </a:r>
          </a:p>
          <a:p>
            <a:pPr>
              <a:spcBef>
                <a:spcPct val="0"/>
              </a:spcBef>
              <a:buNone/>
              <a:defRPr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1391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freewebs.com/morganisrupert/597340%5B1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1628776"/>
            <a:ext cx="42497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The Earth’s Crust</a:t>
            </a:r>
          </a:p>
        </p:txBody>
      </p:sp>
    </p:spTree>
    <p:extLst>
      <p:ext uri="{BB962C8B-B14F-4D97-AF65-F5344CB8AC3E}">
        <p14:creationId xmlns:p14="http://schemas.microsoft.com/office/powerpoint/2010/main" val="29353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Word Association Task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1690688"/>
            <a:ext cx="10515600" cy="4321175"/>
          </a:xfrm>
        </p:spPr>
        <p:txBody>
          <a:bodyPr/>
          <a:lstStyle/>
          <a:p>
            <a:pPr lvl="1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Using your jotter, </a:t>
            </a:r>
            <a:r>
              <a:rPr lang="en-GB" dirty="0"/>
              <a:t>write down the term </a:t>
            </a:r>
            <a:r>
              <a:rPr lang="en-GB" dirty="0">
                <a:solidFill>
                  <a:srgbClr val="FF0000"/>
                </a:solidFill>
              </a:rPr>
              <a:t>‘Planet Earth</a:t>
            </a:r>
            <a:r>
              <a:rPr lang="en-GB" dirty="0"/>
              <a:t>’ in the middle of your paper.</a:t>
            </a:r>
          </a:p>
          <a:p>
            <a:pPr>
              <a:defRPr/>
            </a:pPr>
            <a:r>
              <a:rPr lang="en-GB" dirty="0"/>
              <a:t>Now try and write down as many </a:t>
            </a:r>
            <a:r>
              <a:rPr lang="en-GB" dirty="0">
                <a:solidFill>
                  <a:srgbClr val="FF0000"/>
                </a:solidFill>
              </a:rPr>
              <a:t>key words/phrases </a:t>
            </a:r>
            <a:r>
              <a:rPr lang="en-GB" dirty="0"/>
              <a:t>you can associate with the term ‘Planet Earth’ as possible in 3 minutes.</a:t>
            </a:r>
          </a:p>
          <a:p>
            <a:pPr>
              <a:defRPr/>
            </a:pPr>
            <a:r>
              <a:rPr lang="en-GB" dirty="0"/>
              <a:t>Let’s see which </a:t>
            </a:r>
            <a:r>
              <a:rPr lang="en-GB" dirty="0" smtClean="0"/>
              <a:t>who </a:t>
            </a:r>
            <a:r>
              <a:rPr lang="en-GB" dirty="0"/>
              <a:t>gets the most!</a:t>
            </a:r>
          </a:p>
          <a:p>
            <a:pPr>
              <a:defRPr/>
            </a:pPr>
            <a:r>
              <a:rPr lang="en-GB" dirty="0"/>
              <a:t>We will then discuss your answers.</a:t>
            </a:r>
          </a:p>
          <a:p>
            <a:pPr>
              <a:defRPr/>
            </a:pPr>
            <a:endParaRPr lang="en-GB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3382" name="ShockwaveFlash1" r:id="rId2" imgW="8496360" imgH="4608360"/>
        </mc:Choice>
        <mc:Fallback>
          <p:control name="ShockwaveFlash1" r:id="rId2" imgW="8496360" imgH="4608360">
            <p:pic>
              <p:nvPicPr>
                <p:cNvPr id="4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7950200" y="4071937"/>
                  <a:ext cx="3403600" cy="2336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1869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188914"/>
            <a:ext cx="8229600" cy="782637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olidFill>
                  <a:srgbClr val="FF0000"/>
                </a:solidFill>
                <a:hlinkClick r:id="rId2"/>
              </a:rPr>
              <a:t>What are Plate Tectonics?</a:t>
            </a:r>
            <a:endParaRPr lang="en-US" altLang="en-US" dirty="0" smtClean="0">
              <a:solidFill>
                <a:srgbClr val="FF0000"/>
              </a:solidFill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9" y="1052514"/>
            <a:ext cx="8785225" cy="15128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GB" altLang="en-US" smtClean="0"/>
              <a:t>The Earth’s crust is divided into about fifteen  segments called tectonic plates, these plates create a giant jigsaw puzzle.</a:t>
            </a:r>
          </a:p>
        </p:txBody>
      </p:sp>
      <p:pic>
        <p:nvPicPr>
          <p:cNvPr id="15364" name="Picture 4" descr="plate_colour_diagram2.gif (21726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2725738"/>
            <a:ext cx="7921625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10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12723" y="160340"/>
            <a:ext cx="7072315" cy="695483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These </a:t>
            </a:r>
            <a:r>
              <a:rPr lang="en-US" altLang="en-US" sz="2400" dirty="0">
                <a:solidFill>
                  <a:srgbClr val="FF0000"/>
                </a:solidFill>
              </a:rPr>
              <a:t>plates are in </a:t>
            </a:r>
            <a:r>
              <a:rPr lang="en-US" altLang="en-US" sz="2400" b="1" dirty="0">
                <a:solidFill>
                  <a:srgbClr val="FF0000"/>
                </a:solidFill>
              </a:rPr>
              <a:t>constant motion</a:t>
            </a:r>
            <a:r>
              <a:rPr lang="en-US" altLang="en-US" sz="2400" dirty="0"/>
              <a:t>, travelling at as little a rate as a few millimeters per year.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FF0000"/>
                </a:solidFill>
              </a:rPr>
              <a:t>Convection Currents beneath the plates move the plates in </a:t>
            </a:r>
            <a:r>
              <a:rPr lang="en-US" altLang="en-US" sz="2400" b="1" dirty="0">
                <a:solidFill>
                  <a:srgbClr val="FF0000"/>
                </a:solidFill>
              </a:rPr>
              <a:t>different directions</a:t>
            </a:r>
            <a:r>
              <a:rPr lang="en-US" altLang="en-US" sz="2400" dirty="0">
                <a:solidFill>
                  <a:srgbClr val="FF0000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Convection Currents is the movement of </a:t>
            </a:r>
            <a:r>
              <a:rPr lang="en-GB" altLang="en-US" sz="2400" b="1" dirty="0">
                <a:solidFill>
                  <a:srgbClr val="FF0000"/>
                </a:solidFill>
              </a:rPr>
              <a:t>hot molten rock rising</a:t>
            </a:r>
            <a:r>
              <a:rPr lang="en-GB" altLang="en-US" sz="2400" dirty="0">
                <a:solidFill>
                  <a:srgbClr val="FF0000"/>
                </a:solidFill>
              </a:rPr>
              <a:t> to the surface before cooling and </a:t>
            </a:r>
            <a:r>
              <a:rPr lang="en-GB" altLang="en-US" sz="2400" b="1" dirty="0">
                <a:solidFill>
                  <a:srgbClr val="FF0000"/>
                </a:solidFill>
              </a:rPr>
              <a:t>sinking</a:t>
            </a:r>
            <a:r>
              <a:rPr lang="en-GB" altLang="en-US" sz="2400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GB" altLang="en-US" sz="2400" dirty="0">
              <a:solidFill>
                <a:srgbClr val="FF0000"/>
              </a:solidFill>
            </a:endParaRPr>
          </a:p>
          <a:p>
            <a:r>
              <a:rPr lang="en-US" altLang="en-US" sz="2400" dirty="0"/>
              <a:t>The edges of these plates, where they move against each other, are sites of intense geologic activity, such as </a:t>
            </a:r>
            <a:r>
              <a:rPr lang="en-US" altLang="en-US" sz="2400" dirty="0" smtClean="0"/>
              <a:t>earthquakes</a:t>
            </a:r>
            <a:r>
              <a:rPr lang="en-US" altLang="en-US" sz="2400" dirty="0"/>
              <a:t>, volcanoes, and mountain building.</a:t>
            </a:r>
          </a:p>
          <a:p>
            <a:pPr eaLnBrk="1" hangingPunct="1">
              <a:lnSpc>
                <a:spcPct val="90000"/>
              </a:lnSpc>
            </a:pPr>
            <a:endParaRPr lang="en-GB" altLang="en-US" sz="24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GB" altLang="en-US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dirty="0"/>
          </a:p>
        </p:txBody>
      </p:sp>
      <p:pic>
        <p:nvPicPr>
          <p:cNvPr id="16387" name="Picture 3" descr="e_thermal_history_animate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226" y="360265"/>
            <a:ext cx="394335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2723" y="6150114"/>
            <a:ext cx="3086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  <a:hlinkClick r:id="rId3"/>
              </a:rPr>
              <a:t>Pangaea Clip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00976" y="4777703"/>
            <a:ext cx="4014788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Task:</a:t>
            </a:r>
          </a:p>
          <a:p>
            <a:r>
              <a:rPr lang="en-GB" sz="3000" dirty="0" smtClean="0"/>
              <a:t>Summarise what convection currents are/do.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411353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build="p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158750"/>
            <a:ext cx="10515600" cy="1325563"/>
          </a:xfrm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How do the plates move?</a:t>
            </a:r>
            <a:endParaRPr lang="en-GB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336" name="ShockwaveFlash1" r:id="rId2" imgW="8569440" imgH="5184720"/>
        </mc:Choice>
        <mc:Fallback>
          <p:control name="ShockwaveFlash1" r:id="rId2" imgW="8569440" imgH="518472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811336" y="1344613"/>
                  <a:ext cx="8569325" cy="5184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6042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37" descr="plate_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1236664"/>
            <a:ext cx="8569325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1028"/>
          <p:cNvSpPr txBox="1">
            <a:spLocks noChangeArrowheads="1"/>
          </p:cNvSpPr>
          <p:nvPr/>
        </p:nvSpPr>
        <p:spPr bwMode="auto">
          <a:xfrm>
            <a:off x="5346700" y="3429001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African </a:t>
            </a:r>
          </a:p>
        </p:txBody>
      </p:sp>
      <p:sp>
        <p:nvSpPr>
          <p:cNvPr id="21508" name="Text Box 1029"/>
          <p:cNvSpPr txBox="1">
            <a:spLocks noChangeArrowheads="1"/>
          </p:cNvSpPr>
          <p:nvPr/>
        </p:nvSpPr>
        <p:spPr bwMode="auto">
          <a:xfrm>
            <a:off x="7620000" y="4283075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en-US" altLang="en-US" dirty="0">
              <a:solidFill>
                <a:srgbClr val="010066"/>
              </a:solidFill>
              <a:latin typeface="Arial" panose="020B0604020202020204" pitchFamily="34" charset="0"/>
            </a:endParaRPr>
          </a:p>
        </p:txBody>
      </p:sp>
      <p:sp>
        <p:nvSpPr>
          <p:cNvPr id="39942" name="Text Box 1030"/>
          <p:cNvSpPr txBox="1">
            <a:spLocks noChangeArrowheads="1"/>
          </p:cNvSpPr>
          <p:nvPr/>
        </p:nvSpPr>
        <p:spPr bwMode="auto">
          <a:xfrm>
            <a:off x="7848600" y="4283076"/>
            <a:ext cx="2362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Indo-Australian Plate</a:t>
            </a:r>
          </a:p>
        </p:txBody>
      </p:sp>
      <p:sp>
        <p:nvSpPr>
          <p:cNvPr id="39943" name="Text Box 1031"/>
          <p:cNvSpPr txBox="1">
            <a:spLocks noChangeArrowheads="1"/>
          </p:cNvSpPr>
          <p:nvPr/>
        </p:nvSpPr>
        <p:spPr bwMode="auto">
          <a:xfrm>
            <a:off x="2743200" y="2079626"/>
            <a:ext cx="1371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North American</a:t>
            </a:r>
          </a:p>
        </p:txBody>
      </p:sp>
      <p:sp>
        <p:nvSpPr>
          <p:cNvPr id="39944" name="Text Box 1032"/>
          <p:cNvSpPr txBox="1">
            <a:spLocks noChangeArrowheads="1"/>
          </p:cNvSpPr>
          <p:nvPr/>
        </p:nvSpPr>
        <p:spPr bwMode="auto">
          <a:xfrm>
            <a:off x="3937000" y="4022726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South American</a:t>
            </a:r>
          </a:p>
        </p:txBody>
      </p:sp>
      <p:sp>
        <p:nvSpPr>
          <p:cNvPr id="39945" name="Text Box 1033"/>
          <p:cNvSpPr txBox="1">
            <a:spLocks noChangeArrowheads="1"/>
          </p:cNvSpPr>
          <p:nvPr/>
        </p:nvSpPr>
        <p:spPr bwMode="auto">
          <a:xfrm>
            <a:off x="6816725" y="2205039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Eurasian</a:t>
            </a:r>
          </a:p>
        </p:txBody>
      </p:sp>
      <p:sp>
        <p:nvSpPr>
          <p:cNvPr id="39946" name="Text Box 1034"/>
          <p:cNvSpPr txBox="1">
            <a:spLocks noChangeArrowheads="1"/>
          </p:cNvSpPr>
          <p:nvPr/>
        </p:nvSpPr>
        <p:spPr bwMode="auto">
          <a:xfrm>
            <a:off x="9409113" y="2835276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Pacific</a:t>
            </a:r>
          </a:p>
        </p:txBody>
      </p:sp>
      <p:sp>
        <p:nvSpPr>
          <p:cNvPr id="39947" name="Text Box 1035"/>
          <p:cNvSpPr txBox="1">
            <a:spLocks noChangeArrowheads="1"/>
          </p:cNvSpPr>
          <p:nvPr/>
        </p:nvSpPr>
        <p:spPr bwMode="auto">
          <a:xfrm>
            <a:off x="2927350" y="4292601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Nazca</a:t>
            </a:r>
          </a:p>
        </p:txBody>
      </p:sp>
      <p:sp>
        <p:nvSpPr>
          <p:cNvPr id="39948" name="Text Box 1036"/>
          <p:cNvSpPr txBox="1">
            <a:spLocks noChangeArrowheads="1"/>
          </p:cNvSpPr>
          <p:nvPr/>
        </p:nvSpPr>
        <p:spPr bwMode="auto">
          <a:xfrm>
            <a:off x="6324600" y="5426076"/>
            <a:ext cx="160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Antarctic</a:t>
            </a:r>
          </a:p>
        </p:txBody>
      </p:sp>
      <p:sp>
        <p:nvSpPr>
          <p:cNvPr id="39950" name="Text Box 1038"/>
          <p:cNvSpPr txBox="1">
            <a:spLocks noChangeArrowheads="1"/>
          </p:cNvSpPr>
          <p:nvPr/>
        </p:nvSpPr>
        <p:spPr bwMode="auto">
          <a:xfrm>
            <a:off x="1774825" y="2887664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Pacific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8" y="97632"/>
            <a:ext cx="10515600" cy="1325563"/>
          </a:xfrm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Plate Names</a:t>
            </a:r>
            <a:endParaRPr lang="en-GB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22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  <p:bldP spid="39943" grpId="0"/>
      <p:bldP spid="39944" grpId="0"/>
      <p:bldP spid="39945" grpId="0"/>
      <p:bldP spid="39946" grpId="0"/>
      <p:bldP spid="39947" grpId="0"/>
      <p:bldP spid="39948" grpId="0"/>
      <p:bldP spid="399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5420" name="ShockwaveFlash1" r:id="rId2" imgW="10388520" imgH="6226200"/>
        </mc:Choice>
        <mc:Fallback>
          <p:control name="ShockwaveFlash1" r:id="rId2" imgW="10388520" imgH="6226200">
            <p:pic>
              <p:nvPicPr>
                <p:cNvPr id="23554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965200" y="365125"/>
                  <a:ext cx="10388599" cy="6226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3784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smtClean="0"/>
              <a:t>So how can we prove that tectonic plates move?</a:t>
            </a:r>
          </a:p>
        </p:txBody>
      </p:sp>
    </p:spTree>
    <p:extLst>
      <p:ext uri="{BB962C8B-B14F-4D97-AF65-F5344CB8AC3E}">
        <p14:creationId xmlns:p14="http://schemas.microsoft.com/office/powerpoint/2010/main" val="382763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88914"/>
            <a:ext cx="8229600" cy="954087"/>
          </a:xfrm>
        </p:spPr>
        <p:txBody>
          <a:bodyPr/>
          <a:lstStyle/>
          <a:p>
            <a:pPr algn="ctr" eaLnBrk="1" hangingPunct="1"/>
            <a:r>
              <a:rPr lang="en-US" altLang="en-US" sz="4000" dirty="0" smtClean="0"/>
              <a:t>Continental Drift? </a:t>
            </a:r>
            <a:endParaRPr lang="en-US" altLang="en-US" sz="4000" dirty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1268414"/>
            <a:ext cx="7181850" cy="5400675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700" dirty="0" smtClean="0">
                <a:solidFill>
                  <a:srgbClr val="FF0000"/>
                </a:solidFill>
              </a:rPr>
              <a:t>Africa</a:t>
            </a:r>
            <a:r>
              <a:rPr lang="en-US" altLang="en-US" sz="2700" dirty="0" smtClean="0"/>
              <a:t> </a:t>
            </a:r>
            <a:r>
              <a:rPr lang="en-US" altLang="en-US" sz="2700" dirty="0"/>
              <a:t>seems to </a:t>
            </a:r>
            <a:r>
              <a:rPr lang="en-US" altLang="en-US" sz="2700" dirty="0" smtClean="0"/>
              <a:t>fit </a:t>
            </a:r>
            <a:r>
              <a:rPr lang="en-US" altLang="en-US" sz="2700" dirty="0"/>
              <a:t>nicely into the east coast of </a:t>
            </a:r>
            <a:r>
              <a:rPr lang="en-US" altLang="en-US" sz="2700" dirty="0">
                <a:solidFill>
                  <a:srgbClr val="FF0000"/>
                </a:solidFill>
              </a:rPr>
              <a:t>South America and the Caribbean sea. </a:t>
            </a:r>
            <a:endParaRPr lang="en-US" altLang="en-US" sz="27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 smtClean="0"/>
              <a:t>In </a:t>
            </a:r>
            <a:r>
              <a:rPr lang="en-US" altLang="en-US" sz="2700" dirty="0"/>
              <a:t>1912 a German Scientist called Alfred Wegener proposed that these two continents were once joined together then somehow </a:t>
            </a:r>
            <a:r>
              <a:rPr lang="en-US" altLang="en-US" sz="2700" dirty="0">
                <a:solidFill>
                  <a:srgbClr val="FF0000"/>
                </a:solidFill>
              </a:rPr>
              <a:t>drifted apart. </a:t>
            </a:r>
            <a:endParaRPr lang="en-US" altLang="en-US" sz="27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 smtClean="0"/>
              <a:t>He </a:t>
            </a:r>
            <a:r>
              <a:rPr lang="en-US" altLang="en-US" sz="2700" dirty="0"/>
              <a:t>proposed that all the continents were once stuck together as one big land mass called </a:t>
            </a:r>
            <a:r>
              <a:rPr lang="en-US" altLang="en-US" sz="2700" dirty="0">
                <a:solidFill>
                  <a:srgbClr val="FF0000"/>
                </a:solidFill>
              </a:rPr>
              <a:t>Pangaea</a:t>
            </a:r>
            <a:r>
              <a:rPr lang="en-US" altLang="en-US" sz="2700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 smtClean="0"/>
              <a:t>He </a:t>
            </a:r>
            <a:r>
              <a:rPr lang="en-US" altLang="en-US" sz="2700" dirty="0"/>
              <a:t>believed that Pangaea was intact until about </a:t>
            </a:r>
            <a:r>
              <a:rPr lang="en-US" altLang="en-US" sz="2700" dirty="0">
                <a:solidFill>
                  <a:srgbClr val="FF0000"/>
                </a:solidFill>
              </a:rPr>
              <a:t>200 million years </a:t>
            </a:r>
            <a:r>
              <a:rPr lang="en-US" altLang="en-US" sz="2700" dirty="0" smtClean="0">
                <a:solidFill>
                  <a:srgbClr val="FF0000"/>
                </a:solidFill>
              </a:rPr>
              <a:t>ago</a:t>
            </a:r>
            <a:r>
              <a:rPr lang="en-US" altLang="en-US" sz="27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2700" dirty="0" smtClean="0"/>
              <a:t>The </a:t>
            </a:r>
            <a:r>
              <a:rPr lang="en-GB" altLang="en-US" sz="2700" dirty="0"/>
              <a:t>movement of these continents is known as </a:t>
            </a:r>
            <a:r>
              <a:rPr lang="en-GB" altLang="en-US" sz="2700" dirty="0">
                <a:solidFill>
                  <a:srgbClr val="FF0000"/>
                </a:solidFill>
              </a:rPr>
              <a:t>continental drift.</a:t>
            </a:r>
            <a:endParaRPr lang="en-US" altLang="en-US" sz="2700" dirty="0">
              <a:solidFill>
                <a:srgbClr val="FF0000"/>
              </a:solidFill>
            </a:endParaRPr>
          </a:p>
        </p:txBody>
      </p:sp>
      <p:pic>
        <p:nvPicPr>
          <p:cNvPr id="18436" name="Picture 4" descr="pangea.gif (9415 byt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12" y="1857376"/>
            <a:ext cx="4319588" cy="3311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31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312" name="ShockwaveFlash1" r:id="rId2" imgW="9853560" imgH="5792760"/>
        </mc:Choice>
        <mc:Fallback>
          <p:control name="ShockwaveFlash1" r:id="rId2" imgW="9853560" imgH="5792760">
            <p:pic>
              <p:nvPicPr>
                <p:cNvPr id="4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536700" y="417513"/>
                  <a:ext cx="9853613" cy="57927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030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7425" y="471487"/>
            <a:ext cx="7843837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Task:</a:t>
            </a:r>
          </a:p>
          <a:p>
            <a:r>
              <a:rPr lang="en-GB" sz="3000" dirty="0" smtClean="0"/>
              <a:t>As we go through the slides, create a mind map in your jotter showing the main </a:t>
            </a:r>
            <a:r>
              <a:rPr lang="en-GB" sz="3000" dirty="0" smtClean="0">
                <a:solidFill>
                  <a:srgbClr val="FF0000"/>
                </a:solidFill>
              </a:rPr>
              <a:t>arguments/evidence for continental drift</a:t>
            </a:r>
            <a:endParaRPr lang="en-GB" sz="3000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043361" y="2963043"/>
            <a:ext cx="4271963" cy="31575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 smtClean="0"/>
              <a:t>Arguments for continental drift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311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anga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628776"/>
            <a:ext cx="532765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863976" y="188913"/>
            <a:ext cx="4608513" cy="6413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3600" b="1" u="sng" dirty="0">
                <a:latin typeface="+mj-lt"/>
              </a:rPr>
              <a:t>Pangaea Evidence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0500" y="1065213"/>
            <a:ext cx="3168650" cy="2447925"/>
            <a:chOff x="385" y="346"/>
            <a:chExt cx="1996" cy="1542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385" y="346"/>
              <a:ext cx="1769" cy="523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  </a:t>
              </a:r>
              <a:r>
                <a:rPr lang="en-GB" altLang="en-US" sz="2400" b="1" dirty="0">
                  <a:latin typeface="+mj-lt"/>
                </a:rPr>
                <a:t>Shape of Continents</a:t>
              </a:r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1020" y="890"/>
              <a:ext cx="1361" cy="998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0744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2100"/>
            <a:ext cx="10515600" cy="1325563"/>
          </a:xfrm>
        </p:spPr>
        <p:txBody>
          <a:bodyPr/>
          <a:lstStyle/>
          <a:p>
            <a:r>
              <a:rPr lang="en-GB" b="1" dirty="0" smtClean="0">
                <a:latin typeface="Comic Sans MS" panose="030F0702030302020204" pitchFamily="66" charset="0"/>
              </a:rPr>
              <a:t>Introduction to Earth Forces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34" y="1891029"/>
            <a:ext cx="6450965" cy="282384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Earthquakes and volcanic eruptions are the most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spectacular and dangerous </a:t>
            </a:r>
            <a:r>
              <a:rPr lang="en-GB" dirty="0" smtClean="0">
                <a:latin typeface="Comic Sans MS" panose="030F0702030302020204" pitchFamily="66" charset="0"/>
              </a:rPr>
              <a:t>of all the natural hazards.</a:t>
            </a: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2804" y="851202"/>
            <a:ext cx="4749196" cy="31153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72212" y="4299894"/>
            <a:ext cx="5557836" cy="209288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600" dirty="0" smtClean="0"/>
              <a:t>Task:</a:t>
            </a:r>
          </a:p>
          <a:p>
            <a:r>
              <a:rPr lang="en-GB" sz="2600" dirty="0" smtClean="0"/>
              <a:t>With your shoulder partner list as many famous volcanic eruptions or earthquakes as you can in 2 minutes.</a:t>
            </a:r>
            <a:endParaRPr lang="en-GB" sz="26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2364" name="ShockwaveFlash1" r:id="rId2" imgW="8496360" imgH="4608360"/>
        </mc:Choice>
        <mc:Fallback>
          <p:control name="ShockwaveFlash1" r:id="rId2" imgW="8496360" imgH="4608360">
            <p:pic>
              <p:nvPicPr>
                <p:cNvPr id="7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323850" y="4299893"/>
                  <a:ext cx="5477857" cy="209288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0728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ang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4" y="1125539"/>
            <a:ext cx="6300787" cy="487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727576" y="260350"/>
            <a:ext cx="4608513" cy="6413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3600" b="1" u="sng">
                <a:latin typeface="+mj-lt"/>
              </a:rPr>
              <a:t>Pangaea Evidence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300163" y="549276"/>
            <a:ext cx="3032125" cy="1200329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Fossils of animals found on </a:t>
            </a:r>
            <a:r>
              <a:rPr lang="en-GB" altLang="en-US" sz="2400" b="1" dirty="0" smtClean="0">
                <a:latin typeface="+mj-lt"/>
              </a:rPr>
              <a:t>different continents</a:t>
            </a:r>
            <a:r>
              <a:rPr lang="en-GB" alt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endParaRPr lang="en-GB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4295776" y="1844675"/>
            <a:ext cx="2087563" cy="1512888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latin typeface="+mj-lt"/>
            </a:endParaRP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831789" y="2492376"/>
            <a:ext cx="3319525" cy="830997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Same rock types on different continents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635393" y="4520466"/>
            <a:ext cx="3151189" cy="830997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400" b="1" dirty="0">
                <a:latin typeface="+mj-lt"/>
              </a:rPr>
              <a:t>Ice eroded valleys over 2 continents</a:t>
            </a:r>
            <a:r>
              <a:rPr lang="en-GB" altLang="en-US" sz="24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 rot="19928396">
            <a:off x="4049714" y="2662238"/>
            <a:ext cx="2808287" cy="1871662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latin typeface="+mj-lt"/>
            </a:endParaRPr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 rot="19928396">
            <a:off x="3948113" y="4054475"/>
            <a:ext cx="2736850" cy="12954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924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animBg="1"/>
      <p:bldP spid="6554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anga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6" y="0"/>
            <a:ext cx="9648825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Freeform 3" descr="Wide upward diagonal"/>
          <p:cNvSpPr>
            <a:spLocks/>
          </p:cNvSpPr>
          <p:nvPr/>
        </p:nvSpPr>
        <p:spPr bwMode="auto">
          <a:xfrm>
            <a:off x="5340350" y="2481263"/>
            <a:ext cx="1042988" cy="635000"/>
          </a:xfrm>
          <a:custGeom>
            <a:avLst/>
            <a:gdLst>
              <a:gd name="T0" fmla="*/ 2147483647 w 657"/>
              <a:gd name="T1" fmla="*/ 2147483647 h 400"/>
              <a:gd name="T2" fmla="*/ 2147483647 w 657"/>
              <a:gd name="T3" fmla="*/ 2147483647 h 400"/>
              <a:gd name="T4" fmla="*/ 2147483647 w 657"/>
              <a:gd name="T5" fmla="*/ 2147483647 h 400"/>
              <a:gd name="T6" fmla="*/ 2147483647 w 657"/>
              <a:gd name="T7" fmla="*/ 2147483647 h 400"/>
              <a:gd name="T8" fmla="*/ 2147483647 w 657"/>
              <a:gd name="T9" fmla="*/ 2147483647 h 400"/>
              <a:gd name="T10" fmla="*/ 2147483647 w 657"/>
              <a:gd name="T11" fmla="*/ 2147483647 h 400"/>
              <a:gd name="T12" fmla="*/ 2147483647 w 657"/>
              <a:gd name="T13" fmla="*/ 2147483647 h 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57"/>
              <a:gd name="T22" fmla="*/ 0 h 400"/>
              <a:gd name="T23" fmla="*/ 657 w 657"/>
              <a:gd name="T24" fmla="*/ 400 h 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57" h="400">
                <a:moveTo>
                  <a:pt x="521" y="53"/>
                </a:moveTo>
                <a:cubicBezTo>
                  <a:pt x="468" y="30"/>
                  <a:pt x="408" y="7"/>
                  <a:pt x="340" y="7"/>
                </a:cubicBezTo>
                <a:cubicBezTo>
                  <a:pt x="272" y="7"/>
                  <a:pt x="158" y="0"/>
                  <a:pt x="113" y="53"/>
                </a:cubicBezTo>
                <a:cubicBezTo>
                  <a:pt x="68" y="106"/>
                  <a:pt x="0" y="272"/>
                  <a:pt x="68" y="325"/>
                </a:cubicBezTo>
                <a:cubicBezTo>
                  <a:pt x="136" y="378"/>
                  <a:pt x="423" y="400"/>
                  <a:pt x="521" y="370"/>
                </a:cubicBezTo>
                <a:cubicBezTo>
                  <a:pt x="619" y="340"/>
                  <a:pt x="657" y="196"/>
                  <a:pt x="657" y="143"/>
                </a:cubicBezTo>
                <a:cubicBezTo>
                  <a:pt x="657" y="90"/>
                  <a:pt x="574" y="76"/>
                  <a:pt x="521" y="53"/>
                </a:cubicBezTo>
                <a:close/>
              </a:path>
            </a:pathLst>
          </a:custGeom>
          <a:pattFill prst="wdUpDiag">
            <a:fgClr>
              <a:schemeClr val="tx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3556" name="Freeform 4" descr="Wide upward diagonal"/>
          <p:cNvSpPr>
            <a:spLocks/>
          </p:cNvSpPr>
          <p:nvPr/>
        </p:nvSpPr>
        <p:spPr bwMode="auto">
          <a:xfrm>
            <a:off x="4800600" y="3463925"/>
            <a:ext cx="1366838" cy="852488"/>
          </a:xfrm>
          <a:custGeom>
            <a:avLst/>
            <a:gdLst>
              <a:gd name="T0" fmla="*/ 2147483647 w 861"/>
              <a:gd name="T1" fmla="*/ 2147483647 h 537"/>
              <a:gd name="T2" fmla="*/ 2147483647 w 861"/>
              <a:gd name="T3" fmla="*/ 2147483647 h 537"/>
              <a:gd name="T4" fmla="*/ 2147483647 w 861"/>
              <a:gd name="T5" fmla="*/ 2147483647 h 537"/>
              <a:gd name="T6" fmla="*/ 2147483647 w 861"/>
              <a:gd name="T7" fmla="*/ 2147483647 h 537"/>
              <a:gd name="T8" fmla="*/ 2147483647 w 861"/>
              <a:gd name="T9" fmla="*/ 2147483647 h 537"/>
              <a:gd name="T10" fmla="*/ 2147483647 w 861"/>
              <a:gd name="T11" fmla="*/ 2147483647 h 537"/>
              <a:gd name="T12" fmla="*/ 2147483647 w 861"/>
              <a:gd name="T13" fmla="*/ 2147483647 h 537"/>
              <a:gd name="T14" fmla="*/ 2147483647 w 861"/>
              <a:gd name="T15" fmla="*/ 2147483647 h 537"/>
              <a:gd name="T16" fmla="*/ 2147483647 w 861"/>
              <a:gd name="T17" fmla="*/ 2147483647 h 5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61"/>
              <a:gd name="T28" fmla="*/ 0 h 537"/>
              <a:gd name="T29" fmla="*/ 861 w 861"/>
              <a:gd name="T30" fmla="*/ 537 h 5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61" h="537">
                <a:moveTo>
                  <a:pt x="362" y="205"/>
                </a:moveTo>
                <a:cubicBezTo>
                  <a:pt x="279" y="235"/>
                  <a:pt x="90" y="251"/>
                  <a:pt x="45" y="296"/>
                </a:cubicBezTo>
                <a:cubicBezTo>
                  <a:pt x="0" y="341"/>
                  <a:pt x="30" y="439"/>
                  <a:pt x="90" y="477"/>
                </a:cubicBezTo>
                <a:cubicBezTo>
                  <a:pt x="150" y="515"/>
                  <a:pt x="332" y="537"/>
                  <a:pt x="408" y="522"/>
                </a:cubicBezTo>
                <a:cubicBezTo>
                  <a:pt x="484" y="507"/>
                  <a:pt x="476" y="431"/>
                  <a:pt x="544" y="386"/>
                </a:cubicBezTo>
                <a:cubicBezTo>
                  <a:pt x="612" y="341"/>
                  <a:pt x="771" y="310"/>
                  <a:pt x="816" y="250"/>
                </a:cubicBezTo>
                <a:cubicBezTo>
                  <a:pt x="861" y="190"/>
                  <a:pt x="861" y="46"/>
                  <a:pt x="816" y="23"/>
                </a:cubicBezTo>
                <a:cubicBezTo>
                  <a:pt x="771" y="0"/>
                  <a:pt x="620" y="84"/>
                  <a:pt x="544" y="114"/>
                </a:cubicBezTo>
                <a:cubicBezTo>
                  <a:pt x="468" y="144"/>
                  <a:pt x="445" y="175"/>
                  <a:pt x="362" y="205"/>
                </a:cubicBezTo>
                <a:close/>
              </a:path>
            </a:pathLst>
          </a:custGeom>
          <a:pattFill prst="wdUpDiag">
            <a:fgClr>
              <a:srgbClr val="1C1C1C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3557" name="Freeform 5" descr="Dashed downward diagonal"/>
          <p:cNvSpPr>
            <a:spLocks/>
          </p:cNvSpPr>
          <p:nvPr/>
        </p:nvSpPr>
        <p:spPr bwMode="auto">
          <a:xfrm>
            <a:off x="5087939" y="4437063"/>
            <a:ext cx="1163637" cy="984250"/>
          </a:xfrm>
          <a:custGeom>
            <a:avLst/>
            <a:gdLst>
              <a:gd name="T0" fmla="*/ 2147483647 w 733"/>
              <a:gd name="T1" fmla="*/ 2147483647 h 620"/>
              <a:gd name="T2" fmla="*/ 2147483647 w 733"/>
              <a:gd name="T3" fmla="*/ 2147483647 h 620"/>
              <a:gd name="T4" fmla="*/ 2147483647 w 733"/>
              <a:gd name="T5" fmla="*/ 2147483647 h 620"/>
              <a:gd name="T6" fmla="*/ 2147483647 w 733"/>
              <a:gd name="T7" fmla="*/ 2147483647 h 620"/>
              <a:gd name="T8" fmla="*/ 2147483647 w 733"/>
              <a:gd name="T9" fmla="*/ 2147483647 h 620"/>
              <a:gd name="T10" fmla="*/ 2147483647 w 733"/>
              <a:gd name="T11" fmla="*/ 2147483647 h 620"/>
              <a:gd name="T12" fmla="*/ 2147483647 w 733"/>
              <a:gd name="T13" fmla="*/ 2147483647 h 620"/>
              <a:gd name="T14" fmla="*/ 2147483647 w 733"/>
              <a:gd name="T15" fmla="*/ 2147483647 h 6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33"/>
              <a:gd name="T25" fmla="*/ 0 h 620"/>
              <a:gd name="T26" fmla="*/ 733 w 733"/>
              <a:gd name="T27" fmla="*/ 620 h 6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33" h="620">
                <a:moveTo>
                  <a:pt x="438" y="91"/>
                </a:moveTo>
                <a:cubicBezTo>
                  <a:pt x="332" y="114"/>
                  <a:pt x="143" y="136"/>
                  <a:pt x="75" y="181"/>
                </a:cubicBezTo>
                <a:cubicBezTo>
                  <a:pt x="7" y="226"/>
                  <a:pt x="0" y="303"/>
                  <a:pt x="30" y="363"/>
                </a:cubicBezTo>
                <a:cubicBezTo>
                  <a:pt x="60" y="423"/>
                  <a:pt x="181" y="506"/>
                  <a:pt x="256" y="544"/>
                </a:cubicBezTo>
                <a:cubicBezTo>
                  <a:pt x="331" y="582"/>
                  <a:pt x="430" y="620"/>
                  <a:pt x="483" y="590"/>
                </a:cubicBezTo>
                <a:cubicBezTo>
                  <a:pt x="536" y="560"/>
                  <a:pt x="536" y="454"/>
                  <a:pt x="574" y="363"/>
                </a:cubicBezTo>
                <a:cubicBezTo>
                  <a:pt x="612" y="272"/>
                  <a:pt x="733" y="90"/>
                  <a:pt x="710" y="45"/>
                </a:cubicBezTo>
                <a:cubicBezTo>
                  <a:pt x="687" y="0"/>
                  <a:pt x="544" y="68"/>
                  <a:pt x="438" y="91"/>
                </a:cubicBezTo>
                <a:close/>
              </a:path>
            </a:pathLst>
          </a:custGeom>
          <a:pattFill prst="dash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3558" name="Oval 6" descr="Zig zag"/>
          <p:cNvSpPr>
            <a:spLocks noChangeArrowheads="1"/>
          </p:cNvSpPr>
          <p:nvPr/>
        </p:nvSpPr>
        <p:spPr bwMode="auto">
          <a:xfrm>
            <a:off x="6167438" y="1844675"/>
            <a:ext cx="431800" cy="431800"/>
          </a:xfrm>
          <a:prstGeom prst="ellipse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23559" name="Oval 7" descr="Zig zag"/>
          <p:cNvSpPr>
            <a:spLocks noChangeArrowheads="1"/>
          </p:cNvSpPr>
          <p:nvPr/>
        </p:nvSpPr>
        <p:spPr bwMode="auto">
          <a:xfrm>
            <a:off x="5448300" y="1773238"/>
            <a:ext cx="431800" cy="431800"/>
          </a:xfrm>
          <a:prstGeom prst="ellipse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23560" name="Oval 8" descr="Zig zag"/>
          <p:cNvSpPr>
            <a:spLocks noChangeArrowheads="1"/>
          </p:cNvSpPr>
          <p:nvPr/>
        </p:nvSpPr>
        <p:spPr bwMode="auto">
          <a:xfrm>
            <a:off x="6311900" y="4365625"/>
            <a:ext cx="431800" cy="431800"/>
          </a:xfrm>
          <a:prstGeom prst="ellipse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23561" name="Oval 9" descr="Zig zag"/>
          <p:cNvSpPr>
            <a:spLocks noChangeArrowheads="1"/>
          </p:cNvSpPr>
          <p:nvPr/>
        </p:nvSpPr>
        <p:spPr bwMode="auto">
          <a:xfrm>
            <a:off x="6888163" y="4797425"/>
            <a:ext cx="431800" cy="431800"/>
          </a:xfrm>
          <a:prstGeom prst="ellipse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23562" name="Oval 10" descr="Zig zag"/>
          <p:cNvSpPr>
            <a:spLocks noChangeArrowheads="1"/>
          </p:cNvSpPr>
          <p:nvPr/>
        </p:nvSpPr>
        <p:spPr bwMode="auto">
          <a:xfrm>
            <a:off x="6456363" y="5516563"/>
            <a:ext cx="431800" cy="431800"/>
          </a:xfrm>
          <a:prstGeom prst="ellipse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524000" y="188914"/>
            <a:ext cx="2520950" cy="4105275"/>
            <a:chOff x="-114" y="164"/>
            <a:chExt cx="1588" cy="2586"/>
          </a:xfrm>
        </p:grpSpPr>
        <p:sp>
          <p:nvSpPr>
            <p:cNvPr id="23574" name="Rectangle 12"/>
            <p:cNvSpPr>
              <a:spLocks noChangeArrowheads="1"/>
            </p:cNvSpPr>
            <p:nvPr/>
          </p:nvSpPr>
          <p:spPr bwMode="auto">
            <a:xfrm>
              <a:off x="-114" y="164"/>
              <a:ext cx="1588" cy="258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5" name="Oval 13" descr="Zig zag"/>
            <p:cNvSpPr>
              <a:spLocks noChangeArrowheads="1"/>
            </p:cNvSpPr>
            <p:nvPr/>
          </p:nvSpPr>
          <p:spPr bwMode="auto">
            <a:xfrm>
              <a:off x="0" y="482"/>
              <a:ext cx="272" cy="272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6" name="Freeform 14" descr="Wide upward diagonal"/>
            <p:cNvSpPr>
              <a:spLocks/>
            </p:cNvSpPr>
            <p:nvPr/>
          </p:nvSpPr>
          <p:spPr bwMode="auto">
            <a:xfrm>
              <a:off x="0" y="1207"/>
              <a:ext cx="385" cy="273"/>
            </a:xfrm>
            <a:custGeom>
              <a:avLst/>
              <a:gdLst>
                <a:gd name="T0" fmla="*/ 21 w 657"/>
                <a:gd name="T1" fmla="*/ 5 h 400"/>
                <a:gd name="T2" fmla="*/ 13 w 657"/>
                <a:gd name="T3" fmla="*/ 1 h 400"/>
                <a:gd name="T4" fmla="*/ 5 w 657"/>
                <a:gd name="T5" fmla="*/ 5 h 400"/>
                <a:gd name="T6" fmla="*/ 3 w 657"/>
                <a:gd name="T7" fmla="*/ 33 h 400"/>
                <a:gd name="T8" fmla="*/ 21 w 657"/>
                <a:gd name="T9" fmla="*/ 38 h 400"/>
                <a:gd name="T10" fmla="*/ 26 w 657"/>
                <a:gd name="T11" fmla="*/ 14 h 400"/>
                <a:gd name="T12" fmla="*/ 21 w 657"/>
                <a:gd name="T13" fmla="*/ 5 h 4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7"/>
                <a:gd name="T22" fmla="*/ 0 h 400"/>
                <a:gd name="T23" fmla="*/ 657 w 657"/>
                <a:gd name="T24" fmla="*/ 400 h 4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7" h="400">
                  <a:moveTo>
                    <a:pt x="521" y="53"/>
                  </a:moveTo>
                  <a:cubicBezTo>
                    <a:pt x="468" y="30"/>
                    <a:pt x="408" y="7"/>
                    <a:pt x="340" y="7"/>
                  </a:cubicBezTo>
                  <a:cubicBezTo>
                    <a:pt x="272" y="7"/>
                    <a:pt x="158" y="0"/>
                    <a:pt x="113" y="53"/>
                  </a:cubicBezTo>
                  <a:cubicBezTo>
                    <a:pt x="68" y="106"/>
                    <a:pt x="0" y="272"/>
                    <a:pt x="68" y="325"/>
                  </a:cubicBezTo>
                  <a:cubicBezTo>
                    <a:pt x="136" y="378"/>
                    <a:pt x="423" y="400"/>
                    <a:pt x="521" y="370"/>
                  </a:cubicBezTo>
                  <a:cubicBezTo>
                    <a:pt x="619" y="340"/>
                    <a:pt x="657" y="196"/>
                    <a:pt x="657" y="143"/>
                  </a:cubicBezTo>
                  <a:cubicBezTo>
                    <a:pt x="657" y="90"/>
                    <a:pt x="574" y="76"/>
                    <a:pt x="521" y="53"/>
                  </a:cubicBezTo>
                  <a:close/>
                </a:path>
              </a:pathLst>
            </a:custGeom>
            <a:pattFill prst="wdUpDiag">
              <a:fgClr>
                <a:srgbClr val="993300"/>
              </a:fgClr>
              <a:bgClr>
                <a:schemeClr val="bg1"/>
              </a:bgClr>
            </a:patt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577" name="Freeform 15" descr="Dashed downward diagonal"/>
            <p:cNvSpPr>
              <a:spLocks/>
            </p:cNvSpPr>
            <p:nvPr/>
          </p:nvSpPr>
          <p:spPr bwMode="auto">
            <a:xfrm>
              <a:off x="0" y="1888"/>
              <a:ext cx="318" cy="438"/>
            </a:xfrm>
            <a:custGeom>
              <a:avLst/>
              <a:gdLst>
                <a:gd name="T0" fmla="*/ 11 w 581"/>
                <a:gd name="T1" fmla="*/ 7 h 559"/>
                <a:gd name="T2" fmla="*/ 2 w 581"/>
                <a:gd name="T3" fmla="*/ 27 h 559"/>
                <a:gd name="T4" fmla="*/ 1 w 581"/>
                <a:gd name="T5" fmla="*/ 70 h 559"/>
                <a:gd name="T6" fmla="*/ 7 w 581"/>
                <a:gd name="T7" fmla="*/ 112 h 559"/>
                <a:gd name="T8" fmla="*/ 13 w 581"/>
                <a:gd name="T9" fmla="*/ 122 h 559"/>
                <a:gd name="T10" fmla="*/ 15 w 581"/>
                <a:gd name="T11" fmla="*/ 70 h 559"/>
                <a:gd name="T12" fmla="*/ 11 w 581"/>
                <a:gd name="T13" fmla="*/ 7 h 5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1"/>
                <a:gd name="T22" fmla="*/ 0 h 559"/>
                <a:gd name="T23" fmla="*/ 581 w 581"/>
                <a:gd name="T24" fmla="*/ 559 h 5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1" h="559">
                  <a:moveTo>
                    <a:pt x="438" y="30"/>
                  </a:moveTo>
                  <a:cubicBezTo>
                    <a:pt x="355" y="0"/>
                    <a:pt x="143" y="75"/>
                    <a:pt x="75" y="120"/>
                  </a:cubicBezTo>
                  <a:cubicBezTo>
                    <a:pt x="7" y="165"/>
                    <a:pt x="0" y="242"/>
                    <a:pt x="30" y="302"/>
                  </a:cubicBezTo>
                  <a:cubicBezTo>
                    <a:pt x="60" y="362"/>
                    <a:pt x="181" y="445"/>
                    <a:pt x="256" y="483"/>
                  </a:cubicBezTo>
                  <a:cubicBezTo>
                    <a:pt x="331" y="521"/>
                    <a:pt x="430" y="559"/>
                    <a:pt x="483" y="529"/>
                  </a:cubicBezTo>
                  <a:cubicBezTo>
                    <a:pt x="536" y="499"/>
                    <a:pt x="581" y="385"/>
                    <a:pt x="574" y="302"/>
                  </a:cubicBezTo>
                  <a:cubicBezTo>
                    <a:pt x="567" y="219"/>
                    <a:pt x="521" y="60"/>
                    <a:pt x="438" y="30"/>
                  </a:cubicBezTo>
                  <a:close/>
                </a:path>
              </a:pathLst>
            </a:custGeom>
            <a:pattFill prst="dashDnDiag">
              <a:fgClr>
                <a:srgbClr val="0000FF"/>
              </a:fgClr>
              <a:bgClr>
                <a:schemeClr val="bg1"/>
              </a:bgClr>
            </a:patt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578" name="Text Box 16"/>
            <p:cNvSpPr txBox="1">
              <a:spLocks noChangeArrowheads="1"/>
            </p:cNvSpPr>
            <p:nvPr/>
          </p:nvSpPr>
          <p:spPr bwMode="auto">
            <a:xfrm>
              <a:off x="431" y="436"/>
              <a:ext cx="99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>
                  <a:latin typeface="Comic Sans MS" panose="030F0702030302020204" pitchFamily="66" charset="0"/>
                </a:rPr>
                <a:t>Same rock types</a:t>
              </a:r>
            </a:p>
          </p:txBody>
        </p:sp>
        <p:sp>
          <p:nvSpPr>
            <p:cNvPr id="23579" name="Text Box 17"/>
            <p:cNvSpPr txBox="1">
              <a:spLocks noChangeArrowheads="1"/>
            </p:cNvSpPr>
            <p:nvPr/>
          </p:nvSpPr>
          <p:spPr bwMode="auto">
            <a:xfrm>
              <a:off x="476" y="1117"/>
              <a:ext cx="99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>
                  <a:latin typeface="Comic Sans MS" panose="030F0702030302020204" pitchFamily="66" charset="0"/>
                </a:rPr>
                <a:t>Same fossils</a:t>
              </a:r>
            </a:p>
          </p:txBody>
        </p:sp>
        <p:sp>
          <p:nvSpPr>
            <p:cNvPr id="23580" name="Text Box 18"/>
            <p:cNvSpPr txBox="1">
              <a:spLocks noChangeArrowheads="1"/>
            </p:cNvSpPr>
            <p:nvPr/>
          </p:nvSpPr>
          <p:spPr bwMode="auto">
            <a:xfrm>
              <a:off x="476" y="1888"/>
              <a:ext cx="998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en-US">
                  <a:latin typeface="Comic Sans MS" panose="030F0702030302020204" pitchFamily="66" charset="0"/>
                </a:rPr>
                <a:t>Same ice eroded valleys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410200" y="1752600"/>
            <a:ext cx="1930400" cy="4216400"/>
            <a:chOff x="2448" y="1104"/>
            <a:chExt cx="1216" cy="2656"/>
          </a:xfrm>
        </p:grpSpPr>
        <p:sp>
          <p:nvSpPr>
            <p:cNvPr id="23569" name="Oval 20" descr="Zig zag"/>
            <p:cNvSpPr>
              <a:spLocks noChangeArrowheads="1"/>
            </p:cNvSpPr>
            <p:nvPr/>
          </p:nvSpPr>
          <p:spPr bwMode="auto">
            <a:xfrm>
              <a:off x="2928" y="1152"/>
              <a:ext cx="304" cy="304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0" name="Oval 21" descr="Zig zag"/>
            <p:cNvSpPr>
              <a:spLocks noChangeArrowheads="1"/>
            </p:cNvSpPr>
            <p:nvPr/>
          </p:nvSpPr>
          <p:spPr bwMode="auto">
            <a:xfrm>
              <a:off x="2448" y="1104"/>
              <a:ext cx="304" cy="304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1" name="Oval 22" descr="Zig zag"/>
            <p:cNvSpPr>
              <a:spLocks noChangeArrowheads="1"/>
            </p:cNvSpPr>
            <p:nvPr/>
          </p:nvSpPr>
          <p:spPr bwMode="auto">
            <a:xfrm>
              <a:off x="3024" y="2736"/>
              <a:ext cx="304" cy="304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2" name="Oval 23" descr="Zig zag"/>
            <p:cNvSpPr>
              <a:spLocks noChangeArrowheads="1"/>
            </p:cNvSpPr>
            <p:nvPr/>
          </p:nvSpPr>
          <p:spPr bwMode="auto">
            <a:xfrm>
              <a:off x="3360" y="3024"/>
              <a:ext cx="304" cy="304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  <p:sp>
          <p:nvSpPr>
            <p:cNvPr id="23573" name="Oval 24" descr="Zig zag"/>
            <p:cNvSpPr>
              <a:spLocks noChangeArrowheads="1"/>
            </p:cNvSpPr>
            <p:nvPr/>
          </p:nvSpPr>
          <p:spPr bwMode="auto">
            <a:xfrm>
              <a:off x="3072" y="3456"/>
              <a:ext cx="304" cy="304"/>
            </a:xfrm>
            <a:prstGeom prst="ellipse">
              <a:avLst/>
            </a:prstGeom>
            <a:pattFill prst="zigZag">
              <a:fgClr>
                <a:srgbClr val="FF00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800600" y="2438400"/>
            <a:ext cx="1576388" cy="1905000"/>
            <a:chOff x="2064" y="1536"/>
            <a:chExt cx="993" cy="1200"/>
          </a:xfrm>
        </p:grpSpPr>
        <p:sp>
          <p:nvSpPr>
            <p:cNvPr id="23567" name="Freeform 26" descr="Wide upward diagonal"/>
            <p:cNvSpPr>
              <a:spLocks/>
            </p:cNvSpPr>
            <p:nvPr/>
          </p:nvSpPr>
          <p:spPr bwMode="auto">
            <a:xfrm>
              <a:off x="2400" y="1536"/>
              <a:ext cx="657" cy="448"/>
            </a:xfrm>
            <a:custGeom>
              <a:avLst/>
              <a:gdLst>
                <a:gd name="T0" fmla="*/ 521 w 657"/>
                <a:gd name="T1" fmla="*/ 104 h 400"/>
                <a:gd name="T2" fmla="*/ 340 w 657"/>
                <a:gd name="T3" fmla="*/ 13 h 400"/>
                <a:gd name="T4" fmla="*/ 113 w 657"/>
                <a:gd name="T5" fmla="*/ 104 h 400"/>
                <a:gd name="T6" fmla="*/ 68 w 657"/>
                <a:gd name="T7" fmla="*/ 642 h 400"/>
                <a:gd name="T8" fmla="*/ 521 w 657"/>
                <a:gd name="T9" fmla="*/ 730 h 400"/>
                <a:gd name="T10" fmla="*/ 657 w 657"/>
                <a:gd name="T11" fmla="*/ 281 h 400"/>
                <a:gd name="T12" fmla="*/ 521 w 657"/>
                <a:gd name="T13" fmla="*/ 104 h 4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7"/>
                <a:gd name="T22" fmla="*/ 0 h 400"/>
                <a:gd name="T23" fmla="*/ 657 w 657"/>
                <a:gd name="T24" fmla="*/ 400 h 4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7" h="400">
                  <a:moveTo>
                    <a:pt x="521" y="53"/>
                  </a:moveTo>
                  <a:cubicBezTo>
                    <a:pt x="468" y="30"/>
                    <a:pt x="408" y="7"/>
                    <a:pt x="340" y="7"/>
                  </a:cubicBezTo>
                  <a:cubicBezTo>
                    <a:pt x="272" y="7"/>
                    <a:pt x="158" y="0"/>
                    <a:pt x="113" y="53"/>
                  </a:cubicBezTo>
                  <a:cubicBezTo>
                    <a:pt x="68" y="106"/>
                    <a:pt x="0" y="272"/>
                    <a:pt x="68" y="325"/>
                  </a:cubicBezTo>
                  <a:cubicBezTo>
                    <a:pt x="136" y="378"/>
                    <a:pt x="423" y="400"/>
                    <a:pt x="521" y="370"/>
                  </a:cubicBezTo>
                  <a:cubicBezTo>
                    <a:pt x="619" y="340"/>
                    <a:pt x="657" y="196"/>
                    <a:pt x="657" y="143"/>
                  </a:cubicBezTo>
                  <a:cubicBezTo>
                    <a:pt x="657" y="90"/>
                    <a:pt x="574" y="76"/>
                    <a:pt x="521" y="53"/>
                  </a:cubicBezTo>
                  <a:close/>
                </a:path>
              </a:pathLst>
            </a:custGeom>
            <a:pattFill prst="wdUpDiag">
              <a:fgClr>
                <a:srgbClr val="800000"/>
              </a:fgClr>
              <a:bgClr>
                <a:schemeClr val="bg1"/>
              </a:bgClr>
            </a:patt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568" name="Freeform 27" descr="Wide upward diagonal"/>
            <p:cNvSpPr>
              <a:spLocks/>
            </p:cNvSpPr>
            <p:nvPr/>
          </p:nvSpPr>
          <p:spPr bwMode="auto">
            <a:xfrm>
              <a:off x="2064" y="2160"/>
              <a:ext cx="861" cy="576"/>
            </a:xfrm>
            <a:custGeom>
              <a:avLst/>
              <a:gdLst>
                <a:gd name="T0" fmla="*/ 362 w 861"/>
                <a:gd name="T1" fmla="*/ 312 h 537"/>
                <a:gd name="T2" fmla="*/ 45 w 861"/>
                <a:gd name="T3" fmla="*/ 451 h 537"/>
                <a:gd name="T4" fmla="*/ 90 w 861"/>
                <a:gd name="T5" fmla="*/ 727 h 537"/>
                <a:gd name="T6" fmla="*/ 408 w 861"/>
                <a:gd name="T7" fmla="*/ 796 h 537"/>
                <a:gd name="T8" fmla="*/ 544 w 861"/>
                <a:gd name="T9" fmla="*/ 588 h 537"/>
                <a:gd name="T10" fmla="*/ 816 w 861"/>
                <a:gd name="T11" fmla="*/ 380 h 537"/>
                <a:gd name="T12" fmla="*/ 816 w 861"/>
                <a:gd name="T13" fmla="*/ 35 h 537"/>
                <a:gd name="T14" fmla="*/ 544 w 861"/>
                <a:gd name="T15" fmla="*/ 174 h 537"/>
                <a:gd name="T16" fmla="*/ 362 w 861"/>
                <a:gd name="T17" fmla="*/ 312 h 5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61"/>
                <a:gd name="T28" fmla="*/ 0 h 537"/>
                <a:gd name="T29" fmla="*/ 861 w 861"/>
                <a:gd name="T30" fmla="*/ 537 h 5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61" h="537">
                  <a:moveTo>
                    <a:pt x="362" y="205"/>
                  </a:moveTo>
                  <a:cubicBezTo>
                    <a:pt x="279" y="235"/>
                    <a:pt x="90" y="251"/>
                    <a:pt x="45" y="296"/>
                  </a:cubicBezTo>
                  <a:cubicBezTo>
                    <a:pt x="0" y="341"/>
                    <a:pt x="30" y="439"/>
                    <a:pt x="90" y="477"/>
                  </a:cubicBezTo>
                  <a:cubicBezTo>
                    <a:pt x="150" y="515"/>
                    <a:pt x="332" y="537"/>
                    <a:pt x="408" y="522"/>
                  </a:cubicBezTo>
                  <a:cubicBezTo>
                    <a:pt x="484" y="507"/>
                    <a:pt x="476" y="431"/>
                    <a:pt x="544" y="386"/>
                  </a:cubicBezTo>
                  <a:cubicBezTo>
                    <a:pt x="612" y="341"/>
                    <a:pt x="771" y="310"/>
                    <a:pt x="816" y="250"/>
                  </a:cubicBezTo>
                  <a:cubicBezTo>
                    <a:pt x="861" y="190"/>
                    <a:pt x="861" y="46"/>
                    <a:pt x="816" y="23"/>
                  </a:cubicBezTo>
                  <a:cubicBezTo>
                    <a:pt x="771" y="0"/>
                    <a:pt x="620" y="84"/>
                    <a:pt x="544" y="114"/>
                  </a:cubicBezTo>
                  <a:cubicBezTo>
                    <a:pt x="468" y="144"/>
                    <a:pt x="445" y="175"/>
                    <a:pt x="362" y="205"/>
                  </a:cubicBezTo>
                  <a:close/>
                </a:path>
              </a:pathLst>
            </a:custGeom>
            <a:pattFill prst="wdUpDiag">
              <a:fgClr>
                <a:srgbClr val="80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6588" name="Freeform 28" descr="Dashed downward diagonal"/>
          <p:cNvSpPr>
            <a:spLocks/>
          </p:cNvSpPr>
          <p:nvPr/>
        </p:nvSpPr>
        <p:spPr bwMode="auto">
          <a:xfrm>
            <a:off x="5029200" y="4419600"/>
            <a:ext cx="1239838" cy="1060450"/>
          </a:xfrm>
          <a:custGeom>
            <a:avLst/>
            <a:gdLst>
              <a:gd name="T0" fmla="*/ 2147483647 w 733"/>
              <a:gd name="T1" fmla="*/ 2147483647 h 620"/>
              <a:gd name="T2" fmla="*/ 2147483647 w 733"/>
              <a:gd name="T3" fmla="*/ 2147483647 h 620"/>
              <a:gd name="T4" fmla="*/ 2147483647 w 733"/>
              <a:gd name="T5" fmla="*/ 2147483647 h 620"/>
              <a:gd name="T6" fmla="*/ 2147483647 w 733"/>
              <a:gd name="T7" fmla="*/ 2147483647 h 620"/>
              <a:gd name="T8" fmla="*/ 2147483647 w 733"/>
              <a:gd name="T9" fmla="*/ 2147483647 h 620"/>
              <a:gd name="T10" fmla="*/ 2147483647 w 733"/>
              <a:gd name="T11" fmla="*/ 2147483647 h 620"/>
              <a:gd name="T12" fmla="*/ 2147483647 w 733"/>
              <a:gd name="T13" fmla="*/ 2147483647 h 620"/>
              <a:gd name="T14" fmla="*/ 2147483647 w 733"/>
              <a:gd name="T15" fmla="*/ 2147483647 h 6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33"/>
              <a:gd name="T25" fmla="*/ 0 h 620"/>
              <a:gd name="T26" fmla="*/ 733 w 733"/>
              <a:gd name="T27" fmla="*/ 620 h 6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33" h="620">
                <a:moveTo>
                  <a:pt x="438" y="91"/>
                </a:moveTo>
                <a:cubicBezTo>
                  <a:pt x="332" y="114"/>
                  <a:pt x="143" y="136"/>
                  <a:pt x="75" y="181"/>
                </a:cubicBezTo>
                <a:cubicBezTo>
                  <a:pt x="7" y="226"/>
                  <a:pt x="0" y="303"/>
                  <a:pt x="30" y="363"/>
                </a:cubicBezTo>
                <a:cubicBezTo>
                  <a:pt x="60" y="423"/>
                  <a:pt x="181" y="506"/>
                  <a:pt x="256" y="544"/>
                </a:cubicBezTo>
                <a:cubicBezTo>
                  <a:pt x="331" y="582"/>
                  <a:pt x="430" y="620"/>
                  <a:pt x="483" y="590"/>
                </a:cubicBezTo>
                <a:cubicBezTo>
                  <a:pt x="536" y="560"/>
                  <a:pt x="536" y="454"/>
                  <a:pt x="574" y="363"/>
                </a:cubicBezTo>
                <a:cubicBezTo>
                  <a:pt x="612" y="272"/>
                  <a:pt x="733" y="90"/>
                  <a:pt x="710" y="45"/>
                </a:cubicBezTo>
                <a:cubicBezTo>
                  <a:pt x="687" y="0"/>
                  <a:pt x="544" y="68"/>
                  <a:pt x="438" y="91"/>
                </a:cubicBezTo>
                <a:close/>
              </a:path>
            </a:pathLst>
          </a:custGeom>
          <a:pattFill prst="dashDnDiag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260350"/>
            <a:ext cx="8229600" cy="730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2800"/>
              <a:t>Answer the following questions in your jotter in full sentences.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57226" y="1052514"/>
            <a:ext cx="9542464" cy="56165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dirty="0" smtClean="0"/>
              <a:t>What movement in the mantle moves the tectonic plates?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dirty="0" smtClean="0"/>
              <a:t>Name three types of evidence to suggest that Pangaea existed.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dirty="0" smtClean="0"/>
              <a:t>What is magma?</a:t>
            </a:r>
          </a:p>
          <a:p>
            <a:pPr eaLnBrk="1" hangingPunct="1">
              <a:buFontTx/>
              <a:buNone/>
              <a:defRPr/>
            </a:pPr>
            <a:r>
              <a:rPr lang="en-GB" dirty="0" smtClean="0"/>
              <a:t> </a:t>
            </a: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363" y="3387356"/>
            <a:ext cx="4225924" cy="316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94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5"/>
          <p:cNvSpPr>
            <a:spLocks noGrp="1"/>
          </p:cNvSpPr>
          <p:nvPr>
            <p:ph idx="1"/>
          </p:nvPr>
        </p:nvSpPr>
        <p:spPr>
          <a:xfrm>
            <a:off x="1202532" y="400051"/>
            <a:ext cx="9472612" cy="452596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 smtClean="0"/>
              <a:t>Exit Pass</a:t>
            </a:r>
          </a:p>
          <a:p>
            <a:pPr>
              <a:buFont typeface="Arial" panose="020B0604020202020204" pitchFamily="34" charset="0"/>
              <a:buNone/>
            </a:pPr>
            <a:endParaRPr lang="en-GB" altLang="en-US" dirty="0" smtClean="0"/>
          </a:p>
          <a:p>
            <a:pPr>
              <a:buFont typeface="Arial" panose="020B0604020202020204" pitchFamily="34" charset="0"/>
              <a:buNone/>
            </a:pPr>
            <a:r>
              <a:rPr lang="en-GB" altLang="en-US" dirty="0" smtClean="0"/>
              <a:t>	On your post-it: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altLang="en-US" dirty="0" smtClean="0"/>
              <a:t>	Using the terms </a:t>
            </a:r>
            <a:r>
              <a:rPr lang="en-GB" altLang="en-US" b="1" dirty="0" smtClean="0"/>
              <a:t>continental drift </a:t>
            </a:r>
            <a:r>
              <a:rPr lang="en-GB" altLang="en-US" dirty="0" smtClean="0"/>
              <a:t>and </a:t>
            </a:r>
            <a:r>
              <a:rPr lang="en-GB" altLang="en-US" b="1" dirty="0" smtClean="0"/>
              <a:t>convection current </a:t>
            </a:r>
            <a:r>
              <a:rPr lang="en-GB" altLang="en-US" dirty="0" smtClean="0"/>
              <a:t>explain why chunks of the earth’s crust move.</a:t>
            </a:r>
            <a:endParaRPr lang="en-GB" altLang="en-US" b="1" dirty="0" smtClean="0"/>
          </a:p>
          <a:p>
            <a:pPr>
              <a:buFont typeface="Arial" panose="020B0604020202020204" pitchFamily="34" charset="0"/>
              <a:buNone/>
            </a:pPr>
            <a:endParaRPr lang="en-GB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488" y="2902951"/>
            <a:ext cx="4076700" cy="4046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712" y="142876"/>
            <a:ext cx="194765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8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2730" y="101600"/>
            <a:ext cx="7848600" cy="1199198"/>
          </a:xfrm>
        </p:spPr>
        <p:txBody>
          <a:bodyPr>
            <a:noAutofit/>
          </a:bodyPr>
          <a:lstStyle/>
          <a:p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>Lesson </a:t>
            </a:r>
            <a:r>
              <a:rPr lang="en-GB" sz="3600" dirty="0"/>
              <a:t>S</a:t>
            </a:r>
            <a:r>
              <a:rPr lang="en-GB" sz="3600" dirty="0" smtClean="0"/>
              <a:t>tarter</a:t>
            </a:r>
            <a:br>
              <a:rPr lang="en-GB" sz="3600" dirty="0" smtClean="0"/>
            </a:br>
            <a:endParaRPr lang="en-GB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172210" y="1204732"/>
            <a:ext cx="1006475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00" dirty="0" smtClean="0"/>
              <a:t>Write a short paragraph to explain what has happened and why between picture 1 and 2. </a:t>
            </a:r>
            <a:endParaRPr lang="en-GB" sz="3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810" y="2887837"/>
            <a:ext cx="3216910" cy="31927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0" y="2713213"/>
            <a:ext cx="3542030" cy="354203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5130800" y="4236720"/>
            <a:ext cx="2184400" cy="1016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73760" y="3037840"/>
            <a:ext cx="298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440295" y="3022991"/>
            <a:ext cx="298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59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Plate Boundaries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39963"/>
            <a:ext cx="10515600" cy="174625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 will be able to</a:t>
            </a:r>
            <a:endParaRPr lang="en-US" dirty="0"/>
          </a:p>
          <a:p>
            <a:r>
              <a:rPr lang="en-US" dirty="0" smtClean="0"/>
              <a:t>To be able to explain what happens at three different plate boundaries</a:t>
            </a:r>
            <a:r>
              <a:rPr lang="en-US" dirty="0"/>
              <a:t>.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26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title"/>
          </p:nvPr>
        </p:nvSpPr>
        <p:spPr>
          <a:xfrm>
            <a:off x="299245" y="0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Do plates all move in the same way?</a:t>
            </a:r>
            <a:endParaRPr lang="en-GB" sz="4000" dirty="0"/>
          </a:p>
        </p:txBody>
      </p:sp>
      <p:pic>
        <p:nvPicPr>
          <p:cNvPr id="645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6" y="1075462"/>
            <a:ext cx="8678863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361489" y="277088"/>
            <a:ext cx="2686049" cy="563231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000" dirty="0" smtClean="0"/>
              <a:t>Task:</a:t>
            </a:r>
          </a:p>
          <a:p>
            <a:r>
              <a:rPr lang="en-GB" sz="3000" dirty="0" smtClean="0"/>
              <a:t>As we go through the slides, note down the name of each </a:t>
            </a:r>
            <a:r>
              <a:rPr lang="en-GB" sz="3000" dirty="0" smtClean="0">
                <a:solidFill>
                  <a:srgbClr val="FF0000"/>
                </a:solidFill>
              </a:rPr>
              <a:t>type of boundary </a:t>
            </a:r>
            <a:r>
              <a:rPr lang="en-GB" sz="3000" dirty="0" smtClean="0"/>
              <a:t>and summarise </a:t>
            </a:r>
            <a:r>
              <a:rPr lang="en-GB" sz="3000" dirty="0" smtClean="0">
                <a:solidFill>
                  <a:srgbClr val="FF0000"/>
                </a:solidFill>
              </a:rPr>
              <a:t>what happens at that type of boundary.</a:t>
            </a:r>
            <a:endParaRPr lang="en-GB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612" y="122237"/>
            <a:ext cx="10515600" cy="1325563"/>
          </a:xfrm>
        </p:spPr>
        <p:txBody>
          <a:bodyPr/>
          <a:lstStyle/>
          <a:p>
            <a:r>
              <a:rPr lang="en-GB" b="1" dirty="0">
                <a:latin typeface="Comic Sans MS" panose="030F0702030302020204" pitchFamily="66" charset="0"/>
              </a:rPr>
              <a:t>Constructive plate boundary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612" y="1554162"/>
            <a:ext cx="8128000" cy="4778375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en-GB" altLang="en-US" dirty="0">
                <a:latin typeface="Comic Sans MS" panose="030F0702030302020204" pitchFamily="66" charset="0"/>
              </a:rPr>
              <a:t>At a </a:t>
            </a:r>
            <a:r>
              <a:rPr lang="en-GB" altLang="en-US" b="1" dirty="0">
                <a:latin typeface="Comic Sans MS" panose="030F0702030302020204" pitchFamily="66" charset="0"/>
              </a:rPr>
              <a:t>constructive</a:t>
            </a:r>
            <a:r>
              <a:rPr lang="en-GB" altLang="en-US" dirty="0">
                <a:latin typeface="Comic Sans MS" panose="030F0702030302020204" pitchFamily="66" charset="0"/>
              </a:rPr>
              <a:t> plate boundary,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two plates move apart.</a:t>
            </a:r>
            <a:r>
              <a:rPr lang="en-GB" altLang="en-US" dirty="0">
                <a:latin typeface="Comic Sans MS" panose="030F0702030302020204" pitchFamily="66" charset="0"/>
              </a:rPr>
              <a:t> </a:t>
            </a:r>
            <a:endParaRPr lang="en-GB" altLang="en-US" dirty="0" smtClean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Comic Sans MS" panose="030F0702030302020204" pitchFamily="66" charset="0"/>
              </a:rPr>
              <a:t>As </a:t>
            </a:r>
            <a:r>
              <a:rPr lang="en-GB" altLang="en-US" dirty="0">
                <a:latin typeface="Comic Sans MS" panose="030F0702030302020204" pitchFamily="66" charset="0"/>
              </a:rPr>
              <a:t>the two plates move apart,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magma rises up to fill the gap. </a:t>
            </a:r>
            <a:endParaRPr lang="en-GB" altLang="en-US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en-GB" altLang="en-US" dirty="0" smtClean="0"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altLang="en-US" dirty="0" smtClean="0">
                <a:latin typeface="Comic Sans MS" panose="030F0702030302020204" pitchFamily="66" charset="0"/>
              </a:rPr>
              <a:t>This </a:t>
            </a:r>
            <a:r>
              <a:rPr lang="en-GB" altLang="en-US" dirty="0">
                <a:latin typeface="Comic Sans MS" panose="030F0702030302020204" pitchFamily="66" charset="0"/>
              </a:rPr>
              <a:t>causes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volcanoes</a:t>
            </a:r>
            <a:r>
              <a:rPr lang="en-GB" altLang="en-US" dirty="0">
                <a:latin typeface="Comic Sans MS" panose="030F0702030302020204" pitchFamily="66" charset="0"/>
              </a:rPr>
              <a:t>. </a:t>
            </a:r>
            <a:endParaRPr lang="en-GB" altLang="en-US" dirty="0" smtClean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Comic Sans MS" panose="030F0702030302020204" pitchFamily="66" charset="0"/>
              </a:rPr>
              <a:t>However</a:t>
            </a:r>
            <a:r>
              <a:rPr lang="en-GB" altLang="en-US" dirty="0">
                <a:latin typeface="Comic Sans MS" panose="030F0702030302020204" pitchFamily="66" charset="0"/>
              </a:rPr>
              <a:t>, since the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magma can escape easily </a:t>
            </a:r>
            <a:r>
              <a:rPr lang="en-GB" altLang="en-US" dirty="0">
                <a:latin typeface="Comic Sans MS" panose="030F0702030302020204" pitchFamily="66" charset="0"/>
              </a:rPr>
              <a:t>at the surface the volcano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does not erupt with much force. </a:t>
            </a:r>
          </a:p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Earthquakes are also found at constructive boundaries.</a:t>
            </a:r>
          </a:p>
          <a:p>
            <a:endParaRPr lang="en-GB" dirty="0"/>
          </a:p>
        </p:txBody>
      </p:sp>
      <p:pic>
        <p:nvPicPr>
          <p:cNvPr id="4" name="Picture 2" descr="plate boundary real constructi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6200" y="4738686"/>
            <a:ext cx="2952750" cy="186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0660" y="6332537"/>
            <a:ext cx="55579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 smtClean="0">
                <a:hlinkClick r:id="rId3"/>
              </a:rPr>
              <a:t>Mid-Atlantic Ridge - Iceland's Volcanoes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53619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6441" name="ShockwaveFlash1" r:id="rId2" imgW="9282240" imgH="5780160"/>
        </mc:Choice>
        <mc:Fallback>
          <p:control name="ShockwaveFlash1" r:id="rId2" imgW="9282240" imgH="5780160">
            <p:pic>
              <p:nvPicPr>
                <p:cNvPr id="4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511300" y="430213"/>
                  <a:ext cx="9282113" cy="57800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38100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608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0551"/>
            <a:ext cx="8153400" cy="236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914" y="2043113"/>
            <a:ext cx="6699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8991600" y="1830388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dirty="0">
                <a:solidFill>
                  <a:srgbClr val="0000FF"/>
                </a:solidFill>
                <a:latin typeface="Arial" panose="020B0604020202020204" pitchFamily="34" charset="0"/>
              </a:rPr>
              <a:t>ocean</a:t>
            </a:r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 rot="246796">
            <a:off x="7991476" y="2470150"/>
            <a:ext cx="2905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oceanic crust</a:t>
            </a:r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8991600" y="361315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dirty="0">
                <a:latin typeface="Arial" panose="020B0604020202020204" pitchFamily="34" charset="0"/>
              </a:rPr>
              <a:t>mantle</a:t>
            </a:r>
          </a:p>
        </p:txBody>
      </p:sp>
      <p:sp>
        <p:nvSpPr>
          <p:cNvPr id="29703" name="Text Box 16"/>
          <p:cNvSpPr txBox="1">
            <a:spLocks noChangeArrowheads="1"/>
          </p:cNvSpPr>
          <p:nvPr/>
        </p:nvSpPr>
        <p:spPr bwMode="auto">
          <a:xfrm>
            <a:off x="4727576" y="1285875"/>
            <a:ext cx="294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b="1" dirty="0">
                <a:solidFill>
                  <a:srgbClr val="010066"/>
                </a:solidFill>
                <a:latin typeface="Comic Sans MS" panose="030F0702030302020204" pitchFamily="66" charset="0"/>
              </a:rPr>
              <a:t>mid-ocean ridge</a:t>
            </a:r>
          </a:p>
        </p:txBody>
      </p:sp>
      <p:sp>
        <p:nvSpPr>
          <p:cNvPr id="29704" name="Line 17"/>
          <p:cNvSpPr>
            <a:spLocks noChangeShapeType="1"/>
          </p:cNvSpPr>
          <p:nvPr/>
        </p:nvSpPr>
        <p:spPr bwMode="auto">
          <a:xfrm>
            <a:off x="6096000" y="1700213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pic>
        <p:nvPicPr>
          <p:cNvPr id="29705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3132138"/>
            <a:ext cx="6010275" cy="9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2000251" y="4843463"/>
            <a:ext cx="96039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GB" altLang="en-US" sz="3200" dirty="0">
                <a:solidFill>
                  <a:srgbClr val="010066"/>
                </a:solidFill>
                <a:latin typeface="Comic Sans MS" panose="030F0702030302020204" pitchFamily="66" charset="0"/>
              </a:rPr>
              <a:t>Where would you find older rocks – at </a:t>
            </a:r>
            <a:r>
              <a:rPr lang="en-GB" altLang="en-US" sz="3200" b="1" dirty="0">
                <a:solidFill>
                  <a:srgbClr val="FF6600"/>
                </a:solidFill>
                <a:latin typeface="Comic Sans MS" panose="030F0702030302020204" pitchFamily="66" charset="0"/>
              </a:rPr>
              <a:t>A </a:t>
            </a:r>
            <a:r>
              <a:rPr lang="en-GB" altLang="en-US" sz="3200" dirty="0">
                <a:solidFill>
                  <a:srgbClr val="010066"/>
                </a:solidFill>
                <a:latin typeface="Comic Sans MS" panose="030F0702030302020204" pitchFamily="66" charset="0"/>
              </a:rPr>
              <a:t>or at </a:t>
            </a:r>
            <a:r>
              <a:rPr lang="en-GB" altLang="en-US" sz="3200" b="1" dirty="0">
                <a:solidFill>
                  <a:srgbClr val="FF6600"/>
                </a:solidFill>
                <a:latin typeface="Comic Sans MS" panose="030F0702030302020204" pitchFamily="66" charset="0"/>
              </a:rPr>
              <a:t>B</a:t>
            </a:r>
            <a:r>
              <a:rPr lang="en-GB" altLang="en-US" sz="3200" dirty="0">
                <a:solidFill>
                  <a:srgbClr val="010066"/>
                </a:solidFill>
                <a:latin typeface="Comic Sans MS" panose="030F0702030302020204" pitchFamily="66" charset="0"/>
              </a:rPr>
              <a:t>?</a:t>
            </a:r>
            <a:endParaRPr lang="en-GB" altLang="en-US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9707" name="Rectangle 20"/>
          <p:cNvSpPr>
            <a:spLocks noChangeArrowheads="1"/>
          </p:cNvSpPr>
          <p:nvPr/>
        </p:nvSpPr>
        <p:spPr bwMode="auto">
          <a:xfrm>
            <a:off x="5410201" y="1770063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GB" altLang="en-US" b="1" dirty="0">
                <a:solidFill>
                  <a:srgbClr val="FF66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9708" name="Rectangle 21"/>
          <p:cNvSpPr>
            <a:spLocks noChangeArrowheads="1"/>
          </p:cNvSpPr>
          <p:nvPr/>
        </p:nvSpPr>
        <p:spPr bwMode="auto">
          <a:xfrm>
            <a:off x="2209801" y="1922463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GB" altLang="en-US" b="1" dirty="0">
                <a:solidFill>
                  <a:srgbClr val="FF66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9710" name="Rectangle 10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83568" y="38101"/>
            <a:ext cx="8327232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algn="ctr" eaLnBrk="1" hangingPunct="1"/>
            <a:r>
              <a:rPr lang="en-GB" altLang="en-US" b="1" dirty="0">
                <a:latin typeface="Comic Sans MS" panose="030F0702030302020204" pitchFamily="66" charset="0"/>
              </a:rPr>
              <a:t>Constructive plate boundaries</a:t>
            </a:r>
          </a:p>
        </p:txBody>
      </p:sp>
    </p:spTree>
    <p:extLst>
      <p:ext uri="{BB962C8B-B14F-4D97-AF65-F5344CB8AC3E}">
        <p14:creationId xmlns:p14="http://schemas.microsoft.com/office/powerpoint/2010/main" val="40108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2063750" y="2133600"/>
            <a:ext cx="8135938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1" y="274639"/>
            <a:ext cx="8291513" cy="16414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GB" sz="2800" dirty="0" smtClean="0"/>
              <a:t>What </a:t>
            </a:r>
            <a:r>
              <a:rPr lang="en-GB" sz="2800" dirty="0"/>
              <a:t>Natural disasters do the following pictures represent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pic>
        <p:nvPicPr>
          <p:cNvPr id="3076" name="Picture 5" descr="switzerland-mountain-la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205039"/>
            <a:ext cx="1943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 descr="saint-p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2205039"/>
            <a:ext cx="1655762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 descr="Dame-Helen-Mirren_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205038"/>
            <a:ext cx="1512888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11"/>
          <p:cNvSpPr txBox="1">
            <a:spLocks noChangeArrowheads="1"/>
          </p:cNvSpPr>
          <p:nvPr/>
        </p:nvSpPr>
        <p:spPr bwMode="auto">
          <a:xfrm>
            <a:off x="4367213" y="2852738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0" name="Text Box 12"/>
          <p:cNvSpPr txBox="1">
            <a:spLocks noChangeArrowheads="1"/>
          </p:cNvSpPr>
          <p:nvPr/>
        </p:nvSpPr>
        <p:spPr bwMode="auto">
          <a:xfrm>
            <a:off x="6888163" y="28527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1" name="Text Box 13"/>
          <p:cNvSpPr txBox="1">
            <a:spLocks noChangeArrowheads="1"/>
          </p:cNvSpPr>
          <p:nvPr/>
        </p:nvSpPr>
        <p:spPr bwMode="auto">
          <a:xfrm>
            <a:off x="9336088" y="2924176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= ?</a:t>
            </a:r>
          </a:p>
        </p:txBody>
      </p:sp>
      <p:pic>
        <p:nvPicPr>
          <p:cNvPr id="3082" name="Picture 15" descr="_44715923_quake_getty_2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3644900"/>
            <a:ext cx="1943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7" descr="ANd9GcRevpRMqBernc-AITZtkuo7kzk5m7copCRcCgG9pF8ePqcYMX-VaaYTN9u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644901"/>
            <a:ext cx="1582738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AutoShape 19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3085" name="AutoShape 21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3086" name="AutoShape 23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87" name="Picture 25" descr="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3751263"/>
            <a:ext cx="12969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Text Box 26"/>
          <p:cNvSpPr txBox="1">
            <a:spLocks noChangeArrowheads="1"/>
          </p:cNvSpPr>
          <p:nvPr/>
        </p:nvSpPr>
        <p:spPr bwMode="auto">
          <a:xfrm>
            <a:off x="4295776" y="4005263"/>
            <a:ext cx="360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9" name="Text Box 27"/>
          <p:cNvSpPr txBox="1">
            <a:spLocks noChangeArrowheads="1"/>
          </p:cNvSpPr>
          <p:nvPr/>
        </p:nvSpPr>
        <p:spPr bwMode="auto">
          <a:xfrm>
            <a:off x="7967663" y="4005263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0" name="Text Box 28"/>
          <p:cNvSpPr txBox="1">
            <a:spLocks noChangeArrowheads="1"/>
          </p:cNvSpPr>
          <p:nvPr/>
        </p:nvSpPr>
        <p:spPr bwMode="auto">
          <a:xfrm>
            <a:off x="9336088" y="40052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= ?</a:t>
            </a:r>
          </a:p>
        </p:txBody>
      </p:sp>
      <p:sp>
        <p:nvSpPr>
          <p:cNvPr id="3091" name="AutoShape 30" descr="2Q=="/>
          <p:cNvSpPr>
            <a:spLocks noChangeAspect="1" noChangeArrowheads="1"/>
          </p:cNvSpPr>
          <p:nvPr/>
        </p:nvSpPr>
        <p:spPr bwMode="auto">
          <a:xfrm>
            <a:off x="1604964" y="46038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2" name="Picture 32" descr="ANd9GcTbtdAqkXBtVgOc1ySSmuKoYQD7ICc-M_23lAmDG5uyXu92NlnNcg&amp;t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5013326"/>
            <a:ext cx="19637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3" name="AutoShape 36" descr="Z"/>
          <p:cNvSpPr>
            <a:spLocks noChangeAspect="1" noChangeArrowheads="1"/>
          </p:cNvSpPr>
          <p:nvPr/>
        </p:nvSpPr>
        <p:spPr bwMode="auto">
          <a:xfrm>
            <a:off x="1604964" y="46038"/>
            <a:ext cx="10191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4" name="Picture 38" descr="sleeping-bo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9" y="4941889"/>
            <a:ext cx="1728787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5" name="AutoShape 40" descr="Z"/>
          <p:cNvSpPr>
            <a:spLocks noChangeAspect="1" noChangeArrowheads="1"/>
          </p:cNvSpPr>
          <p:nvPr/>
        </p:nvSpPr>
        <p:spPr bwMode="auto">
          <a:xfrm>
            <a:off x="1604964" y="46038"/>
            <a:ext cx="18002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6" name="Picture 42" descr="tropical_island_screensaver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4941888"/>
            <a:ext cx="18716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7" name="Text Box 43"/>
          <p:cNvSpPr txBox="1">
            <a:spLocks noChangeArrowheads="1"/>
          </p:cNvSpPr>
          <p:nvPr/>
        </p:nvSpPr>
        <p:spPr bwMode="auto">
          <a:xfrm>
            <a:off x="4295776" y="5516563"/>
            <a:ext cx="360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8" name="Text Box 44"/>
          <p:cNvSpPr txBox="1">
            <a:spLocks noChangeArrowheads="1"/>
          </p:cNvSpPr>
          <p:nvPr/>
        </p:nvSpPr>
        <p:spPr bwMode="auto">
          <a:xfrm>
            <a:off x="6816726" y="5445126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9" name="Text Box 45"/>
          <p:cNvSpPr txBox="1">
            <a:spLocks noChangeArrowheads="1"/>
          </p:cNvSpPr>
          <p:nvPr/>
        </p:nvSpPr>
        <p:spPr bwMode="auto">
          <a:xfrm>
            <a:off x="9336088" y="537368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= ?</a:t>
            </a:r>
          </a:p>
        </p:txBody>
      </p:sp>
      <p:pic>
        <p:nvPicPr>
          <p:cNvPr id="3100" name="Picture 46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3789364"/>
            <a:ext cx="122396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1" name="Text Box 47"/>
          <p:cNvSpPr txBox="1">
            <a:spLocks noChangeArrowheads="1"/>
          </p:cNvSpPr>
          <p:nvPr/>
        </p:nvSpPr>
        <p:spPr bwMode="auto">
          <a:xfrm>
            <a:off x="5735638" y="4005263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06005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" y="187325"/>
            <a:ext cx="10515600" cy="1325563"/>
          </a:xfrm>
        </p:spPr>
        <p:txBody>
          <a:bodyPr/>
          <a:lstStyle/>
          <a:p>
            <a:r>
              <a:rPr lang="en-GB" b="1" dirty="0">
                <a:latin typeface="Comic Sans MS" panose="030F0702030302020204" pitchFamily="66" charset="0"/>
              </a:rPr>
              <a:t>Destructive plate boundary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</a:pPr>
            <a:r>
              <a:rPr lang="en-GB" altLang="en-US" dirty="0">
                <a:latin typeface="Comic Sans MS" panose="030F0702030302020204" pitchFamily="66" charset="0"/>
              </a:rPr>
              <a:t>A </a:t>
            </a:r>
            <a:r>
              <a:rPr lang="en-GB" altLang="en-US" b="1" dirty="0">
                <a:latin typeface="Comic Sans MS" panose="030F0702030302020204" pitchFamily="66" charset="0"/>
              </a:rPr>
              <a:t>destructive</a:t>
            </a:r>
            <a:r>
              <a:rPr lang="en-GB" altLang="en-US" dirty="0">
                <a:latin typeface="Comic Sans MS" panose="030F0702030302020204" pitchFamily="66" charset="0"/>
              </a:rPr>
              <a:t> plate boundary is found where a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continental plate meets an oceanic plate.</a:t>
            </a:r>
          </a:p>
          <a:p>
            <a:pPr>
              <a:spcBef>
                <a:spcPct val="50000"/>
              </a:spcBef>
            </a:pPr>
            <a:r>
              <a:rPr lang="en-GB" altLang="en-US" dirty="0">
                <a:latin typeface="Comic Sans MS" panose="030F0702030302020204" pitchFamily="66" charset="0"/>
              </a:rPr>
              <a:t>The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oceanic plate descends under the continental plate because it is denser. </a:t>
            </a:r>
            <a:endParaRPr lang="en-GB" altLang="en-US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Comic Sans MS" panose="030F0702030302020204" pitchFamily="66" charset="0"/>
              </a:rPr>
              <a:t>As </a:t>
            </a:r>
            <a:r>
              <a:rPr lang="en-GB" altLang="en-US" dirty="0">
                <a:latin typeface="Comic Sans MS" panose="030F0702030302020204" pitchFamily="66" charset="0"/>
              </a:rPr>
              <a:t>the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plate </a:t>
            </a:r>
            <a:r>
              <a:rPr lang="en-GB" altLang="en-US" dirty="0">
                <a:latin typeface="Comic Sans MS" panose="030F0702030302020204" pitchFamily="66" charset="0"/>
              </a:rPr>
              <a:t>descends it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starts to melt due to the friction </a:t>
            </a:r>
            <a:r>
              <a:rPr lang="en-GB" altLang="en-US" dirty="0">
                <a:latin typeface="Comic Sans MS" panose="030F0702030302020204" pitchFamily="66" charset="0"/>
              </a:rPr>
              <a:t>caused by the movement between the plates. </a:t>
            </a:r>
            <a:endParaRPr lang="en-GB" altLang="en-US" dirty="0" smtClean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Comic Sans MS" panose="030F0702030302020204" pitchFamily="66" charset="0"/>
              </a:rPr>
              <a:t>This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melted plate is now hot, liquid rock (magma). </a:t>
            </a:r>
            <a:endParaRPr lang="en-GB" altLang="en-US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GB" alt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magma rises through the gaps in the continental plate. If it reaches the surface, the liquid rock forms a volcano</a:t>
            </a:r>
            <a:r>
              <a:rPr lang="en-GB" alt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Comic Sans MS" panose="030F0702030302020204" pitchFamily="66" charset="0"/>
              </a:rPr>
              <a:t>The </a:t>
            </a:r>
            <a:r>
              <a:rPr lang="en-GB" alt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rocks also crack </a:t>
            </a:r>
            <a:r>
              <a:rPr lang="en-GB" altLang="en-US" dirty="0" smtClean="0">
                <a:latin typeface="Comic Sans MS" panose="030F0702030302020204" pitchFamily="66" charset="0"/>
              </a:rPr>
              <a:t>as they are squeezed up </a:t>
            </a:r>
            <a:r>
              <a:rPr lang="en-GB" alt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which can trigger an earthquake.</a:t>
            </a:r>
            <a:endParaRPr lang="en-GB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4" name="Picture 2" descr="plate boundary destructiv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2FC"/>
              </a:clrFrom>
              <a:clrTo>
                <a:srgbClr val="F7F2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20619"/>
          <a:stretch>
            <a:fillRect/>
          </a:stretch>
        </p:blipFill>
        <p:spPr bwMode="auto">
          <a:xfrm>
            <a:off x="9810974" y="5430521"/>
            <a:ext cx="2278156" cy="122301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7324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 descr="flash_ic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4763" y="44450"/>
            <a:ext cx="514350" cy="571500"/>
          </a:xfrm>
          <a:prstGeom prst="rect">
            <a:avLst/>
          </a:prstGeom>
          <a:solidFill>
            <a:srgbClr val="E0E9B5"/>
          </a:solidFill>
          <a:ln w="9525">
            <a:noFill/>
            <a:miter lim="800000"/>
            <a:headEnd/>
            <a:tailEnd/>
          </a:ln>
        </p:spPr>
      </p:pic>
      <p:sp>
        <p:nvSpPr>
          <p:cNvPr id="205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95439" y="71439"/>
            <a:ext cx="4860925" cy="693737"/>
          </a:xfrm>
          <a:solidFill>
            <a:srgbClr val="E0E9B5">
              <a:alpha val="79999"/>
            </a:srgbClr>
          </a:solidFill>
        </p:spPr>
        <p:txBody>
          <a:bodyPr/>
          <a:lstStyle/>
          <a:p>
            <a:pPr algn="l" eaLnBrk="1" hangingPunct="1"/>
            <a:r>
              <a:rPr lang="en-GB" sz="2800">
                <a:solidFill>
                  <a:srgbClr val="5B0091"/>
                </a:solidFill>
              </a:rPr>
              <a:t>Destructive plate boundary</a:t>
            </a:r>
            <a:endParaRPr lang="en-GB" sz="4000">
              <a:solidFill>
                <a:srgbClr val="5B0091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7465" name="ShockwaveFlash1" r:id="rId2" imgW="8496360" imgH="5184720"/>
        </mc:Choice>
        <mc:Fallback>
          <p:control name="ShockwaveFlash1" r:id="rId2" imgW="8496360" imgH="518472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847850" y="836614"/>
                  <a:ext cx="8496300" cy="5184775"/>
                </a:xfrm>
                <a:prstGeom prst="rect">
                  <a:avLst/>
                </a:prstGeom>
                <a:noFill/>
                <a:ln w="38100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0972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09" name="Picture 33" descr="destructive_plate bound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1341439"/>
            <a:ext cx="5753100" cy="306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495550" y="5581650"/>
            <a:ext cx="2368550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4. continental crust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8347075" y="5584825"/>
            <a:ext cx="1277938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6. mantle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8035926" y="4627563"/>
            <a:ext cx="2555875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3. The oceanic crust melts and rises.</a:t>
            </a:r>
            <a:endParaRPr lang="en-GB" altLang="en-US" sz="2000" b="1" dirty="0">
              <a:solidFill>
                <a:srgbClr val="010066"/>
              </a:solidFill>
              <a:latin typeface="Arial" panose="020B0604020202020204" pitchFamily="34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5159376" y="5554663"/>
            <a:ext cx="2881313" cy="40011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5. explosive volcanoes</a:t>
            </a:r>
            <a:r>
              <a:rPr lang="en-GB" altLang="en-US" dirty="0">
                <a:solidFill>
                  <a:srgbClr val="010066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1847851" y="4619625"/>
            <a:ext cx="1973263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1.oceanic plate</a:t>
            </a: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4008438" y="4619625"/>
            <a:ext cx="3886200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2. The oceanic crust sinks under the less dense continental crust.  </a:t>
            </a:r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1774825" y="836613"/>
            <a:ext cx="36134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dirty="0">
                <a:latin typeface="Comic Sans MS" panose="030F0702030302020204" pitchFamily="66" charset="0"/>
              </a:rPr>
              <a:t>Match the labels to the letters.</a:t>
            </a:r>
          </a:p>
        </p:txBody>
      </p:sp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4295775" y="3248025"/>
            <a:ext cx="363538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5735639" y="3429000"/>
            <a:ext cx="363537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>
            <a:off x="6527801" y="3860800"/>
            <a:ext cx="377825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4943476" y="3933825"/>
            <a:ext cx="377825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8401050" y="2205038"/>
            <a:ext cx="363538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E</a:t>
            </a: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6807200" y="1412875"/>
            <a:ext cx="349250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GB" altLang="en-US" sz="2000" dirty="0">
                <a:solidFill>
                  <a:srgbClr val="010066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24612" name="Rectangle 3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386013" y="58739"/>
            <a:ext cx="7131049" cy="620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algn="ctr"/>
            <a:r>
              <a:rPr lang="en-GB" altLang="en-US" sz="3600" b="1" dirty="0">
                <a:latin typeface="Comic Sans MS" panose="030F0702030302020204" pitchFamily="66" charset="0"/>
              </a:rPr>
              <a:t>Destructive plate boundary</a:t>
            </a:r>
          </a:p>
        </p:txBody>
      </p:sp>
    </p:spTree>
    <p:extLst>
      <p:ext uri="{BB962C8B-B14F-4D97-AF65-F5344CB8AC3E}">
        <p14:creationId xmlns:p14="http://schemas.microsoft.com/office/powerpoint/2010/main" val="106546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omic Sans MS" panose="030F0702030302020204" pitchFamily="66" charset="0"/>
              </a:rPr>
              <a:t>Conservative plate boundary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en-US" b="1" dirty="0">
                <a:latin typeface="Comic Sans MS" panose="030F0702030302020204" pitchFamily="66" charset="0"/>
              </a:rPr>
              <a:t>Conservative</a:t>
            </a:r>
            <a:r>
              <a:rPr lang="en-GB" altLang="en-US" dirty="0">
                <a:latin typeface="Comic Sans MS" panose="030F0702030302020204" pitchFamily="66" charset="0"/>
              </a:rPr>
              <a:t> plate boundaries exist where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two plates do not directly collide but slide past each other along a fault (weakness).</a:t>
            </a:r>
          </a:p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No volcanoes </a:t>
            </a:r>
            <a:r>
              <a:rPr lang="en-GB" altLang="en-US" dirty="0">
                <a:latin typeface="Comic Sans MS" panose="030F0702030302020204" pitchFamily="66" charset="0"/>
              </a:rPr>
              <a:t>are found along these plate boundaries, </a:t>
            </a:r>
            <a:r>
              <a:rPr lang="en-GB" alt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but earthquakes do occur.</a:t>
            </a:r>
          </a:p>
          <a:p>
            <a:pPr>
              <a:spcBef>
                <a:spcPct val="50000"/>
              </a:spcBef>
            </a:pPr>
            <a:r>
              <a:rPr lang="en-GB" altLang="en-US" dirty="0">
                <a:latin typeface="Comic Sans MS" panose="030F0702030302020204" pitchFamily="66" charset="0"/>
              </a:rPr>
              <a:t>An example of such a boundary is the </a:t>
            </a:r>
            <a:r>
              <a:rPr lang="en-GB" altLang="en-US" b="1" dirty="0">
                <a:latin typeface="Comic Sans MS" panose="030F0702030302020204" pitchFamily="66" charset="0"/>
              </a:rPr>
              <a:t>San Andreas Fault</a:t>
            </a:r>
            <a:r>
              <a:rPr lang="en-GB" altLang="en-US" dirty="0">
                <a:latin typeface="Comic Sans MS" panose="030F0702030302020204" pitchFamily="66" charset="0"/>
              </a:rPr>
              <a:t> in California. </a:t>
            </a:r>
          </a:p>
          <a:p>
            <a:endParaRPr lang="en-GB" dirty="0"/>
          </a:p>
        </p:txBody>
      </p:sp>
      <p:pic>
        <p:nvPicPr>
          <p:cNvPr id="4" name="Picture 2" descr="plate boundary conservative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EEFB"/>
              </a:clrFrom>
              <a:clrTo>
                <a:srgbClr val="F2E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"/>
          <a:stretch>
            <a:fillRect/>
          </a:stretch>
        </p:blipFill>
        <p:spPr bwMode="auto">
          <a:xfrm>
            <a:off x="8391525" y="4699000"/>
            <a:ext cx="3319463" cy="198278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Rectangle 4"/>
          <p:cNvSpPr/>
          <p:nvPr/>
        </p:nvSpPr>
        <p:spPr>
          <a:xfrm>
            <a:off x="332936" y="6176963"/>
            <a:ext cx="5036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hlinkClick r:id="rId3"/>
              </a:rPr>
              <a:t>San Andreas Fault - The Positives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6777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flash_ic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4763" y="44450"/>
            <a:ext cx="514350" cy="571500"/>
          </a:xfrm>
          <a:prstGeom prst="rect">
            <a:avLst/>
          </a:prstGeom>
          <a:solidFill>
            <a:srgbClr val="E0E9B5"/>
          </a:solidFill>
          <a:ln w="9525">
            <a:noFill/>
            <a:miter lim="800000"/>
            <a:headEnd/>
            <a:tailEnd/>
          </a:ln>
        </p:spPr>
      </p:pic>
      <p:sp>
        <p:nvSpPr>
          <p:cNvPr id="410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95438" y="71439"/>
            <a:ext cx="5580062" cy="693737"/>
          </a:xfrm>
          <a:solidFill>
            <a:srgbClr val="E0E9B5">
              <a:alpha val="79999"/>
            </a:srgbClr>
          </a:solidFill>
        </p:spPr>
        <p:txBody>
          <a:bodyPr/>
          <a:lstStyle/>
          <a:p>
            <a:pPr algn="l" eaLnBrk="1" hangingPunct="1"/>
            <a:r>
              <a:rPr lang="en-GB" sz="2800">
                <a:solidFill>
                  <a:srgbClr val="5B0091"/>
                </a:solidFill>
              </a:rPr>
              <a:t>Conservative plate boundary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9513" name="ShockwaveFlash1" r:id="rId2" imgW="8496360" imgH="5184720"/>
        </mc:Choice>
        <mc:Fallback>
          <p:control name="ShockwaveFlash1" r:id="rId2" imgW="8496360" imgH="518472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847850" y="836614"/>
                  <a:ext cx="8496300" cy="5184775"/>
                </a:xfrm>
                <a:prstGeom prst="rect">
                  <a:avLst/>
                </a:prstGeom>
                <a:noFill/>
                <a:ln w="38100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978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2895600" cy="838200"/>
          </a:xfrm>
          <a:solidFill>
            <a:srgbClr val="E0E9B5">
              <a:alpha val="79999"/>
            </a:srgbClr>
          </a:solidFill>
        </p:spPr>
        <p:txBody>
          <a:bodyPr>
            <a:normAutofit fontScale="90000"/>
          </a:bodyPr>
          <a:lstStyle/>
          <a:p>
            <a:pPr algn="l" eaLnBrk="1" hangingPunct="1"/>
            <a:r>
              <a:rPr lang="en-GB" sz="2800" dirty="0" smtClean="0">
                <a:solidFill>
                  <a:srgbClr val="5B0091"/>
                </a:solidFill>
              </a:rPr>
              <a:t>Definitions</a:t>
            </a:r>
            <a:r>
              <a:rPr lang="en-GB" sz="2800" dirty="0">
                <a:solidFill>
                  <a:srgbClr val="010066"/>
                </a:solidFill>
              </a:rPr>
              <a:t/>
            </a:r>
            <a:br>
              <a:rPr lang="en-GB" sz="2800" dirty="0">
                <a:solidFill>
                  <a:srgbClr val="010066"/>
                </a:solidFill>
              </a:rPr>
            </a:br>
            <a:endParaRPr lang="en-GB" sz="2800" dirty="0">
              <a:solidFill>
                <a:srgbClr val="010066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37" name="ShockwaveFlash1" r:id="rId2" imgW="8353440" imgH="5113440"/>
        </mc:Choice>
        <mc:Fallback>
          <p:control name="ShockwaveFlash1" r:id="rId2" imgW="8353440" imgH="511344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944689" y="836614"/>
                  <a:ext cx="8353425" cy="5113337"/>
                </a:xfrm>
                <a:prstGeom prst="rect">
                  <a:avLst/>
                </a:prstGeom>
                <a:noFill/>
                <a:ln w="38100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8296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Odd one out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Which is the odd one out? Explain your choice.</a:t>
            </a:r>
            <a:endParaRPr lang="en-GB" dirty="0"/>
          </a:p>
        </p:txBody>
      </p:sp>
      <p:pic>
        <p:nvPicPr>
          <p:cNvPr id="4" name="Picture 2" descr="plate boundary destructiv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2FC"/>
              </a:clrFrom>
              <a:clrTo>
                <a:srgbClr val="F7F2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20619"/>
          <a:stretch>
            <a:fillRect/>
          </a:stretch>
        </p:blipFill>
        <p:spPr bwMode="auto">
          <a:xfrm>
            <a:off x="514350" y="3453523"/>
            <a:ext cx="3265727" cy="17543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2" descr="plate boundary conservative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EEFB"/>
              </a:clrFrom>
              <a:clrTo>
                <a:srgbClr val="F2E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"/>
          <a:stretch>
            <a:fillRect/>
          </a:stretch>
        </p:blipFill>
        <p:spPr bwMode="auto">
          <a:xfrm>
            <a:off x="4436268" y="3339305"/>
            <a:ext cx="3319463" cy="198278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 descr="plate boundary real constructiv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709" y="3456780"/>
            <a:ext cx="2952750" cy="186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61425" y="2764588"/>
            <a:ext cx="7388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solidFill>
                  <a:srgbClr val="7030A0"/>
                </a:solidFill>
              </a:rPr>
              <a:t>1</a:t>
            </a:r>
            <a:endParaRPr lang="en-GB" sz="30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4251" y="2763832"/>
            <a:ext cx="7388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 smtClean="0">
                <a:solidFill>
                  <a:srgbClr val="7030A0"/>
                </a:solidFill>
              </a:rPr>
              <a:t>2</a:t>
            </a:r>
            <a:endParaRPr lang="en-GB" sz="30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00463" y="2763832"/>
            <a:ext cx="7388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7030A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6614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-221943"/>
            <a:ext cx="10515600" cy="1325563"/>
          </a:xfrm>
        </p:spPr>
        <p:txBody>
          <a:bodyPr/>
          <a:lstStyle/>
          <a:p>
            <a:r>
              <a:rPr lang="en-GB" dirty="0" smtClean="0"/>
              <a:t>Mapping from memory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424" y="1103620"/>
            <a:ext cx="11534775" cy="555127"/>
          </a:xfrm>
        </p:spPr>
        <p:txBody>
          <a:bodyPr/>
          <a:lstStyle/>
          <a:p>
            <a:r>
              <a:rPr lang="en-GB" dirty="0" smtClean="0"/>
              <a:t>In groups you are going to create the following map from memory.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516" t="14844" r="6836" b="10302"/>
          <a:stretch/>
        </p:blipFill>
        <p:spPr>
          <a:xfrm>
            <a:off x="3390901" y="1606667"/>
            <a:ext cx="7667624" cy="51217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0025" y="2613924"/>
            <a:ext cx="2686050" cy="2785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500" dirty="0" smtClean="0"/>
              <a:t>You will be given the outline map plus most of the  bullet pointed information to stick on to your map.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3063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Mapping from memory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39788" y="1538288"/>
            <a:ext cx="5157787" cy="823912"/>
          </a:xfrm>
        </p:spPr>
        <p:txBody>
          <a:bodyPr/>
          <a:lstStyle/>
          <a:p>
            <a:r>
              <a:rPr lang="en-GB" dirty="0" smtClean="0"/>
              <a:t>What will I need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smtClean="0"/>
              <a:t>A2 Paper</a:t>
            </a:r>
          </a:p>
          <a:p>
            <a:r>
              <a:rPr lang="en-GB" dirty="0" smtClean="0"/>
              <a:t>Outline map</a:t>
            </a:r>
          </a:p>
          <a:p>
            <a:r>
              <a:rPr lang="en-GB" dirty="0" smtClean="0"/>
              <a:t>Statement boxes</a:t>
            </a:r>
          </a:p>
          <a:p>
            <a:r>
              <a:rPr lang="en-GB" dirty="0" smtClean="0"/>
              <a:t>Scissors</a:t>
            </a:r>
          </a:p>
          <a:p>
            <a:r>
              <a:rPr lang="en-GB" dirty="0" smtClean="0"/>
              <a:t>Glue</a:t>
            </a:r>
          </a:p>
          <a:p>
            <a:r>
              <a:rPr lang="en-GB" dirty="0" smtClean="0"/>
              <a:t>Pen/pencil</a:t>
            </a:r>
          </a:p>
          <a:p>
            <a:r>
              <a:rPr lang="en-GB" dirty="0" smtClean="0"/>
              <a:t>Coloured pens/pencils</a:t>
            </a:r>
          </a:p>
          <a:p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1538288"/>
            <a:ext cx="5183188" cy="823912"/>
          </a:xfrm>
        </p:spPr>
        <p:txBody>
          <a:bodyPr/>
          <a:lstStyle/>
          <a:p>
            <a:r>
              <a:rPr lang="en-GB" dirty="0" smtClean="0"/>
              <a:t>How will I do it?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You will work in groups of 3/4.</a:t>
            </a:r>
          </a:p>
          <a:p>
            <a:r>
              <a:rPr lang="en-GB" dirty="0" smtClean="0"/>
              <a:t>Only </a:t>
            </a:r>
            <a:r>
              <a:rPr lang="en-GB" dirty="0" smtClean="0">
                <a:solidFill>
                  <a:srgbClr val="FF0000"/>
                </a:solidFill>
              </a:rPr>
              <a:t>one member of the group at a time</a:t>
            </a:r>
            <a:r>
              <a:rPr lang="en-GB" dirty="0" smtClean="0"/>
              <a:t> can look at the complete map 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Information learned from the map should then be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added onto your own map.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By the end your map should contain the same information as the big map.</a:t>
            </a:r>
            <a:endParaRPr lang="en-GB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155" y="0"/>
            <a:ext cx="2188845" cy="218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1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1416050" y="1893888"/>
            <a:ext cx="10775950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1" y="274639"/>
            <a:ext cx="8291513" cy="16414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GB" sz="2800" dirty="0" smtClean="0"/>
              <a:t>What </a:t>
            </a:r>
            <a:r>
              <a:rPr lang="en-GB" sz="2800" dirty="0"/>
              <a:t>Natural disasters do the following pictures represent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pic>
        <p:nvPicPr>
          <p:cNvPr id="3076" name="Picture 5" descr="switzerland-mountain-la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205039"/>
            <a:ext cx="1943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 descr="saint-p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2205039"/>
            <a:ext cx="1655762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 descr="Dame-Helen-Mirren_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205038"/>
            <a:ext cx="1512888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11"/>
          <p:cNvSpPr txBox="1">
            <a:spLocks noChangeArrowheads="1"/>
          </p:cNvSpPr>
          <p:nvPr/>
        </p:nvSpPr>
        <p:spPr bwMode="auto">
          <a:xfrm>
            <a:off x="4367213" y="2852738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0" name="Text Box 12"/>
          <p:cNvSpPr txBox="1">
            <a:spLocks noChangeArrowheads="1"/>
          </p:cNvSpPr>
          <p:nvPr/>
        </p:nvSpPr>
        <p:spPr bwMode="auto">
          <a:xfrm>
            <a:off x="6888163" y="28527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1" name="Text Box 13"/>
          <p:cNvSpPr txBox="1">
            <a:spLocks noChangeArrowheads="1"/>
          </p:cNvSpPr>
          <p:nvPr/>
        </p:nvSpPr>
        <p:spPr bwMode="auto">
          <a:xfrm>
            <a:off x="9047163" y="2380437"/>
            <a:ext cx="3097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 dirty="0" smtClean="0">
                <a:latin typeface="+mj-lt"/>
              </a:rPr>
              <a:t>Mount St Helens </a:t>
            </a:r>
            <a:endParaRPr lang="en-GB" altLang="en-US" sz="2800" b="1" dirty="0">
              <a:latin typeface="+mj-lt"/>
            </a:endParaRPr>
          </a:p>
        </p:txBody>
      </p:sp>
      <p:pic>
        <p:nvPicPr>
          <p:cNvPr id="3082" name="Picture 15" descr="_44715923_quake_getty_2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3644900"/>
            <a:ext cx="1943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7" descr="ANd9GcRevpRMqBernc-AITZtkuo7kzk5m7copCRcCgG9pF8ePqcYMX-VaaYTN9u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644901"/>
            <a:ext cx="1582738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AutoShape 19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3085" name="AutoShape 21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3086" name="AutoShape 23" descr="9k="/>
          <p:cNvSpPr>
            <a:spLocks noChangeAspect="1" noChangeArrowheads="1"/>
          </p:cNvSpPr>
          <p:nvPr/>
        </p:nvSpPr>
        <p:spPr bwMode="auto">
          <a:xfrm>
            <a:off x="1604963" y="46038"/>
            <a:ext cx="1809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87" name="Picture 25" descr="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3751263"/>
            <a:ext cx="129698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Text Box 26"/>
          <p:cNvSpPr txBox="1">
            <a:spLocks noChangeArrowheads="1"/>
          </p:cNvSpPr>
          <p:nvPr/>
        </p:nvSpPr>
        <p:spPr bwMode="auto">
          <a:xfrm>
            <a:off x="4295776" y="4005263"/>
            <a:ext cx="360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89" name="Text Box 27"/>
          <p:cNvSpPr txBox="1">
            <a:spLocks noChangeArrowheads="1"/>
          </p:cNvSpPr>
          <p:nvPr/>
        </p:nvSpPr>
        <p:spPr bwMode="auto">
          <a:xfrm>
            <a:off x="7967663" y="4005263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0" name="Text Box 28"/>
          <p:cNvSpPr txBox="1">
            <a:spLocks noChangeArrowheads="1"/>
          </p:cNvSpPr>
          <p:nvPr/>
        </p:nvSpPr>
        <p:spPr bwMode="auto">
          <a:xfrm>
            <a:off x="9480551" y="3930185"/>
            <a:ext cx="187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 dirty="0" smtClean="0">
                <a:latin typeface="+mj-lt"/>
              </a:rPr>
              <a:t>Krakatoa</a:t>
            </a:r>
            <a:endParaRPr lang="en-GB" altLang="en-US" sz="2800" b="1" dirty="0">
              <a:latin typeface="+mj-lt"/>
            </a:endParaRPr>
          </a:p>
        </p:txBody>
      </p:sp>
      <p:sp>
        <p:nvSpPr>
          <p:cNvPr id="3091" name="AutoShape 30" descr="2Q=="/>
          <p:cNvSpPr>
            <a:spLocks noChangeAspect="1" noChangeArrowheads="1"/>
          </p:cNvSpPr>
          <p:nvPr/>
        </p:nvSpPr>
        <p:spPr bwMode="auto">
          <a:xfrm>
            <a:off x="1604964" y="46038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2" name="Picture 32" descr="ANd9GcTbtdAqkXBtVgOc1ySSmuKoYQD7ICc-M_23lAmDG5uyXu92NlnNcg&amp;t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5013326"/>
            <a:ext cx="19637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3" name="AutoShape 36" descr="Z"/>
          <p:cNvSpPr>
            <a:spLocks noChangeAspect="1" noChangeArrowheads="1"/>
          </p:cNvSpPr>
          <p:nvPr/>
        </p:nvSpPr>
        <p:spPr bwMode="auto">
          <a:xfrm>
            <a:off x="1604964" y="46038"/>
            <a:ext cx="10191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4" name="Picture 38" descr="sleeping-bo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9" y="4941889"/>
            <a:ext cx="1728787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5" name="AutoShape 40" descr="Z"/>
          <p:cNvSpPr>
            <a:spLocks noChangeAspect="1" noChangeArrowheads="1"/>
          </p:cNvSpPr>
          <p:nvPr/>
        </p:nvSpPr>
        <p:spPr bwMode="auto">
          <a:xfrm>
            <a:off x="1604964" y="46038"/>
            <a:ext cx="18002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3096" name="Picture 42" descr="tropical_island_screensaver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4941888"/>
            <a:ext cx="18716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7" name="Text Box 43"/>
          <p:cNvSpPr txBox="1">
            <a:spLocks noChangeArrowheads="1"/>
          </p:cNvSpPr>
          <p:nvPr/>
        </p:nvSpPr>
        <p:spPr bwMode="auto">
          <a:xfrm>
            <a:off x="4295776" y="5516563"/>
            <a:ext cx="360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8" name="Text Box 44"/>
          <p:cNvSpPr txBox="1">
            <a:spLocks noChangeArrowheads="1"/>
          </p:cNvSpPr>
          <p:nvPr/>
        </p:nvSpPr>
        <p:spPr bwMode="auto">
          <a:xfrm>
            <a:off x="6816726" y="5445126"/>
            <a:ext cx="360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  <p:sp>
        <p:nvSpPr>
          <p:cNvPr id="3099" name="Text Box 45"/>
          <p:cNvSpPr txBox="1">
            <a:spLocks noChangeArrowheads="1"/>
          </p:cNvSpPr>
          <p:nvPr/>
        </p:nvSpPr>
        <p:spPr bwMode="auto">
          <a:xfrm>
            <a:off x="9336088" y="5373688"/>
            <a:ext cx="256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 dirty="0" smtClean="0">
                <a:latin typeface="+mj-lt"/>
              </a:rPr>
              <a:t>New Zealand</a:t>
            </a:r>
            <a:endParaRPr lang="en-GB" altLang="en-US" sz="2800" b="1" dirty="0">
              <a:latin typeface="+mj-lt"/>
            </a:endParaRPr>
          </a:p>
        </p:txBody>
      </p:sp>
      <p:pic>
        <p:nvPicPr>
          <p:cNvPr id="3100" name="Picture 46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3789364"/>
            <a:ext cx="122396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1" name="Text Box 47"/>
          <p:cNvSpPr txBox="1">
            <a:spLocks noChangeArrowheads="1"/>
          </p:cNvSpPr>
          <p:nvPr/>
        </p:nvSpPr>
        <p:spPr bwMode="auto">
          <a:xfrm>
            <a:off x="5735638" y="4005263"/>
            <a:ext cx="360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800" b="1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50616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90" grpId="0"/>
      <p:bldP spid="30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The Earth’s Structure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477962" y="2185988"/>
            <a:ext cx="8909051" cy="1385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800" dirty="0" smtClean="0">
                <a:latin typeface="Comic Sans MS" panose="030F0702030302020204" pitchFamily="66" charset="0"/>
              </a:rPr>
              <a:t>I will be able to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latin typeface="Comic Sans MS" panose="030F0702030302020204" pitchFamily="66" charset="0"/>
              </a:rPr>
              <a:t>Identify </a:t>
            </a:r>
            <a:r>
              <a:rPr lang="en-GB" altLang="en-US" sz="2800" dirty="0">
                <a:latin typeface="Comic Sans MS" panose="030F0702030302020204" pitchFamily="66" charset="0"/>
              </a:rPr>
              <a:t>4 main layers of the Earth and </a:t>
            </a:r>
            <a:r>
              <a:rPr lang="en-GB" altLang="en-US" sz="2800" dirty="0" smtClean="0">
                <a:latin typeface="Comic Sans MS" panose="030F0702030302020204" pitchFamily="66" charset="0"/>
              </a:rPr>
              <a:t>describe the </a:t>
            </a:r>
            <a:r>
              <a:rPr lang="en-GB" altLang="en-US" sz="2800" dirty="0">
                <a:latin typeface="Comic Sans MS" panose="030F0702030302020204" pitchFamily="66" charset="0"/>
              </a:rPr>
              <a:t>conditions within each layer.</a:t>
            </a:r>
          </a:p>
          <a:p>
            <a:pPr eaLnBrk="1" hangingPunct="1"/>
            <a:endParaRPr lang="en-GB" alt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78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057400" y="457201"/>
            <a:ext cx="7772400" cy="1800225"/>
          </a:xfrm>
        </p:spPr>
        <p:txBody>
          <a:bodyPr/>
          <a:lstStyle/>
          <a:p>
            <a:pPr>
              <a:defRPr/>
            </a:pPr>
            <a:r>
              <a:rPr lang="en-GB" sz="4000" dirty="0"/>
              <a:t>The first thing we need to know </a:t>
            </a:r>
            <a:r>
              <a:rPr lang="en-GB" sz="4000" dirty="0" smtClean="0">
                <a:sym typeface="Wingdings" panose="05000000000000000000" pitchFamily="2" charset="2"/>
              </a:rPr>
              <a:t></a:t>
            </a:r>
            <a:r>
              <a:rPr lang="en-GB" sz="4000" dirty="0" smtClean="0"/>
              <a:t> </a:t>
            </a:r>
            <a:r>
              <a:rPr lang="en-GB" sz="4000" dirty="0"/>
              <a:t>what is below our </a:t>
            </a:r>
            <a:r>
              <a:rPr lang="en-GB" sz="4000" dirty="0" smtClean="0"/>
              <a:t>feet?</a:t>
            </a:r>
            <a:endParaRPr lang="en-GB" sz="4000" dirty="0"/>
          </a:p>
        </p:txBody>
      </p:sp>
      <p:pic>
        <p:nvPicPr>
          <p:cNvPr id="10243" name="Picture 2" descr="http://ts3.mm.bing.net/images/thumbnail.aspx?q=1279108328418&amp;id=12a556e08ea279011d67b29f2fb0ddc1&amp;url=http%3a%2f%2ftoonclips.com%2f600%2f87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005138"/>
            <a:ext cx="2762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20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5188" y="54927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The Earth’s Layers</a:t>
            </a:r>
          </a:p>
        </p:txBody>
      </p:sp>
      <p:pic>
        <p:nvPicPr>
          <p:cNvPr id="11267" name="Picture 7" descr="earth_c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2276476"/>
            <a:ext cx="3433762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11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mic sa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A15973182C454CBD017EAD4899623C" ma:contentTypeVersion="2" ma:contentTypeDescription="Create a new document." ma:contentTypeScope="" ma:versionID="065adcf069ce597681a8f791dd8b0cf8">
  <xsd:schema xmlns:xsd="http://www.w3.org/2001/XMLSchema" xmlns:xs="http://www.w3.org/2001/XMLSchema" xmlns:p="http://schemas.microsoft.com/office/2006/metadata/properties" xmlns:ns2="e77713bc-0ebc-4063-99a4-8848dbeddd29" targetNamespace="http://schemas.microsoft.com/office/2006/metadata/properties" ma:root="true" ma:fieldsID="7fa3958930a7aef7a61cb2d2dbf8c033" ns2:_="">
    <xsd:import namespace="e77713bc-0ebc-4063-99a4-8848dbeddd2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7713bc-0ebc-4063-99a4-8848dbeddd2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A801CB-7986-4A2E-966B-F5B63A0AD5F4}"/>
</file>

<file path=customXml/itemProps2.xml><?xml version="1.0" encoding="utf-8"?>
<ds:datastoreItem xmlns:ds="http://schemas.openxmlformats.org/officeDocument/2006/customXml" ds:itemID="{4CFCE6FA-29A5-4249-9496-2C58EDDC7916}"/>
</file>

<file path=customXml/itemProps3.xml><?xml version="1.0" encoding="utf-8"?>
<ds:datastoreItem xmlns:ds="http://schemas.openxmlformats.org/officeDocument/2006/customXml" ds:itemID="{BF6C89C9-221A-4EA6-80FF-6D9033A10D19}"/>
</file>

<file path=docProps/app.xml><?xml version="1.0" encoding="utf-8"?>
<Properties xmlns="http://schemas.openxmlformats.org/officeDocument/2006/extended-properties" xmlns:vt="http://schemas.openxmlformats.org/officeDocument/2006/docPropsVTypes">
  <TotalTime>2332</TotalTime>
  <Words>1529</Words>
  <Application>Microsoft Office PowerPoint</Application>
  <PresentationFormat>Widescreen</PresentationFormat>
  <Paragraphs>264</Paragraphs>
  <Slides>58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Calibri</vt:lpstr>
      <vt:lpstr>Comic Sans MS</vt:lpstr>
      <vt:lpstr>Times New Roman</vt:lpstr>
      <vt:lpstr>Wingdings</vt:lpstr>
      <vt:lpstr>Office Theme</vt:lpstr>
      <vt:lpstr>Earth Forces</vt:lpstr>
      <vt:lpstr>What Will I learn?</vt:lpstr>
      <vt:lpstr>Word Association Task</vt:lpstr>
      <vt:lpstr>Introduction to Earth Forces</vt:lpstr>
      <vt:lpstr>What Natural disasters do the following pictures represent?</vt:lpstr>
      <vt:lpstr>What Natural disasters do the following pictures represent?</vt:lpstr>
      <vt:lpstr>The Earth’s Structure</vt:lpstr>
      <vt:lpstr>The first thing we need to know  what is below our feet?</vt:lpstr>
      <vt:lpstr>The Earth’s Layers</vt:lpstr>
      <vt:lpstr> Earth Layers  </vt:lpstr>
      <vt:lpstr>Layers of the Earth</vt:lpstr>
      <vt:lpstr>The Crust</vt:lpstr>
      <vt:lpstr>The Mantle</vt:lpstr>
      <vt:lpstr>Outer Core</vt:lpstr>
      <vt:lpstr>Inner Core</vt:lpstr>
      <vt:lpstr>PowerPoint Presentation</vt:lpstr>
      <vt:lpstr>Task: Answer these questions on your own and then mark your partners’.</vt:lpstr>
      <vt:lpstr>PowerPoint Presentation</vt:lpstr>
      <vt:lpstr>PowerPoint Presentation</vt:lpstr>
      <vt:lpstr>Lesson Starter you have three minutes to…</vt:lpstr>
      <vt:lpstr>Can you solve a mystery?</vt:lpstr>
      <vt:lpstr>PowerPoint Presentation</vt:lpstr>
      <vt:lpstr>PowerPoint Presentation</vt:lpstr>
      <vt:lpstr>PowerPoint Presentation</vt:lpstr>
      <vt:lpstr>PowerPoint Presentation</vt:lpstr>
      <vt:lpstr>Think, Pair and Share</vt:lpstr>
      <vt:lpstr>The answer is…</vt:lpstr>
      <vt:lpstr>Plate Tectonics and Continental Drift</vt:lpstr>
      <vt:lpstr>The Earth’s Crust</vt:lpstr>
      <vt:lpstr>What are Plate Tectonics?</vt:lpstr>
      <vt:lpstr>PowerPoint Presentation</vt:lpstr>
      <vt:lpstr>How do the plates move?</vt:lpstr>
      <vt:lpstr>Plate Names</vt:lpstr>
      <vt:lpstr>PowerPoint Presentation</vt:lpstr>
      <vt:lpstr>So how can we prove that tectonic plates move?</vt:lpstr>
      <vt:lpstr>Continental Drift?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Answer the following questions in your jotter in full sentences.</vt:lpstr>
      <vt:lpstr>PowerPoint Presentation</vt:lpstr>
      <vt:lpstr> Lesson Starter </vt:lpstr>
      <vt:lpstr> Plate Boundaries</vt:lpstr>
      <vt:lpstr>Do plates all move in the same way?</vt:lpstr>
      <vt:lpstr>Constructive plate boundary</vt:lpstr>
      <vt:lpstr>PowerPoint Presentation</vt:lpstr>
      <vt:lpstr>Constructive plate boundaries</vt:lpstr>
      <vt:lpstr>Destructive plate boundary</vt:lpstr>
      <vt:lpstr>Destructive plate boundary</vt:lpstr>
      <vt:lpstr>Destructive plate boundary</vt:lpstr>
      <vt:lpstr>Conservative plate boundary</vt:lpstr>
      <vt:lpstr>Conservative plate boundary</vt:lpstr>
      <vt:lpstr>Definitions </vt:lpstr>
      <vt:lpstr>Odd one out</vt:lpstr>
      <vt:lpstr>Mapping from memory</vt:lpstr>
      <vt:lpstr>Mapping from memory</vt:lpstr>
    </vt:vector>
  </TitlesOfParts>
  <Company>North Lanarkshire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Forces</dc:title>
  <dc:creator>Rosalyn Barr</dc:creator>
  <cp:lastModifiedBy>Dhilin Kunderan</cp:lastModifiedBy>
  <cp:revision>269</cp:revision>
  <cp:lastPrinted>2018-05-04T09:24:20Z</cp:lastPrinted>
  <dcterms:created xsi:type="dcterms:W3CDTF">2016-05-23T08:18:16Z</dcterms:created>
  <dcterms:modified xsi:type="dcterms:W3CDTF">2019-11-27T11:37:12Z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0x01010035A15973182C454CBD017EAD4899623C</vt:lpwstr>
  </property>
</Properties>
</file>