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s/slide28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27.xml" ContentType="application/vnd.openxmlformats-officedocument.presentationml.slide+xml"/>
  <Override PartName="/ppt/slides/slide10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6.xml" ContentType="application/vnd.openxmlformats-officedocument.presentationml.slide+xml"/>
  <Override PartName="/ppt/slides/slide9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ppt/activeX/activeX1.xml" ContentType="application/vnd.ms-office.activeX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91" r:id="rId2"/>
    <p:sldId id="287" r:id="rId3"/>
    <p:sldId id="257" r:id="rId4"/>
    <p:sldId id="258" r:id="rId5"/>
    <p:sldId id="259" r:id="rId6"/>
    <p:sldId id="260" r:id="rId7"/>
    <p:sldId id="272" r:id="rId8"/>
    <p:sldId id="288" r:id="rId9"/>
    <p:sldId id="273" r:id="rId10"/>
    <p:sldId id="292" r:id="rId11"/>
    <p:sldId id="293" r:id="rId12"/>
    <p:sldId id="289" r:id="rId13"/>
    <p:sldId id="275" r:id="rId14"/>
    <p:sldId id="276" r:id="rId15"/>
    <p:sldId id="277" r:id="rId16"/>
    <p:sldId id="262" r:id="rId17"/>
    <p:sldId id="279" r:id="rId18"/>
    <p:sldId id="295" r:id="rId19"/>
    <p:sldId id="281" r:id="rId20"/>
    <p:sldId id="263" r:id="rId21"/>
    <p:sldId id="265" r:id="rId22"/>
    <p:sldId id="284" r:id="rId23"/>
    <p:sldId id="266" r:id="rId24"/>
    <p:sldId id="267" r:id="rId25"/>
    <p:sldId id="268" r:id="rId26"/>
    <p:sldId id="282" r:id="rId27"/>
    <p:sldId id="280" r:id="rId28"/>
    <p:sldId id="285" r:id="rId29"/>
    <p:sldId id="286" r:id="rId30"/>
    <p:sldId id="269" r:id="rId31"/>
    <p:sldId id="270" r:id="rId32"/>
    <p:sldId id="294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A2C2C-48C5-4CD7-A7DB-059BFAD248BD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EED0CF-726A-4C10-BD96-D77AF3F47C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8367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ED0CF-726A-4C10-BD96-D77AF3F47C2B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7244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ED0CF-726A-4C10-BD96-D77AF3F47C2B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7495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C5C5-028A-4F5A-B38A-C47B267FC169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B1826-B31A-46E9-A48D-CDC40D6195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673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C5C5-028A-4F5A-B38A-C47B267FC169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B1826-B31A-46E9-A48D-CDC40D6195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1564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C5C5-028A-4F5A-B38A-C47B267FC169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B1826-B31A-46E9-A48D-CDC40D6195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498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C5C5-028A-4F5A-B38A-C47B267FC169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B1826-B31A-46E9-A48D-CDC40D6195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5489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C5C5-028A-4F5A-B38A-C47B267FC169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B1826-B31A-46E9-A48D-CDC40D6195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9964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C5C5-028A-4F5A-B38A-C47B267FC169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B1826-B31A-46E9-A48D-CDC40D6195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715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C5C5-028A-4F5A-B38A-C47B267FC169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B1826-B31A-46E9-A48D-CDC40D6195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7223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C5C5-028A-4F5A-B38A-C47B267FC169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B1826-B31A-46E9-A48D-CDC40D6195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1146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C5C5-028A-4F5A-B38A-C47B267FC169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B1826-B31A-46E9-A48D-CDC40D6195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7865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C5C5-028A-4F5A-B38A-C47B267FC169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B1826-B31A-46E9-A48D-CDC40D6195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7823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C5C5-028A-4F5A-B38A-C47B267FC169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B1826-B31A-46E9-A48D-CDC40D6195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6500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BC5C5-028A-4F5A-B38A-C47B267FC169}" type="datetimeFigureOut">
              <a:rPr lang="en-GB" smtClean="0"/>
              <a:t>10/01/2020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B1826-B31A-46E9-A48D-CDC40D6195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1074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bc.co.uk/programmes/p00hs2q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2.wmf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bc.co.uk/programmes/p00hs2sq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2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2770909" y="-279339"/>
            <a:ext cx="9144000" cy="2387600"/>
          </a:xfrm>
        </p:spPr>
        <p:txBody>
          <a:bodyPr>
            <a:normAutofit/>
          </a:bodyPr>
          <a:lstStyle/>
          <a:p>
            <a:r>
              <a:rPr lang="en-GB" dirty="0" smtClean="0"/>
              <a:t>Starter </a:t>
            </a:r>
            <a:r>
              <a:rPr lang="en-GB" sz="2400" dirty="0" smtClean="0"/>
              <a:t>(Pupil </a:t>
            </a:r>
            <a:r>
              <a:rPr lang="en-GB" sz="2400" dirty="0"/>
              <a:t>as the </a:t>
            </a:r>
            <a:r>
              <a:rPr lang="en-GB" sz="2400" dirty="0" smtClean="0"/>
              <a:t>teacher)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524000" y="3935147"/>
            <a:ext cx="9144000" cy="1655762"/>
          </a:xfrm>
        </p:spPr>
        <p:txBody>
          <a:bodyPr>
            <a:noAutofit/>
          </a:bodyPr>
          <a:lstStyle/>
          <a:p>
            <a:r>
              <a:rPr lang="en-GB" sz="3000" dirty="0" smtClean="0"/>
              <a:t>Read through your notes from last lesson.</a:t>
            </a:r>
          </a:p>
          <a:p>
            <a:r>
              <a:rPr lang="en-GB" sz="3000" dirty="0" smtClean="0"/>
              <a:t>One (or more) of you will be chosen to </a:t>
            </a:r>
            <a:r>
              <a:rPr lang="en-GB" sz="3000" dirty="0" smtClean="0">
                <a:solidFill>
                  <a:srgbClr val="FF0000"/>
                </a:solidFill>
              </a:rPr>
              <a:t>summarise the last lesson to the class </a:t>
            </a:r>
            <a:r>
              <a:rPr lang="en-GB" sz="3000" dirty="0" smtClean="0"/>
              <a:t>and </a:t>
            </a:r>
            <a:r>
              <a:rPr lang="en-GB" sz="3000" dirty="0" smtClean="0">
                <a:solidFill>
                  <a:srgbClr val="FF0000"/>
                </a:solidFill>
              </a:rPr>
              <a:t>ask questions about it to your classmates.</a:t>
            </a:r>
            <a:endParaRPr lang="en-GB" sz="3000" dirty="0">
              <a:solidFill>
                <a:srgbClr val="FF0000"/>
              </a:solidFill>
            </a:endParaRPr>
          </a:p>
        </p:txBody>
      </p:sp>
      <p:pic>
        <p:nvPicPr>
          <p:cNvPr id="4" name="Picture 2" descr="http://www.stockport.gov.uk/images/transportstreets/childwal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874" y="1273073"/>
            <a:ext cx="238125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4476874" y="1916011"/>
            <a:ext cx="2571750" cy="10001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8" name="Picture 4" descr="http://users.erols.com/interlac/teacher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249" y="1415948"/>
            <a:ext cx="1943100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77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4727" y="0"/>
            <a:ext cx="9144000" cy="1117745"/>
          </a:xfrm>
        </p:spPr>
        <p:txBody>
          <a:bodyPr/>
          <a:lstStyle/>
          <a:p>
            <a:r>
              <a:rPr lang="en-GB" dirty="0" smtClean="0"/>
              <a:t>Starter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2490" y="1172910"/>
            <a:ext cx="9144000" cy="794471"/>
          </a:xfrm>
        </p:spPr>
        <p:txBody>
          <a:bodyPr>
            <a:noAutofit/>
          </a:bodyPr>
          <a:lstStyle/>
          <a:p>
            <a:r>
              <a:rPr lang="en-GB" dirty="0" smtClean="0"/>
              <a:t>Write down 3 questions that you would like answered about these before and after pictures.</a:t>
            </a:r>
          </a:p>
          <a:p>
            <a:r>
              <a:rPr lang="en-GB" dirty="0" smtClean="0"/>
              <a:t>Be prepared to feedback/write your questions up on the board.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00" b="49820"/>
          <a:stretch/>
        </p:blipFill>
        <p:spPr>
          <a:xfrm>
            <a:off x="428913" y="2817018"/>
            <a:ext cx="5002069" cy="29557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06" r="1418"/>
          <a:stretch/>
        </p:blipFill>
        <p:spPr>
          <a:xfrm>
            <a:off x="6622473" y="2817018"/>
            <a:ext cx="4955756" cy="2955709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5518727" y="4031545"/>
            <a:ext cx="1016000" cy="7297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097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194" y="453615"/>
            <a:ext cx="10515600" cy="1325563"/>
          </a:xfrm>
        </p:spPr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7194" y="1914115"/>
            <a:ext cx="10515600" cy="4351338"/>
          </a:xfrm>
        </p:spPr>
        <p:txBody>
          <a:bodyPr/>
          <a:lstStyle/>
          <a:p>
            <a:endParaRPr lang="en-GB" dirty="0"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01428" y="4089784"/>
            <a:ext cx="101960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0000"/>
                </a:solidFill>
                <a:latin typeface="+mj-lt"/>
              </a:rPr>
              <a:t>Northern shore of Banda Aceh, Sumatra, Indonesia.</a:t>
            </a:r>
            <a:r>
              <a:rPr lang="en-GB" sz="3000" dirty="0">
                <a:latin typeface="+mj-lt"/>
              </a:rPr>
              <a:t/>
            </a:r>
            <a:br>
              <a:rPr lang="en-GB" sz="3000" dirty="0">
                <a:latin typeface="+mj-lt"/>
              </a:rPr>
            </a:br>
            <a:r>
              <a:rPr lang="en-GB" sz="3000" dirty="0" smtClean="0">
                <a:solidFill>
                  <a:srgbClr val="000000"/>
                </a:solidFill>
                <a:latin typeface="+mj-lt"/>
              </a:rPr>
              <a:t>1</a:t>
            </a:r>
            <a:r>
              <a:rPr lang="en-GB" sz="3000" baseline="30000" dirty="0" smtClean="0">
                <a:solidFill>
                  <a:srgbClr val="000000"/>
                </a:solidFill>
                <a:latin typeface="+mj-lt"/>
              </a:rPr>
              <a:t>st</a:t>
            </a:r>
            <a:r>
              <a:rPr lang="en-GB" sz="3000" dirty="0" smtClean="0">
                <a:solidFill>
                  <a:srgbClr val="000000"/>
                </a:solidFill>
                <a:latin typeface="+mj-lt"/>
              </a:rPr>
              <a:t> Picture - June </a:t>
            </a:r>
            <a:r>
              <a:rPr lang="en-GB" sz="3000" dirty="0">
                <a:solidFill>
                  <a:srgbClr val="000000"/>
                </a:solidFill>
                <a:latin typeface="+mj-lt"/>
              </a:rPr>
              <a:t>23, 2004</a:t>
            </a:r>
            <a:r>
              <a:rPr lang="en-GB" sz="3000" dirty="0">
                <a:latin typeface="+mj-lt"/>
              </a:rPr>
              <a:t/>
            </a:r>
            <a:br>
              <a:rPr lang="en-GB" sz="3000" dirty="0">
                <a:latin typeface="+mj-lt"/>
              </a:rPr>
            </a:br>
            <a:r>
              <a:rPr lang="en-GB" sz="3000" dirty="0" smtClean="0">
                <a:solidFill>
                  <a:srgbClr val="000000"/>
                </a:solidFill>
                <a:latin typeface="+mj-lt"/>
              </a:rPr>
              <a:t>2</a:t>
            </a:r>
            <a:r>
              <a:rPr lang="en-GB" sz="3000" baseline="30000" dirty="0" smtClean="0">
                <a:solidFill>
                  <a:srgbClr val="000000"/>
                </a:solidFill>
                <a:latin typeface="+mj-lt"/>
              </a:rPr>
              <a:t>nd</a:t>
            </a:r>
            <a:r>
              <a:rPr lang="en-GB" sz="3000" dirty="0" smtClean="0">
                <a:solidFill>
                  <a:srgbClr val="000000"/>
                </a:solidFill>
                <a:latin typeface="+mj-lt"/>
              </a:rPr>
              <a:t> Picture - December </a:t>
            </a:r>
            <a:r>
              <a:rPr lang="en-GB" sz="3000" dirty="0">
                <a:solidFill>
                  <a:srgbClr val="000000"/>
                </a:solidFill>
                <a:latin typeface="+mj-lt"/>
              </a:rPr>
              <a:t>28, 2004</a:t>
            </a:r>
            <a:r>
              <a:rPr lang="en-GB" sz="3000" dirty="0">
                <a:latin typeface="+mj-lt"/>
              </a:rPr>
              <a:t/>
            </a:r>
            <a:br>
              <a:rPr lang="en-GB" sz="3000" dirty="0">
                <a:latin typeface="+mj-lt"/>
              </a:rPr>
            </a:br>
            <a:r>
              <a:rPr lang="en-GB" sz="3000" dirty="0">
                <a:solidFill>
                  <a:srgbClr val="000000"/>
                </a:solidFill>
                <a:latin typeface="+mj-lt"/>
              </a:rPr>
              <a:t>(Two days after the </a:t>
            </a:r>
            <a:r>
              <a:rPr lang="en-GB" sz="3000" dirty="0" smtClean="0">
                <a:solidFill>
                  <a:srgbClr val="000000"/>
                </a:solidFill>
                <a:latin typeface="+mj-lt"/>
              </a:rPr>
              <a:t>Tsunami</a:t>
            </a:r>
            <a:r>
              <a:rPr lang="en-GB" sz="3000" dirty="0">
                <a:solidFill>
                  <a:srgbClr val="000000"/>
                </a:solidFill>
                <a:latin typeface="+mj-lt"/>
              </a:rPr>
              <a:t>)</a:t>
            </a:r>
            <a:endParaRPr lang="en-GB" sz="3000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00" b="49820"/>
          <a:stretch/>
        </p:blipFill>
        <p:spPr>
          <a:xfrm>
            <a:off x="605894" y="564092"/>
            <a:ext cx="5002069" cy="29557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06" r="1418"/>
          <a:stretch/>
        </p:blipFill>
        <p:spPr>
          <a:xfrm>
            <a:off x="6799454" y="564092"/>
            <a:ext cx="4955756" cy="2955709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5695708" y="1778619"/>
            <a:ext cx="1016000" cy="7297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718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Indian Ocean Tsunami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33575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I will be able to</a:t>
            </a:r>
          </a:p>
          <a:p>
            <a:r>
              <a:rPr lang="en-GB" dirty="0" smtClean="0"/>
              <a:t>Describe the impacts on some of the countries affected by the Indian Ocean Tsunami.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071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Indian Ocean Tsunami 2004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>
                <a:hlinkClick r:id="rId2"/>
              </a:rPr>
              <a:t>What Happened? - Video Clip</a:t>
            </a:r>
            <a:endParaRPr lang="en-GB" dirty="0"/>
          </a:p>
          <a:p>
            <a:r>
              <a:rPr lang="en-GB" dirty="0" smtClean="0"/>
              <a:t>The Indian Ocean Tsunami happened on Boxing Day (26</a:t>
            </a:r>
            <a:r>
              <a:rPr lang="en-GB" baseline="30000" dirty="0" smtClean="0"/>
              <a:t>th</a:t>
            </a:r>
            <a:r>
              <a:rPr lang="en-GB" dirty="0" smtClean="0"/>
              <a:t> December) in 2004. It was </a:t>
            </a:r>
            <a:r>
              <a:rPr lang="en-GB" dirty="0" smtClean="0">
                <a:solidFill>
                  <a:srgbClr val="FF0000"/>
                </a:solidFill>
              </a:rPr>
              <a:t>triggered by an earthquake </a:t>
            </a:r>
            <a:r>
              <a:rPr lang="en-GB" dirty="0" smtClean="0"/>
              <a:t>(measuring 9.1 on the Richter scale) in the </a:t>
            </a:r>
            <a:r>
              <a:rPr lang="en-GB" dirty="0" smtClean="0">
                <a:solidFill>
                  <a:srgbClr val="FF0000"/>
                </a:solidFill>
              </a:rPr>
              <a:t>Indian ocean.</a:t>
            </a:r>
          </a:p>
          <a:p>
            <a:r>
              <a:rPr lang="en-GB" dirty="0" smtClean="0"/>
              <a:t>The earthquake hit at </a:t>
            </a:r>
            <a:r>
              <a:rPr lang="en-GB" dirty="0" smtClean="0">
                <a:solidFill>
                  <a:srgbClr val="FF0000"/>
                </a:solidFill>
              </a:rPr>
              <a:t>07:58</a:t>
            </a:r>
            <a:r>
              <a:rPr lang="en-GB" dirty="0" smtClean="0"/>
              <a:t> local time.</a:t>
            </a:r>
          </a:p>
          <a:p>
            <a:r>
              <a:rPr lang="en-GB" dirty="0" smtClean="0"/>
              <a:t>During the earthquake the </a:t>
            </a:r>
            <a:r>
              <a:rPr lang="en-GB" dirty="0" smtClean="0">
                <a:solidFill>
                  <a:srgbClr val="FF0000"/>
                </a:solidFill>
              </a:rPr>
              <a:t>Indian plate </a:t>
            </a:r>
            <a:r>
              <a:rPr lang="en-GB" dirty="0" smtClean="0"/>
              <a:t>was </a:t>
            </a:r>
            <a:r>
              <a:rPr lang="en-GB" dirty="0"/>
              <a:t>thrust upwards </a:t>
            </a:r>
            <a:r>
              <a:rPr lang="en-GB" dirty="0" smtClean="0"/>
              <a:t>20m, and a stretch of 1,200km along the plate </a:t>
            </a:r>
            <a:r>
              <a:rPr lang="en-GB" dirty="0" smtClean="0">
                <a:solidFill>
                  <a:srgbClr val="FF0000"/>
                </a:solidFill>
              </a:rPr>
              <a:t>suddenly moved. </a:t>
            </a:r>
          </a:p>
          <a:p>
            <a:r>
              <a:rPr lang="en-GB" dirty="0" smtClean="0"/>
              <a:t>This </a:t>
            </a:r>
            <a:r>
              <a:rPr lang="en-GB" dirty="0" smtClean="0">
                <a:solidFill>
                  <a:srgbClr val="FF0000"/>
                </a:solidFill>
              </a:rPr>
              <a:t>triggered a Tsunami </a:t>
            </a:r>
            <a:r>
              <a:rPr lang="en-GB" dirty="0" smtClean="0"/>
              <a:t>which moved at the speed of a jet airliner.</a:t>
            </a:r>
          </a:p>
          <a:p>
            <a:r>
              <a:rPr lang="en-GB" dirty="0" smtClean="0"/>
              <a:t>The waves devastated </a:t>
            </a:r>
            <a:r>
              <a:rPr lang="en-GB" dirty="0" smtClean="0">
                <a:solidFill>
                  <a:srgbClr val="FF0000"/>
                </a:solidFill>
              </a:rPr>
              <a:t>many countries</a:t>
            </a:r>
            <a:r>
              <a:rPr lang="en-GB" dirty="0" smtClean="0"/>
              <a:t>. In some areas they reached as high as </a:t>
            </a:r>
            <a:r>
              <a:rPr lang="en-GB" dirty="0" smtClean="0">
                <a:solidFill>
                  <a:srgbClr val="FF0000"/>
                </a:solidFill>
              </a:rPr>
              <a:t>30m!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01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704" y="424336"/>
            <a:ext cx="6612464" cy="5822085"/>
          </a:xfrm>
        </p:spPr>
      </p:pic>
    </p:spTree>
    <p:extLst>
      <p:ext uri="{BB962C8B-B14F-4D97-AF65-F5344CB8AC3E}">
        <p14:creationId xmlns:p14="http://schemas.microsoft.com/office/powerpoint/2010/main" val="325468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28" y="225260"/>
            <a:ext cx="4788102" cy="26960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28" y="3561637"/>
            <a:ext cx="4785880" cy="26506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312" y="3484490"/>
            <a:ext cx="4849400" cy="2727788"/>
          </a:xfrm>
          <a:prstGeom prst="rect">
            <a:avLst/>
          </a:prstGeom>
        </p:spPr>
      </p:pic>
      <p:pic>
        <p:nvPicPr>
          <p:cNvPr id="1026" name="Picture 2" descr="See the source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571" y="225260"/>
            <a:ext cx="4493141" cy="297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272" y="1069784"/>
            <a:ext cx="42767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61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Impact of the </a:t>
            </a:r>
            <a:r>
              <a:rPr lang="en-GB" sz="4000" dirty="0"/>
              <a:t>Indian </a:t>
            </a:r>
            <a:r>
              <a:rPr lang="en-GB" sz="4000" dirty="0" smtClean="0"/>
              <a:t>Ocean Tsunami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9989"/>
            <a:ext cx="10515600" cy="1938853"/>
          </a:xfrm>
        </p:spPr>
        <p:txBody>
          <a:bodyPr>
            <a:normAutofit fontScale="85000" lnSpcReduction="10000"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You are going to find out about the countries affected by the Tsunami.</a:t>
            </a:r>
          </a:p>
          <a:p>
            <a:pPr marL="0" indent="0">
              <a:buNone/>
            </a:pPr>
            <a:r>
              <a:rPr lang="en-GB" b="1" u="sng" dirty="0" smtClean="0">
                <a:latin typeface="Comic Sans MS" panose="030F0702030302020204" pitchFamily="66" charset="0"/>
              </a:rPr>
              <a:t>Task</a:t>
            </a:r>
          </a:p>
          <a:p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Copy</a:t>
            </a:r>
            <a:r>
              <a:rPr lang="en-GB" dirty="0" smtClean="0">
                <a:latin typeface="Comic Sans MS" panose="030F0702030302020204" pitchFamily="66" charset="0"/>
              </a:rPr>
              <a:t> the table below.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Use the information sheets which have been placed around the room to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complete the table.</a:t>
            </a:r>
            <a:endParaRPr lang="en-GB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039083"/>
              </p:ext>
            </p:extLst>
          </p:nvPr>
        </p:nvGraphicFramePr>
        <p:xfrm>
          <a:off x="1104900" y="3554679"/>
          <a:ext cx="9982200" cy="30734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663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3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3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3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3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63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26432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Country</a:t>
                      </a:r>
                      <a:endParaRPr lang="en-GB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Deaths</a:t>
                      </a:r>
                      <a:endParaRPr lang="en-GB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Injuries</a:t>
                      </a:r>
                      <a:endParaRPr lang="en-GB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Homeless</a:t>
                      </a:r>
                      <a:endParaRPr lang="en-GB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Distance from earthquake</a:t>
                      </a:r>
                      <a:endParaRPr lang="en-GB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Time for waves</a:t>
                      </a:r>
                      <a:r>
                        <a:rPr lang="en-GB" baseline="0" dirty="0" smtClean="0"/>
                        <a:t> to reach</a:t>
                      </a:r>
                      <a:endParaRPr lang="en-GB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742">
                <a:tc>
                  <a:txBody>
                    <a:bodyPr/>
                    <a:lstStyle/>
                    <a:p>
                      <a:r>
                        <a:rPr lang="en-GB" dirty="0" smtClean="0"/>
                        <a:t>India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6742">
                <a:tc>
                  <a:txBody>
                    <a:bodyPr/>
                    <a:lstStyle/>
                    <a:p>
                      <a:r>
                        <a:rPr lang="en-GB" dirty="0" smtClean="0"/>
                        <a:t>Sri Lanka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6742">
                <a:tc>
                  <a:txBody>
                    <a:bodyPr/>
                    <a:lstStyle/>
                    <a:p>
                      <a:r>
                        <a:rPr lang="en-GB" dirty="0" smtClean="0"/>
                        <a:t>Thailand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6742">
                <a:tc>
                  <a:txBody>
                    <a:bodyPr/>
                    <a:lstStyle/>
                    <a:p>
                      <a:r>
                        <a:rPr lang="en-GB" smtClean="0"/>
                        <a:t>Indonesia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475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Impact of the Indian </a:t>
            </a:r>
            <a:r>
              <a:rPr lang="en-GB" dirty="0"/>
              <a:t>Ocean Tsunami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smtClean="0"/>
              <a:t>Answer the following question in your jotters.</a:t>
            </a:r>
          </a:p>
          <a:p>
            <a:pPr marL="0" indent="0">
              <a:buNone/>
            </a:pPr>
            <a:endParaRPr lang="en-GB" dirty="0" smtClean="0"/>
          </a:p>
          <a:p>
            <a:pPr marL="514350" indent="-514350">
              <a:buAutoNum type="arabicPeriod"/>
            </a:pPr>
            <a:r>
              <a:rPr lang="en-GB" dirty="0" smtClean="0"/>
              <a:t>Which country suffered the most from the </a:t>
            </a:r>
            <a:r>
              <a:rPr lang="en-GB" dirty="0"/>
              <a:t>T</a:t>
            </a:r>
            <a:r>
              <a:rPr lang="en-GB" dirty="0" smtClean="0"/>
              <a:t>sunami?</a:t>
            </a:r>
          </a:p>
          <a:p>
            <a:pPr marL="0" indent="0">
              <a:buNone/>
            </a:pPr>
            <a:r>
              <a:rPr lang="en-GB" dirty="0" smtClean="0"/>
              <a:t>Give reason</a:t>
            </a:r>
            <a:r>
              <a:rPr lang="en-GB" u="sng" dirty="0" smtClean="0"/>
              <a:t>s</a:t>
            </a:r>
            <a:r>
              <a:rPr lang="en-GB" dirty="0" smtClean="0"/>
              <a:t> to support your choice.</a:t>
            </a:r>
          </a:p>
          <a:p>
            <a:pPr marL="0" indent="0">
              <a:buNone/>
            </a:pPr>
            <a:r>
              <a:rPr lang="en-GB" dirty="0" smtClean="0"/>
              <a:t>(</a:t>
            </a:r>
            <a:r>
              <a:rPr lang="en-GB" dirty="0" smtClean="0">
                <a:solidFill>
                  <a:srgbClr val="FF0000"/>
                </a:solidFill>
              </a:rPr>
              <a:t>4 marks </a:t>
            </a:r>
            <a:r>
              <a:rPr lang="en-GB" dirty="0" smtClean="0"/>
              <a:t>– 1 for correct country, 3 for justification)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Answer…</a:t>
            </a:r>
          </a:p>
          <a:p>
            <a:pPr marL="0" indent="0">
              <a:buNone/>
            </a:pPr>
            <a:r>
              <a:rPr lang="en-GB" dirty="0" smtClean="0"/>
              <a:t>The country which suffered most from the Tsunami is Indonesia. </a:t>
            </a:r>
            <a:r>
              <a:rPr lang="en-GB" dirty="0" smtClean="0">
                <a:solidFill>
                  <a:srgbClr val="FF0000"/>
                </a:solidFill>
              </a:rPr>
              <a:t>(1)</a:t>
            </a:r>
            <a:r>
              <a:rPr lang="en-GB" dirty="0" smtClean="0"/>
              <a:t> Indonesia suffered the most deaths (235,410 people died.) </a:t>
            </a:r>
            <a:r>
              <a:rPr lang="en-GB" dirty="0">
                <a:solidFill>
                  <a:srgbClr val="FF0000"/>
                </a:solidFill>
              </a:rPr>
              <a:t>(1)</a:t>
            </a:r>
            <a:r>
              <a:rPr lang="en-GB" dirty="0" smtClean="0"/>
              <a:t> They also had the most serious injuries (120,000) </a:t>
            </a:r>
            <a:r>
              <a:rPr lang="en-GB" dirty="0">
                <a:solidFill>
                  <a:srgbClr val="FF0000"/>
                </a:solidFill>
              </a:rPr>
              <a:t>(1)</a:t>
            </a:r>
            <a:r>
              <a:rPr lang="en-GB" dirty="0" smtClean="0"/>
              <a:t> and also the most people made homeless (700,000) as a result of the Tsunami. </a:t>
            </a:r>
            <a:r>
              <a:rPr lang="en-GB" dirty="0">
                <a:solidFill>
                  <a:srgbClr val="FF0000"/>
                </a:solidFill>
              </a:rPr>
              <a:t>(1)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544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Plenary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 smtClean="0"/>
              <a:t>Try to </a:t>
            </a:r>
            <a:r>
              <a:rPr lang="en-GB" dirty="0" smtClean="0">
                <a:solidFill>
                  <a:srgbClr val="FF0000"/>
                </a:solidFill>
              </a:rPr>
              <a:t>change the events and impacts </a:t>
            </a:r>
            <a:r>
              <a:rPr lang="en-GB" dirty="0" smtClean="0"/>
              <a:t>of the Indian Ocean Tsunami.</a:t>
            </a:r>
          </a:p>
          <a:p>
            <a:pPr lvl="0"/>
            <a:r>
              <a:rPr lang="en-GB" dirty="0" smtClean="0"/>
              <a:t>Write down </a:t>
            </a:r>
            <a:r>
              <a:rPr lang="en-GB" dirty="0" smtClean="0">
                <a:solidFill>
                  <a:srgbClr val="FF0000"/>
                </a:solidFill>
              </a:rPr>
              <a:t>one question </a:t>
            </a:r>
            <a:r>
              <a:rPr lang="en-GB" dirty="0" smtClean="0"/>
              <a:t>which begins with </a:t>
            </a:r>
            <a:r>
              <a:rPr lang="en-GB" dirty="0" smtClean="0">
                <a:solidFill>
                  <a:srgbClr val="FF0000"/>
                </a:solidFill>
              </a:rPr>
              <a:t>“</a:t>
            </a:r>
            <a:r>
              <a:rPr lang="en-GB" dirty="0">
                <a:solidFill>
                  <a:srgbClr val="FF0000"/>
                </a:solidFill>
              </a:rPr>
              <a:t>what if” </a:t>
            </a:r>
            <a:r>
              <a:rPr lang="en-GB" dirty="0"/>
              <a:t>in order to change </a:t>
            </a:r>
            <a:r>
              <a:rPr lang="en-GB" dirty="0" smtClean="0"/>
              <a:t>the events of the Tsunami.</a:t>
            </a:r>
          </a:p>
          <a:p>
            <a:pPr lvl="0"/>
            <a:r>
              <a:rPr lang="en-GB" dirty="0" smtClean="0"/>
              <a:t>You will then </a:t>
            </a:r>
            <a:r>
              <a:rPr lang="en-GB" dirty="0" smtClean="0">
                <a:solidFill>
                  <a:srgbClr val="FF0000"/>
                </a:solidFill>
              </a:rPr>
              <a:t>share your question </a:t>
            </a:r>
            <a:r>
              <a:rPr lang="en-GB" dirty="0" smtClean="0"/>
              <a:t>with the class and we will think through an answer for how it may have changed the events of the Tsunami.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54525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428997" y="320633"/>
            <a:ext cx="9144000" cy="1111147"/>
          </a:xfrm>
        </p:spPr>
        <p:txBody>
          <a:bodyPr/>
          <a:lstStyle/>
          <a:p>
            <a:r>
              <a:rPr lang="en-GB" dirty="0" smtClean="0"/>
              <a:t>Starter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684" y="1688237"/>
            <a:ext cx="5190625" cy="469352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70297" y="1172250"/>
            <a:ext cx="29595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 smtClean="0">
                <a:solidFill>
                  <a:srgbClr val="FF0000"/>
                </a:solidFill>
              </a:rPr>
              <a:t>Complete the 5Ws for the Indian Ocean Tsunami</a:t>
            </a:r>
            <a:endParaRPr lang="en-GB" sz="3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42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Tsunamis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33575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I will be able to</a:t>
            </a:r>
          </a:p>
          <a:p>
            <a:r>
              <a:rPr lang="en-GB" dirty="0" smtClean="0"/>
              <a:t>Describe what a Tsunami is and how it changes as it approaches land.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60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Aid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50870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I will be able to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Explain </a:t>
            </a:r>
            <a:r>
              <a:rPr lang="en-GB" dirty="0">
                <a:latin typeface="Comic Sans MS" panose="030F0702030302020204" pitchFamily="66" charset="0"/>
              </a:rPr>
              <a:t>the difference between short term and long term aid and give an example of </a:t>
            </a:r>
            <a:r>
              <a:rPr lang="en-GB" dirty="0" smtClean="0">
                <a:latin typeface="Comic Sans MS" panose="030F0702030302020204" pitchFamily="66" charset="0"/>
              </a:rPr>
              <a:t>each.</a:t>
            </a:r>
            <a:endParaRPr lang="en-GB" dirty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00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73" y="423736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Natural Disasters in Poorer Countries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6673" y="1702824"/>
            <a:ext cx="11012054" cy="2453540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Natural disasters do a lot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more damage in poor countries </a:t>
            </a:r>
            <a:r>
              <a:rPr lang="en-GB" dirty="0" smtClean="0">
                <a:latin typeface="Comic Sans MS" panose="030F0702030302020204" pitchFamily="66" charset="0"/>
              </a:rPr>
              <a:t>than they do in rich countries……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why</a:t>
            </a:r>
            <a:r>
              <a:rPr lang="en-GB" dirty="0" smtClean="0">
                <a:latin typeface="Comic Sans MS" panose="030F0702030302020204" pitchFamily="66" charset="0"/>
              </a:rPr>
              <a:t> do you think this might be the case?</a:t>
            </a:r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Look at the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keyword</a:t>
            </a:r>
            <a:r>
              <a:rPr lang="en-GB" dirty="0" smtClean="0">
                <a:latin typeface="Comic Sans MS" panose="030F0702030302020204" pitchFamily="66" charset="0"/>
              </a:rPr>
              <a:t> you have been given.  With your partner discuss how this may affect the amount of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damage done in a poor country</a:t>
            </a:r>
            <a:r>
              <a:rPr lang="en-GB" dirty="0" smtClean="0">
                <a:latin typeface="Comic Sans MS" panose="030F0702030302020204" pitchFamily="66" charset="0"/>
              </a:rPr>
              <a:t>.  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Each pair will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feedback</a:t>
            </a:r>
            <a:r>
              <a:rPr lang="en-GB" dirty="0" smtClean="0">
                <a:latin typeface="Comic Sans MS" panose="030F0702030302020204" pitchFamily="66" charset="0"/>
              </a:rPr>
              <a:t> to the class and we will create a detailed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mind map</a:t>
            </a:r>
            <a:r>
              <a:rPr lang="en-GB" dirty="0" smtClean="0">
                <a:latin typeface="Comic Sans MS" panose="030F0702030302020204" pitchFamily="66" charset="0"/>
              </a:rPr>
              <a:t> about how each factor can impact the damage done in developing countries.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341916" y="4895641"/>
            <a:ext cx="2813957" cy="807357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Problems in poorer, less developed countries</a:t>
            </a:r>
          </a:p>
        </p:txBody>
      </p:sp>
      <p:sp>
        <p:nvSpPr>
          <p:cNvPr id="9" name="Up Arrow 8"/>
          <p:cNvSpPr/>
          <p:nvPr/>
        </p:nvSpPr>
        <p:spPr>
          <a:xfrm rot="18900000">
            <a:off x="4705934" y="4015711"/>
            <a:ext cx="165100" cy="774700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Up Arrow 9"/>
          <p:cNvSpPr/>
          <p:nvPr/>
        </p:nvSpPr>
        <p:spPr>
          <a:xfrm rot="10800000">
            <a:off x="5748894" y="5951415"/>
            <a:ext cx="165100" cy="774700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Up Arrow 10"/>
          <p:cNvSpPr/>
          <p:nvPr/>
        </p:nvSpPr>
        <p:spPr>
          <a:xfrm rot="16200000">
            <a:off x="3643416" y="4899637"/>
            <a:ext cx="165100" cy="774700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Up Arrow 11"/>
          <p:cNvSpPr/>
          <p:nvPr/>
        </p:nvSpPr>
        <p:spPr>
          <a:xfrm rot="2700000">
            <a:off x="6741054" y="4027901"/>
            <a:ext cx="165100" cy="774700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Up Arrow 12"/>
          <p:cNvSpPr/>
          <p:nvPr/>
        </p:nvSpPr>
        <p:spPr>
          <a:xfrm rot="5400000">
            <a:off x="7689273" y="4911969"/>
            <a:ext cx="165100" cy="774700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62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561" y="-37450"/>
            <a:ext cx="10515600" cy="1325563"/>
          </a:xfrm>
        </p:spPr>
        <p:txBody>
          <a:bodyPr/>
          <a:lstStyle/>
          <a:p>
            <a:r>
              <a:rPr lang="en-GB" dirty="0" smtClean="0"/>
              <a:t>Priority Pyramid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292272" y="1288113"/>
            <a:ext cx="6718300" cy="4351338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>
                <a:solidFill>
                  <a:srgbClr val="FF0000"/>
                </a:solidFill>
              </a:rPr>
              <a:t>Read</a:t>
            </a:r>
            <a:r>
              <a:rPr lang="en-GB" dirty="0" smtClean="0"/>
              <a:t> the statements about help given after a Tsunami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Create a </a:t>
            </a:r>
            <a:r>
              <a:rPr lang="en-GB" dirty="0" smtClean="0">
                <a:solidFill>
                  <a:srgbClr val="FF0000"/>
                </a:solidFill>
              </a:rPr>
              <a:t>priority pyramid </a:t>
            </a:r>
            <a:r>
              <a:rPr lang="en-GB" dirty="0" smtClean="0"/>
              <a:t>in your jotter which ranks the statements in order of importance for help </a:t>
            </a:r>
            <a:r>
              <a:rPr lang="en-GB" dirty="0" smtClean="0">
                <a:solidFill>
                  <a:srgbClr val="FF0000"/>
                </a:solidFill>
              </a:rPr>
              <a:t>straight after a Tsunami.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>
                <a:sym typeface="Wingdings" panose="05000000000000000000" pitchFamily="2" charset="2"/>
              </a:rPr>
              <a:t>The </a:t>
            </a:r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top</a:t>
            </a:r>
            <a:r>
              <a:rPr lang="en-GB" dirty="0" smtClean="0">
                <a:sym typeface="Wingdings" panose="05000000000000000000" pitchFamily="2" charset="2"/>
              </a:rPr>
              <a:t> of your pyramid should relate to </a:t>
            </a:r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essential</a:t>
            </a:r>
            <a:r>
              <a:rPr lang="en-GB" dirty="0" smtClean="0">
                <a:sym typeface="Wingdings" panose="05000000000000000000" pitchFamily="2" charset="2"/>
              </a:rPr>
              <a:t> things needed right away with the bottom being the </a:t>
            </a:r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least helpful</a:t>
            </a:r>
            <a:r>
              <a:rPr lang="en-GB" dirty="0" smtClean="0">
                <a:sym typeface="Wingdings" panose="05000000000000000000" pitchFamily="2" charset="2"/>
              </a:rPr>
              <a:t> for straight after the Tsunami.</a:t>
            </a:r>
          </a:p>
          <a:p>
            <a:pPr marL="514350" indent="-514350">
              <a:buFont typeface="+mj-lt"/>
              <a:buAutoNum type="arabicPeriod"/>
            </a:pPr>
            <a:endParaRPr lang="en-GB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GB" dirty="0" smtClean="0">
                <a:sym typeface="Wingdings" panose="05000000000000000000" pitchFamily="2" charset="2"/>
              </a:rPr>
              <a:t> You only need to write out the </a:t>
            </a:r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letters</a:t>
            </a:r>
            <a:r>
              <a:rPr lang="en-GB" dirty="0" smtClean="0">
                <a:sym typeface="Wingdings" panose="05000000000000000000" pitchFamily="2" charset="2"/>
              </a:rPr>
              <a:t>, not the actual statements.</a:t>
            </a:r>
            <a:endParaRPr lang="en-GB" dirty="0">
              <a:sym typeface="Wingdings" panose="05000000000000000000" pitchFamily="2" charset="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56958" y="5644305"/>
            <a:ext cx="5290164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You should be prepared to </a:t>
            </a:r>
            <a:r>
              <a:rPr lang="en-GB" sz="2000" dirty="0" smtClean="0">
                <a:solidFill>
                  <a:srgbClr val="FF0000"/>
                </a:solidFill>
              </a:rPr>
              <a:t>feedback</a:t>
            </a:r>
            <a:r>
              <a:rPr lang="en-GB" sz="2000" dirty="0" smtClean="0"/>
              <a:t> to the class and </a:t>
            </a:r>
            <a:r>
              <a:rPr lang="en-GB" sz="2000" dirty="0" smtClean="0">
                <a:solidFill>
                  <a:srgbClr val="FF0000"/>
                </a:solidFill>
              </a:rPr>
              <a:t>explain</a:t>
            </a:r>
            <a:r>
              <a:rPr lang="en-GB" sz="2000" dirty="0" smtClean="0"/>
              <a:t> why you have ordered your pyramid the way that you have.</a:t>
            </a:r>
            <a:endParaRPr lang="en-GB" sz="2000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9803" y="228037"/>
            <a:ext cx="2163675" cy="20547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23934" y="2871640"/>
            <a:ext cx="1482221" cy="769441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rgbClr val="FFFF00"/>
                </a:solidFill>
              </a:rPr>
              <a:t>a. Bottled Water</a:t>
            </a:r>
            <a:endParaRPr lang="en-GB" sz="2200" dirty="0">
              <a:solidFill>
                <a:srgbClr val="FFFF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23933" y="3967489"/>
            <a:ext cx="1482221" cy="1107996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FFFF00"/>
                </a:solidFill>
              </a:rPr>
              <a:t>c</a:t>
            </a:r>
            <a:r>
              <a:rPr lang="en-GB" sz="2200" dirty="0" smtClean="0">
                <a:solidFill>
                  <a:srgbClr val="FFFF00"/>
                </a:solidFill>
              </a:rPr>
              <a:t>. Blankets and Tents</a:t>
            </a:r>
            <a:endParaRPr lang="en-GB" sz="2200" dirty="0">
              <a:solidFill>
                <a:srgbClr val="FFFF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23934" y="5332166"/>
            <a:ext cx="1482221" cy="1107996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FFFF00"/>
                </a:solidFill>
              </a:rPr>
              <a:t>e</a:t>
            </a:r>
            <a:r>
              <a:rPr lang="en-GB" sz="2200" dirty="0" smtClean="0">
                <a:solidFill>
                  <a:srgbClr val="FFFF00"/>
                </a:solidFill>
              </a:rPr>
              <a:t>. Money Loaned to Country</a:t>
            </a:r>
            <a:endParaRPr lang="en-GB" sz="2200" dirty="0">
              <a:solidFill>
                <a:srgbClr val="FFFF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141958" y="3971642"/>
            <a:ext cx="1783040" cy="1107996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FFFF00"/>
                </a:solidFill>
              </a:rPr>
              <a:t>d</a:t>
            </a:r>
            <a:r>
              <a:rPr lang="en-GB" sz="2200" dirty="0" smtClean="0">
                <a:solidFill>
                  <a:srgbClr val="FFFF00"/>
                </a:solidFill>
              </a:rPr>
              <a:t>. Bandages and Medicines</a:t>
            </a:r>
            <a:endParaRPr lang="en-GB" sz="2200" dirty="0">
              <a:solidFill>
                <a:srgbClr val="FFFF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141958" y="5332166"/>
            <a:ext cx="1783040" cy="769441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FFFF00"/>
                </a:solidFill>
              </a:rPr>
              <a:t>f</a:t>
            </a:r>
            <a:r>
              <a:rPr lang="en-GB" sz="2200" dirty="0" smtClean="0">
                <a:solidFill>
                  <a:srgbClr val="FFFF00"/>
                </a:solidFill>
              </a:rPr>
              <a:t>. Tinned food</a:t>
            </a:r>
            <a:endParaRPr lang="en-GB" sz="2200" dirty="0">
              <a:solidFill>
                <a:srgbClr val="FFFF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144254" y="2871640"/>
            <a:ext cx="1780744" cy="769441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FFFF00"/>
                </a:solidFill>
              </a:rPr>
              <a:t>b</a:t>
            </a:r>
            <a:r>
              <a:rPr lang="en-GB" sz="2200" dirty="0" smtClean="0">
                <a:solidFill>
                  <a:srgbClr val="FFFF00"/>
                </a:solidFill>
              </a:rPr>
              <a:t>. Buildings Rebuilt</a:t>
            </a:r>
            <a:endParaRPr lang="en-GB" sz="2200" dirty="0">
              <a:solidFill>
                <a:srgbClr val="FFFF00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60" name="ShockwaveFlash1" r:id="rId2" imgW="2448000" imgH="1587600"/>
        </mc:Choice>
        <mc:Fallback>
          <p:control name="ShockwaveFlash1" r:id="rId2" imgW="2448000" imgH="1587600">
            <p:pic>
              <p:nvPicPr>
                <p:cNvPr id="23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6716225" y="27021"/>
                  <a:ext cx="2447925" cy="15875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42430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4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B89F03-3DE4-40A9-9591-2B1B16F5B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445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Aid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379A4-4387-42CB-9856-4ADF9D8EC3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0457"/>
            <a:ext cx="10515600" cy="1209530"/>
          </a:xfrm>
        </p:spPr>
        <p:txBody>
          <a:bodyPr>
            <a:norm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Aid is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help given to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countries </a:t>
            </a:r>
            <a:r>
              <a:rPr lang="en-GB" dirty="0">
                <a:latin typeface="Comic Sans MS" panose="030F0702030302020204" pitchFamily="66" charset="0"/>
              </a:rPr>
              <a:t>after a natural disaster. </a:t>
            </a:r>
          </a:p>
          <a:p>
            <a:r>
              <a:rPr lang="en-GB" dirty="0">
                <a:latin typeface="Comic Sans MS" panose="030F0702030302020204" pitchFamily="66" charset="0"/>
              </a:rPr>
              <a:t>Aid can be classified into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two types</a:t>
            </a:r>
            <a:r>
              <a:rPr lang="en-GB" dirty="0" smtClean="0">
                <a:latin typeface="Comic Sans MS" panose="030F0702030302020204" pitchFamily="66" charset="0"/>
              </a:rPr>
              <a:t>:-</a:t>
            </a:r>
            <a:r>
              <a:rPr lang="en-GB" sz="3600" dirty="0">
                <a:latin typeface="Comic Sans MS" panose="030F0702030302020204" pitchFamily="66" charset="0"/>
              </a:rPr>
              <a:t>	</a:t>
            </a:r>
            <a:endParaRPr lang="en-GB" sz="3600" dirty="0">
              <a:solidFill>
                <a:srgbClr val="CC0000"/>
              </a:solidFill>
              <a:latin typeface="Comic Sans MS" panose="030F0702030302020204" pitchFamily="66" charset="0"/>
            </a:endParaRPr>
          </a:p>
          <a:p>
            <a:pPr marL="914400" lvl="2" indent="0">
              <a:buNone/>
            </a:pPr>
            <a:endParaRPr lang="en-GB" sz="3600" dirty="0">
              <a:solidFill>
                <a:srgbClr val="CC0000"/>
              </a:solidFill>
              <a:latin typeface="Comic Sans MS" panose="030F0702030302020204" pitchFamily="66" charset="0"/>
            </a:endParaRPr>
          </a:p>
          <a:p>
            <a:pPr marL="914400" lvl="2" indent="0">
              <a:buNone/>
            </a:pPr>
            <a:endParaRPr lang="en-GB" sz="3600" dirty="0">
              <a:solidFill>
                <a:srgbClr val="CC0000"/>
              </a:solidFill>
              <a:latin typeface="Comic Sans MS" panose="030F0702030302020204" pitchFamily="66" charset="0"/>
            </a:endParaRPr>
          </a:p>
          <a:p>
            <a:pPr marL="914400" lvl="2" indent="0">
              <a:buNone/>
            </a:pPr>
            <a:endParaRPr lang="en-GB" sz="3600" dirty="0">
              <a:solidFill>
                <a:srgbClr val="CC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7-Point Star 6">
            <a:extLst>
              <a:ext uri="{FF2B5EF4-FFF2-40B4-BE49-F238E27FC236}">
                <a16:creationId xmlns:a16="http://schemas.microsoft.com/office/drawing/2014/main" id="{6711D39B-95D2-42EA-B23C-C751B4C48FD8}"/>
              </a:ext>
            </a:extLst>
          </p:cNvPr>
          <p:cNvSpPr/>
          <p:nvPr/>
        </p:nvSpPr>
        <p:spPr>
          <a:xfrm>
            <a:off x="2948873" y="2406181"/>
            <a:ext cx="2454399" cy="2244002"/>
          </a:xfrm>
          <a:prstGeom prst="star7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Short Term Aid</a:t>
            </a:r>
            <a:endParaRPr lang="en-GB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7-Point Star 6">
            <a:extLst>
              <a:ext uri="{FF2B5EF4-FFF2-40B4-BE49-F238E27FC236}">
                <a16:creationId xmlns:a16="http://schemas.microsoft.com/office/drawing/2014/main" id="{88E1BFE3-F18E-487F-9C44-D9DD2FF245B0}"/>
              </a:ext>
            </a:extLst>
          </p:cNvPr>
          <p:cNvSpPr/>
          <p:nvPr/>
        </p:nvSpPr>
        <p:spPr>
          <a:xfrm>
            <a:off x="5988792" y="2406181"/>
            <a:ext cx="2389744" cy="2244002"/>
          </a:xfrm>
          <a:prstGeom prst="star7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Long Term Aid</a:t>
            </a:r>
            <a:endParaRPr lang="en-GB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8200" y="4783989"/>
            <a:ext cx="1060565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9275" lvl="2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Comic Sans MS" panose="030F0702030302020204" pitchFamily="66" charset="0"/>
              </a:rPr>
              <a:t>Have a think………what do you think the </a:t>
            </a: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difference </a:t>
            </a:r>
            <a:r>
              <a:rPr lang="en-GB" sz="2800" dirty="0">
                <a:latin typeface="Comic Sans MS" panose="030F0702030302020204" pitchFamily="66" charset="0"/>
              </a:rPr>
              <a:t>is between these two types of aid.  </a:t>
            </a:r>
            <a:endParaRPr lang="en-GB" sz="2800" dirty="0" smtClean="0">
              <a:latin typeface="Comic Sans MS" panose="030F0702030302020204" pitchFamily="66" charset="0"/>
            </a:endParaRPr>
          </a:p>
          <a:p>
            <a:pPr marL="549275" lvl="2" indent="-457200">
              <a:buFont typeface="Arial" panose="020B0604020202020204" pitchFamily="34" charset="0"/>
              <a:buChar char="•"/>
            </a:pPr>
            <a:endParaRPr lang="en-GB" sz="2800" dirty="0">
              <a:latin typeface="Comic Sans MS" panose="030F0702030302020204" pitchFamily="66" charset="0"/>
            </a:endParaRPr>
          </a:p>
          <a:p>
            <a:pPr marL="549275" lvl="2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Comic Sans MS" panose="030F0702030302020204" pitchFamily="66" charset="0"/>
              </a:rPr>
              <a:t>Can you give an </a:t>
            </a: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example</a:t>
            </a:r>
            <a:r>
              <a:rPr lang="en-GB" sz="2800" dirty="0">
                <a:latin typeface="Comic Sans MS" panose="030F0702030302020204" pitchFamily="66" charset="0"/>
              </a:rPr>
              <a:t> of each?????</a:t>
            </a:r>
          </a:p>
        </p:txBody>
      </p:sp>
    </p:spTree>
    <p:extLst>
      <p:ext uri="{BB962C8B-B14F-4D97-AF65-F5344CB8AC3E}">
        <p14:creationId xmlns:p14="http://schemas.microsoft.com/office/powerpoint/2010/main" val="59811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606EB-4CF1-46E9-9442-3A1A248F9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omic Sans MS" panose="030F0702030302020204" pitchFamily="66" charset="0"/>
              </a:rPr>
              <a:t>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923D90-B5C5-4DFB-A2C2-91D65813A8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Short Term Aid </a:t>
            </a:r>
            <a:endParaRPr lang="en-GB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This gives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immediate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  <a:r>
              <a:rPr lang="en-GB" dirty="0">
                <a:latin typeface="Comic Sans MS" panose="030F0702030302020204" pitchFamily="66" charset="0"/>
              </a:rPr>
              <a:t>help to the survivors of the natural disaster over the first few weeks. It provides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shelter, clothing, food, clean water and medical care.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Long Term Aid </a:t>
            </a:r>
            <a:endParaRPr lang="en-GB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This </a:t>
            </a:r>
            <a:r>
              <a:rPr lang="en-GB" dirty="0">
                <a:latin typeface="Comic Sans MS" panose="030F0702030302020204" pitchFamily="66" charset="0"/>
              </a:rPr>
              <a:t>is to help people get back to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normal</a:t>
            </a:r>
            <a:r>
              <a:rPr lang="en-GB" dirty="0">
                <a:latin typeface="Comic Sans MS" panose="030F0702030302020204" pitchFamily="66" charset="0"/>
              </a:rPr>
              <a:t>.  It includes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repairing roads and buildings, providing jobs and preparing disaster plans for the future.  </a:t>
            </a:r>
            <a:r>
              <a:rPr lang="en-GB" dirty="0">
                <a:latin typeface="Comic Sans MS" panose="030F0702030302020204" pitchFamily="66" charset="0"/>
              </a:rPr>
              <a:t>This type of aid is usually not needed until months after the disaster.</a:t>
            </a:r>
          </a:p>
        </p:txBody>
      </p:sp>
    </p:spTree>
    <p:extLst>
      <p:ext uri="{BB962C8B-B14F-4D97-AF65-F5344CB8AC3E}">
        <p14:creationId xmlns:p14="http://schemas.microsoft.com/office/powerpoint/2010/main" val="349519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A33DE-1C3B-4C44-974D-575AE1CD8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97420"/>
          </a:xfrm>
        </p:spPr>
        <p:txBody>
          <a:bodyPr/>
          <a:lstStyle/>
          <a:p>
            <a:r>
              <a:rPr lang="en-GB" dirty="0">
                <a:latin typeface="Comic Sans MS" panose="030F0702030302020204" pitchFamily="66" charset="0"/>
              </a:rPr>
              <a:t>Short Term / Long Term Aid 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D30F1-E1F5-43DC-BBC9-CE1C5C4A7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>
                <a:latin typeface="Comic Sans MS" panose="030F0702030302020204" pitchFamily="66" charset="0"/>
              </a:rPr>
              <a:t>Create a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table</a:t>
            </a:r>
            <a:r>
              <a:rPr lang="en-GB" dirty="0" smtClean="0">
                <a:latin typeface="Comic Sans MS" panose="030F0702030302020204" pitchFamily="66" charset="0"/>
              </a:rPr>
              <a:t> in your jotter with two headings-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‘Short Term Aid’ </a:t>
            </a:r>
            <a:r>
              <a:rPr lang="en-GB" dirty="0" smtClean="0">
                <a:latin typeface="Comic Sans MS" panose="030F0702030302020204" pitchFamily="66" charset="0"/>
              </a:rPr>
              <a:t>and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‘Long Term Aid’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>
                <a:latin typeface="Comic Sans MS" panose="030F0702030302020204" pitchFamily="66" charset="0"/>
              </a:rPr>
              <a:t>Collect </a:t>
            </a:r>
            <a:r>
              <a:rPr lang="en-GB" dirty="0">
                <a:latin typeface="Comic Sans MS" panose="030F0702030302020204" pitchFamily="66" charset="0"/>
              </a:rPr>
              <a:t>a </a:t>
            </a:r>
            <a:r>
              <a:rPr lang="en-GB" dirty="0" smtClean="0">
                <a:latin typeface="Comic Sans MS" panose="030F0702030302020204" pitchFamily="66" charset="0"/>
              </a:rPr>
              <a:t>sheet which shows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examples of short term and long term aid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>
                <a:latin typeface="Comic Sans MS" panose="030F0702030302020204" pitchFamily="66" charset="0"/>
              </a:rPr>
              <a:t>With your shoulder partner,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read</a:t>
            </a:r>
            <a:r>
              <a:rPr lang="en-GB" dirty="0" smtClean="0">
                <a:latin typeface="Comic Sans MS" panose="030F0702030302020204" pitchFamily="66" charset="0"/>
              </a:rPr>
              <a:t> through the examples shown.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Decide</a:t>
            </a:r>
            <a:r>
              <a:rPr lang="en-GB" dirty="0" smtClean="0">
                <a:latin typeface="Comic Sans MS" panose="030F0702030302020204" pitchFamily="66" charset="0"/>
              </a:rPr>
              <a:t> whether it is short or long term aid.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Write</a:t>
            </a:r>
            <a:r>
              <a:rPr lang="en-GB" dirty="0" smtClean="0">
                <a:latin typeface="Comic Sans MS" panose="030F0702030302020204" pitchFamily="66" charset="0"/>
              </a:rPr>
              <a:t> the example of aid under the correct heading in your jotter.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135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878745"/>
              </p:ext>
            </p:extLst>
          </p:nvPr>
        </p:nvGraphicFramePr>
        <p:xfrm>
          <a:off x="2471387" y="961902"/>
          <a:ext cx="8128000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45783204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4392128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Short</a:t>
                      </a:r>
                      <a:r>
                        <a:rPr lang="en-GB" baseline="0" dirty="0" smtClean="0"/>
                        <a:t> Term Aid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Long Term Aid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3699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Searching for survivors</a:t>
                      </a:r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Repairing Electricity Pylons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1151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Temporary Shelter</a:t>
                      </a:r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Getting People Jobs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0106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Sending Doctors and Nurses</a:t>
                      </a:r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Rebuilding Schools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4206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Medicines</a:t>
                      </a:r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Fixing Roads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464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Clean Water Tanks</a:t>
                      </a:r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Money from Other Countries to Help Rebuilding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248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Fresh Food</a:t>
                      </a:r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2884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Clothing and Blankets</a:t>
                      </a:r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5965087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2516" y="361600"/>
            <a:ext cx="178129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dirty="0" smtClean="0"/>
              <a:t>Answers…</a:t>
            </a:r>
            <a:endParaRPr lang="en-GB" sz="2300" dirty="0"/>
          </a:p>
        </p:txBody>
      </p:sp>
    </p:spTree>
    <p:extLst>
      <p:ext uri="{BB962C8B-B14F-4D97-AF65-F5344CB8AC3E}">
        <p14:creationId xmlns:p14="http://schemas.microsoft.com/office/powerpoint/2010/main" val="247070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Plenary – 3 things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Write down 3 things that your partner has learned so far about Tsunamis.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664" y="3144325"/>
            <a:ext cx="2844902" cy="28449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575" y="3144325"/>
            <a:ext cx="45148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73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417122" y="-1193800"/>
            <a:ext cx="9144000" cy="2387600"/>
          </a:xfrm>
        </p:spPr>
        <p:txBody>
          <a:bodyPr/>
          <a:lstStyle/>
          <a:p>
            <a:r>
              <a:rPr lang="en-GB" dirty="0" smtClean="0"/>
              <a:t>Starter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83377" y="1535731"/>
            <a:ext cx="9144000" cy="1655762"/>
          </a:xfrm>
        </p:spPr>
        <p:txBody>
          <a:bodyPr/>
          <a:lstStyle/>
          <a:p>
            <a:r>
              <a:rPr lang="en-GB" dirty="0" smtClean="0"/>
              <a:t>Write out the picture number and which </a:t>
            </a:r>
            <a:r>
              <a:rPr lang="en-GB" b="1" dirty="0" smtClean="0"/>
              <a:t>type</a:t>
            </a:r>
            <a:r>
              <a:rPr lang="en-GB" dirty="0" smtClean="0"/>
              <a:t> of aid is being shown.</a:t>
            </a:r>
          </a:p>
          <a:p>
            <a:r>
              <a:rPr lang="en-GB" dirty="0" smtClean="0"/>
              <a:t>(short term or long term)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32" y="2838201"/>
            <a:ext cx="3751945" cy="225116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" b="10476"/>
          <a:stretch/>
        </p:blipFill>
        <p:spPr>
          <a:xfrm>
            <a:off x="4279756" y="2838201"/>
            <a:ext cx="3418732" cy="22511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73" y="2838201"/>
            <a:ext cx="3998521" cy="225116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87848" y="5089367"/>
            <a:ext cx="427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1.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00520" y="5089367"/>
            <a:ext cx="380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2</a:t>
            </a:r>
            <a:r>
              <a:rPr lang="en-GB" dirty="0" smtClean="0">
                <a:solidFill>
                  <a:srgbClr val="FF0000"/>
                </a:solidFill>
              </a:rPr>
              <a:t>.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812728" y="5014165"/>
            <a:ext cx="380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3</a:t>
            </a:r>
            <a:r>
              <a:rPr lang="en-GB" dirty="0" smtClean="0">
                <a:solidFill>
                  <a:srgbClr val="FF0000"/>
                </a:solidFill>
              </a:rPr>
              <a:t>.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9682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417122" y="-1193800"/>
            <a:ext cx="9144000" cy="2387600"/>
          </a:xfrm>
        </p:spPr>
        <p:txBody>
          <a:bodyPr/>
          <a:lstStyle/>
          <a:p>
            <a:r>
              <a:rPr lang="en-GB" dirty="0" smtClean="0"/>
              <a:t>Starter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83377" y="1535731"/>
            <a:ext cx="9144000" cy="1655762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32" y="2838201"/>
            <a:ext cx="3751945" cy="225116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" b="10476"/>
          <a:stretch/>
        </p:blipFill>
        <p:spPr>
          <a:xfrm>
            <a:off x="4279756" y="2838201"/>
            <a:ext cx="3418732" cy="22511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73" y="2838201"/>
            <a:ext cx="3998521" cy="225116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23474" y="5191508"/>
            <a:ext cx="1199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1.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Short term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04479" y="5191508"/>
            <a:ext cx="1897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2</a:t>
            </a:r>
            <a:r>
              <a:rPr lang="en-GB" dirty="0" smtClean="0">
                <a:solidFill>
                  <a:srgbClr val="FF0000"/>
                </a:solidFill>
              </a:rPr>
              <a:t>.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Short term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(Searching for survivors.)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874208" y="5191508"/>
            <a:ext cx="19200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3</a:t>
            </a:r>
            <a:r>
              <a:rPr lang="en-GB" dirty="0" smtClean="0">
                <a:solidFill>
                  <a:srgbClr val="FF0000"/>
                </a:solidFill>
              </a:rPr>
              <a:t>.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Rebuilding infrastructure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067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6000" b="1" dirty="0" smtClean="0">
                <a:latin typeface="Comic Sans MS" panose="030F0702030302020204" pitchFamily="66" charset="0"/>
              </a:rPr>
              <a:t>Tsunamis</a:t>
            </a:r>
            <a:endParaRPr lang="en-GB" sz="6000" b="1" dirty="0"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91" y="1690688"/>
            <a:ext cx="5476872" cy="37629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343" y="1690687"/>
            <a:ext cx="6689657" cy="376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1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Tsunami Enquiry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50448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I will be able to </a:t>
            </a:r>
          </a:p>
          <a:p>
            <a:r>
              <a:rPr lang="en-GB" dirty="0" smtClean="0"/>
              <a:t>Recommend how Aid money be spent based on the needs of donor countries.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195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The Tsunami Enquiry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Collect a copy of the ‘Foundations’ textbook and a worksheet from you teacher.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You have been given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£500,000 </a:t>
            </a:r>
            <a:r>
              <a:rPr lang="en-GB" dirty="0" smtClean="0">
                <a:latin typeface="Comic Sans MS" panose="030F0702030302020204" pitchFamily="66" charset="0"/>
              </a:rPr>
              <a:t>to provide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aid </a:t>
            </a:r>
            <a:r>
              <a:rPr lang="en-GB" dirty="0" smtClean="0">
                <a:latin typeface="Comic Sans MS" panose="030F0702030302020204" pitchFamily="66" charset="0"/>
              </a:rPr>
              <a:t>for the country of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Sri Lanka. 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Working with your partner decide how you are going to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split this money up between the different schemes listed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Be prepared to justify your choices to the class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55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Plenary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Make up a catchy newspaper headline to summarise </a:t>
            </a:r>
            <a:r>
              <a:rPr lang="en-GB" dirty="0" smtClean="0"/>
              <a:t>your choices in today’s </a:t>
            </a:r>
            <a:r>
              <a:rPr lang="en-GB" dirty="0"/>
              <a:t>lesson.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781" y="2606623"/>
            <a:ext cx="45148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443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56673" y="936460"/>
            <a:ext cx="10515600" cy="1325563"/>
          </a:xfrm>
        </p:spPr>
        <p:txBody>
          <a:bodyPr/>
          <a:lstStyle/>
          <a:p>
            <a:r>
              <a:rPr lang="en-GB" b="1" dirty="0" smtClean="0">
                <a:latin typeface="Comic Sans MS" panose="030F0702030302020204" pitchFamily="66" charset="0"/>
              </a:rPr>
              <a:t>Tsunamis</a:t>
            </a:r>
            <a:endParaRPr lang="en-GB" b="1" dirty="0">
              <a:latin typeface="Comic Sans MS" panose="030F0702030302020204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1732" y="2262023"/>
            <a:ext cx="10515600" cy="4351338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>
                <a:latin typeface="Comic Sans MS" panose="030F0702030302020204" pitchFamily="66" charset="0"/>
              </a:rPr>
              <a:t>A Tsunami is a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giant wave </a:t>
            </a:r>
            <a:r>
              <a:rPr lang="en-GB" dirty="0" smtClean="0">
                <a:latin typeface="Comic Sans MS" panose="030F0702030302020204" pitchFamily="66" charset="0"/>
              </a:rPr>
              <a:t>or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series of waves </a:t>
            </a:r>
            <a:r>
              <a:rPr lang="en-GB" dirty="0" smtClean="0">
                <a:latin typeface="Comic Sans MS" panose="030F0702030302020204" pitchFamily="66" charset="0"/>
              </a:rPr>
              <a:t>usually caused by an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earthquake or volcanic eruption </a:t>
            </a:r>
            <a:r>
              <a:rPr lang="en-GB" dirty="0" smtClean="0">
                <a:latin typeface="Comic Sans MS" panose="030F0702030302020204" pitchFamily="66" charset="0"/>
              </a:rPr>
              <a:t>on the sea bed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>
                <a:latin typeface="Comic Sans MS" panose="030F0702030302020204" pitchFamily="66" charset="0"/>
              </a:rPr>
              <a:t>As the Tsunami travels through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deep water, </a:t>
            </a:r>
            <a:r>
              <a:rPr lang="en-GB" dirty="0" smtClean="0">
                <a:latin typeface="Comic Sans MS" panose="030F0702030302020204" pitchFamily="66" charset="0"/>
              </a:rPr>
              <a:t>the wave may be less than a metre in height but it can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reach speeds of up to 800km/h (500mph)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>
                <a:latin typeface="Comic Sans MS" panose="030F0702030302020204" pitchFamily="66" charset="0"/>
              </a:rPr>
              <a:t>When the wave nears the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land it slows down </a:t>
            </a:r>
            <a:r>
              <a:rPr lang="en-GB" dirty="0" smtClean="0">
                <a:latin typeface="Comic Sans MS" panose="030F0702030302020204" pitchFamily="66" charset="0"/>
              </a:rPr>
              <a:t>and quickly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increases to a height of up to 15 metres</a:t>
            </a:r>
            <a:r>
              <a:rPr lang="en-GB" dirty="0" smtClean="0">
                <a:latin typeface="Comic Sans MS" panose="030F0702030302020204" pitchFamily="66" charset="0"/>
              </a:rPr>
              <a:t> before crashing onto the coast.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>
                <a:latin typeface="Comic Sans MS" panose="030F0702030302020204" pitchFamily="66" charset="0"/>
              </a:rPr>
              <a:t>The Tsunami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crashes onto land </a:t>
            </a:r>
            <a:r>
              <a:rPr lang="en-GB" dirty="0" smtClean="0">
                <a:latin typeface="Comic Sans MS" panose="030F0702030302020204" pitchFamily="66" charset="0"/>
              </a:rPr>
              <a:t>causing great devastation. Buildings can be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destroyed, people and boats and cars can be washed away.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688770" y="0"/>
            <a:ext cx="11503232" cy="212365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2200" b="1" u="sng" dirty="0" smtClean="0">
                <a:solidFill>
                  <a:srgbClr val="5B0091"/>
                </a:solidFill>
                <a:latin typeface="+mj-lt"/>
              </a:rPr>
              <a:t>Task</a:t>
            </a:r>
          </a:p>
          <a:p>
            <a:r>
              <a:rPr lang="en-GB" sz="2200" dirty="0" smtClean="0">
                <a:solidFill>
                  <a:srgbClr val="5B0091"/>
                </a:solidFill>
                <a:latin typeface="+mj-lt"/>
              </a:rPr>
              <a:t>Create a 4 box storyboard (pictures and words) about Tsunami’s.</a:t>
            </a:r>
          </a:p>
          <a:p>
            <a:r>
              <a:rPr lang="en-GB" sz="2200" dirty="0" smtClean="0">
                <a:solidFill>
                  <a:srgbClr val="5B0091"/>
                </a:solidFill>
                <a:latin typeface="+mj-lt"/>
              </a:rPr>
              <a:t>Box 1 – What causes a Tsunami?</a:t>
            </a:r>
          </a:p>
          <a:p>
            <a:r>
              <a:rPr lang="en-GB" sz="2200" dirty="0" smtClean="0">
                <a:solidFill>
                  <a:srgbClr val="5B0091"/>
                </a:solidFill>
                <a:latin typeface="+mj-lt"/>
              </a:rPr>
              <a:t>Box 2 – Tsunami characteristics in deep water.</a:t>
            </a:r>
          </a:p>
          <a:p>
            <a:r>
              <a:rPr lang="en-GB" sz="2200" dirty="0" smtClean="0">
                <a:solidFill>
                  <a:srgbClr val="5B0091"/>
                </a:solidFill>
                <a:latin typeface="+mj-lt"/>
              </a:rPr>
              <a:t>Box 3 – How does it change as it approaches land?</a:t>
            </a:r>
          </a:p>
          <a:p>
            <a:r>
              <a:rPr lang="en-GB" sz="2200" dirty="0" smtClean="0">
                <a:solidFill>
                  <a:srgbClr val="5B0091"/>
                </a:solidFill>
                <a:latin typeface="+mj-lt"/>
              </a:rPr>
              <a:t>Box 4 – What can happen when it hits land?</a:t>
            </a:r>
          </a:p>
        </p:txBody>
      </p:sp>
      <p:sp>
        <p:nvSpPr>
          <p:cNvPr id="2" name="Rectangle 1"/>
          <p:cNvSpPr/>
          <p:nvPr/>
        </p:nvSpPr>
        <p:spPr>
          <a:xfrm>
            <a:off x="4516911" y="6151696"/>
            <a:ext cx="28520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 smtClean="0">
                <a:hlinkClick r:id="rId2"/>
              </a:rPr>
              <a:t>Tsunami Video Clip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48516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568" t="3365" r="1026" b="5285"/>
          <a:stretch/>
        </p:blipFill>
        <p:spPr>
          <a:xfrm>
            <a:off x="1028700" y="355600"/>
            <a:ext cx="5092700" cy="6146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96743" y="1231900"/>
            <a:ext cx="515982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Comic Sans MS" panose="030F0702030302020204" pitchFamily="66" charset="0"/>
              </a:rPr>
              <a:t>What is happening here?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3200" dirty="0" smtClean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Comic Sans MS" panose="030F0702030302020204" pitchFamily="66" charset="0"/>
              </a:rPr>
              <a:t>What are the likely dangers?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3200" dirty="0" smtClean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Comic Sans MS" panose="030F0702030302020204" pitchFamily="66" charset="0"/>
              </a:rPr>
              <a:t>What would you do if you were here?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182" y="4633309"/>
            <a:ext cx="1299977" cy="130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69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692" t="6251" r="4509" b="6575"/>
          <a:stretch/>
        </p:blipFill>
        <p:spPr>
          <a:xfrm rot="-60000">
            <a:off x="444069" y="455379"/>
            <a:ext cx="7468458" cy="51977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12185" y="238083"/>
            <a:ext cx="377216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What has happened here?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 smtClean="0">
              <a:latin typeface="Comic Sans MS" panose="030F0702030302020204" pitchFamily="66" charset="0"/>
            </a:endParaRPr>
          </a:p>
          <a:p>
            <a:r>
              <a:rPr lang="en-GB" sz="2400" dirty="0" smtClean="0">
                <a:latin typeface="Comic Sans MS" panose="030F0702030302020204" pitchFamily="66" charset="0"/>
              </a:rPr>
              <a:t>If you were a survivor;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Comic Sans MS" panose="030F0702030302020204" pitchFamily="66" charset="0"/>
              </a:rPr>
              <a:t>What immediate help might you need?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sz="2400" dirty="0" smtClean="0">
              <a:latin typeface="Comic Sans MS" panose="030F0702030302020204" pitchFamily="66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Comic Sans MS" panose="030F0702030302020204" pitchFamily="66" charset="0"/>
              </a:rPr>
              <a:t>What problems might you have in the future?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sz="2400" dirty="0" smtClean="0">
              <a:latin typeface="Comic Sans MS" panose="030F0702030302020204" pitchFamily="66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Comic Sans MS" panose="030F0702030302020204" pitchFamily="66" charset="0"/>
              </a:rPr>
              <a:t>Who do you think could help and how?</a:t>
            </a:r>
            <a:endParaRPr lang="en-GB" sz="2400" dirty="0">
              <a:latin typeface="Comic Sans MS" panose="030F0702030302020204" pitchFamily="66" charset="0"/>
            </a:endParaRPr>
          </a:p>
          <a:p>
            <a:pPr lvl="1"/>
            <a:endParaRPr lang="en-GB" sz="2400" dirty="0" smtClean="0"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315" y="5405206"/>
            <a:ext cx="1299977" cy="130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24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905499" cy="38871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501" y="-46182"/>
            <a:ext cx="6286500" cy="35372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1814"/>
            <a:ext cx="5905500" cy="3543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500" y="3125674"/>
            <a:ext cx="6483927" cy="4322618"/>
          </a:xfrm>
          <a:prstGeom prst="rect">
            <a:avLst/>
          </a:prstGeom>
        </p:spPr>
      </p:pic>
      <p:sp>
        <p:nvSpPr>
          <p:cNvPr id="8" name="Cloud 7"/>
          <p:cNvSpPr/>
          <p:nvPr/>
        </p:nvSpPr>
        <p:spPr>
          <a:xfrm>
            <a:off x="4147127" y="1773382"/>
            <a:ext cx="4276437" cy="3343563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500" dirty="0" smtClean="0">
                <a:solidFill>
                  <a:srgbClr val="00B0F0"/>
                </a:solidFill>
              </a:rPr>
              <a:t>Why do Tsunamis cause so much damage?</a:t>
            </a:r>
            <a:endParaRPr lang="en-GB" sz="2500" dirty="0">
              <a:solidFill>
                <a:srgbClr val="00B0F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462" y="3647658"/>
            <a:ext cx="1299977" cy="130174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" t="346" r="6611" b="2338"/>
          <a:stretch/>
        </p:blipFill>
        <p:spPr>
          <a:xfrm>
            <a:off x="8183439" y="3608307"/>
            <a:ext cx="1009402" cy="134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47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are Tsunami’s so destructive?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They are giant waves which then crash onto land.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GB" dirty="0" smtClean="0">
                <a:sym typeface="Wingdings" panose="05000000000000000000" pitchFamily="2" charset="2"/>
              </a:rPr>
              <a:t>This </a:t>
            </a:r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destroys buildings</a:t>
            </a:r>
            <a:r>
              <a:rPr lang="en-GB" dirty="0" smtClean="0">
                <a:sym typeface="Wingdings" panose="05000000000000000000" pitchFamily="2" charset="2"/>
              </a:rPr>
              <a:t> etc.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GB" dirty="0" smtClean="0">
                <a:sym typeface="Wingdings" panose="05000000000000000000" pitchFamily="2" charset="2"/>
              </a:rPr>
              <a:t>The water from that wave continues to travel inland which then </a:t>
            </a:r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washes cars, boats, people, rubble away</a:t>
            </a:r>
            <a:r>
              <a:rPr lang="en-GB" dirty="0" smtClean="0">
                <a:sym typeface="Wingdings" panose="05000000000000000000" pitchFamily="2" charset="2"/>
              </a:rPr>
              <a:t>.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GB" dirty="0" smtClean="0">
                <a:sym typeface="Wingdings" panose="05000000000000000000" pitchFamily="2" charset="2"/>
              </a:rPr>
              <a:t>This water </a:t>
            </a:r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takes a while to enter back into water systems </a:t>
            </a:r>
            <a:r>
              <a:rPr lang="en-GB" dirty="0" smtClean="0">
                <a:sym typeface="Wingdings" panose="05000000000000000000" pitchFamily="2" charset="2"/>
              </a:rPr>
              <a:t>making it difficult for survivors to move around</a:t>
            </a:r>
            <a:r>
              <a:rPr lang="en-GB" dirty="0">
                <a:sym typeface="Wingdings" panose="05000000000000000000" pitchFamily="2" charset="2"/>
              </a:rPr>
              <a:t> </a:t>
            </a:r>
            <a:r>
              <a:rPr lang="en-GB" dirty="0" smtClean="0">
                <a:sym typeface="Wingdings" panose="05000000000000000000" pitchFamily="2" charset="2"/>
              </a:rPr>
              <a:t>and rebuild their lives. This can also cause </a:t>
            </a:r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diseases</a:t>
            </a:r>
            <a:r>
              <a:rPr lang="en-GB" dirty="0" smtClean="0">
                <a:sym typeface="Wingdings" panose="05000000000000000000" pitchFamily="2" charset="2"/>
              </a:rPr>
              <a:t> to spread. 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509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Plenary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Imagine you have </a:t>
            </a:r>
            <a:r>
              <a:rPr lang="en-GB" dirty="0" smtClean="0">
                <a:solidFill>
                  <a:srgbClr val="FF0000"/>
                </a:solidFill>
              </a:rPr>
              <a:t>survived a Tsunami</a:t>
            </a:r>
            <a:r>
              <a:rPr lang="en-GB" dirty="0" smtClean="0"/>
              <a:t>.</a:t>
            </a:r>
          </a:p>
          <a:p>
            <a:r>
              <a:rPr lang="en-GB" dirty="0" smtClean="0"/>
              <a:t>Write a </a:t>
            </a:r>
            <a:r>
              <a:rPr lang="en-GB" dirty="0" smtClean="0">
                <a:solidFill>
                  <a:srgbClr val="FF0000"/>
                </a:solidFill>
              </a:rPr>
              <a:t>diary entry </a:t>
            </a:r>
            <a:r>
              <a:rPr lang="en-GB" dirty="0" smtClean="0"/>
              <a:t>about the event.</a:t>
            </a:r>
            <a:endParaRPr lang="en-GB" dirty="0"/>
          </a:p>
          <a:p>
            <a:r>
              <a:rPr lang="en-GB" dirty="0" smtClean="0"/>
              <a:t>Include your </a:t>
            </a:r>
            <a:r>
              <a:rPr lang="en-GB" dirty="0" smtClean="0">
                <a:solidFill>
                  <a:srgbClr val="FF0000"/>
                </a:solidFill>
              </a:rPr>
              <a:t>thoughts</a:t>
            </a:r>
            <a:r>
              <a:rPr lang="en-GB" dirty="0" smtClean="0"/>
              <a:t> and </a:t>
            </a:r>
            <a:r>
              <a:rPr lang="en-GB" dirty="0" smtClean="0">
                <a:solidFill>
                  <a:srgbClr val="FF0000"/>
                </a:solidFill>
              </a:rPr>
              <a:t>feelings</a:t>
            </a:r>
            <a:r>
              <a:rPr lang="en-GB" dirty="0" smtClean="0"/>
              <a:t> as well as what you would have </a:t>
            </a:r>
            <a:r>
              <a:rPr lang="en-GB" dirty="0" smtClean="0">
                <a:solidFill>
                  <a:srgbClr val="FF0000"/>
                </a:solidFill>
              </a:rPr>
              <a:t>heard</a:t>
            </a:r>
            <a:r>
              <a:rPr lang="en-GB" dirty="0" smtClean="0"/>
              <a:t> and </a:t>
            </a:r>
            <a:r>
              <a:rPr lang="en-GB" dirty="0" smtClean="0">
                <a:solidFill>
                  <a:srgbClr val="FF0000"/>
                </a:solidFill>
              </a:rPr>
              <a:t>seen</a:t>
            </a:r>
            <a:r>
              <a:rPr lang="en-GB" dirty="0" smtClean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71"/>
          <a:stretch/>
        </p:blipFill>
        <p:spPr>
          <a:xfrm>
            <a:off x="6096000" y="3747963"/>
            <a:ext cx="3264440" cy="268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8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mic Sans MS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5A15973182C454CBD017EAD4899623C" ma:contentTypeVersion="6" ma:contentTypeDescription="Create a new document." ma:contentTypeScope="" ma:versionID="75586ab95aa5896ea0300c338cddb0d2">
  <xsd:schema xmlns:xsd="http://www.w3.org/2001/XMLSchema" xmlns:xs="http://www.w3.org/2001/XMLSchema" xmlns:p="http://schemas.microsoft.com/office/2006/metadata/properties" xmlns:ns2="e77713bc-0ebc-4063-99a4-8848dbeddd29" xmlns:ns3="fb009bb9-7fd2-49f5-811f-13223d662051" targetNamespace="http://schemas.microsoft.com/office/2006/metadata/properties" ma:root="true" ma:fieldsID="d69812bd5d01eee849e30480e8851d52" ns2:_="" ns3:_="">
    <xsd:import namespace="e77713bc-0ebc-4063-99a4-8848dbeddd29"/>
    <xsd:import namespace="fb009bb9-7fd2-49f5-811f-13223d66205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7713bc-0ebc-4063-99a4-8848dbeddd2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09bb9-7fd2-49f5-811f-13223d6620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4CDBA57-66F0-4EBE-B0F1-0EFDA5A6B366}"/>
</file>

<file path=customXml/itemProps2.xml><?xml version="1.0" encoding="utf-8"?>
<ds:datastoreItem xmlns:ds="http://schemas.openxmlformats.org/officeDocument/2006/customXml" ds:itemID="{7A6A9FA1-7674-4720-B838-51288E3A2D5D}"/>
</file>

<file path=customXml/itemProps3.xml><?xml version="1.0" encoding="utf-8"?>
<ds:datastoreItem xmlns:ds="http://schemas.openxmlformats.org/officeDocument/2006/customXml" ds:itemID="{764CD3D2-6852-4D9B-9211-586B71AC0004}"/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1450</Words>
  <Application>Microsoft Office PowerPoint</Application>
  <PresentationFormat>Widescreen</PresentationFormat>
  <Paragraphs>172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Calibri</vt:lpstr>
      <vt:lpstr>Comic Sans MS</vt:lpstr>
      <vt:lpstr>Wingdings</vt:lpstr>
      <vt:lpstr>Office Theme</vt:lpstr>
      <vt:lpstr>Starter (Pupil as the teacher) </vt:lpstr>
      <vt:lpstr>Tsunamis</vt:lpstr>
      <vt:lpstr>Tsunamis</vt:lpstr>
      <vt:lpstr>Tsunamis</vt:lpstr>
      <vt:lpstr>PowerPoint Presentation</vt:lpstr>
      <vt:lpstr>PowerPoint Presentation</vt:lpstr>
      <vt:lpstr>PowerPoint Presentation</vt:lpstr>
      <vt:lpstr>Why are Tsunami’s so destructive?</vt:lpstr>
      <vt:lpstr>Plenary</vt:lpstr>
      <vt:lpstr>Starter</vt:lpstr>
      <vt:lpstr>PowerPoint Presentation</vt:lpstr>
      <vt:lpstr>Indian Ocean Tsunami</vt:lpstr>
      <vt:lpstr>Indian Ocean Tsunami 2004</vt:lpstr>
      <vt:lpstr>PowerPoint Presentation</vt:lpstr>
      <vt:lpstr>PowerPoint Presentation</vt:lpstr>
      <vt:lpstr>Impact of the Indian Ocean Tsunami</vt:lpstr>
      <vt:lpstr>Impact of the Indian Ocean Tsunami</vt:lpstr>
      <vt:lpstr>Plenary</vt:lpstr>
      <vt:lpstr>Starter</vt:lpstr>
      <vt:lpstr>Aid</vt:lpstr>
      <vt:lpstr>Natural Disasters in Poorer Countries</vt:lpstr>
      <vt:lpstr>Priority Pyramid</vt:lpstr>
      <vt:lpstr>Aid</vt:lpstr>
      <vt:lpstr>Definitions</vt:lpstr>
      <vt:lpstr>Short Term / Long Term Aid Activity</vt:lpstr>
      <vt:lpstr>PowerPoint Presentation</vt:lpstr>
      <vt:lpstr>Plenary – 3 things</vt:lpstr>
      <vt:lpstr>Starter</vt:lpstr>
      <vt:lpstr>Starter</vt:lpstr>
      <vt:lpstr>The Tsunami Enquiry</vt:lpstr>
      <vt:lpstr>The Tsunami Enquiry</vt:lpstr>
      <vt:lpstr>Plenary</vt:lpstr>
    </vt:vector>
  </TitlesOfParts>
  <Company>North Lanarkshire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Tsunamis</dc:title>
  <dc:creator>Ashleigh Ramage</dc:creator>
  <cp:lastModifiedBy>Jenny Sear</cp:lastModifiedBy>
  <cp:revision>70</cp:revision>
  <dcterms:created xsi:type="dcterms:W3CDTF">2019-03-08T14:34:59Z</dcterms:created>
  <dcterms:modified xsi:type="dcterms:W3CDTF">2020-01-10T11:19:20Z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0x01010035A15973182C454CBD017EAD4899623C</vt:lpwstr>
  </property>
</Properties>
</file>