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2.xml" ContentType="application/vnd.openxmlformats-officedocument.presentationml.slide+xml"/>
  <Override PartName="/ppt/slides/slide4.xml" ContentType="application/vnd.openxmlformats-officedocument.presentationml.slide+xml"/>
  <Override PartName="/ppt/slides/slide3.xml" ContentType="application/vnd.openxmlformats-officedocument.presentationml.slide+xml"/>
  <Override PartName="/ppt/slides/slide2.xml" ContentType="application/vnd.openxmlformats-officedocument.presentationml.slide+xml"/>
  <Override PartName="/ppt/slides/slide1.xml" ContentType="application/vnd.openxmlformats-officedocument.presentationml.slide+xml"/>
  <Override PartName="/ppt/slides/slide6.xml" ContentType="application/vnd.openxmlformats-officedocument.presentationml.slide+xml"/>
  <Override PartName="/ppt/slides/slide5.xml" ContentType="application/vnd.openxmlformats-officedocument.presentationml.slide+xml"/>
  <Override PartName="/ppt/slides/slide11.xml" ContentType="application/vnd.openxmlformats-officedocument.presentationml.slide+xml"/>
  <Override PartName="/ppt/slides/slide10.xml" ContentType="application/vnd.openxmlformats-officedocument.presentationml.slide+xml"/>
  <Override PartName="/ppt/slides/slide9.xml" ContentType="application/vnd.openxmlformats-officedocument.presentationml.slide+xml"/>
  <Override PartName="/ppt/slides/slide8.xml" ContentType="application/vnd.openxmlformats-officedocument.presentationml.slide+xml"/>
  <Override PartName="/ppt/slides/slide7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76" d="100"/>
          <a:sy n="76" d="100"/>
        </p:scale>
        <p:origin x="126" y="1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customXml" Target="../customXml/item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20" Type="http://schemas.openxmlformats.org/officeDocument/2006/relationships/customXml" Target="../customXml/item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customXml" Target="../customXml/item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D4135-1417-4685-BFA8-D8573A53C4BE}" type="datetimeFigureOut">
              <a:rPr lang="en-GB" smtClean="0"/>
              <a:t>05/02/2020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36672E-A04A-4B54-A041-DD5E00273D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570760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D4135-1417-4685-BFA8-D8573A53C4BE}" type="datetimeFigureOut">
              <a:rPr lang="en-GB" smtClean="0"/>
              <a:t>05/02/2020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36672E-A04A-4B54-A041-DD5E00273D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51411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D4135-1417-4685-BFA8-D8573A53C4BE}" type="datetimeFigureOut">
              <a:rPr lang="en-GB" smtClean="0"/>
              <a:t>05/02/2020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36672E-A04A-4B54-A041-DD5E00273D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149512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D4135-1417-4685-BFA8-D8573A53C4BE}" type="datetimeFigureOut">
              <a:rPr lang="en-GB" smtClean="0"/>
              <a:t>05/02/2020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36672E-A04A-4B54-A041-DD5E00273D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723791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D4135-1417-4685-BFA8-D8573A53C4BE}" type="datetimeFigureOut">
              <a:rPr lang="en-GB" smtClean="0"/>
              <a:t>05/02/2020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36672E-A04A-4B54-A041-DD5E00273D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203231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D4135-1417-4685-BFA8-D8573A53C4BE}" type="datetimeFigureOut">
              <a:rPr lang="en-GB" smtClean="0"/>
              <a:t>05/02/2020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36672E-A04A-4B54-A041-DD5E00273D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322411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D4135-1417-4685-BFA8-D8573A53C4BE}" type="datetimeFigureOut">
              <a:rPr lang="en-GB" smtClean="0"/>
              <a:t>05/02/2020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36672E-A04A-4B54-A041-DD5E00273D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358412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D4135-1417-4685-BFA8-D8573A53C4BE}" type="datetimeFigureOut">
              <a:rPr lang="en-GB" smtClean="0"/>
              <a:t>05/02/2020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36672E-A04A-4B54-A041-DD5E00273D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408340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D4135-1417-4685-BFA8-D8573A53C4BE}" type="datetimeFigureOut">
              <a:rPr lang="en-GB" smtClean="0"/>
              <a:t>05/02/2020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36672E-A04A-4B54-A041-DD5E00273D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81704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D4135-1417-4685-BFA8-D8573A53C4BE}" type="datetimeFigureOut">
              <a:rPr lang="en-GB" smtClean="0"/>
              <a:t>05/02/2020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36672E-A04A-4B54-A041-DD5E00273D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825250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D4135-1417-4685-BFA8-D8573A53C4BE}" type="datetimeFigureOut">
              <a:rPr lang="en-GB" smtClean="0"/>
              <a:t>05/02/2020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36672E-A04A-4B54-A041-DD5E00273D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691111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7D4135-1417-4685-BFA8-D8573A53C4BE}" type="datetimeFigureOut">
              <a:rPr lang="en-GB" smtClean="0"/>
              <a:t>05/02/2020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36672E-A04A-4B54-A041-DD5E00273D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551096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earthquaketrack.com/jp-40-tokyo/recent" TargetMode="External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en.wikipedia.org/wiki/Honshu" TargetMode="External"/><Relationship Id="rId2" Type="http://schemas.openxmlformats.org/officeDocument/2006/relationships/hyperlink" Target="https://en.wikipedia.org/wiki/Hokkaido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gif"/><Relationship Id="rId5" Type="http://schemas.openxmlformats.org/officeDocument/2006/relationships/hyperlink" Target="https://en.wikipedia.org/wiki/Kyushu" TargetMode="External"/><Relationship Id="rId4" Type="http://schemas.openxmlformats.org/officeDocument/2006/relationships/hyperlink" Target="https://en.wikipedia.org/wiki/Shikoku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png"/><Relationship Id="rId7" Type="http://schemas.openxmlformats.org/officeDocument/2006/relationships/image" Target="../media/image9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jpg"/><Relationship Id="rId10" Type="http://schemas.openxmlformats.org/officeDocument/2006/relationships/image" Target="../media/image12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Japan – Introductio</a:t>
            </a:r>
            <a:r>
              <a:rPr lang="en-GB" dirty="0"/>
              <a:t>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 smtClean="0"/>
              <a:t>I will be able to</a:t>
            </a:r>
          </a:p>
          <a:p>
            <a:pPr marL="0" indent="0">
              <a:buNone/>
            </a:pPr>
            <a:endParaRPr lang="en-GB" dirty="0" smtClean="0"/>
          </a:p>
          <a:p>
            <a:r>
              <a:rPr lang="en-GB" dirty="0" smtClean="0"/>
              <a:t>Complete a map of Japan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62975" y="173619"/>
            <a:ext cx="2577297" cy="1932973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4730279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ubtitle 6"/>
          <p:cNvSpPr>
            <a:spLocks noGrp="1"/>
          </p:cNvSpPr>
          <p:nvPr>
            <p:ph type="subTitle" idx="1"/>
          </p:nvPr>
        </p:nvSpPr>
        <p:spPr>
          <a:xfrm>
            <a:off x="3796206" y="731516"/>
            <a:ext cx="4977404" cy="2972384"/>
          </a:xfrm>
        </p:spPr>
        <p:txBody>
          <a:bodyPr>
            <a:normAutofit/>
          </a:bodyPr>
          <a:lstStyle/>
          <a:p>
            <a:r>
              <a:rPr lang="en-GB" dirty="0" smtClean="0"/>
              <a:t>Look at the total area and total population of Scotland.</a:t>
            </a:r>
          </a:p>
          <a:p>
            <a:endParaRPr lang="en-GB" dirty="0"/>
          </a:p>
          <a:p>
            <a:r>
              <a:rPr lang="en-GB" dirty="0" smtClean="0"/>
              <a:t>Look at the total are of Tokyo.</a:t>
            </a:r>
          </a:p>
          <a:p>
            <a:r>
              <a:rPr lang="en-GB" dirty="0" smtClean="0"/>
              <a:t>Write down what </a:t>
            </a:r>
            <a:r>
              <a:rPr lang="en-GB" dirty="0"/>
              <a:t>y</a:t>
            </a:r>
            <a:r>
              <a:rPr lang="en-GB" dirty="0" smtClean="0"/>
              <a:t>ou think the total population of Tokyo might be.</a:t>
            </a:r>
          </a:p>
          <a:p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6851" y="197916"/>
            <a:ext cx="3378357" cy="3505984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16678" y="76748"/>
            <a:ext cx="2454014" cy="3627152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453198" y="4153686"/>
            <a:ext cx="4768769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mic Sans MS"/>
                <a:ea typeface="+mn-ea"/>
                <a:cs typeface="+mn-cs"/>
              </a:rPr>
              <a:t>Area of Tokyo: </a:t>
            </a: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mic Sans MS"/>
                <a:ea typeface="+mn-ea"/>
                <a:cs typeface="+mn-cs"/>
              </a:rPr>
              <a:t>2,188 </a:t>
            </a:r>
            <a:r>
              <a:rPr kumimoji="0" lang="en-GB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mic Sans MS"/>
                <a:ea typeface="+mn-ea"/>
                <a:cs typeface="+mn-cs"/>
              </a:rPr>
              <a:t>km²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mic Sans MS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mic Sans MS"/>
                <a:ea typeface="+mn-ea"/>
                <a:cs typeface="+mn-cs"/>
              </a:rPr>
              <a:t>Total population of city: </a:t>
            </a:r>
            <a:r>
              <a:rPr kumimoji="0" lang="en-GB" sz="2400" b="0" i="0" u="sng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mic Sans MS"/>
                <a:ea typeface="+mn-ea"/>
                <a:cs typeface="+mn-cs"/>
              </a:rPr>
              <a:t>13,620,000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400" b="0" i="0" u="sng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omic Sans MS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mic Sans MS"/>
                <a:ea typeface="+mn-ea"/>
                <a:cs typeface="+mn-cs"/>
              </a:rPr>
              <a:t>Tokyo’s population is estimated to reach 25 million by 2025!  </a:t>
            </a:r>
            <a:endParaRPr kumimoji="0" lang="en-GB" sz="24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omic Sans MS"/>
              <a:ea typeface="+mn-ea"/>
              <a:cs typeface="+mn-cs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875362" y="4109409"/>
            <a:ext cx="519896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mic Sans MS"/>
                <a:ea typeface="+mn-ea"/>
                <a:cs typeface="+mn-cs"/>
              </a:rPr>
              <a:t>Total area of 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mic Sans MS"/>
                <a:ea typeface="+mn-ea"/>
                <a:cs typeface="+mn-cs"/>
              </a:rPr>
              <a:t>Scotland: 78,770 </a:t>
            </a: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mic Sans MS"/>
                <a:ea typeface="+mn-ea"/>
                <a:cs typeface="+mn-cs"/>
              </a:rPr>
              <a:t>km</a:t>
            </a:r>
            <a:r>
              <a:rPr kumimoji="0" lang="en-GB" sz="1800" b="0" i="0" u="none" strike="noStrike" kern="1200" cap="none" spc="0" normalizeH="0" baseline="3000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mic Sans MS"/>
                <a:ea typeface="+mn-ea"/>
                <a:cs typeface="+mn-cs"/>
              </a:rPr>
              <a:t>2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mic Sans MS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mic Sans MS"/>
                <a:ea typeface="+mn-ea"/>
                <a:cs typeface="+mn-cs"/>
              </a:rPr>
              <a:t>Total population of country: 5,373,000 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mic Sans MS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mic Sans MS"/>
              <a:ea typeface="+mn-ea"/>
              <a:cs typeface="+mn-cs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4486830" y="6450133"/>
            <a:ext cx="14702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01BA0"/>
                </a:solidFill>
                <a:effectLst/>
                <a:uLnTx/>
                <a:uFillTx/>
                <a:latin typeface="Segoe UI Light" panose="020B0502040204020203" pitchFamily="34" charset="0"/>
                <a:ea typeface="+mn-ea"/>
                <a:cs typeface="+mn-cs"/>
              </a:rPr>
              <a:t>13.62 million 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mic Sans MS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51095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Growth of Tokyo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Read P98-99 of the ‘Places’ textbook to find out why Tokyo has grown so rapidly and why Tokyo is so important.</a:t>
            </a:r>
          </a:p>
          <a:p>
            <a:endParaRPr lang="en-GB" dirty="0"/>
          </a:p>
          <a:p>
            <a:pPr marL="0" indent="0">
              <a:buNone/>
            </a:pPr>
            <a:r>
              <a:rPr lang="en-GB" b="1" u="sng" dirty="0" smtClean="0"/>
              <a:t>Task:</a:t>
            </a:r>
          </a:p>
          <a:p>
            <a:r>
              <a:rPr lang="en-GB" dirty="0" smtClean="0"/>
              <a:t>Copy the information in the boxes from Figure A – Growth of Tokyo (P98)</a:t>
            </a:r>
          </a:p>
          <a:p>
            <a:r>
              <a:rPr lang="en-GB" dirty="0"/>
              <a:t>Copy the information in the boxes from Figure </a:t>
            </a:r>
            <a:r>
              <a:rPr lang="en-GB" dirty="0" smtClean="0"/>
              <a:t>D </a:t>
            </a:r>
            <a:r>
              <a:rPr lang="en-GB" dirty="0"/>
              <a:t>– </a:t>
            </a:r>
            <a:r>
              <a:rPr lang="en-GB" dirty="0" smtClean="0"/>
              <a:t>The importance of present day Tokyo (P99)</a:t>
            </a:r>
            <a:endParaRPr lang="en-GB" dirty="0"/>
          </a:p>
          <a:p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88010" y="61419"/>
            <a:ext cx="2230054" cy="1672541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530006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 problems of living and working in Tokyo</a:t>
            </a:r>
            <a:endParaRPr lang="en-GB" dirty="0"/>
          </a:p>
        </p:txBody>
      </p:sp>
      <p:sp>
        <p:nvSpPr>
          <p:cNvPr id="5" name="Oval 4"/>
          <p:cNvSpPr/>
          <p:nvPr/>
        </p:nvSpPr>
        <p:spPr>
          <a:xfrm>
            <a:off x="4405197" y="2162314"/>
            <a:ext cx="2728210" cy="161893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omic Sans MS"/>
                <a:ea typeface="+mn-ea"/>
                <a:cs typeface="+mn-cs"/>
              </a:rPr>
              <a:t>Problems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omic Sans MS"/>
              <a:ea typeface="+mn-ea"/>
              <a:cs typeface="+mn-cs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21803" y="1956121"/>
            <a:ext cx="3204037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mic Sans MS"/>
                <a:ea typeface="+mn-ea"/>
                <a:cs typeface="+mn-cs"/>
              </a:rPr>
              <a:t>Not enough space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à"/>
              <a:tabLst/>
              <a:defRPr/>
            </a:pP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mic Sans MS"/>
                <a:ea typeface="+mn-ea"/>
                <a:cs typeface="+mn-cs"/>
                <a:sym typeface="Wingdings" panose="05000000000000000000" pitchFamily="2" charset="2"/>
              </a:rPr>
              <a:t>Buildings have to be built high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à"/>
              <a:tabLst/>
              <a:defRPr/>
            </a:pP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mic Sans MS"/>
                <a:ea typeface="+mn-ea"/>
                <a:cs typeface="+mn-cs"/>
                <a:sym typeface="Wingdings" panose="05000000000000000000" pitchFamily="2" charset="2"/>
              </a:rPr>
              <a:t>Houses are small, expensive 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à"/>
              <a:tabLst/>
              <a:defRPr/>
            </a:pP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mic Sans MS"/>
                <a:ea typeface="+mn-ea"/>
                <a:cs typeface="+mn-cs"/>
                <a:sym typeface="Wingdings" panose="05000000000000000000" pitchFamily="2" charset="2"/>
              </a:rPr>
              <a:t>Tokyo has very little open space (parks etc.)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omic Sans MS"/>
              <a:ea typeface="+mn-ea"/>
              <a:cs typeface="+mn-cs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803265" y="1621006"/>
            <a:ext cx="3204037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mic Sans MS"/>
                <a:ea typeface="+mn-ea"/>
                <a:cs typeface="+mn-cs"/>
              </a:rPr>
              <a:t>Earthquakes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à"/>
              <a:tabLst/>
              <a:defRPr/>
            </a:pP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mic Sans MS"/>
                <a:ea typeface="+mn-ea"/>
                <a:cs typeface="+mn-cs"/>
                <a:sym typeface="Wingdings" panose="05000000000000000000" pitchFamily="2" charset="2"/>
              </a:rPr>
              <a:t>Japan is located on plate boundaries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à"/>
              <a:tabLst/>
              <a:defRPr/>
            </a:pP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mic Sans MS"/>
                <a:ea typeface="+mn-ea"/>
                <a:cs typeface="+mn-cs"/>
                <a:sym typeface="Wingdings" panose="05000000000000000000" pitchFamily="2" charset="2"/>
              </a:rPr>
              <a:t>In Tokyo there is constant threat of earthquakes and even tsunamis!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61629" y="4696962"/>
            <a:ext cx="2401153" cy="2161038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7512764" y="3745787"/>
            <a:ext cx="475001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mic Sans MS"/>
                <a:ea typeface="+mn-ea"/>
                <a:cs typeface="+mn-cs"/>
                <a:hlinkClick r:id="rId3"/>
              </a:rPr>
              <a:t>Tracker - Recent earthquakes near Tokyo </a:t>
            </a:r>
            <a:endParaRPr kumimoji="0" lang="en-GB" sz="18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mic Sans MS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mic Sans MS"/>
              <a:ea typeface="+mn-ea"/>
              <a:cs typeface="+mn-cs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122271" y="4392118"/>
            <a:ext cx="594745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mic Sans MS"/>
                <a:ea typeface="+mn-ea"/>
                <a:cs typeface="+mn-cs"/>
              </a:rPr>
              <a:t>Congestion and pollution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à"/>
              <a:tabLst/>
              <a:defRPr/>
            </a:pP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mic Sans MS"/>
                <a:ea typeface="+mn-ea"/>
                <a:cs typeface="+mn-cs"/>
                <a:sym typeface="Wingdings" panose="05000000000000000000" pitchFamily="2" charset="2"/>
              </a:rPr>
              <a:t>Over 2 million people travel to work in Tokyo every day  a lot of traffic which causes noise and air pollution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à"/>
              <a:tabLst/>
              <a:defRPr/>
            </a:pP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mic Sans MS"/>
                <a:ea typeface="+mn-ea"/>
                <a:cs typeface="+mn-cs"/>
                <a:sym typeface="Wingdings" panose="05000000000000000000" pitchFamily="2" charset="2"/>
              </a:rPr>
              <a:t>Factories add to this pollution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à"/>
              <a:tabLst/>
              <a:defRPr/>
            </a:pP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mic Sans MS"/>
                <a:ea typeface="+mn-ea"/>
                <a:cs typeface="+mn-cs"/>
                <a:sym typeface="Wingdings" panose="05000000000000000000" pitchFamily="2" charset="2"/>
              </a:rPr>
              <a:t>The people that live in Tokyo create a lot of waste which is either dumped or burned causing even more pollution and damage!</a:t>
            </a:r>
          </a:p>
        </p:txBody>
      </p:sp>
      <p:cxnSp>
        <p:nvCxnSpPr>
          <p:cNvPr id="12" name="Straight Connector 11"/>
          <p:cNvCxnSpPr>
            <a:stCxn id="5" idx="2"/>
          </p:cNvCxnSpPr>
          <p:nvPr/>
        </p:nvCxnSpPr>
        <p:spPr>
          <a:xfrm flipH="1" flipV="1">
            <a:off x="3472405" y="2636668"/>
            <a:ext cx="932792" cy="33511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>
            <a:stCxn id="5" idx="6"/>
            <a:endCxn id="7" idx="1"/>
          </p:cNvCxnSpPr>
          <p:nvPr/>
        </p:nvCxnSpPr>
        <p:spPr>
          <a:xfrm flipV="1">
            <a:off x="7133407" y="2636669"/>
            <a:ext cx="669858" cy="33511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>
            <a:stCxn id="5" idx="4"/>
          </p:cNvCxnSpPr>
          <p:nvPr/>
        </p:nvCxnSpPr>
        <p:spPr>
          <a:xfrm>
            <a:off x="5769302" y="3781252"/>
            <a:ext cx="0" cy="61086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178332" y="4392118"/>
            <a:ext cx="2245489" cy="2031325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sng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Comic Sans MS"/>
                <a:ea typeface="+mn-ea"/>
                <a:cs typeface="+mn-cs"/>
              </a:rPr>
              <a:t>Task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Comic Sans MS"/>
                <a:ea typeface="+mn-ea"/>
                <a:cs typeface="+mn-cs"/>
              </a:rPr>
              <a:t>Create a mind map showing the problems in Tokyo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Comic Sans MS"/>
                <a:ea typeface="+mn-ea"/>
                <a:cs typeface="+mn-cs"/>
                <a:sym typeface="Wingdings" panose="05000000000000000000" pitchFamily="2" charset="2"/>
              </a:rPr>
              <a:t> Try to include a picture for each one!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Comic Sans MS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093167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1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Postcard from Japan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400" dirty="0" smtClean="0"/>
              <a:t>Read page 7 of your booklet which shows information on why Japan is classified as a developed country. </a:t>
            </a:r>
          </a:p>
          <a:p>
            <a:r>
              <a:rPr lang="en-GB" sz="2400" dirty="0" smtClean="0"/>
              <a:t>Use this information along with what you found out about Tokyo in the last lesson to create a postcard.</a:t>
            </a:r>
          </a:p>
          <a:p>
            <a:r>
              <a:rPr lang="en-GB" sz="2400" dirty="0" smtClean="0"/>
              <a:t>You have to imagine you are living in Japan and are writing to someone back in the United Kingdom describing your life in Japan.</a:t>
            </a:r>
          </a:p>
          <a:p>
            <a:r>
              <a:rPr lang="en-GB" sz="2400" dirty="0" smtClean="0"/>
              <a:t>Page 8 of your booklet shows you how to set this out.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03750" y="4646364"/>
            <a:ext cx="2984500" cy="19860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90013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1593448" y="4039564"/>
            <a:ext cx="8789043" cy="1990845"/>
          </a:xfrm>
        </p:spPr>
        <p:txBody>
          <a:bodyPr>
            <a:normAutofit fontScale="47500" lnSpcReduction="20000"/>
          </a:bodyPr>
          <a:lstStyle/>
          <a:p>
            <a:r>
              <a:rPr lang="en-GB" sz="7000" dirty="0" smtClean="0"/>
              <a:t>Japan – Lesson Starter</a:t>
            </a:r>
          </a:p>
          <a:p>
            <a:endParaRPr lang="en-GB" sz="7000" dirty="0"/>
          </a:p>
          <a:p>
            <a:r>
              <a:rPr lang="en-GB" sz="7000" dirty="0" smtClean="0"/>
              <a:t>In your jotter write down any facts that you know about Japan.</a:t>
            </a:r>
            <a:endParaRPr lang="en-GB" sz="70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3266" y="532435"/>
            <a:ext cx="3808071" cy="2856053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454033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Where in the world is Japan?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895" y="1782582"/>
            <a:ext cx="7378700" cy="46355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8924081" y="1551088"/>
            <a:ext cx="274320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5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mic Sans MS"/>
                <a:ea typeface="+mn-ea"/>
                <a:cs typeface="+mn-cs"/>
              </a:rPr>
              <a:t>Where is Japan on this world map?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5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mic Sans MS"/>
                <a:ea typeface="+mn-ea"/>
                <a:cs typeface="+mn-cs"/>
              </a:rPr>
              <a:t>Can you find it?</a:t>
            </a:r>
            <a:endParaRPr kumimoji="0" lang="en-GB" sz="25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mic Sans MS"/>
              <a:ea typeface="+mn-ea"/>
              <a:cs typeface="+mn-cs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100594" y="3761958"/>
            <a:ext cx="2932253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mic Sans MS"/>
                <a:ea typeface="+mn-ea"/>
                <a:cs typeface="+mn-cs"/>
              </a:rPr>
              <a:t>This is Japan!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5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omic Sans MS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mic Sans MS"/>
                <a:ea typeface="+mn-ea"/>
                <a:cs typeface="+mn-cs"/>
              </a:rPr>
              <a:t>It is in Eastern Asia</a:t>
            </a:r>
            <a:endParaRPr kumimoji="0" lang="en-GB" sz="25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omic Sans MS"/>
              <a:ea typeface="+mn-ea"/>
              <a:cs typeface="+mn-cs"/>
            </a:endParaRPr>
          </a:p>
        </p:txBody>
      </p:sp>
      <p:cxnSp>
        <p:nvCxnSpPr>
          <p:cNvPr id="8" name="Straight Arrow Connector 7"/>
          <p:cNvCxnSpPr/>
          <p:nvPr/>
        </p:nvCxnSpPr>
        <p:spPr>
          <a:xfrm flipH="1" flipV="1">
            <a:off x="7433319" y="3322173"/>
            <a:ext cx="1768554" cy="1046094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855618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Japan - Islands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7839" y="2369582"/>
            <a:ext cx="105156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 smtClean="0"/>
              <a:t>Japan is made up of many islands. There are over 6000 islands, of which over 430 are inhibited.</a:t>
            </a:r>
          </a:p>
          <a:p>
            <a:pPr marL="0" indent="0">
              <a:buNone/>
            </a:pPr>
            <a:r>
              <a:rPr lang="en-GB" dirty="0" smtClean="0"/>
              <a:t>There are </a:t>
            </a:r>
            <a:r>
              <a:rPr lang="en-GB" dirty="0"/>
              <a:t>four main </a:t>
            </a:r>
            <a:r>
              <a:rPr lang="en-GB" b="1" dirty="0" smtClean="0"/>
              <a:t>islands,</a:t>
            </a:r>
            <a:r>
              <a:rPr lang="en-GB" dirty="0" smtClean="0"/>
              <a:t> these are</a:t>
            </a:r>
            <a:endParaRPr lang="en-GB" dirty="0"/>
          </a:p>
          <a:p>
            <a:r>
              <a:rPr lang="en-GB" dirty="0" smtClean="0">
                <a:hlinkClick r:id="rId2" tooltip="Hokkaido"/>
              </a:rPr>
              <a:t>Hokkaido</a:t>
            </a:r>
            <a:endParaRPr lang="en-GB" dirty="0"/>
          </a:p>
          <a:p>
            <a:r>
              <a:rPr lang="en-GB" dirty="0" smtClean="0">
                <a:hlinkClick r:id="rId3" tooltip="Honshu"/>
              </a:rPr>
              <a:t>Honshu</a:t>
            </a:r>
            <a:r>
              <a:rPr lang="en-GB" dirty="0"/>
              <a:t> </a:t>
            </a:r>
            <a:r>
              <a:rPr lang="en-GB" dirty="0" smtClean="0"/>
              <a:t>- the </a:t>
            </a:r>
            <a:r>
              <a:rPr lang="en-GB" dirty="0"/>
              <a:t>largest </a:t>
            </a:r>
            <a:r>
              <a:rPr lang="en-GB" dirty="0" smtClean="0"/>
              <a:t>island – the capital city Tokyo is located on this island.</a:t>
            </a:r>
          </a:p>
          <a:p>
            <a:r>
              <a:rPr lang="en-GB" dirty="0" smtClean="0">
                <a:hlinkClick r:id="rId4" tooltip="Shikoku"/>
              </a:rPr>
              <a:t>Shikoku</a:t>
            </a:r>
            <a:endParaRPr lang="en-GB" dirty="0" smtClean="0"/>
          </a:p>
          <a:p>
            <a:r>
              <a:rPr lang="en-GB" dirty="0" smtClean="0">
                <a:hlinkClick r:id="rId5" tooltip="Kyushu"/>
              </a:rPr>
              <a:t>Kyushu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156" t="6246" r="1146" b="32152"/>
          <a:stretch/>
        </p:blipFill>
        <p:spPr>
          <a:xfrm>
            <a:off x="9854878" y="0"/>
            <a:ext cx="2337122" cy="236958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815069" y="5428787"/>
            <a:ext cx="755055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sng" strike="noStrike" kern="1200" cap="none" spc="0" normalizeH="0" baseline="0" noProof="0" dirty="0" smtClean="0">
                <a:ln>
                  <a:noFill/>
                </a:ln>
                <a:solidFill>
                  <a:srgbClr val="242852"/>
                </a:solidFill>
                <a:effectLst/>
                <a:uLnTx/>
                <a:uFillTx/>
                <a:latin typeface="Comic Sans MS"/>
                <a:ea typeface="+mn-ea"/>
                <a:cs typeface="+mn-cs"/>
              </a:rPr>
              <a:t>Task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42852"/>
                </a:solidFill>
                <a:effectLst/>
                <a:uLnTx/>
                <a:uFillTx/>
                <a:latin typeface="Comic Sans MS"/>
                <a:ea typeface="+mn-ea"/>
                <a:cs typeface="+mn-cs"/>
              </a:rPr>
              <a:t>Now complete the map of Japan on</a:t>
            </a:r>
            <a:r>
              <a:rPr kumimoji="0" lang="en-GB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242852"/>
                </a:solidFill>
                <a:effectLst/>
                <a:uLnTx/>
                <a:uFillTx/>
                <a:latin typeface="Comic Sans MS"/>
                <a:ea typeface="+mn-ea"/>
                <a:cs typeface="+mn-cs"/>
              </a:rPr>
              <a:t> P4 </a:t>
            </a: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42852"/>
                </a:solidFill>
                <a:effectLst/>
                <a:uLnTx/>
                <a:uFillTx/>
                <a:latin typeface="Comic Sans MS"/>
                <a:ea typeface="+mn-ea"/>
                <a:cs typeface="+mn-cs"/>
              </a:rPr>
              <a:t>of your booklet.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42852"/>
                </a:solidFill>
                <a:effectLst/>
                <a:uLnTx/>
                <a:uFillTx/>
                <a:latin typeface="Comic Sans MS"/>
                <a:ea typeface="+mn-ea"/>
                <a:cs typeface="+mn-cs"/>
              </a:rPr>
              <a:t>Be sure to read each of the 4 tasks carefully to ensure your map is completed with all of the required information.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42852"/>
                </a:solidFill>
                <a:effectLst/>
                <a:uLnTx/>
                <a:uFillTx/>
                <a:latin typeface="Comic Sans MS"/>
                <a:ea typeface="+mn-ea"/>
                <a:cs typeface="+mn-cs"/>
              </a:rPr>
              <a:t>Use pages 92-94 of the ‘Interactions’ textbook to help you.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242852"/>
              </a:solidFill>
              <a:effectLst/>
              <a:uLnTx/>
              <a:uFillTx/>
              <a:latin typeface="Comic Sans MS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384499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Japan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 smtClean="0"/>
              <a:t>I will be able to</a:t>
            </a:r>
          </a:p>
          <a:p>
            <a:pPr marL="0" indent="0">
              <a:buNone/>
            </a:pPr>
            <a:endParaRPr lang="en-GB" dirty="0" smtClean="0"/>
          </a:p>
          <a:p>
            <a:r>
              <a:rPr lang="en-GB" dirty="0" smtClean="0"/>
              <a:t>Complete a fact file about Japan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62975" y="173619"/>
            <a:ext cx="2577297" cy="1932973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2643138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Lesson Starter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In your jotter write down 5 facts about Japan</a:t>
            </a:r>
          </a:p>
          <a:p>
            <a:endParaRPr lang="en-GB" dirty="0" smtClean="0"/>
          </a:p>
          <a:p>
            <a:r>
              <a:rPr lang="en-GB" dirty="0" smtClean="0"/>
              <a:t>All stand up. The teacher will go around the class selecting people at random to share a fact.  </a:t>
            </a:r>
            <a:r>
              <a:rPr lang="en-GB" dirty="0"/>
              <a:t>L</a:t>
            </a:r>
            <a:r>
              <a:rPr lang="en-GB" dirty="0" smtClean="0"/>
              <a:t>et’s see if we can get a different fact from everyone.</a:t>
            </a:r>
          </a:p>
          <a:p>
            <a:endParaRPr lang="en-GB" dirty="0"/>
          </a:p>
          <a:p>
            <a:r>
              <a:rPr lang="en-GB" dirty="0" smtClean="0"/>
              <a:t>When you give a new fact, sit down.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231666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29045" y="145629"/>
            <a:ext cx="6314954" cy="1325563"/>
          </a:xfrm>
        </p:spPr>
        <p:txBody>
          <a:bodyPr/>
          <a:lstStyle/>
          <a:p>
            <a:pPr algn="ctr"/>
            <a:r>
              <a:rPr lang="en-GB" dirty="0" smtClean="0"/>
              <a:t>What is Japan famous for?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7066"/>
            <a:ext cx="2620077" cy="197198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173" y="4880139"/>
            <a:ext cx="2983695" cy="197786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1065" y="5037734"/>
            <a:ext cx="1791989" cy="166267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6498" y="0"/>
            <a:ext cx="2865502" cy="215867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172" y="2178636"/>
            <a:ext cx="2983696" cy="2237772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64688" y="2480411"/>
            <a:ext cx="3427312" cy="2284875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9074" y="5046561"/>
            <a:ext cx="2263149" cy="1697362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34427" y="4908500"/>
            <a:ext cx="3157573" cy="1973483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0764" y="1693299"/>
            <a:ext cx="3952976" cy="29647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69078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Japan Fact File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Use the ‘Interactions’ textbook P92-97 to help you complete the fact file </a:t>
            </a:r>
            <a:r>
              <a:rPr lang="en-GB" smtClean="0"/>
              <a:t>on P5+6 </a:t>
            </a:r>
            <a:r>
              <a:rPr lang="en-GB" dirty="0" smtClean="0"/>
              <a:t>of your booklet. 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82894" y="4710895"/>
            <a:ext cx="2577297" cy="1932973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5770808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ubtitle 6"/>
          <p:cNvSpPr>
            <a:spLocks noGrp="1"/>
          </p:cNvSpPr>
          <p:nvPr>
            <p:ph type="subTitle" idx="1"/>
          </p:nvPr>
        </p:nvSpPr>
        <p:spPr>
          <a:xfrm>
            <a:off x="3685208" y="197915"/>
            <a:ext cx="5215724" cy="3610155"/>
          </a:xfrm>
        </p:spPr>
        <p:txBody>
          <a:bodyPr>
            <a:normAutofit/>
          </a:bodyPr>
          <a:lstStyle/>
          <a:p>
            <a:r>
              <a:rPr lang="en-GB" sz="2800" b="1" u="sng" dirty="0" smtClean="0"/>
              <a:t>Lesson Starter</a:t>
            </a:r>
          </a:p>
          <a:p>
            <a:endParaRPr lang="en-GB" dirty="0" smtClean="0"/>
          </a:p>
          <a:p>
            <a:r>
              <a:rPr lang="en-GB" dirty="0" smtClean="0"/>
              <a:t>Look at the total area and total population of Scotland.</a:t>
            </a:r>
          </a:p>
          <a:p>
            <a:endParaRPr lang="en-GB" dirty="0"/>
          </a:p>
          <a:p>
            <a:r>
              <a:rPr lang="en-GB" dirty="0" smtClean="0"/>
              <a:t>Look at the total are of Tokyo.</a:t>
            </a:r>
          </a:p>
          <a:p>
            <a:r>
              <a:rPr lang="en-GB" dirty="0" smtClean="0"/>
              <a:t>Write down what </a:t>
            </a:r>
            <a:r>
              <a:rPr lang="en-GB" dirty="0"/>
              <a:t>y</a:t>
            </a:r>
            <a:r>
              <a:rPr lang="en-GB" dirty="0" smtClean="0"/>
              <a:t>ou think the total population of Tokyo might be.</a:t>
            </a:r>
          </a:p>
          <a:p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6851" y="197916"/>
            <a:ext cx="3378357" cy="3505984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16678" y="76748"/>
            <a:ext cx="2454014" cy="3627152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601884" y="4247909"/>
            <a:ext cx="395854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mic Sans MS"/>
                <a:ea typeface="+mn-ea"/>
                <a:cs typeface="+mn-cs"/>
              </a:rPr>
              <a:t>Area of Tokyo: 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mic Sans MS"/>
                <a:ea typeface="+mn-ea"/>
                <a:cs typeface="+mn-cs"/>
              </a:rPr>
              <a:t>2,188 </a:t>
            </a: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mic Sans MS"/>
                <a:ea typeface="+mn-ea"/>
                <a:cs typeface="+mn-cs"/>
              </a:rPr>
              <a:t>km²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mic Sans MS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mic Sans MS"/>
                <a:ea typeface="+mn-ea"/>
                <a:cs typeface="+mn-cs"/>
              </a:rPr>
              <a:t>Total population of city:  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mic Sans MS"/>
              <a:ea typeface="+mn-ea"/>
              <a:cs typeface="+mn-cs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875362" y="4109409"/>
            <a:ext cx="519896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mic Sans MS"/>
                <a:ea typeface="+mn-ea"/>
                <a:cs typeface="+mn-cs"/>
              </a:rPr>
              <a:t>Total area of 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mic Sans MS"/>
                <a:ea typeface="+mn-ea"/>
                <a:cs typeface="+mn-cs"/>
              </a:rPr>
              <a:t>Scotland: 78,770 </a:t>
            </a: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mic Sans MS"/>
                <a:ea typeface="+mn-ea"/>
                <a:cs typeface="+mn-cs"/>
              </a:rPr>
              <a:t>km</a:t>
            </a:r>
            <a:r>
              <a:rPr kumimoji="0" lang="en-GB" sz="1800" b="0" i="0" u="none" strike="noStrike" kern="1200" cap="none" spc="0" normalizeH="0" baseline="3000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mic Sans MS"/>
                <a:ea typeface="+mn-ea"/>
                <a:cs typeface="+mn-cs"/>
              </a:rPr>
              <a:t>2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mic Sans MS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mic Sans MS"/>
                <a:ea typeface="+mn-ea"/>
                <a:cs typeface="+mn-cs"/>
              </a:rPr>
              <a:t>Total population of country: 5,373,000 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mic Sans MS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mic Sans MS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44663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Theme">
  <a:themeElements>
    <a:clrScheme name="Blue Warm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4A66AC"/>
      </a:accent1>
      <a:accent2>
        <a:srgbClr val="629DD1"/>
      </a:accent2>
      <a:accent3>
        <a:srgbClr val="297FD5"/>
      </a:accent3>
      <a:accent4>
        <a:srgbClr val="7F8FA9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Custom 1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5A15973182C454CBD017EAD4899623C" ma:contentTypeVersion="6" ma:contentTypeDescription="Create a new document." ma:contentTypeScope="" ma:versionID="75586ab95aa5896ea0300c338cddb0d2">
  <xsd:schema xmlns:xsd="http://www.w3.org/2001/XMLSchema" xmlns:xs="http://www.w3.org/2001/XMLSchema" xmlns:p="http://schemas.microsoft.com/office/2006/metadata/properties" xmlns:ns2="e77713bc-0ebc-4063-99a4-8848dbeddd29" xmlns:ns3="fb009bb9-7fd2-49f5-811f-13223d662051" targetNamespace="http://schemas.microsoft.com/office/2006/metadata/properties" ma:root="true" ma:fieldsID="d69812bd5d01eee849e30480e8851d52" ns2:_="" ns3:_="">
    <xsd:import namespace="e77713bc-0ebc-4063-99a4-8848dbeddd29"/>
    <xsd:import namespace="fb009bb9-7fd2-49f5-811f-13223d662051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MediaServiceAutoKeyPoints" minOccurs="0"/>
                <xsd:element ref="ns3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77713bc-0ebc-4063-99a4-8848dbeddd29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b009bb9-7fd2-49f5-811f-13223d66205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D96A5BB0-B7A6-4A92-BFD7-FA8060E8EB8E}"/>
</file>

<file path=customXml/itemProps2.xml><?xml version="1.0" encoding="utf-8"?>
<ds:datastoreItem xmlns:ds="http://schemas.openxmlformats.org/officeDocument/2006/customXml" ds:itemID="{B5BAE980-2CC4-4299-9534-F1070D6F76D0}"/>
</file>

<file path=customXml/itemProps3.xml><?xml version="1.0" encoding="utf-8"?>
<ds:datastoreItem xmlns:ds="http://schemas.openxmlformats.org/officeDocument/2006/customXml" ds:itemID="{442FF2F0-7227-4686-8B41-A4CA0961038D}"/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659</Words>
  <Application>Microsoft Office PowerPoint</Application>
  <PresentationFormat>Widescreen</PresentationFormat>
  <Paragraphs>90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8" baseType="lpstr">
      <vt:lpstr>Arial</vt:lpstr>
      <vt:lpstr>Comic Sans MS</vt:lpstr>
      <vt:lpstr>Segoe UI Light</vt:lpstr>
      <vt:lpstr>Wingdings</vt:lpstr>
      <vt:lpstr>1_Office Theme</vt:lpstr>
      <vt:lpstr>Japan – Introduction</vt:lpstr>
      <vt:lpstr>PowerPoint Presentation</vt:lpstr>
      <vt:lpstr>Where in the world is Japan?</vt:lpstr>
      <vt:lpstr>Japan - Islands</vt:lpstr>
      <vt:lpstr>Japan </vt:lpstr>
      <vt:lpstr>Lesson Starter</vt:lpstr>
      <vt:lpstr>What is Japan famous for?</vt:lpstr>
      <vt:lpstr>Japan Fact File</vt:lpstr>
      <vt:lpstr>PowerPoint Presentation</vt:lpstr>
      <vt:lpstr>PowerPoint Presentation</vt:lpstr>
      <vt:lpstr>Growth of Tokyo</vt:lpstr>
      <vt:lpstr>The problems of living and working in Tokyo</vt:lpstr>
      <vt:lpstr>Postcard from Japan</vt:lpstr>
    </vt:vector>
  </TitlesOfParts>
  <Company>North Lanarkshire Council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Japan – Introduction</dc:title>
  <dc:creator>Laura McShane</dc:creator>
  <cp:lastModifiedBy>Laura McShane</cp:lastModifiedBy>
  <cp:revision>4</cp:revision>
  <dcterms:created xsi:type="dcterms:W3CDTF">2019-06-20T09:13:00Z</dcterms:created>
  <dcterms:modified xsi:type="dcterms:W3CDTF">2020-02-05T11:33:14Z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0x01010035A15973182C454CBD017EAD4899623C</vt:lpwstr>
  </property>
</Properties>
</file>