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35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34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activeX/activeX1.xml" ContentType="application/vnd.ms-office.activeX+xml"/>
  <Override PartName="/ppt/activeX/activeX1.bin" ContentType="application/vnd.ms-office.activeX"/>
  <Override PartName="/ppt/activeX/activeX2.xml" ContentType="application/vnd.ms-office.activeX+xml"/>
  <Override PartName="/ppt/activeX/activeX2.bin" ContentType="application/vnd.ms-office.activeX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7" r:id="rId2"/>
    <p:sldId id="281" r:id="rId3"/>
    <p:sldId id="282" r:id="rId4"/>
    <p:sldId id="287" r:id="rId5"/>
    <p:sldId id="265" r:id="rId6"/>
    <p:sldId id="283" r:id="rId7"/>
    <p:sldId id="286" r:id="rId8"/>
    <p:sldId id="319" r:id="rId9"/>
    <p:sldId id="284" r:id="rId10"/>
    <p:sldId id="288" r:id="rId11"/>
    <p:sldId id="289" r:id="rId12"/>
    <p:sldId id="318" r:id="rId13"/>
    <p:sldId id="291" r:id="rId14"/>
    <p:sldId id="292" r:id="rId15"/>
    <p:sldId id="293" r:id="rId16"/>
    <p:sldId id="294" r:id="rId17"/>
    <p:sldId id="304" r:id="rId18"/>
    <p:sldId id="305" r:id="rId19"/>
    <p:sldId id="306" r:id="rId20"/>
    <p:sldId id="297" r:id="rId21"/>
    <p:sldId id="298" r:id="rId22"/>
    <p:sldId id="299" r:id="rId23"/>
    <p:sldId id="300" r:id="rId24"/>
    <p:sldId id="301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17" r:id="rId35"/>
    <p:sldId id="316" r:id="rId36"/>
  </p:sldIdLst>
  <p:sldSz cx="12192000" cy="6858000"/>
  <p:notesSz cx="6669088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5" d="100"/>
          <a:sy n="65" d="100"/>
        </p:scale>
        <p:origin x="96" y="10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45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8A8ADB-C102-4D83-BB12-56730AD552EE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37736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BE3F3F-B4CC-4BD4-AAD4-0D4376B78A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9849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D75C7-3F32-4B67-9D06-227253AC23A4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51219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3CE55-02D9-4C25-8A33-F07400700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789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629B9A-3A63-4DED-965E-491D8A388447}" type="slidenum">
              <a:rPr lang="en-US" altLang="en-US"/>
              <a:pPr/>
              <a:t>13</a:t>
            </a:fld>
            <a:endParaRPr lang="en-US" altLang="en-US" dirty="0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Largest earthquakes list - http://wwwneic.cr.usgs.gov/neis/eqlists/10maps_world.html</a:t>
            </a:r>
          </a:p>
          <a:p>
            <a:r>
              <a:rPr lang="en-US" altLang="en-US" dirty="0">
                <a:solidFill>
                  <a:srgbClr val="010066"/>
                </a:solidFill>
              </a:rPr>
              <a:t>While all care is taken to ensure web links contain useful information, Boardworks does not take responsibility for the content or accuracy of external web sites.</a:t>
            </a:r>
          </a:p>
          <a:p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632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9C83-1E87-44BD-A730-B5EAB773AF65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B0E76-4AAE-42AD-A93A-5E92C7E79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663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9C83-1E87-44BD-A730-B5EAB773AF65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B0E76-4AAE-42AD-A93A-5E92C7E79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0601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9C83-1E87-44BD-A730-B5EAB773AF65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B0E76-4AAE-42AD-A93A-5E92C7E79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340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9C83-1E87-44BD-A730-B5EAB773AF65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B0E76-4AAE-42AD-A93A-5E92C7E79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191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9C83-1E87-44BD-A730-B5EAB773AF65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B0E76-4AAE-42AD-A93A-5E92C7E79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8496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9C83-1E87-44BD-A730-B5EAB773AF65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B0E76-4AAE-42AD-A93A-5E92C7E79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531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9C83-1E87-44BD-A730-B5EAB773AF65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B0E76-4AAE-42AD-A93A-5E92C7E79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114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9C83-1E87-44BD-A730-B5EAB773AF65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B0E76-4AAE-42AD-A93A-5E92C7E79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0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9C83-1E87-44BD-A730-B5EAB773AF65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B0E76-4AAE-42AD-A93A-5E92C7E79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353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9C83-1E87-44BD-A730-B5EAB773AF65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B0E76-4AAE-42AD-A93A-5E92C7E79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3755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9C83-1E87-44BD-A730-B5EAB773AF65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B0E76-4AAE-42AD-A93A-5E92C7E79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9005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B9C83-1E87-44BD-A730-B5EAB773AF65}" type="datetimeFigureOut">
              <a:rPr lang="en-GB" smtClean="0"/>
              <a:t>17/12/2019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B0E76-4AAE-42AD-A93A-5E92C7E79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4322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edition.cnn.com/videos/world/2016/10/03/future-cities-asia-kengo-kuma-spc.cnn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bc.co.uk/programmes/p00gtskq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11408"/>
            <a:ext cx="9144000" cy="2387600"/>
          </a:xfrm>
        </p:spPr>
        <p:txBody>
          <a:bodyPr>
            <a:normAutofit/>
          </a:bodyPr>
          <a:lstStyle/>
          <a:p>
            <a:r>
              <a:rPr lang="en-GB" sz="6000" b="1" dirty="0" smtClean="0">
                <a:latin typeface="Comic Sans MS" panose="030F0702030302020204" pitchFamily="66" charset="0"/>
              </a:rPr>
              <a:t>Earthquakes</a:t>
            </a:r>
            <a:endParaRPr lang="en-GB" sz="6000" b="1" dirty="0">
              <a:latin typeface="Comic Sans MS" panose="030F0702030302020204" pitchFamily="66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274628" cy="2216871"/>
          </a:xfrm>
        </p:spPr>
        <p:txBody>
          <a:bodyPr>
            <a:noAutofit/>
          </a:bodyPr>
          <a:lstStyle/>
          <a:p>
            <a:r>
              <a:rPr lang="en-GB" sz="2200" dirty="0" smtClean="0">
                <a:latin typeface="Comic Sans MS" panose="030F0702030302020204" pitchFamily="66" charset="0"/>
              </a:rPr>
              <a:t>Starter – </a:t>
            </a:r>
          </a:p>
          <a:p>
            <a:r>
              <a:rPr lang="en-GB" sz="2200" dirty="0" smtClean="0">
                <a:latin typeface="Comic Sans MS" panose="030F0702030302020204" pitchFamily="66" charset="0"/>
              </a:rPr>
              <a:t>Approximately 20,000 </a:t>
            </a:r>
            <a:r>
              <a:rPr lang="en-GB" sz="2200" dirty="0">
                <a:latin typeface="Comic Sans MS" panose="030F0702030302020204" pitchFamily="66" charset="0"/>
              </a:rPr>
              <a:t>people </a:t>
            </a:r>
            <a:r>
              <a:rPr lang="en-GB" sz="2200" dirty="0" smtClean="0">
                <a:latin typeface="Comic Sans MS" panose="030F0702030302020204" pitchFamily="66" charset="0"/>
              </a:rPr>
              <a:t>every year are </a:t>
            </a:r>
            <a:r>
              <a:rPr lang="en-GB" sz="2200" dirty="0">
                <a:latin typeface="Comic Sans MS" panose="030F0702030302020204" pitchFamily="66" charset="0"/>
              </a:rPr>
              <a:t>killed </a:t>
            </a:r>
            <a:r>
              <a:rPr lang="en-GB" sz="2200" dirty="0" smtClean="0">
                <a:latin typeface="Comic Sans MS" panose="030F0702030302020204" pitchFamily="66" charset="0"/>
              </a:rPr>
              <a:t>by </a:t>
            </a:r>
            <a:r>
              <a:rPr lang="en-GB" sz="2200" dirty="0">
                <a:latin typeface="Comic Sans MS" panose="030F0702030302020204" pitchFamily="66" charset="0"/>
              </a:rPr>
              <a:t>earthquakes, </a:t>
            </a:r>
            <a:r>
              <a:rPr lang="en-GB" sz="2200" dirty="0" smtClean="0">
                <a:latin typeface="Comic Sans MS" panose="030F0702030302020204" pitchFamily="66" charset="0"/>
              </a:rPr>
              <a:t>this means they are </a:t>
            </a:r>
            <a:r>
              <a:rPr lang="en-GB" sz="2200" dirty="0">
                <a:latin typeface="Comic Sans MS" panose="030F0702030302020204" pitchFamily="66" charset="0"/>
              </a:rPr>
              <a:t>bigger killers than volcanoes.</a:t>
            </a:r>
          </a:p>
          <a:p>
            <a:endParaRPr lang="en-GB" sz="2200" dirty="0" smtClean="0">
              <a:latin typeface="Comic Sans MS" panose="030F0702030302020204" pitchFamily="66" charset="0"/>
            </a:endParaRPr>
          </a:p>
          <a:p>
            <a:r>
              <a:rPr lang="en-GB" sz="2200" dirty="0" smtClean="0">
                <a:latin typeface="Comic Sans MS" panose="030F0702030302020204" pitchFamily="66" charset="0"/>
              </a:rPr>
              <a:t>Why do you think this is?</a:t>
            </a:r>
          </a:p>
          <a:p>
            <a:r>
              <a:rPr lang="en-GB" sz="2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Write down at least 2 reasons why you think earthquakes are more deadly than volcanoes.</a:t>
            </a:r>
            <a:endParaRPr lang="en-GB" sz="2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54" y="167201"/>
            <a:ext cx="3449219" cy="25759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332" y="0"/>
            <a:ext cx="4095668" cy="230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31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39" y="-23750"/>
            <a:ext cx="10515600" cy="1325563"/>
          </a:xfrm>
        </p:spPr>
        <p:txBody>
          <a:bodyPr/>
          <a:lstStyle/>
          <a:p>
            <a:r>
              <a:rPr lang="en-GB" dirty="0" smtClean="0"/>
              <a:t>Plenary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156298"/>
            <a:ext cx="8478982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Create a </a:t>
            </a:r>
            <a:r>
              <a:rPr lang="en-GB" b="1" dirty="0" smtClean="0"/>
              <a:t>word cloud</a:t>
            </a:r>
            <a:r>
              <a:rPr lang="en-GB" dirty="0" smtClean="0"/>
              <a:t> with at least 15 words relating to the Earth Forces topic so far</a:t>
            </a:r>
            <a:endParaRPr lang="en-GB" dirty="0"/>
          </a:p>
        </p:txBody>
      </p:sp>
      <p:sp>
        <p:nvSpPr>
          <p:cNvPr id="4" name="Cloud Callout 3"/>
          <p:cNvSpPr/>
          <p:nvPr/>
        </p:nvSpPr>
        <p:spPr>
          <a:xfrm>
            <a:off x="682830" y="2222480"/>
            <a:ext cx="10634353" cy="4465204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049486" y="3993417"/>
            <a:ext cx="3455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solidFill>
                  <a:srgbClr val="FF0000"/>
                </a:solidFill>
                <a:latin typeface="Curlz MT" panose="04040404050702020202" pitchFamily="82" charset="0"/>
              </a:rPr>
              <a:t>Earth Forces</a:t>
            </a:r>
            <a:endParaRPr lang="en-GB" sz="5400" dirty="0">
              <a:solidFill>
                <a:srgbClr val="FF0000"/>
              </a:solidFill>
              <a:latin typeface="Curlz MT" panose="04040404050702020202" pitchFamily="8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8" b="12157"/>
          <a:stretch/>
        </p:blipFill>
        <p:spPr>
          <a:xfrm>
            <a:off x="8478983" y="-268534"/>
            <a:ext cx="3859641" cy="213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1270659"/>
            <a:ext cx="9144000" cy="1396155"/>
          </a:xfrm>
        </p:spPr>
        <p:txBody>
          <a:bodyPr/>
          <a:lstStyle/>
          <a:p>
            <a:r>
              <a:rPr lang="en-GB" dirty="0" smtClean="0"/>
              <a:t>Starter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Write a definition of the word </a:t>
            </a:r>
            <a:r>
              <a:rPr lang="en-GB" dirty="0" smtClean="0">
                <a:solidFill>
                  <a:srgbClr val="FF0000"/>
                </a:solidFill>
              </a:rPr>
              <a:t>‘earthquake’ </a:t>
            </a:r>
            <a:r>
              <a:rPr lang="en-GB" dirty="0" smtClean="0"/>
              <a:t>in less 10 words or less.</a:t>
            </a:r>
          </a:p>
          <a:p>
            <a:r>
              <a:rPr lang="en-GB" dirty="0" smtClean="0"/>
              <a:t>You must start off with ‘An earthquake is_____’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14850" cy="24669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306" y="0"/>
            <a:ext cx="4029694" cy="268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83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of an Earthquake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44378"/>
            <a:ext cx="10515600" cy="220011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I will be able to</a:t>
            </a:r>
          </a:p>
          <a:p>
            <a:r>
              <a:rPr lang="en-US" dirty="0" smtClean="0"/>
              <a:t>Explain the impacts of an earthquake.</a:t>
            </a:r>
          </a:p>
          <a:p>
            <a:r>
              <a:rPr lang="en-US" dirty="0" smtClean="0"/>
              <a:t>Create an earthquake management plan to try and reduce the impacts of an earthquake.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490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2" name="Rectangle 32"/>
          <p:cNvSpPr>
            <a:spLocks noChangeArrowheads="1"/>
          </p:cNvSpPr>
          <p:nvPr/>
        </p:nvSpPr>
        <p:spPr bwMode="auto">
          <a:xfrm>
            <a:off x="876300" y="1717512"/>
            <a:ext cx="8534399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GB" altLang="en-US" sz="2400" dirty="0">
                <a:latin typeface="Comic Sans MS" panose="030F0702030302020204" pitchFamily="66" charset="0"/>
              </a:rPr>
              <a:t>This measures the </a:t>
            </a:r>
            <a:r>
              <a:rPr lang="en-GB" alt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magnitude</a:t>
            </a:r>
            <a:r>
              <a:rPr lang="en-GB" altLang="en-US" sz="2400" dirty="0">
                <a:latin typeface="Comic Sans MS" panose="030F0702030302020204" pitchFamily="66" charset="0"/>
              </a:rPr>
              <a:t> of a tremor (how </a:t>
            </a:r>
            <a:r>
              <a:rPr lang="en-GB" alt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powerful</a:t>
            </a:r>
            <a:r>
              <a:rPr lang="en-GB" altLang="en-US" sz="2400" dirty="0">
                <a:latin typeface="Comic Sans MS" panose="030F0702030302020204" pitchFamily="66" charset="0"/>
              </a:rPr>
              <a:t> it is) using an instrument called a </a:t>
            </a:r>
            <a:r>
              <a:rPr lang="en-GB" alt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seismograph / seismometer. </a:t>
            </a:r>
          </a:p>
          <a:p>
            <a:pPr algn="l" eaLnBrk="0" hangingPunct="0">
              <a:spcBef>
                <a:spcPct val="50000"/>
              </a:spcBef>
            </a:pPr>
            <a:r>
              <a:rPr lang="en-GB" altLang="en-US" sz="2400" dirty="0" smtClean="0">
                <a:latin typeface="Comic Sans MS" panose="030F0702030302020204" pitchFamily="66" charset="0"/>
              </a:rPr>
              <a:t>On </a:t>
            </a:r>
            <a:r>
              <a:rPr lang="en-GB" altLang="en-US" sz="2400" dirty="0">
                <a:latin typeface="Comic Sans MS" panose="030F0702030302020204" pitchFamily="66" charset="0"/>
              </a:rPr>
              <a:t>the Richter Scale, </a:t>
            </a:r>
            <a:r>
              <a:rPr lang="en-GB" alt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magnitude</a:t>
            </a:r>
            <a:r>
              <a:rPr lang="en-GB" altLang="en-US" sz="2400" dirty="0">
                <a:latin typeface="Comic Sans MS" panose="030F0702030302020204" pitchFamily="66" charset="0"/>
              </a:rPr>
              <a:t> is expressed in whole </a:t>
            </a:r>
            <a:r>
              <a:rPr lang="en-GB" alt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numbers and decimal fractions</a:t>
            </a:r>
            <a:r>
              <a:rPr lang="en-GB" altLang="en-US" sz="2400" dirty="0">
                <a:latin typeface="Comic Sans MS" panose="030F0702030302020204" pitchFamily="66" charset="0"/>
              </a:rPr>
              <a:t>. Although the Richter Scale has </a:t>
            </a:r>
            <a:r>
              <a:rPr lang="en-GB" alt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no upper limit</a:t>
            </a:r>
            <a:r>
              <a:rPr lang="en-GB" altLang="en-US" sz="2400" dirty="0">
                <a:latin typeface="Comic Sans MS" panose="030F0702030302020204" pitchFamily="66" charset="0"/>
              </a:rPr>
              <a:t>, the largest earthquake ever recorded was in 1960 in Chile. It measured 9.5 on the Richter </a:t>
            </a:r>
            <a:r>
              <a:rPr lang="en-GB" altLang="en-US" sz="2400" dirty="0" smtClean="0">
                <a:latin typeface="Comic Sans MS" panose="030F0702030302020204" pitchFamily="66" charset="0"/>
              </a:rPr>
              <a:t>Scale. </a:t>
            </a:r>
          </a:p>
          <a:p>
            <a:pPr algn="l" eaLnBrk="0" hangingPunct="0">
              <a:spcBef>
                <a:spcPct val="50000"/>
              </a:spcBef>
            </a:pPr>
            <a:r>
              <a:rPr lang="en-GB" altLang="en-US" sz="2400" dirty="0" smtClean="0">
                <a:latin typeface="Comic Sans MS" panose="030F0702030302020204" pitchFamily="66" charset="0"/>
              </a:rPr>
              <a:t>It </a:t>
            </a:r>
            <a:r>
              <a:rPr lang="en-GB" altLang="en-US" sz="2400" dirty="0">
                <a:latin typeface="Comic Sans MS" panose="030F0702030302020204" pitchFamily="66" charset="0"/>
              </a:rPr>
              <a:t>is a </a:t>
            </a:r>
            <a:r>
              <a:rPr lang="en-GB" alt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logarithmic</a:t>
            </a:r>
            <a:r>
              <a:rPr lang="en-GB" altLang="en-US" sz="2400" dirty="0">
                <a:latin typeface="Comic Sans MS" panose="030F0702030302020204" pitchFamily="66" charset="0"/>
              </a:rPr>
              <a:t> scale which means that a size ‘6’ on the Richter Scale is 10 times larger than a size ‘5’ and 100 times larger than a size ‘4’.</a:t>
            </a:r>
          </a:p>
        </p:txBody>
      </p:sp>
      <p:sp>
        <p:nvSpPr>
          <p:cNvPr id="5176" name="Rectangle 56"/>
          <p:cNvSpPr>
            <a:spLocks noChangeArrowheads="1"/>
          </p:cNvSpPr>
          <p:nvPr/>
        </p:nvSpPr>
        <p:spPr bwMode="auto">
          <a:xfrm>
            <a:off x="876300" y="1194292"/>
            <a:ext cx="321754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alt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The Richter Scale</a:t>
            </a:r>
          </a:p>
        </p:txBody>
      </p:sp>
      <p:pic>
        <p:nvPicPr>
          <p:cNvPr id="5180" name="Picture 60" descr="richter_sca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361" y="1926238"/>
            <a:ext cx="1200150" cy="410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81" name="Rectangle 6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76300" y="394029"/>
            <a:ext cx="9665230" cy="620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Autofit/>
          </a:bodyPr>
          <a:lstStyle/>
          <a:p>
            <a:pPr algn="l"/>
            <a:r>
              <a:rPr lang="en-GB" altLang="en-US" sz="4000" dirty="0">
                <a:latin typeface="Comic Sans MS" panose="030F0702030302020204" pitchFamily="66" charset="0"/>
              </a:rPr>
              <a:t>How can we measure earthquakes?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631330" y="0"/>
            <a:ext cx="4560670" cy="15696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2400" b="1" u="sng" dirty="0" smtClean="0"/>
              <a:t>Task</a:t>
            </a:r>
          </a:p>
          <a:p>
            <a:r>
              <a:rPr lang="en-GB" sz="2400" dirty="0" smtClean="0"/>
              <a:t>In your own words write down what the Richter scale is/is used for.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65423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265" y="195943"/>
            <a:ext cx="7740502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2" name="Rectangle 32"/>
          <p:cNvSpPr>
            <a:spLocks noChangeArrowheads="1"/>
          </p:cNvSpPr>
          <p:nvPr/>
        </p:nvSpPr>
        <p:spPr bwMode="auto">
          <a:xfrm>
            <a:off x="863599" y="3972206"/>
            <a:ext cx="71294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GB" altLang="en-US" sz="2400" dirty="0">
                <a:latin typeface="Comic Sans MS" panose="030F0702030302020204" pitchFamily="66" charset="0"/>
              </a:rPr>
              <a:t>How many times greater was the Japanese earthquake?</a:t>
            </a:r>
          </a:p>
        </p:txBody>
      </p:sp>
      <p:sp>
        <p:nvSpPr>
          <p:cNvPr id="20542" name="Rectangle 62"/>
          <p:cNvSpPr>
            <a:spLocks noChangeArrowheads="1"/>
          </p:cNvSpPr>
          <p:nvPr/>
        </p:nvSpPr>
        <p:spPr bwMode="auto">
          <a:xfrm>
            <a:off x="863600" y="4993108"/>
            <a:ext cx="748823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GB" altLang="en-US" sz="2400" dirty="0">
                <a:latin typeface="Comic Sans MS" panose="030F0702030302020204" pitchFamily="66" charset="0"/>
              </a:rPr>
              <a:t>The Japanese earthquake was </a:t>
            </a:r>
            <a:r>
              <a:rPr lang="en-GB" altLang="en-US" sz="2400" b="1" u="sng" dirty="0">
                <a:latin typeface="Comic Sans MS" panose="030F0702030302020204" pitchFamily="66" charset="0"/>
              </a:rPr>
              <a:t>10</a:t>
            </a:r>
            <a:r>
              <a:rPr lang="en-GB" altLang="en-US" sz="2400" dirty="0">
                <a:latin typeface="Comic Sans MS" panose="030F0702030302020204" pitchFamily="66" charset="0"/>
              </a:rPr>
              <a:t> times more powerful than the Greek earthquake.</a:t>
            </a:r>
          </a:p>
        </p:txBody>
      </p:sp>
      <p:pic>
        <p:nvPicPr>
          <p:cNvPr id="20543" name="Picture 63" descr="richter_sca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836613"/>
            <a:ext cx="1200150" cy="410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46" name="Group 66"/>
          <p:cNvGrpSpPr>
            <a:grpSpLocks/>
          </p:cNvGrpSpPr>
          <p:nvPr/>
        </p:nvGrpSpPr>
        <p:grpSpPr bwMode="auto">
          <a:xfrm>
            <a:off x="863600" y="1227871"/>
            <a:ext cx="9599613" cy="830263"/>
            <a:chOff x="294" y="1427"/>
            <a:chExt cx="6047" cy="523"/>
          </a:xfrm>
        </p:grpSpPr>
        <p:sp>
          <p:nvSpPr>
            <p:cNvPr id="20483" name="Text Box 3"/>
            <p:cNvSpPr txBox="1">
              <a:spLocks noChangeArrowheads="1"/>
            </p:cNvSpPr>
            <p:nvPr/>
          </p:nvSpPr>
          <p:spPr bwMode="auto">
            <a:xfrm>
              <a:off x="294" y="1427"/>
              <a:ext cx="5035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GB" altLang="en-US" sz="2400" dirty="0">
                  <a:latin typeface="Comic Sans MS" panose="030F0702030302020204" pitchFamily="66" charset="0"/>
                </a:rPr>
                <a:t>The Japanese earthquake in Kobe (September 1995) measured </a:t>
              </a:r>
              <a:r>
                <a:rPr lang="en-GB" altLang="en-US" sz="2400" b="1" dirty="0">
                  <a:latin typeface="Comic Sans MS" panose="030F0702030302020204" pitchFamily="66" charset="0"/>
                </a:rPr>
                <a:t>7.2</a:t>
              </a:r>
              <a:r>
                <a:rPr lang="en-GB" altLang="en-US" sz="2400" dirty="0">
                  <a:latin typeface="Comic Sans MS" panose="030F0702030302020204" pitchFamily="66" charset="0"/>
                </a:rPr>
                <a:t> on the Richter Scale.</a:t>
              </a:r>
            </a:p>
          </p:txBody>
        </p:sp>
        <p:sp>
          <p:nvSpPr>
            <p:cNvPr id="20544" name="Line 64"/>
            <p:cNvSpPr>
              <a:spLocks noChangeShapeType="1"/>
            </p:cNvSpPr>
            <p:nvPr/>
          </p:nvSpPr>
          <p:spPr bwMode="auto">
            <a:xfrm>
              <a:off x="5706" y="1834"/>
              <a:ext cx="635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dirty="0"/>
            </a:p>
          </p:txBody>
        </p:sp>
      </p:grpSp>
      <p:grpSp>
        <p:nvGrpSpPr>
          <p:cNvPr id="20547" name="Group 67"/>
          <p:cNvGrpSpPr>
            <a:grpSpLocks/>
          </p:cNvGrpSpPr>
          <p:nvPr/>
        </p:nvGrpSpPr>
        <p:grpSpPr bwMode="auto">
          <a:xfrm>
            <a:off x="863599" y="2274609"/>
            <a:ext cx="9599613" cy="1030288"/>
            <a:chOff x="250" y="2058"/>
            <a:chExt cx="6047" cy="649"/>
          </a:xfrm>
        </p:grpSpPr>
        <p:sp>
          <p:nvSpPr>
            <p:cNvPr id="20511" name="Rectangle 31"/>
            <p:cNvSpPr>
              <a:spLocks noChangeArrowheads="1"/>
            </p:cNvSpPr>
            <p:nvPr/>
          </p:nvSpPr>
          <p:spPr bwMode="auto">
            <a:xfrm>
              <a:off x="250" y="2184"/>
              <a:ext cx="48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GB" altLang="en-US" sz="2400" dirty="0">
                  <a:latin typeface="Comic Sans MS" panose="030F0702030302020204" pitchFamily="66" charset="0"/>
                </a:rPr>
                <a:t>The Greek earthquake (June 1995) measured </a:t>
              </a:r>
              <a:r>
                <a:rPr lang="en-GB" altLang="en-US" sz="2400" b="1" dirty="0">
                  <a:latin typeface="Comic Sans MS" panose="030F0702030302020204" pitchFamily="66" charset="0"/>
                </a:rPr>
                <a:t>6.2</a:t>
              </a:r>
              <a:r>
                <a:rPr lang="en-GB" altLang="en-US" sz="2400" dirty="0">
                  <a:latin typeface="Comic Sans MS" panose="030F0702030302020204" pitchFamily="66" charset="0"/>
                </a:rPr>
                <a:t> on the Richter Scale.</a:t>
              </a:r>
            </a:p>
          </p:txBody>
        </p:sp>
        <p:sp>
          <p:nvSpPr>
            <p:cNvPr id="20545" name="Line 65"/>
            <p:cNvSpPr>
              <a:spLocks noChangeShapeType="1"/>
            </p:cNvSpPr>
            <p:nvPr/>
          </p:nvSpPr>
          <p:spPr bwMode="auto">
            <a:xfrm>
              <a:off x="5662" y="2058"/>
              <a:ext cx="635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dirty="0"/>
            </a:p>
          </p:txBody>
        </p:sp>
      </p:grpSp>
      <p:sp>
        <p:nvSpPr>
          <p:cNvPr id="20548" name="Rectangle 68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63599" y="36897"/>
            <a:ext cx="9123361" cy="6937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Autofit/>
          </a:bodyPr>
          <a:lstStyle/>
          <a:p>
            <a:pPr algn="l"/>
            <a:r>
              <a:rPr lang="en-GB" altLang="en-US" sz="3600" b="1" dirty="0">
                <a:latin typeface="Comic Sans MS" panose="030F0702030302020204" pitchFamily="66" charset="0"/>
              </a:rPr>
              <a:t>How can we measure earthquakes?</a:t>
            </a:r>
          </a:p>
        </p:txBody>
      </p:sp>
    </p:spTree>
    <p:extLst>
      <p:ext uri="{BB962C8B-B14F-4D97-AF65-F5344CB8AC3E}">
        <p14:creationId xmlns:p14="http://schemas.microsoft.com/office/powerpoint/2010/main" val="35875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2" grpId="0"/>
      <p:bldP spid="2054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159" name="ShockwaveFlash1" r:id="rId2" imgW="9391680" imgH="6249960"/>
        </mc:Choice>
        <mc:Fallback>
          <p:control name="ShockwaveFlash1" r:id="rId2" imgW="9391680" imgH="624996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60500" y="328613"/>
                  <a:ext cx="9391650" cy="62499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31434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Impacts of an earthquake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18219"/>
          </a:xfrm>
        </p:spPr>
        <p:txBody>
          <a:bodyPr/>
          <a:lstStyle/>
          <a:p>
            <a:r>
              <a:rPr lang="en-GB" dirty="0" smtClean="0"/>
              <a:t>As we go through the next few slides you are going to create a </a:t>
            </a:r>
            <a:r>
              <a:rPr lang="en-GB" dirty="0" smtClean="0">
                <a:solidFill>
                  <a:srgbClr val="FF0000"/>
                </a:solidFill>
              </a:rPr>
              <a:t>mind map </a:t>
            </a:r>
            <a:r>
              <a:rPr lang="en-GB" dirty="0" smtClean="0"/>
              <a:t>which explains the </a:t>
            </a:r>
            <a:r>
              <a:rPr lang="en-GB" dirty="0" smtClean="0">
                <a:solidFill>
                  <a:srgbClr val="FF0000"/>
                </a:solidFill>
              </a:rPr>
              <a:t>impact of an earthquake</a:t>
            </a:r>
            <a:r>
              <a:rPr lang="en-GB" dirty="0" smtClean="0"/>
              <a:t>. It should follow the structure as shown below.</a:t>
            </a:r>
          </a:p>
          <a:p>
            <a:endParaRPr lang="en-GB" dirty="0"/>
          </a:p>
        </p:txBody>
      </p:sp>
      <p:sp>
        <p:nvSpPr>
          <p:cNvPr id="4" name="Oval 3"/>
          <p:cNvSpPr/>
          <p:nvPr/>
        </p:nvSpPr>
        <p:spPr>
          <a:xfrm>
            <a:off x="5204033" y="5023262"/>
            <a:ext cx="2113808" cy="14606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Impact of earthquake</a:t>
            </a:r>
            <a:endParaRPr lang="en-GB" dirty="0"/>
          </a:p>
        </p:txBody>
      </p:sp>
      <p:cxnSp>
        <p:nvCxnSpPr>
          <p:cNvPr id="7" name="Straight Connector 6"/>
          <p:cNvCxnSpPr/>
          <p:nvPr/>
        </p:nvCxnSpPr>
        <p:spPr>
          <a:xfrm flipH="1" flipV="1">
            <a:off x="4610267" y="5023262"/>
            <a:ext cx="593766" cy="463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3720276" y="4186205"/>
            <a:ext cx="593766" cy="463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80231" y="4653930"/>
            <a:ext cx="2660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What has happened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2247078" y="3804844"/>
            <a:ext cx="2660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What this then caused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7317841" y="4521198"/>
            <a:ext cx="4260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cs typeface="Arial" panose="020B0604020202020204" pitchFamily="34" charset="0"/>
              </a:rPr>
              <a:t>The </a:t>
            </a:r>
            <a:r>
              <a:rPr lang="en-GB" dirty="0">
                <a:cs typeface="Arial" panose="020B0604020202020204" pitchFamily="34" charset="0"/>
              </a:rPr>
              <a:t>movement of the tectonic plates causes the land above to </a:t>
            </a:r>
            <a:r>
              <a:rPr lang="en-GB" dirty="0" smtClean="0">
                <a:cs typeface="Arial" panose="020B0604020202020204" pitchFamily="34" charset="0"/>
              </a:rPr>
              <a:t>deform 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03323" y="3687702"/>
            <a:ext cx="3089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cs typeface="Arial" panose="020B0604020202020204" pitchFamily="34" charset="0"/>
              </a:rPr>
              <a:t>Deformed ground </a:t>
            </a:r>
            <a:r>
              <a:rPr lang="en-GB" dirty="0" smtClean="0">
                <a:cs typeface="Arial" panose="020B0604020202020204" pitchFamily="34" charset="0"/>
              </a:rPr>
              <a:t>surface </a:t>
            </a:r>
            <a:endParaRPr lang="en-GB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7317841" y="5126182"/>
            <a:ext cx="643904" cy="4590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8518190" y="4034165"/>
            <a:ext cx="593766" cy="4810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819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Impacts of an earthquake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0" y="4536587"/>
            <a:ext cx="5248563" cy="1028411"/>
          </a:xfrm>
        </p:spPr>
        <p:txBody>
          <a:bodyPr>
            <a:noAutofit/>
          </a:bodyPr>
          <a:lstStyle/>
          <a:p>
            <a:r>
              <a:rPr lang="en-GB" dirty="0">
                <a:cs typeface="Arial" panose="020B0604020202020204" pitchFamily="34" charset="0"/>
              </a:rPr>
              <a:t>Shock waves destroy the structure of buildings, often causing them to collapse </a:t>
            </a:r>
            <a:r>
              <a:rPr lang="en-GB" dirty="0" smtClean="0">
                <a:solidFill>
                  <a:srgbClr val="FF0000"/>
                </a:solidFill>
                <a:cs typeface="Arial" panose="020B0604020202020204" pitchFamily="34" charset="0"/>
                <a:sym typeface="Wingdings" panose="05000000000000000000" pitchFamily="2" charset="2"/>
              </a:rPr>
              <a:t> Damage to buildings.</a:t>
            </a:r>
            <a:endParaRPr lang="en-GB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7298" y="1102764"/>
            <a:ext cx="3705542" cy="2472807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004454" y="1990813"/>
            <a:ext cx="7178964" cy="17999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cs typeface="Arial" panose="020B0604020202020204" pitchFamily="34" charset="0"/>
              </a:rPr>
              <a:t>The movement of the tectonic plates causes the land above to deform </a:t>
            </a:r>
            <a:r>
              <a:rPr lang="en-GB" dirty="0" smtClean="0">
                <a:solidFill>
                  <a:srgbClr val="FF0000"/>
                </a:solidFill>
                <a:cs typeface="Arial" panose="020B0604020202020204" pitchFamily="34" charset="0"/>
                <a:sym typeface="Wingdings" panose="05000000000000000000" pitchFamily="2" charset="2"/>
              </a:rPr>
              <a:t> Deformed ground surface. </a:t>
            </a:r>
            <a:endParaRPr lang="en-GB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546" y="4090931"/>
            <a:ext cx="4285262" cy="241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6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Impacts of an earthquake</a:t>
            </a:r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04454" y="1990813"/>
            <a:ext cx="7178964" cy="17999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cs typeface="Arial" panose="020B0604020202020204" pitchFamily="34" charset="0"/>
              </a:rPr>
              <a:t>Buildings collapse, </a:t>
            </a:r>
            <a:r>
              <a:rPr lang="en-GB" dirty="0">
                <a:cs typeface="Arial" panose="020B0604020202020204" pitchFamily="34" charset="0"/>
              </a:rPr>
              <a:t>people can be crushed or injured by falling </a:t>
            </a:r>
            <a:r>
              <a:rPr lang="en-GB" dirty="0" smtClean="0">
                <a:cs typeface="Arial" panose="020B0604020202020204" pitchFamily="34" charset="0"/>
              </a:rPr>
              <a:t>debris </a:t>
            </a:r>
            <a:r>
              <a:rPr lang="en-GB" dirty="0" smtClean="0">
                <a:solidFill>
                  <a:srgbClr val="FF0000"/>
                </a:solidFill>
                <a:cs typeface="Arial" panose="020B0604020202020204" pitchFamily="34" charset="0"/>
                <a:sym typeface="Wingdings" panose="05000000000000000000" pitchFamily="2" charset="2"/>
              </a:rPr>
              <a:t> Loss of life.</a:t>
            </a:r>
            <a:endParaRPr lang="en-GB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11111"/>
          <a:stretch/>
        </p:blipFill>
        <p:spPr>
          <a:xfrm>
            <a:off x="8289873" y="1027906"/>
            <a:ext cx="3692769" cy="2560320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5255491" y="4130822"/>
            <a:ext cx="6098309" cy="17999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cs typeface="Arial" panose="020B0604020202020204" pitchFamily="34" charset="0"/>
              </a:rPr>
              <a:t>D</a:t>
            </a:r>
            <a:r>
              <a:rPr lang="en-GB" dirty="0" smtClean="0">
                <a:cs typeface="Arial" panose="020B0604020202020204" pitchFamily="34" charset="0"/>
              </a:rPr>
              <a:t>amage </a:t>
            </a:r>
            <a:r>
              <a:rPr lang="en-GB" dirty="0">
                <a:cs typeface="Arial" panose="020B0604020202020204" pitchFamily="34" charset="0"/>
              </a:rPr>
              <a:t>to electricity lines and gas pipes lead to fires</a:t>
            </a:r>
            <a:r>
              <a:rPr lang="en-GB" dirty="0" smtClean="0">
                <a:cs typeface="Arial" panose="020B0604020202020204" pitchFamily="34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cs typeface="Arial" panose="020B0604020202020204" pitchFamily="34" charset="0"/>
                <a:sym typeface="Wingdings" panose="05000000000000000000" pitchFamily="2" charset="2"/>
              </a:rPr>
              <a:t> Devastating fires destroying large areas.</a:t>
            </a:r>
            <a:endParaRPr lang="en-GB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770" y="3790806"/>
            <a:ext cx="4624339" cy="288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0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Earthquakes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6384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I will be able to</a:t>
            </a:r>
          </a:p>
          <a:p>
            <a:r>
              <a:rPr lang="en-US" dirty="0" smtClean="0"/>
              <a:t>Explain how earthquakes occur.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771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070389"/>
            <a:ext cx="4440382" cy="23168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latin typeface="+mj-lt"/>
                <a:cs typeface="Arial" panose="020B0604020202020204" pitchFamily="34" charset="0"/>
              </a:rPr>
              <a:t>Shock waves cause unstable ground to give way </a:t>
            </a:r>
            <a:r>
              <a:rPr lang="en-GB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 Landslides.</a:t>
            </a:r>
            <a:endParaRPr lang="en-GB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6253" y="818718"/>
            <a:ext cx="5944235" cy="465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7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" y="0"/>
            <a:ext cx="1178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How can we manage earthquake damage?</a:t>
            </a:r>
            <a:endParaRPr lang="en-GB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581" y="1137920"/>
            <a:ext cx="11296073" cy="5547360"/>
          </a:xfrm>
        </p:spPr>
        <p:txBody>
          <a:bodyPr>
            <a:normAutofit/>
          </a:bodyPr>
          <a:lstStyle/>
          <a:p>
            <a:r>
              <a:rPr lang="en-GB" sz="2400" dirty="0">
                <a:latin typeface="Comic Sans MS" panose="030F0702030302020204" pitchFamily="66" charset="0"/>
                <a:cs typeface="Arial" panose="020B0604020202020204" pitchFamily="34" charset="0"/>
              </a:rPr>
              <a:t>People living in earthquake zones need to know what they should do in the event of a quake. </a:t>
            </a:r>
            <a:r>
              <a:rPr lang="en-GB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This can include;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Training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people</a:t>
            </a:r>
            <a:r>
              <a:rPr lang="en-GB" sz="2400" dirty="0">
                <a:latin typeface="Comic Sans MS" panose="030F0702030302020204" pitchFamily="66" charset="0"/>
                <a:cs typeface="Arial" panose="020B0604020202020204" pitchFamily="34" charset="0"/>
              </a:rPr>
              <a:t> may involve holding 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earthquake drills </a:t>
            </a:r>
            <a:r>
              <a:rPr lang="en-GB" sz="2400" dirty="0">
                <a:latin typeface="Comic Sans MS" panose="030F0702030302020204" pitchFamily="66" charset="0"/>
                <a:cs typeface="Arial" panose="020B0604020202020204" pitchFamily="34" charset="0"/>
              </a:rPr>
              <a:t>and educating people via 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TV</a:t>
            </a:r>
            <a:r>
              <a:rPr lang="en-GB" sz="2400" dirty="0">
                <a:latin typeface="Comic Sans MS" panose="030F0702030302020204" pitchFamily="66" charset="0"/>
                <a:cs typeface="Arial" panose="020B0604020202020204" pitchFamily="34" charset="0"/>
              </a:rPr>
              <a:t> or 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radio</a:t>
            </a:r>
            <a:r>
              <a:rPr lang="en-GB" sz="2400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People </a:t>
            </a:r>
            <a:r>
              <a:rPr lang="en-GB" sz="2400" dirty="0">
                <a:latin typeface="Comic Sans MS" panose="030F0702030302020204" pitchFamily="66" charset="0"/>
                <a:cs typeface="Arial" panose="020B0604020202020204" pitchFamily="34" charset="0"/>
              </a:rPr>
              <a:t>may put together 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emergency </a:t>
            </a:r>
            <a:r>
              <a:rPr lang="en-GB" sz="2400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kits </a:t>
            </a:r>
            <a:r>
              <a:rPr lang="en-GB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and </a:t>
            </a:r>
            <a:r>
              <a:rPr lang="en-GB" sz="2400" dirty="0">
                <a:latin typeface="Comic Sans MS" panose="030F0702030302020204" pitchFamily="66" charset="0"/>
                <a:cs typeface="Arial" panose="020B0604020202020204" pitchFamily="34" charset="0"/>
              </a:rPr>
              <a:t>store them in their homes. An </a:t>
            </a:r>
            <a:r>
              <a:rPr lang="en-GB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emergency kit may include </a:t>
            </a:r>
            <a:r>
              <a:rPr lang="en-GB" sz="2400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first-aid items, blankets, tinned food and bottled water.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Earthquake-proof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buildings</a:t>
            </a:r>
            <a:r>
              <a:rPr lang="en-GB" sz="2400" dirty="0">
                <a:latin typeface="Comic Sans MS" panose="030F0702030302020204" pitchFamily="66" charset="0"/>
                <a:cs typeface="Arial" panose="020B0604020202020204" pitchFamily="34" charset="0"/>
              </a:rPr>
              <a:t> have been constructed in many major cities, eg the 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Transamerica Pyramid</a:t>
            </a:r>
            <a:r>
              <a:rPr lang="en-GB" sz="2400" dirty="0">
                <a:latin typeface="Comic Sans MS" panose="030F0702030302020204" pitchFamily="66" charset="0"/>
                <a:cs typeface="Arial" panose="020B0604020202020204" pitchFamily="34" charset="0"/>
              </a:rPr>
              <a:t> in 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San Francisco. </a:t>
            </a:r>
            <a:r>
              <a:rPr lang="en-GB" sz="2400" dirty="0">
                <a:latin typeface="Comic Sans MS" panose="030F0702030302020204" pitchFamily="66" charset="0"/>
                <a:cs typeface="Arial" panose="020B0604020202020204" pitchFamily="34" charset="0"/>
              </a:rPr>
              <a:t>Buildings such as this are designed to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absorb the energy </a:t>
            </a:r>
            <a:r>
              <a:rPr lang="en-GB" sz="2400" dirty="0">
                <a:latin typeface="Comic Sans MS" panose="030F0702030302020204" pitchFamily="66" charset="0"/>
                <a:cs typeface="Arial" panose="020B0604020202020204" pitchFamily="34" charset="0"/>
              </a:rPr>
              <a:t>of an earthquake and to withstand the movement of the Earth</a:t>
            </a:r>
            <a:r>
              <a:rPr lang="en-GB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Roads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 </a:t>
            </a:r>
            <a:r>
              <a:rPr lang="en-GB" sz="2400" dirty="0">
                <a:latin typeface="Comic Sans MS" panose="030F0702030302020204" pitchFamily="66" charset="0"/>
                <a:cs typeface="Arial" panose="020B0604020202020204" pitchFamily="34" charset="0"/>
              </a:rPr>
              <a:t>and 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bridges</a:t>
            </a:r>
            <a:r>
              <a:rPr lang="en-GB" sz="2400" dirty="0">
                <a:latin typeface="Comic Sans MS" panose="030F0702030302020204" pitchFamily="66" charset="0"/>
                <a:cs typeface="Arial" panose="020B0604020202020204" pitchFamily="34" charset="0"/>
              </a:rPr>
              <a:t> can also be designed to withstand the power of earthquakes.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3879602" y="5657671"/>
            <a:ext cx="7232073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2400" b="1" u="sng" dirty="0" smtClean="0">
                <a:solidFill>
                  <a:srgbClr val="5B0091"/>
                </a:solidFill>
                <a:latin typeface="+mj-lt"/>
              </a:rPr>
              <a:t>Task</a:t>
            </a:r>
          </a:p>
          <a:p>
            <a:r>
              <a:rPr lang="en-GB" sz="2400" dirty="0" smtClean="0">
                <a:solidFill>
                  <a:srgbClr val="5B0091"/>
                </a:solidFill>
                <a:latin typeface="+mj-lt"/>
              </a:rPr>
              <a:t>Draw a picture to represent each method of reducing earthquake damage.</a:t>
            </a:r>
          </a:p>
        </p:txBody>
      </p:sp>
    </p:spTree>
    <p:extLst>
      <p:ext uri="{BB962C8B-B14F-4D97-AF65-F5344CB8AC3E}">
        <p14:creationId xmlns:p14="http://schemas.microsoft.com/office/powerpoint/2010/main" val="317604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cs typeface="Arial" panose="020B0604020202020204" pitchFamily="34" charset="0"/>
              </a:rPr>
              <a:t>How can we make buildings earthquake proof?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edition.cnn.com/videos/world/2016/10/03/future-cities-asia-kengo-kuma-spc.cnn</a:t>
            </a:r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204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9602" y="0"/>
            <a:ext cx="6832600" cy="6832600"/>
          </a:xfrm>
          <a:prstGeom prst="rect">
            <a:avLst/>
          </a:prstGeom>
        </p:spPr>
      </p:pic>
      <p:sp>
        <p:nvSpPr>
          <p:cNvPr id="3" name="Rectangle 22"/>
          <p:cNvSpPr>
            <a:spLocks noChangeArrowheads="1"/>
          </p:cNvSpPr>
          <p:nvPr/>
        </p:nvSpPr>
        <p:spPr bwMode="auto">
          <a:xfrm>
            <a:off x="613888" y="1738813"/>
            <a:ext cx="2782455" cy="26669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2400" b="1" u="sng" dirty="0" smtClean="0">
                <a:solidFill>
                  <a:srgbClr val="5B0091"/>
                </a:solidFill>
                <a:latin typeface="+mj-lt"/>
              </a:rPr>
              <a:t>Task</a:t>
            </a:r>
          </a:p>
          <a:p>
            <a:r>
              <a:rPr lang="en-GB" sz="2400" dirty="0" smtClean="0">
                <a:solidFill>
                  <a:srgbClr val="5B0091"/>
                </a:solidFill>
                <a:latin typeface="+mj-lt"/>
              </a:rPr>
              <a:t>Collect a copy of the earthquake proof building diagram and glue it into your jotter.</a:t>
            </a:r>
          </a:p>
        </p:txBody>
      </p:sp>
    </p:spTree>
    <p:extLst>
      <p:ext uri="{BB962C8B-B14F-4D97-AF65-F5344CB8AC3E}">
        <p14:creationId xmlns:p14="http://schemas.microsoft.com/office/powerpoint/2010/main" val="28265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Assessed Piece</a:t>
            </a:r>
            <a:endParaRPr lang="en-GB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4992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You are going to create your very own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earthquake management plan. 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The plan can take the form of an information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leaflet</a:t>
            </a:r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, an informative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poster</a:t>
            </a:r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 or a written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script</a:t>
            </a:r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 for an educational radio announcement.</a:t>
            </a:r>
          </a:p>
          <a:p>
            <a:pPr marL="0" indent="0">
              <a:buNone/>
            </a:pPr>
            <a:endParaRPr lang="en-GB" dirty="0" smtClean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You must include the following information;</a:t>
            </a:r>
          </a:p>
          <a:p>
            <a:pPr marL="514350" indent="-514350">
              <a:buAutoNum type="arabicPeriod"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</a:t>
            </a:r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an earthquake is and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why</a:t>
            </a:r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 they happen.</a:t>
            </a:r>
          </a:p>
          <a:p>
            <a:pPr marL="514350" indent="-514350">
              <a:buAutoNum type="arabicPeriod"/>
            </a:pPr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An explanation of 3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impacts</a:t>
            </a:r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 of an earthquake.</a:t>
            </a:r>
          </a:p>
          <a:p>
            <a:pPr marL="514350" indent="-514350">
              <a:buAutoNum type="arabicPeriod"/>
            </a:pPr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A description of 3 different ways to 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manage the damage </a:t>
            </a:r>
            <a:r>
              <a:rPr lang="en-GB" dirty="0" smtClean="0">
                <a:latin typeface="Comic Sans MS" panose="030F0702030302020204" pitchFamily="66" charset="0"/>
                <a:cs typeface="Arial" panose="020B0604020202020204" pitchFamily="34" charset="0"/>
              </a:rPr>
              <a:t>that earthquakes cause.</a:t>
            </a:r>
          </a:p>
          <a:p>
            <a:pPr marL="514350" indent="-514350">
              <a:buAutoNum type="arabicPeriod"/>
            </a:pPr>
            <a:endParaRPr lang="en-GB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44348" y="6153746"/>
            <a:ext cx="3775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/>
              <a:t>Teacher note: help sheets are in the tray for anyone who was absent</a:t>
            </a:r>
            <a:endParaRPr lang="en-GB" sz="1600" i="1" dirty="0"/>
          </a:p>
        </p:txBody>
      </p:sp>
    </p:spTree>
    <p:extLst>
      <p:ext uri="{BB962C8B-B14F-4D97-AF65-F5344CB8AC3E}">
        <p14:creationId xmlns:p14="http://schemas.microsoft.com/office/powerpoint/2010/main" val="132059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Lesson Starter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Write down what you think the </a:t>
            </a:r>
            <a:r>
              <a:rPr lang="en-GB" dirty="0" smtClean="0">
                <a:solidFill>
                  <a:srgbClr val="FF0000"/>
                </a:solidFill>
              </a:rPr>
              <a:t>most successful method of reducing earthquake damage</a:t>
            </a:r>
            <a:r>
              <a:rPr lang="en-GB" dirty="0" smtClean="0"/>
              <a:t> is </a:t>
            </a:r>
            <a:r>
              <a:rPr lang="en-GB" dirty="0" smtClean="0">
                <a:solidFill>
                  <a:srgbClr val="FF0000"/>
                </a:solidFill>
              </a:rPr>
              <a:t>and why.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94" y="0"/>
            <a:ext cx="4286250" cy="240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565" y="4457320"/>
            <a:ext cx="3346162" cy="2197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0"/>
            <a:ext cx="3962400" cy="26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96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Sichuan Earthquake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04463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I will be able to </a:t>
            </a:r>
          </a:p>
          <a:p>
            <a:pPr marL="0" indent="0">
              <a:buNone/>
            </a:pPr>
            <a:r>
              <a:rPr lang="en-GB" dirty="0" smtClean="0"/>
              <a:t>Describe the impacts of the Sichuan earthquake.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439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Sichuan Earthquake – Case Study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We are going to find out about what happened during the Sichuan earthquake in China in 2008.</a:t>
            </a:r>
          </a:p>
          <a:p>
            <a:endParaRPr lang="en-GB" dirty="0" smtClean="0"/>
          </a:p>
          <a:p>
            <a:r>
              <a:rPr lang="en-GB" dirty="0" smtClean="0"/>
              <a:t>Take the heading </a:t>
            </a:r>
            <a:r>
              <a:rPr lang="en-GB" dirty="0" smtClean="0">
                <a:solidFill>
                  <a:srgbClr val="FF0000"/>
                </a:solidFill>
              </a:rPr>
              <a:t>‘Sichuan Earthquake’ </a:t>
            </a:r>
            <a:r>
              <a:rPr lang="en-GB" dirty="0" smtClean="0"/>
              <a:t>and </a:t>
            </a:r>
            <a:r>
              <a:rPr lang="en-GB" dirty="0" smtClean="0">
                <a:solidFill>
                  <a:srgbClr val="FF0000"/>
                </a:solidFill>
              </a:rPr>
              <a:t>copy the table </a:t>
            </a:r>
            <a:r>
              <a:rPr lang="en-GB" dirty="0" smtClean="0"/>
              <a:t>from the next slide. Make sure you leave space for answers.</a:t>
            </a:r>
          </a:p>
          <a:p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sym typeface="Wingdings" panose="05000000000000000000" pitchFamily="2" charset="2"/>
              </a:rPr>
              <a:t> </a:t>
            </a:r>
            <a:r>
              <a:rPr lang="en-GB" dirty="0" smtClean="0"/>
              <a:t>You will then </a:t>
            </a:r>
            <a:r>
              <a:rPr lang="en-GB" dirty="0" smtClean="0">
                <a:solidFill>
                  <a:srgbClr val="FF0000"/>
                </a:solidFill>
              </a:rPr>
              <a:t>complete the table as we go through the slides.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228433"/>
            <a:ext cx="10515600" cy="1325563"/>
          </a:xfrm>
        </p:spPr>
        <p:txBody>
          <a:bodyPr/>
          <a:lstStyle/>
          <a:p>
            <a:r>
              <a:rPr lang="en-GB" dirty="0" smtClean="0"/>
              <a:t>Sichuan Earthquake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6904215"/>
              </p:ext>
            </p:extLst>
          </p:nvPr>
        </p:nvGraphicFramePr>
        <p:xfrm>
          <a:off x="684722" y="977643"/>
          <a:ext cx="10822556" cy="55304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6803">
                  <a:extLst>
                    <a:ext uri="{9D8B030D-6E8A-4147-A177-3AD203B41FA5}">
                      <a16:colId xmlns:a16="http://schemas.microsoft.com/office/drawing/2014/main" val="4067308074"/>
                    </a:ext>
                  </a:extLst>
                </a:gridCol>
                <a:gridCol w="5815753">
                  <a:extLst>
                    <a:ext uri="{9D8B030D-6E8A-4147-A177-3AD203B41FA5}">
                      <a16:colId xmlns:a16="http://schemas.microsoft.com/office/drawing/2014/main" val="1146750699"/>
                    </a:ext>
                  </a:extLst>
                </a:gridCol>
              </a:tblGrid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a. Date &amp; time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0913277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b. Magnitude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038783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dirty="0" smtClean="0"/>
                        <a:t>c. Two tectonic plates involved</a:t>
                      </a:r>
                    </a:p>
                    <a:p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681469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d. No. of Deaths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8310285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e. No. of Injuries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650515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f. No. people left homeless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729006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g. No. of school rooms that collapsed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1782568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h. What happened in </a:t>
                      </a:r>
                      <a:r>
                        <a:rPr lang="en-GB" sz="2200" dirty="0" err="1" smtClean="0"/>
                        <a:t>Shifang</a:t>
                      </a:r>
                      <a:r>
                        <a:rPr lang="en-GB" sz="2200" dirty="0" smtClean="0"/>
                        <a:t>?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115098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err="1" smtClean="0"/>
                        <a:t>i</a:t>
                      </a:r>
                      <a:r>
                        <a:rPr lang="en-GB" sz="2200" dirty="0" smtClean="0"/>
                        <a:t>. Distance between Sichuan</a:t>
                      </a:r>
                      <a:r>
                        <a:rPr lang="en-GB" sz="2200" baseline="0" dirty="0" smtClean="0"/>
                        <a:t> and Shanghai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979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8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322" y="388876"/>
            <a:ext cx="10515600" cy="1325563"/>
          </a:xfrm>
        </p:spPr>
        <p:txBody>
          <a:bodyPr/>
          <a:lstStyle/>
          <a:p>
            <a:r>
              <a:rPr lang="en-GB" dirty="0" smtClean="0"/>
              <a:t>Sichuan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322" y="1849376"/>
            <a:ext cx="10515600" cy="4351338"/>
          </a:xfrm>
        </p:spPr>
        <p:txBody>
          <a:bodyPr/>
          <a:lstStyle/>
          <a:p>
            <a:r>
              <a:rPr lang="en-GB" dirty="0" smtClean="0"/>
              <a:t>Sichuan is a province in South Western China. </a:t>
            </a:r>
          </a:p>
          <a:p>
            <a:r>
              <a:rPr lang="en-GB" dirty="0" smtClean="0"/>
              <a:t>Around </a:t>
            </a:r>
            <a:r>
              <a:rPr lang="en-GB" dirty="0" smtClean="0">
                <a:solidFill>
                  <a:srgbClr val="FF0000"/>
                </a:solidFill>
              </a:rPr>
              <a:t>87 million</a:t>
            </a:r>
            <a:r>
              <a:rPr lang="en-GB" dirty="0" smtClean="0"/>
              <a:t> people live here.</a:t>
            </a:r>
          </a:p>
          <a:p>
            <a:r>
              <a:rPr lang="en-GB" dirty="0" smtClean="0"/>
              <a:t>Lots of </a:t>
            </a:r>
            <a:r>
              <a:rPr lang="en-GB" dirty="0" smtClean="0">
                <a:solidFill>
                  <a:srgbClr val="FF0000"/>
                </a:solidFill>
              </a:rPr>
              <a:t>farming</a:t>
            </a:r>
            <a:r>
              <a:rPr lang="en-GB" dirty="0" smtClean="0"/>
              <a:t> takes place in this province.</a:t>
            </a:r>
          </a:p>
          <a:p>
            <a:r>
              <a:rPr lang="en-GB" dirty="0" smtClean="0"/>
              <a:t>It also has </a:t>
            </a:r>
            <a:r>
              <a:rPr lang="en-GB" dirty="0" smtClean="0">
                <a:solidFill>
                  <a:srgbClr val="FF0000"/>
                </a:solidFill>
              </a:rPr>
              <a:t>industry</a:t>
            </a:r>
            <a:r>
              <a:rPr lang="en-GB" dirty="0" smtClean="0"/>
              <a:t> (agriculture, iron, tourism etc.)</a:t>
            </a:r>
          </a:p>
          <a:p>
            <a:r>
              <a:rPr lang="en-GB" dirty="0" smtClean="0"/>
              <a:t>The area is rich in natural </a:t>
            </a:r>
            <a:r>
              <a:rPr lang="en-GB" dirty="0" smtClean="0">
                <a:solidFill>
                  <a:srgbClr val="FF0000"/>
                </a:solidFill>
              </a:rPr>
              <a:t>resources</a:t>
            </a:r>
            <a:r>
              <a:rPr lang="en-GB" dirty="0"/>
              <a:t> </a:t>
            </a:r>
            <a:r>
              <a:rPr lang="en-GB" dirty="0" smtClean="0"/>
              <a:t>(coal, petroleum, gas, lithium, cobalt etc.)</a:t>
            </a:r>
          </a:p>
          <a:p>
            <a:endParaRPr lang="en-GB" dirty="0"/>
          </a:p>
          <a:p>
            <a:r>
              <a:rPr lang="en-GB" dirty="0" smtClean="0"/>
              <a:t>Monday, </a:t>
            </a:r>
            <a:r>
              <a:rPr lang="en-GB" dirty="0" smtClean="0">
                <a:solidFill>
                  <a:srgbClr val="FF0000"/>
                </a:solidFill>
              </a:rPr>
              <a:t>12</a:t>
            </a:r>
            <a:r>
              <a:rPr lang="en-GB" baseline="30000" dirty="0" smtClean="0">
                <a:solidFill>
                  <a:srgbClr val="FF0000"/>
                </a:solidFill>
              </a:rPr>
              <a:t>th</a:t>
            </a:r>
            <a:r>
              <a:rPr lang="en-GB" dirty="0" smtClean="0">
                <a:solidFill>
                  <a:srgbClr val="FF0000"/>
                </a:solidFill>
              </a:rPr>
              <a:t> of May</a:t>
            </a:r>
            <a:r>
              <a:rPr lang="en-GB" dirty="0" smtClean="0"/>
              <a:t> 2008 (</a:t>
            </a:r>
            <a:r>
              <a:rPr lang="en-GB" dirty="0" smtClean="0">
                <a:solidFill>
                  <a:srgbClr val="FF0000"/>
                </a:solidFill>
              </a:rPr>
              <a:t>2:28pm</a:t>
            </a:r>
            <a:r>
              <a:rPr lang="en-GB" dirty="0" smtClean="0"/>
              <a:t> local time) an earthquake measuring </a:t>
            </a:r>
            <a:r>
              <a:rPr lang="en-GB" dirty="0" smtClean="0">
                <a:solidFill>
                  <a:srgbClr val="FF0000"/>
                </a:solidFill>
              </a:rPr>
              <a:t>8.0</a:t>
            </a:r>
            <a:r>
              <a:rPr lang="en-GB" dirty="0" smtClean="0"/>
              <a:t> on the Richter Scale occurred.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301" y="-1"/>
            <a:ext cx="3501699" cy="2731325"/>
          </a:xfrm>
          <a:prstGeom prst="rect">
            <a:avLst/>
          </a:prstGeom>
        </p:spPr>
      </p:pic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4809506" y="5016"/>
            <a:ext cx="3428340" cy="156966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2400" b="1" u="sng" dirty="0" smtClean="0">
                <a:solidFill>
                  <a:srgbClr val="5B0091"/>
                </a:solidFill>
                <a:latin typeface="+mj-lt"/>
              </a:rPr>
              <a:t>Task</a:t>
            </a:r>
          </a:p>
          <a:p>
            <a:r>
              <a:rPr lang="en-GB" sz="2400" dirty="0" smtClean="0">
                <a:solidFill>
                  <a:srgbClr val="5B0091"/>
                </a:solidFill>
                <a:latin typeface="+mj-lt"/>
              </a:rPr>
              <a:t>Can you think why the time of an earthquake is important?</a:t>
            </a:r>
          </a:p>
        </p:txBody>
      </p:sp>
    </p:spTree>
    <p:extLst>
      <p:ext uri="{BB962C8B-B14F-4D97-AF65-F5344CB8AC3E}">
        <p14:creationId xmlns:p14="http://schemas.microsoft.com/office/powerpoint/2010/main" val="87457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Earthquakes – What are they? Why do they happen?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10632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/>
              <a:t>An earthquake is a </a:t>
            </a:r>
            <a:r>
              <a:rPr lang="en-GB" dirty="0" smtClean="0">
                <a:solidFill>
                  <a:srgbClr val="FF0000"/>
                </a:solidFill>
              </a:rPr>
              <a:t>sudden movement </a:t>
            </a:r>
            <a:r>
              <a:rPr lang="en-GB" dirty="0" smtClean="0"/>
              <a:t>or </a:t>
            </a:r>
            <a:r>
              <a:rPr lang="en-GB" dirty="0" smtClean="0">
                <a:solidFill>
                  <a:srgbClr val="FF0000"/>
                </a:solidFill>
              </a:rPr>
              <a:t>shaking</a:t>
            </a:r>
            <a:r>
              <a:rPr lang="en-GB" dirty="0" smtClean="0"/>
              <a:t> of the </a:t>
            </a:r>
            <a:r>
              <a:rPr lang="en-GB" dirty="0" smtClean="0">
                <a:solidFill>
                  <a:srgbClr val="FF0000"/>
                </a:solidFill>
              </a:rPr>
              <a:t>ground. </a:t>
            </a:r>
          </a:p>
          <a:p>
            <a:pPr marL="0" indent="0">
              <a:buNone/>
            </a:pPr>
            <a:r>
              <a:rPr lang="en-GB" dirty="0" smtClean="0"/>
              <a:t>But what causes them?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In your pairs, can you think what might cause earthquakes?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…</a:t>
            </a:r>
          </a:p>
          <a:p>
            <a:pPr marL="0" indent="0">
              <a:buNone/>
            </a:pPr>
            <a:r>
              <a:rPr lang="en-GB" dirty="0" smtClean="0"/>
              <a:t>Tectonic plates!</a:t>
            </a:r>
          </a:p>
          <a:p>
            <a:pPr marL="0" indent="0">
              <a:buNone/>
            </a:pPr>
            <a:r>
              <a:rPr lang="en-GB" dirty="0" smtClean="0">
                <a:hlinkClick r:id="rId2"/>
              </a:rPr>
              <a:t>What causes earthquakes - video clip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50302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caused the earthquake?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 smtClean="0">
                <a:solidFill>
                  <a:srgbClr val="FF0000"/>
                </a:solidFill>
              </a:rPr>
              <a:t>Indian plate </a:t>
            </a:r>
            <a:r>
              <a:rPr lang="en-GB" dirty="0" smtClean="0"/>
              <a:t>(moving North) and the </a:t>
            </a:r>
            <a:r>
              <a:rPr lang="en-GB" dirty="0" smtClean="0">
                <a:solidFill>
                  <a:srgbClr val="FF0000"/>
                </a:solidFill>
              </a:rPr>
              <a:t>Eurasian plate </a:t>
            </a:r>
            <a:r>
              <a:rPr lang="en-GB" dirty="0" smtClean="0"/>
              <a:t>(moving East) collided.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427" y="3012705"/>
            <a:ext cx="5767944" cy="384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46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 effects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87,500</a:t>
            </a:r>
            <a:r>
              <a:rPr lang="en-GB" dirty="0" smtClean="0"/>
              <a:t> people </a:t>
            </a:r>
            <a:r>
              <a:rPr lang="en-GB" dirty="0" smtClean="0">
                <a:solidFill>
                  <a:srgbClr val="FF0000"/>
                </a:solidFill>
              </a:rPr>
              <a:t>died.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374,000</a:t>
            </a:r>
            <a:r>
              <a:rPr lang="en-GB" dirty="0" smtClean="0"/>
              <a:t> people were </a:t>
            </a:r>
            <a:r>
              <a:rPr lang="en-GB" dirty="0" smtClean="0">
                <a:solidFill>
                  <a:srgbClr val="FF0000"/>
                </a:solidFill>
              </a:rPr>
              <a:t>injured.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5 million </a:t>
            </a:r>
            <a:r>
              <a:rPr lang="en-GB" dirty="0" smtClean="0"/>
              <a:t>people were left </a:t>
            </a:r>
            <a:r>
              <a:rPr lang="en-GB" dirty="0" smtClean="0">
                <a:solidFill>
                  <a:srgbClr val="FF0000"/>
                </a:solidFill>
              </a:rPr>
              <a:t>homeless.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Schools collapsed </a:t>
            </a:r>
            <a:r>
              <a:rPr lang="en-GB" dirty="0" smtClean="0">
                <a:sym typeface="Wingdings" panose="05000000000000000000" pitchFamily="2" charset="2"/>
              </a:rPr>
              <a:t> around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7,000 </a:t>
            </a:r>
            <a:r>
              <a:rPr lang="en-GB" dirty="0" smtClean="0">
                <a:sym typeface="Wingdings" panose="05000000000000000000" pitchFamily="2" charset="2"/>
              </a:rPr>
              <a:t>classrooms are thought to have collapsed during the earthquake. (This is because schools were poorly built with cheap materials)</a:t>
            </a:r>
          </a:p>
          <a:p>
            <a:r>
              <a:rPr lang="en-GB" dirty="0" smtClean="0">
                <a:sym typeface="Wingdings" panose="05000000000000000000" pitchFamily="2" charset="2"/>
              </a:rPr>
              <a:t>In </a:t>
            </a:r>
            <a:r>
              <a:rPr lang="en-GB" dirty="0" err="1" smtClean="0">
                <a:sym typeface="Wingdings" panose="05000000000000000000" pitchFamily="2" charset="2"/>
              </a:rPr>
              <a:t>Shifang</a:t>
            </a:r>
            <a:r>
              <a:rPr lang="en-GB" dirty="0" smtClean="0">
                <a:sym typeface="Wingdings" panose="05000000000000000000" pitchFamily="2" charset="2"/>
              </a:rPr>
              <a:t>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two chemical plants collapsed </a:t>
            </a:r>
            <a:r>
              <a:rPr lang="en-GB" dirty="0" smtClean="0">
                <a:sym typeface="Wingdings" panose="05000000000000000000" pitchFamily="2" charset="2"/>
              </a:rPr>
              <a:t>which released a huge toxic cloud into the air.</a:t>
            </a:r>
          </a:p>
          <a:p>
            <a:r>
              <a:rPr lang="en-GB" dirty="0" smtClean="0">
                <a:sym typeface="Wingdings" panose="05000000000000000000" pitchFamily="2" charset="2"/>
              </a:rPr>
              <a:t>In </a:t>
            </a:r>
            <a:r>
              <a:rPr lang="en-GB" dirty="0" err="1" smtClean="0">
                <a:sym typeface="Wingdings" panose="05000000000000000000" pitchFamily="2" charset="2"/>
              </a:rPr>
              <a:t>Beichuan</a:t>
            </a:r>
            <a:r>
              <a:rPr lang="en-GB" dirty="0" smtClean="0">
                <a:sym typeface="Wingdings" panose="05000000000000000000" pitchFamily="2" charset="2"/>
              </a:rPr>
              <a:t>,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80% </a:t>
            </a:r>
            <a:r>
              <a:rPr lang="en-GB" dirty="0" smtClean="0">
                <a:sym typeface="Wingdings" panose="05000000000000000000" pitchFamily="2" charset="2"/>
              </a:rPr>
              <a:t>of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buildings</a:t>
            </a:r>
            <a:r>
              <a:rPr lang="en-GB" dirty="0" smtClean="0">
                <a:sym typeface="Wingdings" panose="05000000000000000000" pitchFamily="2" charset="2"/>
              </a:rPr>
              <a:t> in the old town and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60% </a:t>
            </a:r>
            <a:r>
              <a:rPr lang="en-GB" dirty="0" smtClean="0">
                <a:sym typeface="Wingdings" panose="05000000000000000000" pitchFamily="2" charset="2"/>
              </a:rPr>
              <a:t>in the new town were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destroyed.</a:t>
            </a:r>
          </a:p>
          <a:p>
            <a:r>
              <a:rPr lang="en-GB" dirty="0" smtClean="0">
                <a:sym typeface="Wingdings" panose="05000000000000000000" pitchFamily="2" charset="2"/>
              </a:rPr>
              <a:t>Shanghai is over </a:t>
            </a:r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1,000 miles </a:t>
            </a:r>
            <a:r>
              <a:rPr lang="en-GB" dirty="0" smtClean="0">
                <a:sym typeface="Wingdings" panose="05000000000000000000" pitchFamily="2" charset="2"/>
              </a:rPr>
              <a:t>away from Sichuan, but the earthquake was so strong it could be felt there!</a:t>
            </a:r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11681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9484" cy="3811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5215"/>
            <a:ext cx="4377047" cy="32827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03" y="0"/>
            <a:ext cx="6533998" cy="3811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440" y="3811500"/>
            <a:ext cx="4899561" cy="29397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007" y="3778541"/>
            <a:ext cx="4610092" cy="305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8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228433"/>
            <a:ext cx="10515600" cy="1325563"/>
          </a:xfrm>
        </p:spPr>
        <p:txBody>
          <a:bodyPr/>
          <a:lstStyle/>
          <a:p>
            <a:r>
              <a:rPr lang="en-GB" dirty="0" smtClean="0"/>
              <a:t>Sichuan Earthquake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0612522"/>
              </p:ext>
            </p:extLst>
          </p:nvPr>
        </p:nvGraphicFramePr>
        <p:xfrm>
          <a:off x="684722" y="977643"/>
          <a:ext cx="10822556" cy="5781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6803">
                  <a:extLst>
                    <a:ext uri="{9D8B030D-6E8A-4147-A177-3AD203B41FA5}">
                      <a16:colId xmlns:a16="http://schemas.microsoft.com/office/drawing/2014/main" val="4067308074"/>
                    </a:ext>
                  </a:extLst>
                </a:gridCol>
                <a:gridCol w="5815753">
                  <a:extLst>
                    <a:ext uri="{9D8B030D-6E8A-4147-A177-3AD203B41FA5}">
                      <a16:colId xmlns:a16="http://schemas.microsoft.com/office/drawing/2014/main" val="1146750699"/>
                    </a:ext>
                  </a:extLst>
                </a:gridCol>
              </a:tblGrid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a. Date &amp; time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r>
                        <a:rPr lang="en-GB" sz="2400" baseline="30000" dirty="0" smtClean="0">
                          <a:solidFill>
                            <a:srgbClr val="FF0000"/>
                          </a:solidFill>
                        </a:rPr>
                        <a:t>th</a:t>
                      </a:r>
                      <a:r>
                        <a:rPr lang="en-GB" sz="2400" dirty="0" smtClean="0">
                          <a:solidFill>
                            <a:srgbClr val="FF0000"/>
                          </a:solidFill>
                        </a:rPr>
                        <a:t> of May</a:t>
                      </a:r>
                      <a:r>
                        <a:rPr lang="en-GB" sz="2400" dirty="0" smtClean="0"/>
                        <a:t> (Monday) </a:t>
                      </a:r>
                      <a:r>
                        <a:rPr lang="en-GB" sz="2400" dirty="0" smtClean="0">
                          <a:solidFill>
                            <a:srgbClr val="FF0000"/>
                          </a:solidFill>
                        </a:rPr>
                        <a:t>2:28pm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0913277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b. Magnitude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solidFill>
                            <a:srgbClr val="FF0000"/>
                          </a:solidFill>
                        </a:rPr>
                        <a:t>8.0</a:t>
                      </a:r>
                      <a:endParaRPr lang="en-GB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038783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dirty="0" smtClean="0"/>
                        <a:t>c. Two tectonic plates involved</a:t>
                      </a:r>
                    </a:p>
                    <a:p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solidFill>
                            <a:srgbClr val="FF0000"/>
                          </a:solidFill>
                        </a:rPr>
                        <a:t>Indian and</a:t>
                      </a:r>
                      <a:r>
                        <a:rPr lang="en-GB" sz="2200" baseline="0" dirty="0" smtClean="0">
                          <a:solidFill>
                            <a:srgbClr val="FF0000"/>
                          </a:solidFill>
                        </a:rPr>
                        <a:t> Eurasian</a:t>
                      </a:r>
                      <a:endParaRPr lang="en-GB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681469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d. No. of Deaths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rgbClr val="FF0000"/>
                          </a:solidFill>
                        </a:rPr>
                        <a:t>87,500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8310285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e. No. of Injuries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rgbClr val="FF0000"/>
                          </a:solidFill>
                        </a:rPr>
                        <a:t>374,000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650515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f. No. people left homeless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rgbClr val="FF0000"/>
                          </a:solidFill>
                        </a:rPr>
                        <a:t>5 million 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729006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g. No. of school rooms that collapsed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solidFill>
                            <a:srgbClr val="FF0000"/>
                          </a:solidFill>
                        </a:rPr>
                        <a:t>7,000</a:t>
                      </a:r>
                      <a:endParaRPr lang="en-GB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1782568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h. What happened in </a:t>
                      </a:r>
                      <a:r>
                        <a:rPr lang="en-GB" sz="2200" dirty="0" err="1" smtClean="0"/>
                        <a:t>Shifang</a:t>
                      </a:r>
                      <a:r>
                        <a:rPr lang="en-GB" sz="2200" dirty="0" smtClean="0"/>
                        <a:t>?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two chemical plants collapsed </a:t>
                      </a:r>
                      <a:r>
                        <a:rPr lang="en-GB" sz="2400" dirty="0" smtClean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(huge toxic</a:t>
                      </a: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 cloud released into atmosphere)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115098"/>
                  </a:ext>
                </a:extLst>
              </a:tr>
              <a:tr h="572347">
                <a:tc>
                  <a:txBody>
                    <a:bodyPr/>
                    <a:lstStyle/>
                    <a:p>
                      <a:r>
                        <a:rPr lang="en-GB" sz="2200" dirty="0" err="1" smtClean="0"/>
                        <a:t>i</a:t>
                      </a:r>
                      <a:r>
                        <a:rPr lang="en-GB" sz="2200" dirty="0" smtClean="0"/>
                        <a:t>. Distance between Sichuan</a:t>
                      </a:r>
                      <a:r>
                        <a:rPr lang="en-GB" sz="2200" baseline="0" dirty="0" smtClean="0"/>
                        <a:t> and Shanghai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solidFill>
                            <a:srgbClr val="FF0000"/>
                          </a:solidFill>
                        </a:rPr>
                        <a:t>Over 1,000 miles </a:t>
                      </a:r>
                      <a:endParaRPr lang="en-GB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979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060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Twitter 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Imagine you work for a newspaper,</a:t>
            </a:r>
          </a:p>
          <a:p>
            <a:r>
              <a:rPr lang="en-GB" dirty="0" smtClean="0"/>
              <a:t>In your jotter, write a tweet about the Sichuan earthquake, remember to include key facts about the earthquake as well as some of the effects.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312" y="3739156"/>
            <a:ext cx="3734629" cy="257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25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Plenary – Two truths and a lie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latin typeface="+mj-lt"/>
              </a:rPr>
              <a:t>In your jotter, write down 2 true facts and 1 false fact from today’s lesson. </a:t>
            </a:r>
            <a:endParaRPr lang="en-GB" dirty="0" smtClean="0">
              <a:latin typeface="+mj-lt"/>
            </a:endParaRPr>
          </a:p>
          <a:p>
            <a:r>
              <a:rPr lang="en-GB" dirty="0" smtClean="0">
                <a:latin typeface="+mj-lt"/>
              </a:rPr>
              <a:t>Test your shoulder </a:t>
            </a:r>
            <a:r>
              <a:rPr lang="en-GB" dirty="0">
                <a:latin typeface="+mj-lt"/>
              </a:rPr>
              <a:t>partner and see if they can spot the lie.</a:t>
            </a:r>
          </a:p>
          <a:p>
            <a:endParaRPr lang="en-GB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932" y="3405971"/>
            <a:ext cx="2851068" cy="345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5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524000" y="1196976"/>
          <a:ext cx="9144000" cy="505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Bitmap Image" r:id="rId3" imgW="8659434" imgH="4791744" progId="PBrush">
                  <p:embed/>
                </p:oleObj>
              </mc:Choice>
              <mc:Fallback>
                <p:oleObj name="Bitmap Image" r:id="rId3" imgW="8659434" imgH="4791744" progId="PBrush">
                  <p:embed/>
                  <p:pic>
                    <p:nvPicPr>
                      <p:cNvPr id="1433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196976"/>
                        <a:ext cx="9144000" cy="5059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28976" y="6111960"/>
            <a:ext cx="11662611" cy="523220"/>
          </a:xfrm>
          <a:prstGeom prst="rect">
            <a:avLst/>
          </a:prstGeom>
          <a:solidFill>
            <a:schemeClr val="bg1">
              <a:alpha val="8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800" b="1" dirty="0"/>
              <a:t>Some main areas: San Andreas Fault Line, Pacific Ring of Fire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482" y="0"/>
            <a:ext cx="10515600" cy="1325563"/>
          </a:xfrm>
        </p:spPr>
        <p:txBody>
          <a:bodyPr/>
          <a:lstStyle/>
          <a:p>
            <a:r>
              <a:rPr lang="en-GB" dirty="0"/>
              <a:t>Where do Earthquakes occur?</a:t>
            </a:r>
          </a:p>
        </p:txBody>
      </p:sp>
    </p:spTree>
    <p:extLst>
      <p:ext uri="{BB962C8B-B14F-4D97-AF65-F5344CB8AC3E}">
        <p14:creationId xmlns:p14="http://schemas.microsoft.com/office/powerpoint/2010/main" val="278783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102" name="ShockwaveFlash1" r:id="rId2" imgW="10279080" imgH="5791320"/>
        </mc:Choice>
        <mc:Fallback>
          <p:control name="ShockwaveFlash1" r:id="rId2" imgW="10279080" imgH="5791320">
            <p:pic>
              <p:nvPicPr>
                <p:cNvPr id="4" name="ShockwaveFlash1"/>
                <p:cNvPicPr preferRelativeResize="0">
                  <a:picLocks noGrp="1"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762001" y="660400"/>
                  <a:ext cx="10278532" cy="57912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06237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Earthquakes - What </a:t>
            </a:r>
            <a:r>
              <a:rPr lang="en-GB" dirty="0" smtClean="0"/>
              <a:t>causes </a:t>
            </a:r>
            <a:r>
              <a:rPr lang="en-GB" dirty="0"/>
              <a:t>them?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The earth’s plates are </a:t>
            </a:r>
            <a:r>
              <a:rPr lang="en-GB" dirty="0">
                <a:solidFill>
                  <a:srgbClr val="FF0000"/>
                </a:solidFill>
              </a:rPr>
              <a:t>constantly </a:t>
            </a:r>
            <a:r>
              <a:rPr lang="en-GB" dirty="0" smtClean="0">
                <a:solidFill>
                  <a:srgbClr val="FF0000"/>
                </a:solidFill>
              </a:rPr>
              <a:t>moving</a:t>
            </a:r>
            <a:r>
              <a:rPr lang="en-GB" dirty="0" smtClean="0"/>
              <a:t>, this movement </a:t>
            </a:r>
            <a:r>
              <a:rPr lang="en-GB" dirty="0"/>
              <a:t>creates </a:t>
            </a:r>
            <a:r>
              <a:rPr lang="en-GB" dirty="0" smtClean="0">
                <a:solidFill>
                  <a:srgbClr val="FF0000"/>
                </a:solidFill>
              </a:rPr>
              <a:t>friction. </a:t>
            </a:r>
            <a:r>
              <a:rPr lang="en-GB" dirty="0" smtClean="0"/>
              <a:t>This friction can cause plates to </a:t>
            </a:r>
            <a:r>
              <a:rPr lang="en-GB" dirty="0" smtClean="0">
                <a:solidFill>
                  <a:srgbClr val="FF0000"/>
                </a:solidFill>
              </a:rPr>
              <a:t>stick</a:t>
            </a:r>
            <a:r>
              <a:rPr lang="en-GB" dirty="0" smtClean="0"/>
              <a:t> together, this </a:t>
            </a:r>
            <a:r>
              <a:rPr lang="en-GB" dirty="0"/>
              <a:t>builds up </a:t>
            </a:r>
            <a:r>
              <a:rPr lang="en-GB" dirty="0">
                <a:solidFill>
                  <a:srgbClr val="FF0000"/>
                </a:solidFill>
              </a:rPr>
              <a:t>pressure</a:t>
            </a:r>
            <a:r>
              <a:rPr lang="en-GB" dirty="0"/>
              <a:t>. Earthquakes are caused when these plates suddenly become </a:t>
            </a:r>
            <a:r>
              <a:rPr lang="en-GB" dirty="0">
                <a:solidFill>
                  <a:srgbClr val="FF0000"/>
                </a:solidFill>
              </a:rPr>
              <a:t>unstuck/break apart</a:t>
            </a:r>
            <a:r>
              <a:rPr lang="en-GB" dirty="0"/>
              <a:t>, </a:t>
            </a:r>
            <a:r>
              <a:rPr lang="en-GB" dirty="0" smtClean="0"/>
              <a:t>this </a:t>
            </a:r>
            <a:r>
              <a:rPr lang="en-GB" dirty="0">
                <a:solidFill>
                  <a:srgbClr val="FF0000"/>
                </a:solidFill>
              </a:rPr>
              <a:t>releases a huge amount of </a:t>
            </a:r>
            <a:r>
              <a:rPr lang="en-GB" dirty="0" smtClean="0">
                <a:solidFill>
                  <a:srgbClr val="FF0000"/>
                </a:solidFill>
              </a:rPr>
              <a:t>energy</a:t>
            </a:r>
            <a:r>
              <a:rPr lang="en-GB" dirty="0" smtClean="0"/>
              <a:t> which causes the ground to move.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We will now look at how we answer an explain question in Geography…</a:t>
            </a:r>
          </a:p>
        </p:txBody>
      </p:sp>
    </p:spTree>
    <p:extLst>
      <p:ext uri="{BB962C8B-B14F-4D97-AF65-F5344CB8AC3E}">
        <p14:creationId xmlns:p14="http://schemas.microsoft.com/office/powerpoint/2010/main" val="10899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to answer an explain question…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943" y="1789998"/>
            <a:ext cx="10942122" cy="464642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 smtClean="0"/>
              <a:t>In Geography, an explain question means that you have to make </a:t>
            </a:r>
            <a:r>
              <a:rPr lang="en-GB" dirty="0" smtClean="0">
                <a:solidFill>
                  <a:srgbClr val="7030A0"/>
                </a:solidFill>
              </a:rPr>
              <a:t>a process clear to the marker. This will often involve linking points together to fully explain a process.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7030A0"/>
                </a:solidFill>
              </a:rPr>
              <a:t>1 accurate point = 1 mark</a:t>
            </a:r>
          </a:p>
          <a:p>
            <a:pPr marL="0" indent="0">
              <a:buNone/>
            </a:pPr>
            <a:r>
              <a:rPr lang="en-GB" dirty="0"/>
              <a:t>Never list or bullet point.</a:t>
            </a:r>
          </a:p>
          <a:p>
            <a:pPr marL="0" indent="0">
              <a:buNone/>
            </a:pPr>
            <a:endParaRPr lang="en-GB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GB" sz="3300" dirty="0" smtClean="0"/>
              <a:t>Explain how earthquakes occur. </a:t>
            </a:r>
            <a:r>
              <a:rPr lang="en-GB" sz="3300" dirty="0" smtClean="0">
                <a:solidFill>
                  <a:srgbClr val="FF0000"/>
                </a:solidFill>
              </a:rPr>
              <a:t>(4)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sz="3300" dirty="0" smtClean="0"/>
              <a:t>The </a:t>
            </a:r>
            <a:r>
              <a:rPr lang="en-GB" sz="3300" dirty="0"/>
              <a:t>earth’s plates are constantly moving, this movement creates friction</a:t>
            </a:r>
            <a:r>
              <a:rPr lang="en-GB" sz="3300" dirty="0" smtClean="0"/>
              <a:t>. </a:t>
            </a:r>
            <a:r>
              <a:rPr lang="en-GB" sz="3300" dirty="0" smtClean="0">
                <a:solidFill>
                  <a:srgbClr val="FF0000"/>
                </a:solidFill>
              </a:rPr>
              <a:t>(1)</a:t>
            </a:r>
            <a:r>
              <a:rPr lang="en-GB" sz="3300" dirty="0" smtClean="0"/>
              <a:t> </a:t>
            </a:r>
            <a:r>
              <a:rPr lang="en-GB" sz="3300" dirty="0"/>
              <a:t>This friction </a:t>
            </a:r>
            <a:r>
              <a:rPr lang="en-GB" sz="3300"/>
              <a:t>can </a:t>
            </a:r>
            <a:r>
              <a:rPr lang="en-GB" sz="3300" smtClean="0"/>
              <a:t>cause </a:t>
            </a:r>
            <a:r>
              <a:rPr lang="en-GB" sz="3300" dirty="0"/>
              <a:t>plates to stick together, this builds up pressure</a:t>
            </a:r>
            <a:r>
              <a:rPr lang="en-GB" sz="3300" dirty="0" smtClean="0"/>
              <a:t>. </a:t>
            </a:r>
            <a:r>
              <a:rPr lang="en-GB" sz="3300" dirty="0" smtClean="0">
                <a:solidFill>
                  <a:srgbClr val="FF0000"/>
                </a:solidFill>
              </a:rPr>
              <a:t>(1) </a:t>
            </a:r>
            <a:r>
              <a:rPr lang="en-GB" sz="3300" dirty="0"/>
              <a:t>Earthquakes are caused when these plates suddenly become unstuck/break apart</a:t>
            </a:r>
            <a:r>
              <a:rPr lang="en-GB" sz="3300" dirty="0" smtClean="0"/>
              <a:t>, </a:t>
            </a:r>
            <a:r>
              <a:rPr lang="en-GB" sz="3300" dirty="0" smtClean="0">
                <a:solidFill>
                  <a:srgbClr val="FF0000"/>
                </a:solidFill>
              </a:rPr>
              <a:t>(1)</a:t>
            </a:r>
            <a:r>
              <a:rPr lang="en-GB" sz="3300" dirty="0" smtClean="0"/>
              <a:t> this </a:t>
            </a:r>
            <a:r>
              <a:rPr lang="en-GB" sz="3300" dirty="0"/>
              <a:t>releases a huge amount of energy which causes the ground to move</a:t>
            </a:r>
            <a:r>
              <a:rPr lang="en-GB" sz="3300" dirty="0" smtClean="0"/>
              <a:t>. </a:t>
            </a:r>
            <a:r>
              <a:rPr lang="en-GB" sz="3300" dirty="0" smtClean="0">
                <a:solidFill>
                  <a:srgbClr val="FF0000"/>
                </a:solidFill>
              </a:rPr>
              <a:t>(1)</a:t>
            </a:r>
            <a:endParaRPr lang="en-GB" sz="33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6637317" y="2814680"/>
            <a:ext cx="5249884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2400" b="1" u="sng" dirty="0" smtClean="0">
                <a:solidFill>
                  <a:srgbClr val="5B0091"/>
                </a:solidFill>
                <a:latin typeface="+mj-lt"/>
              </a:rPr>
              <a:t>Task</a:t>
            </a:r>
          </a:p>
          <a:p>
            <a:r>
              <a:rPr lang="en-GB" sz="2400" dirty="0" smtClean="0">
                <a:solidFill>
                  <a:srgbClr val="5B0091"/>
                </a:solidFill>
                <a:latin typeface="+mj-lt"/>
              </a:rPr>
              <a:t>Write out the question and make a copy of the model answer.</a:t>
            </a:r>
            <a:endParaRPr lang="en-US" sz="2400" dirty="0">
              <a:solidFill>
                <a:srgbClr val="5B009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217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to answer an explain question…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943" y="1789998"/>
            <a:ext cx="10942122" cy="464642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 smtClean="0"/>
              <a:t>In Geography, an explain question means that you have to make </a:t>
            </a:r>
            <a:r>
              <a:rPr lang="en-GB" dirty="0" smtClean="0">
                <a:solidFill>
                  <a:srgbClr val="7030A0"/>
                </a:solidFill>
              </a:rPr>
              <a:t>a process clear to the marker. This will often involve linking points together to fully explain a process.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7030A0"/>
                </a:solidFill>
              </a:rPr>
              <a:t>1 accurate point = 1 mark</a:t>
            </a:r>
          </a:p>
          <a:p>
            <a:pPr marL="0" indent="0">
              <a:buNone/>
            </a:pPr>
            <a:r>
              <a:rPr lang="en-GB" dirty="0"/>
              <a:t>Never list or bullet point.</a:t>
            </a:r>
          </a:p>
          <a:p>
            <a:pPr marL="0" indent="0">
              <a:buNone/>
            </a:pPr>
            <a:endParaRPr lang="en-GB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GB" sz="3300" dirty="0" smtClean="0"/>
              <a:t>Explain how earthquakes occur. </a:t>
            </a:r>
            <a:r>
              <a:rPr lang="en-GB" sz="3300" dirty="0" smtClean="0">
                <a:solidFill>
                  <a:srgbClr val="FF0000"/>
                </a:solidFill>
              </a:rPr>
              <a:t>(4)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sz="3300" dirty="0" smtClean="0"/>
              <a:t>The </a:t>
            </a:r>
            <a:r>
              <a:rPr lang="en-GB" sz="3300" dirty="0"/>
              <a:t>earth’s plates are constantly moving, this movement creates friction</a:t>
            </a:r>
            <a:r>
              <a:rPr lang="en-GB" sz="3300" dirty="0" smtClean="0"/>
              <a:t>. </a:t>
            </a:r>
            <a:r>
              <a:rPr lang="en-GB" sz="3300" dirty="0" smtClean="0">
                <a:solidFill>
                  <a:srgbClr val="FF0000"/>
                </a:solidFill>
              </a:rPr>
              <a:t>(1)</a:t>
            </a:r>
            <a:r>
              <a:rPr lang="en-GB" sz="3300" dirty="0" smtClean="0"/>
              <a:t> </a:t>
            </a:r>
            <a:r>
              <a:rPr lang="en-GB" sz="3300" dirty="0"/>
              <a:t>This friction </a:t>
            </a:r>
            <a:r>
              <a:rPr lang="en-GB" sz="3300"/>
              <a:t>can </a:t>
            </a:r>
            <a:r>
              <a:rPr lang="en-GB" sz="3300" smtClean="0"/>
              <a:t>cause </a:t>
            </a:r>
            <a:r>
              <a:rPr lang="en-GB" sz="3300" dirty="0"/>
              <a:t>plates to stick together, this builds up pressure</a:t>
            </a:r>
            <a:r>
              <a:rPr lang="en-GB" sz="3300" dirty="0" smtClean="0"/>
              <a:t>. </a:t>
            </a:r>
            <a:r>
              <a:rPr lang="en-GB" sz="3300" dirty="0" smtClean="0">
                <a:solidFill>
                  <a:srgbClr val="FF0000"/>
                </a:solidFill>
              </a:rPr>
              <a:t>(1) </a:t>
            </a:r>
            <a:r>
              <a:rPr lang="en-GB" sz="3300" dirty="0"/>
              <a:t>Earthquakes are caused when these plates suddenly become unstuck/break apart</a:t>
            </a:r>
            <a:r>
              <a:rPr lang="en-GB" sz="3300" dirty="0" smtClean="0"/>
              <a:t>, </a:t>
            </a:r>
            <a:r>
              <a:rPr lang="en-GB" sz="3300" dirty="0" smtClean="0">
                <a:solidFill>
                  <a:srgbClr val="FF0000"/>
                </a:solidFill>
              </a:rPr>
              <a:t>(1)</a:t>
            </a:r>
            <a:r>
              <a:rPr lang="en-GB" sz="3300" dirty="0" smtClean="0"/>
              <a:t> this </a:t>
            </a:r>
            <a:r>
              <a:rPr lang="en-GB" sz="3300" dirty="0"/>
              <a:t>releases a huge amount of energy which causes the ground to move</a:t>
            </a:r>
            <a:r>
              <a:rPr lang="en-GB" sz="3300" dirty="0" smtClean="0"/>
              <a:t>. </a:t>
            </a:r>
            <a:r>
              <a:rPr lang="en-GB" sz="3300" dirty="0" smtClean="0">
                <a:solidFill>
                  <a:srgbClr val="FF0000"/>
                </a:solidFill>
              </a:rPr>
              <a:t>(1)</a:t>
            </a:r>
            <a:endParaRPr lang="en-GB" sz="33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6637317" y="2814680"/>
            <a:ext cx="5249884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2400" b="1" u="sng" dirty="0" smtClean="0">
                <a:solidFill>
                  <a:srgbClr val="5B0091"/>
                </a:solidFill>
                <a:latin typeface="+mj-lt"/>
              </a:rPr>
              <a:t>Task</a:t>
            </a:r>
          </a:p>
          <a:p>
            <a:r>
              <a:rPr lang="en-GB" sz="2400" dirty="0" smtClean="0">
                <a:solidFill>
                  <a:srgbClr val="5B0091"/>
                </a:solidFill>
                <a:latin typeface="+mj-lt"/>
              </a:rPr>
              <a:t>Write out the question and make a copy of the model answer.</a:t>
            </a:r>
            <a:endParaRPr lang="en-US" sz="2400" dirty="0">
              <a:solidFill>
                <a:srgbClr val="5B009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04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028" y="348320"/>
            <a:ext cx="10515600" cy="1325563"/>
          </a:xfrm>
        </p:spPr>
        <p:txBody>
          <a:bodyPr/>
          <a:lstStyle/>
          <a:p>
            <a:r>
              <a:rPr lang="en-GB" dirty="0" smtClean="0"/>
              <a:t>Key Terms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813" y="2594352"/>
            <a:ext cx="5253842" cy="2869626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H="1">
            <a:off x="6623461" y="2719449"/>
            <a:ext cx="2520539" cy="2576947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9462655" y="1707480"/>
            <a:ext cx="241464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/>
              <a:t>The point </a:t>
            </a:r>
            <a:r>
              <a:rPr lang="en-GB" sz="2200" b="1" dirty="0">
                <a:solidFill>
                  <a:srgbClr val="FF0000"/>
                </a:solidFill>
              </a:rPr>
              <a:t>inside the crust</a:t>
            </a:r>
            <a:r>
              <a:rPr lang="en-GB" sz="2200" dirty="0">
                <a:solidFill>
                  <a:srgbClr val="FF0000"/>
                </a:solidFill>
              </a:rPr>
              <a:t> </a:t>
            </a:r>
            <a:r>
              <a:rPr lang="en-GB" sz="2200" dirty="0"/>
              <a:t>where the pressure is released is called the </a:t>
            </a:r>
            <a:r>
              <a:rPr lang="en-GB" sz="2200" b="1" u="sng" dirty="0">
                <a:solidFill>
                  <a:srgbClr val="FF0000"/>
                </a:solidFill>
              </a:rPr>
              <a:t>focus</a:t>
            </a:r>
            <a:r>
              <a:rPr lang="en-GB" sz="22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4797631" y="90311"/>
            <a:ext cx="284760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/>
              <a:t>The point on the </a:t>
            </a:r>
            <a:r>
              <a:rPr lang="en-GB" sz="2200" b="1" dirty="0">
                <a:solidFill>
                  <a:srgbClr val="FF0000"/>
                </a:solidFill>
              </a:rPr>
              <a:t>Earth's surface </a:t>
            </a:r>
            <a:r>
              <a:rPr lang="en-GB" sz="2200" dirty="0"/>
              <a:t>above the focus is called the </a:t>
            </a:r>
            <a:r>
              <a:rPr lang="en-GB" sz="2200" b="1" u="sng" dirty="0">
                <a:solidFill>
                  <a:srgbClr val="FF0000"/>
                </a:solidFill>
              </a:rPr>
              <a:t>epicentre</a:t>
            </a:r>
            <a:r>
              <a:rPr lang="en-GB" sz="22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63399" y="2531758"/>
            <a:ext cx="319520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b="1" u="sng" dirty="0">
                <a:solidFill>
                  <a:srgbClr val="FF0000"/>
                </a:solidFill>
              </a:rPr>
              <a:t>Seismic waves </a:t>
            </a:r>
            <a:r>
              <a:rPr lang="en-GB" sz="2200" dirty="0"/>
              <a:t>carry the </a:t>
            </a:r>
            <a:r>
              <a:rPr lang="en-GB" sz="2200" dirty="0">
                <a:solidFill>
                  <a:srgbClr val="FF0000"/>
                </a:solidFill>
              </a:rPr>
              <a:t>energy </a:t>
            </a:r>
            <a:r>
              <a:rPr lang="en-GB" sz="2200" dirty="0"/>
              <a:t>from the focus, this is what creates the </a:t>
            </a:r>
            <a:r>
              <a:rPr lang="en-GB" sz="2200" dirty="0">
                <a:solidFill>
                  <a:srgbClr val="FF0000"/>
                </a:solidFill>
              </a:rPr>
              <a:t>movements/vibrations</a:t>
            </a:r>
            <a:r>
              <a:rPr lang="en-GB" sz="2200" dirty="0"/>
              <a:t> in the earth.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5671828" y="1994851"/>
            <a:ext cx="848344" cy="193017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2892508" y="3656181"/>
            <a:ext cx="2619993" cy="99923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1662328" y="5582750"/>
            <a:ext cx="9715687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2400" b="1" u="sng" dirty="0" smtClean="0">
                <a:solidFill>
                  <a:srgbClr val="5B0091"/>
                </a:solidFill>
                <a:latin typeface="+mj-lt"/>
              </a:rPr>
              <a:t>Task</a:t>
            </a:r>
          </a:p>
          <a:p>
            <a:r>
              <a:rPr lang="en-GB" sz="2400" dirty="0" smtClean="0">
                <a:solidFill>
                  <a:srgbClr val="5B0091"/>
                </a:solidFill>
                <a:latin typeface="+mj-lt"/>
              </a:rPr>
              <a:t>Create your own </a:t>
            </a:r>
            <a:r>
              <a:rPr lang="en-GB" sz="2400" b="1" dirty="0" smtClean="0">
                <a:solidFill>
                  <a:srgbClr val="5B0091"/>
                </a:solidFill>
                <a:latin typeface="+mj-lt"/>
              </a:rPr>
              <a:t>annotated diagram </a:t>
            </a:r>
            <a:r>
              <a:rPr lang="en-GB" sz="2400" dirty="0" smtClean="0">
                <a:solidFill>
                  <a:srgbClr val="5B0091"/>
                </a:solidFill>
                <a:latin typeface="+mj-lt"/>
              </a:rPr>
              <a:t>showing the focus, epicentre and seismic waves.</a:t>
            </a:r>
            <a:endParaRPr lang="en-US" sz="2400" dirty="0">
              <a:solidFill>
                <a:srgbClr val="5B009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087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2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mic sans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A15973182C454CBD017EAD4899623C" ma:contentTypeVersion="2" ma:contentTypeDescription="Create a new document." ma:contentTypeScope="" ma:versionID="065adcf069ce597681a8f791dd8b0cf8">
  <xsd:schema xmlns:xsd="http://www.w3.org/2001/XMLSchema" xmlns:xs="http://www.w3.org/2001/XMLSchema" xmlns:p="http://schemas.microsoft.com/office/2006/metadata/properties" xmlns:ns2="e77713bc-0ebc-4063-99a4-8848dbeddd29" targetNamespace="http://schemas.microsoft.com/office/2006/metadata/properties" ma:root="true" ma:fieldsID="7fa3958930a7aef7a61cb2d2dbf8c033" ns2:_="">
    <xsd:import namespace="e77713bc-0ebc-4063-99a4-8848dbeddd2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7713bc-0ebc-4063-99a4-8848dbeddd2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AE3F0A3-E3FC-48B1-B3FD-648E16083909}"/>
</file>

<file path=customXml/itemProps2.xml><?xml version="1.0" encoding="utf-8"?>
<ds:datastoreItem xmlns:ds="http://schemas.openxmlformats.org/officeDocument/2006/customXml" ds:itemID="{57AE4340-C762-4041-A10F-6B8A9A549075}"/>
</file>

<file path=customXml/itemProps3.xml><?xml version="1.0" encoding="utf-8"?>
<ds:datastoreItem xmlns:ds="http://schemas.openxmlformats.org/officeDocument/2006/customXml" ds:itemID="{0DD51107-9CCE-4A59-9533-B0E6DD64D1BF}"/>
</file>

<file path=docProps/app.xml><?xml version="1.0" encoding="utf-8"?>
<Properties xmlns="http://schemas.openxmlformats.org/officeDocument/2006/extended-properties" xmlns:vt="http://schemas.openxmlformats.org/officeDocument/2006/docPropsVTypes">
  <TotalTime>1150</TotalTime>
  <Words>1671</Words>
  <Application>Microsoft Office PowerPoint</Application>
  <PresentationFormat>Widescreen</PresentationFormat>
  <Paragraphs>176</Paragraphs>
  <Slides>35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Comic Sans MS</vt:lpstr>
      <vt:lpstr>Curlz MT</vt:lpstr>
      <vt:lpstr>Wingdings</vt:lpstr>
      <vt:lpstr>Office Theme</vt:lpstr>
      <vt:lpstr>Bitmap Image</vt:lpstr>
      <vt:lpstr>Earthquakes</vt:lpstr>
      <vt:lpstr>Earthquakes</vt:lpstr>
      <vt:lpstr>Earthquakes – What are they? Why do they happen?</vt:lpstr>
      <vt:lpstr>Where do Earthquakes occur?</vt:lpstr>
      <vt:lpstr>PowerPoint Presentation</vt:lpstr>
      <vt:lpstr>Earthquakes - What causes them?</vt:lpstr>
      <vt:lpstr>How to answer an explain question…</vt:lpstr>
      <vt:lpstr>How to answer an explain question…</vt:lpstr>
      <vt:lpstr>Key Terms</vt:lpstr>
      <vt:lpstr>Plenary</vt:lpstr>
      <vt:lpstr>Starter</vt:lpstr>
      <vt:lpstr>Impacts of an Earthquake</vt:lpstr>
      <vt:lpstr>How can we measure earthquakes?</vt:lpstr>
      <vt:lpstr>PowerPoint Presentation</vt:lpstr>
      <vt:lpstr>How can we measure earthquakes?</vt:lpstr>
      <vt:lpstr>PowerPoint Presentation</vt:lpstr>
      <vt:lpstr>Impacts of an earthquake</vt:lpstr>
      <vt:lpstr>Impacts of an earthquake</vt:lpstr>
      <vt:lpstr>Impacts of an earthquake</vt:lpstr>
      <vt:lpstr>PowerPoint Presentation</vt:lpstr>
      <vt:lpstr>How can we manage earthquake damage?</vt:lpstr>
      <vt:lpstr>How can we make buildings earthquake proof?</vt:lpstr>
      <vt:lpstr>PowerPoint Presentation</vt:lpstr>
      <vt:lpstr>Assessed Piece</vt:lpstr>
      <vt:lpstr>Lesson Starter</vt:lpstr>
      <vt:lpstr>The Sichuan Earthquake</vt:lpstr>
      <vt:lpstr>Sichuan Earthquake – Case Study</vt:lpstr>
      <vt:lpstr>Sichuan Earthquake</vt:lpstr>
      <vt:lpstr>Sichuan </vt:lpstr>
      <vt:lpstr>What caused the earthquake?</vt:lpstr>
      <vt:lpstr>The effects</vt:lpstr>
      <vt:lpstr>PowerPoint Presentation</vt:lpstr>
      <vt:lpstr>Sichuan Earthquake</vt:lpstr>
      <vt:lpstr>Twitter Task</vt:lpstr>
      <vt:lpstr>Plenary – Two truths and a lie</vt:lpstr>
    </vt:vector>
  </TitlesOfParts>
  <Company>North Lanarkshire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Earthquakes</dc:title>
  <dc:creator>Ashleigh Ramage</dc:creator>
  <cp:lastModifiedBy>Jenny Sear</cp:lastModifiedBy>
  <cp:revision>84</cp:revision>
  <cp:lastPrinted>2019-12-17T15:48:13Z</cp:lastPrinted>
  <dcterms:created xsi:type="dcterms:W3CDTF">2019-03-08T14:34:17Z</dcterms:created>
  <dcterms:modified xsi:type="dcterms:W3CDTF">2019-12-17T15:49:10Z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0x01010035A15973182C454CBD017EAD4899623C</vt:lpwstr>
  </property>
</Properties>
</file>