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handoutMasterIdLst>
    <p:handoutMasterId r:id="rId40"/>
  </p:handoutMasterIdLst>
  <p:sldIdLst>
    <p:sldId id="306" r:id="rId3"/>
    <p:sldId id="301" r:id="rId4"/>
    <p:sldId id="285" r:id="rId5"/>
    <p:sldId id="286" r:id="rId6"/>
    <p:sldId id="297" r:id="rId7"/>
    <p:sldId id="298" r:id="rId8"/>
    <p:sldId id="295" r:id="rId9"/>
    <p:sldId id="302" r:id="rId10"/>
    <p:sldId id="296" r:id="rId11"/>
    <p:sldId id="299" r:id="rId12"/>
    <p:sldId id="288" r:id="rId13"/>
    <p:sldId id="310" r:id="rId14"/>
    <p:sldId id="289" r:id="rId15"/>
    <p:sldId id="290" r:id="rId16"/>
    <p:sldId id="291" r:id="rId17"/>
    <p:sldId id="312" r:id="rId18"/>
    <p:sldId id="313" r:id="rId19"/>
    <p:sldId id="314" r:id="rId20"/>
    <p:sldId id="292" r:id="rId21"/>
    <p:sldId id="293" r:id="rId22"/>
    <p:sldId id="315" r:id="rId23"/>
    <p:sldId id="316" r:id="rId24"/>
    <p:sldId id="317" r:id="rId25"/>
    <p:sldId id="294" r:id="rId26"/>
    <p:sldId id="300" r:id="rId27"/>
    <p:sldId id="318" r:id="rId28"/>
    <p:sldId id="269" r:id="rId29"/>
    <p:sldId id="270" r:id="rId30"/>
    <p:sldId id="304" r:id="rId31"/>
    <p:sldId id="309" r:id="rId32"/>
    <p:sldId id="308" r:id="rId33"/>
    <p:sldId id="266" r:id="rId34"/>
    <p:sldId id="274" r:id="rId35"/>
    <p:sldId id="307" r:id="rId36"/>
    <p:sldId id="305" r:id="rId37"/>
    <p:sldId id="303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02B"/>
    <a:srgbClr val="FFFF66"/>
    <a:srgbClr val="CC99FF"/>
    <a:srgbClr val="89C064"/>
    <a:srgbClr val="F0BECA"/>
    <a:srgbClr val="00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187" autoAdjust="0"/>
  </p:normalViewPr>
  <p:slideViewPr>
    <p:cSldViewPr snapToGrid="0">
      <p:cViewPr varScale="1">
        <p:scale>
          <a:sx n="65" d="100"/>
          <a:sy n="65" d="100"/>
        </p:scale>
        <p:origin x="6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r">
              <a:defRPr sz="1200"/>
            </a:lvl1pPr>
          </a:lstStyle>
          <a:p>
            <a:fld id="{BA64B96A-25EE-43C5-BCBF-79B95CFDA312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r">
              <a:defRPr sz="1200"/>
            </a:lvl1pPr>
          </a:lstStyle>
          <a:p>
            <a:fld id="{CD1BBD92-8A0E-4CB1-89EF-6C57A9949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35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7520"/>
          </a:xfrm>
          <a:prstGeom prst="rect">
            <a:avLst/>
          </a:prstGeom>
        </p:spPr>
        <p:txBody>
          <a:bodyPr vert="horz" lIns="90284" tIns="45143" rIns="90284" bIns="4514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4"/>
            <a:ext cx="2945659" cy="497520"/>
          </a:xfrm>
          <a:prstGeom prst="rect">
            <a:avLst/>
          </a:prstGeom>
        </p:spPr>
        <p:txBody>
          <a:bodyPr vert="horz" lIns="90284" tIns="45143" rIns="90284" bIns="45143" rtlCol="0"/>
          <a:lstStyle>
            <a:lvl1pPr algn="r">
              <a:defRPr sz="1200"/>
            </a:lvl1pPr>
          </a:lstStyle>
          <a:p>
            <a:fld id="{E57B805E-7950-4900-8B12-BAA02652A007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84" tIns="45143" rIns="90284" bIns="4514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77146"/>
            <a:ext cx="5438140" cy="3908861"/>
          </a:xfrm>
          <a:prstGeom prst="rect">
            <a:avLst/>
          </a:prstGeom>
        </p:spPr>
        <p:txBody>
          <a:bodyPr vert="horz" lIns="90284" tIns="45143" rIns="90284" bIns="451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118"/>
            <a:ext cx="2945659" cy="497520"/>
          </a:xfrm>
          <a:prstGeom prst="rect">
            <a:avLst/>
          </a:prstGeom>
        </p:spPr>
        <p:txBody>
          <a:bodyPr vert="horz" lIns="90284" tIns="45143" rIns="90284" bIns="4514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9118"/>
            <a:ext cx="2945659" cy="497520"/>
          </a:xfrm>
          <a:prstGeom prst="rect">
            <a:avLst/>
          </a:prstGeom>
        </p:spPr>
        <p:txBody>
          <a:bodyPr vert="horz" lIns="90284" tIns="45143" rIns="90284" bIns="45143" rtlCol="0" anchor="b"/>
          <a:lstStyle>
            <a:lvl1pPr algn="r">
              <a:defRPr sz="1200"/>
            </a:lvl1pPr>
          </a:lstStyle>
          <a:p>
            <a:fld id="{985CF268-DEDF-41A8-A7D7-3EAD1DBFD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39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9751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195">
              <a:defRPr/>
            </a:pPr>
            <a:r>
              <a:rPr lang="en-GB" dirty="0" smtClean="0"/>
              <a:t>Print for each</a:t>
            </a:r>
            <a:r>
              <a:rPr lang="en-GB" baseline="0" dirty="0" smtClean="0"/>
              <a:t> group and add to pupil info pack.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Each fragment must be primed as before to enable the DNA polymerase to bind individual nucleotides together.</a:t>
            </a:r>
          </a:p>
          <a:p>
            <a:r>
              <a:rPr lang="en-GB" dirty="0" smtClean="0"/>
              <a:t>Once replication of a fragment is complete, the primer is replaced with DNA.</a:t>
            </a:r>
          </a:p>
          <a:p>
            <a:r>
              <a:rPr lang="en-GB" dirty="0" smtClean="0"/>
              <a:t>When a long</a:t>
            </a:r>
            <a:r>
              <a:rPr lang="en-GB" baseline="0" dirty="0" smtClean="0"/>
              <a:t> chromosome e.g. from a mammalian cell is being replicated, many replication forks operate simultaneously to ensure speedy copying of the lengthy DNA molecule – see figure 2.23 in textbook page 31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CF268-DEDF-41A8-A7D7-3EAD1DBFD85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57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 copy for pupils.</a:t>
            </a:r>
          </a:p>
          <a:p>
            <a:r>
              <a:rPr lang="en-GB" b="1" u="sng" dirty="0" smtClean="0"/>
              <a:t>Important</a:t>
            </a:r>
            <a:r>
              <a:rPr lang="en-GB" b="1" u="sng" baseline="0" dirty="0" smtClean="0"/>
              <a:t> note </a:t>
            </a:r>
          </a:p>
          <a:p>
            <a:r>
              <a:rPr lang="en-GB" baseline="0" dirty="0" smtClean="0"/>
              <a:t>LAGGING STRAND: ALTHOUGH “BUILDING” IS MOVING AWAY FROM THE FORK, THE </a:t>
            </a:r>
            <a:r>
              <a:rPr lang="en-GB" b="1" baseline="0" dirty="0" smtClean="0"/>
              <a:t>OVERALL REPLICATION IS MOVING TOWARDS FORK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Diagram does not show the </a:t>
            </a:r>
            <a:r>
              <a:rPr lang="en-GB" b="1" baseline="0" dirty="0" smtClean="0"/>
              <a:t>primer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AF97B-B1D0-4B38-BE73-7C5DA1239BA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54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CF268-DEDF-41A8-A7D7-3EAD1DBFD85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40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731100"/>
            <a:ext cx="2971800" cy="46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29E4FE-B6E8-4040-A6E4-10441D81B414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83" tIns="46292" rIns="92583" bIns="4629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88998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Model paper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CF268-DEDF-41A8-A7D7-3EAD1DBFD85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84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 periods including time for extended answer question (to revise for homework)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3425-3688-443E-BF1D-24A5932C9C8A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5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unjumble the statements and add them to their handout.</a:t>
            </a:r>
          </a:p>
          <a:p>
            <a:r>
              <a:rPr lang="en-GB" dirty="0" smtClean="0"/>
              <a:t>10 </a:t>
            </a:r>
            <a:r>
              <a:rPr lang="en-GB" smtClean="0"/>
              <a:t>copies printed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CF268-DEDF-41A8-A7D7-3EAD1DBFD8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0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some quirk of evolution, DNA polymerase is only able to add nucleotides to the 3' (sugar) end of a growing chain of DNA. 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CF268-DEDF-41A8-A7D7-3EAD1DBFD85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43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 next 5 slides and provide as an ‘info pack’ for each group.</a:t>
            </a:r>
          </a:p>
          <a:p>
            <a:r>
              <a:rPr lang="en-GB" dirty="0" smtClean="0"/>
              <a:t>Go through slides while referring to diagrams in pupil booklet.  Show video clip then allow pupils 20-25 minutes to make notes/complete handout using info packs and textbook.</a:t>
            </a:r>
          </a:p>
          <a:p>
            <a:r>
              <a:rPr lang="en-GB" dirty="0" smtClean="0"/>
              <a:t>Have copies of diagrams from the textbook</a:t>
            </a:r>
            <a:r>
              <a:rPr lang="en-GB" baseline="0" dirty="0" smtClean="0"/>
              <a:t> available for pupils to stick 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CF268-DEDF-41A8-A7D7-3EAD1DBFD85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70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Primer -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string of nucleotides usually 10 base pairs (in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cases of natural DNA replication, the primer for DNA synthesis and replication is a short strand of </a:t>
            </a:r>
            <a:r>
              <a:rPr lang="en-GB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RNA.</a:t>
            </a: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CF268-DEDF-41A8-A7D7-3EAD1DBFD85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76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195">
              <a:defRPr/>
            </a:pPr>
            <a:r>
              <a:rPr lang="en-GB" dirty="0" smtClean="0"/>
              <a:t>Print for each</a:t>
            </a:r>
            <a:r>
              <a:rPr lang="en-GB" baseline="0" dirty="0" smtClean="0"/>
              <a:t> group and add to pupil info pack.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CF268-DEDF-41A8-A7D7-3EAD1DBFD85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7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Excellent video clip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CF268-DEDF-41A8-A7D7-3EAD1DBFD85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76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 for each</a:t>
            </a:r>
            <a:r>
              <a:rPr lang="en-GB" baseline="0" dirty="0" smtClean="0"/>
              <a:t> group and add to pupil info pack.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CF268-DEDF-41A8-A7D7-3EAD1DBFD85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9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1EB2-240A-4699-A944-A86623461409}" type="datetimeFigureOut">
              <a:rPr lang="en-GB" smtClean="0"/>
              <a:pPr/>
              <a:t>31/10/2018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53B8-B316-4165-A650-FA0A431E1C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85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1EB2-240A-4699-A944-A86623461409}" type="datetimeFigureOut">
              <a:rPr lang="en-GB" smtClean="0"/>
              <a:pPr/>
              <a:t>31/10/2018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53B8-B316-4165-A650-FA0A431E1C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6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1EB2-240A-4699-A944-A86623461409}" type="datetimeFigureOut">
              <a:rPr lang="en-GB" smtClean="0"/>
              <a:pPr/>
              <a:t>31/10/2018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53B8-B316-4165-A650-FA0A431E1C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561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4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2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20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83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39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72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78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5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1EB2-240A-4699-A944-A86623461409}" type="datetimeFigureOut">
              <a:rPr lang="en-GB" smtClean="0"/>
              <a:pPr/>
              <a:t>31/10/2018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53B8-B316-4165-A650-FA0A431E1C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24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02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50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A653-9ADC-4122-99BC-A0EC372703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9A4-F85F-49D1-8F5B-CB54584024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7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1EB2-240A-4699-A944-A86623461409}" type="datetimeFigureOut">
              <a:rPr lang="en-GB" smtClean="0"/>
              <a:pPr/>
              <a:t>31/10/2018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53B8-B316-4165-A650-FA0A431E1C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46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1EB2-240A-4699-A944-A86623461409}" type="datetimeFigureOut">
              <a:rPr lang="en-GB" smtClean="0"/>
              <a:pPr/>
              <a:t>31/10/2018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53B8-B316-4165-A650-FA0A431E1C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30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1EB2-240A-4699-A944-A86623461409}" type="datetimeFigureOut">
              <a:rPr lang="en-GB" smtClean="0"/>
              <a:pPr/>
              <a:t>31/10/2018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53B8-B316-4165-A650-FA0A431E1C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45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1EB2-240A-4699-A944-A86623461409}" type="datetimeFigureOut">
              <a:rPr lang="en-GB" smtClean="0"/>
              <a:pPr/>
              <a:t>31/10/2018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53B8-B316-4165-A650-FA0A431E1C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2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1EB2-240A-4699-A944-A86623461409}" type="datetimeFigureOut">
              <a:rPr lang="en-GB" smtClean="0"/>
              <a:pPr/>
              <a:t>31/10/2018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53B8-B316-4165-A650-FA0A431E1C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12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1EB2-240A-4699-A944-A86623461409}" type="datetimeFigureOut">
              <a:rPr lang="en-GB" smtClean="0"/>
              <a:pPr/>
              <a:t>31/10/2018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53B8-B316-4165-A650-FA0A431E1C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31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1EB2-240A-4699-A944-A86623461409}" type="datetimeFigureOut">
              <a:rPr lang="en-GB" smtClean="0"/>
              <a:pPr/>
              <a:t>31/10/2018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53B8-B316-4165-A650-FA0A431E1C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4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71EB2-240A-4699-A944-A86623461409}" type="datetimeFigureOut">
              <a:rPr lang="en-GB" smtClean="0"/>
              <a:pPr/>
              <a:t>31/10/2018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453B8-B316-4165-A650-FA0A431E1C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06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A653-9ADC-4122-99BC-A0EC372703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029A4-F85F-49D1-8F5B-CB54584024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9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el.se/medicine/education/dna/a/replication/replication_ani.html" TargetMode="External"/><Relationship Id="rId2" Type="http://schemas.openxmlformats.org/officeDocument/2006/relationships/hyperlink" Target="http://www.nobel.se/medicine/educational/dna/a/replication/replication_ani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el.se/medicine/education/dna/a/replication/replication_ani.html" TargetMode="External"/><Relationship Id="rId2" Type="http://schemas.openxmlformats.org/officeDocument/2006/relationships/hyperlink" Target="http://www.nobel.se/medicine/educational/dna/a/replication/lagging_an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vidgalloway.co.uk/repli2s.sw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TNKWgcFPHqw" TargetMode="External"/><Relationship Id="rId4" Type="http://schemas.openxmlformats.org/officeDocument/2006/relationships/hyperlink" Target="http://highered.mcgraw-hill.com/sites/9834092339/student_view0/chapter14/dna_replication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805436" y="436558"/>
            <a:ext cx="9073132" cy="879190"/>
          </a:xfrm>
        </p:spPr>
        <p:txBody>
          <a:bodyPr>
            <a:normAutofit fontScale="90000"/>
          </a:bodyPr>
          <a:lstStyle/>
          <a:p>
            <a:r>
              <a:rPr lang="en-GB" altLang="en-US" sz="4800" b="1" dirty="0">
                <a:latin typeface="Tahoma" panose="020B0604030504040204" pitchFamily="34" charset="0"/>
              </a:rPr>
              <a:t>Structure &amp; Replication of DNA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2528800" y="1477958"/>
            <a:ext cx="6045200" cy="1593850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sz="4400" b="1" dirty="0">
                <a:solidFill>
                  <a:srgbClr val="0000FF"/>
                </a:solidFill>
                <a:latin typeface="Tahoma" panose="020B0604030504040204" pitchFamily="34" charset="0"/>
              </a:rPr>
              <a:t>Unit 1 - Key Area 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4834" y="2034931"/>
            <a:ext cx="9073132" cy="879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>
                <a:solidFill>
                  <a:srgbClr val="FF0000"/>
                </a:solidFill>
                <a:latin typeface="Tahoma" panose="020B0604030504040204" pitchFamily="34" charset="0"/>
              </a:rPr>
              <a:t>Part </a:t>
            </a:r>
            <a:r>
              <a:rPr lang="en-GB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2: Replication of </a:t>
            </a:r>
            <a:r>
              <a:rPr lang="en-GB" altLang="en-US" sz="2800" b="1" dirty="0">
                <a:solidFill>
                  <a:srgbClr val="FF0000"/>
                </a:solidFill>
                <a:latin typeface="Tahoma" panose="020B0604030504040204" pitchFamily="34" charset="0"/>
              </a:rPr>
              <a:t>DNA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50" y="3047735"/>
            <a:ext cx="47625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 7.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t="4960" r="4051" b="8373"/>
          <a:stretch/>
        </p:blipFill>
        <p:spPr>
          <a:xfrm>
            <a:off x="6974848" y="529619"/>
            <a:ext cx="4679578" cy="5952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476" y="1150733"/>
            <a:ext cx="45856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DNA replication can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only take place if the nucleus contains: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 (acts as template for new molecule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8476" y="334321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of DNA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nucleotides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476" y="412717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enzymes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476" y="454368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of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ATP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Primers 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8104" y="140570"/>
            <a:ext cx="6696744" cy="77809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needed for replication?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925761"/>
            <a:ext cx="4324350" cy="43910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7118253" y="4963186"/>
            <a:ext cx="154744" cy="2928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610662" y="3121273"/>
            <a:ext cx="154745" cy="2414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32782" y="3492454"/>
            <a:ext cx="154745" cy="2414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200355" y="3900418"/>
            <a:ext cx="154745" cy="2414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973770" y="4299443"/>
            <a:ext cx="154745" cy="2414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19025" y="4616918"/>
            <a:ext cx="154745" cy="2414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560277" y="5003999"/>
            <a:ext cx="154745" cy="2414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75052" y="5316786"/>
            <a:ext cx="33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875693" y="4901580"/>
            <a:ext cx="29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637649" y="4947454"/>
            <a:ext cx="44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07590" y="5215637"/>
            <a:ext cx="44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22783" y="2872688"/>
            <a:ext cx="44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861" y="116359"/>
            <a:ext cx="5118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However – there is a problem….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114" y="925761"/>
            <a:ext cx="3106176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Remember, the </a:t>
            </a:r>
            <a:r>
              <a:rPr lang="en-GB" sz="2400" b="1" dirty="0" smtClean="0"/>
              <a:t>new nucleotides</a:t>
            </a:r>
            <a:r>
              <a:rPr lang="en-GB" sz="2400" dirty="0" smtClean="0"/>
              <a:t> can only add on easily to the </a:t>
            </a:r>
            <a:r>
              <a:rPr lang="en-GB" sz="2400" b="1" dirty="0" smtClean="0">
                <a:solidFill>
                  <a:srgbClr val="0033CC"/>
                </a:solidFill>
              </a:rPr>
              <a:t>3’ end</a:t>
            </a:r>
            <a:r>
              <a:rPr lang="en-GB" sz="2400" b="1" dirty="0" smtClean="0"/>
              <a:t> </a:t>
            </a:r>
            <a:r>
              <a:rPr lang="en-GB" sz="2400" dirty="0" smtClean="0"/>
              <a:t>of a DNA parent strand…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339084" y="3243870"/>
            <a:ext cx="391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This is perfect for this strand </a:t>
            </a:r>
            <a:r>
              <a:rPr lang="en-GB" sz="2000" dirty="0" smtClean="0">
                <a:sym typeface="Wingdings" panose="05000000000000000000" pitchFamily="2" charset="2"/>
              </a:rPr>
              <a:t></a:t>
            </a:r>
            <a:endParaRPr lang="en-GB" sz="2000" dirty="0"/>
          </a:p>
          <a:p>
            <a:r>
              <a:rPr lang="en-GB" sz="2000" dirty="0" smtClean="0"/>
              <a:t>  </a:t>
            </a:r>
            <a:endParaRPr lang="en-GB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970761" y="3613202"/>
            <a:ext cx="417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But not so easy for this strand :{</a:t>
            </a:r>
            <a:endParaRPr lang="en-GB" sz="2000" dirty="0"/>
          </a:p>
        </p:txBody>
      </p:sp>
      <p:sp>
        <p:nvSpPr>
          <p:cNvPr id="32" name="Rectangle 31"/>
          <p:cNvSpPr/>
          <p:nvPr/>
        </p:nvSpPr>
        <p:spPr>
          <a:xfrm>
            <a:off x="8438710" y="1087438"/>
            <a:ext cx="3316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section of DNA that is to be replicated unwinds and unzips creating a y-shaped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replication fork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9636" y="5502951"/>
            <a:ext cx="11538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important thing to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remember is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DNA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only build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5’ – 3’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This means that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nucleotides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only be added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to the 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3’ end </a:t>
            </a: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strand to be replicated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by the enzyme 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polymerase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241361" y="4224277"/>
            <a:ext cx="346166" cy="505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9" grpId="0" animBg="1"/>
      <p:bldP spid="30" grpId="0"/>
      <p:bldP spid="31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z="4000"/>
              <a:t>Enzyme control of DNA replication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mtClean="0"/>
              <a:t>DNA replication is a complex process involving many enzymes.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mtClean="0"/>
          </a:p>
          <a:p>
            <a:pPr>
              <a:buFont typeface="Arial" panose="020B0604020202020204" pitchFamily="34" charset="0"/>
              <a:buNone/>
            </a:pPr>
            <a:r>
              <a:rPr lang="en-GB" altLang="en-US" smtClean="0"/>
              <a:t>The enzyme </a:t>
            </a:r>
            <a:r>
              <a:rPr lang="en-GB" altLang="en-US" b="1" smtClean="0"/>
              <a:t>DNA polymerase</a:t>
            </a:r>
            <a:r>
              <a:rPr lang="en-GB" altLang="en-US" smtClean="0"/>
              <a:t> controls the formation of the sugar-phosphate bonds when making the new strand.</a:t>
            </a:r>
          </a:p>
        </p:txBody>
      </p:sp>
    </p:spTree>
    <p:extLst>
      <p:ext uri="{BB962C8B-B14F-4D97-AF65-F5344CB8AC3E}">
        <p14:creationId xmlns:p14="http://schemas.microsoft.com/office/powerpoint/2010/main" val="3701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507" y="149641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1. DNA replication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6815" y="1378352"/>
            <a:ext cx="10456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dirty="0" smtClean="0"/>
              <a:t>The DNA molecule unwinds and the weak hydrogen bonds between base pairs break allowing the two strands to separate (‘unzip’). (This process in controlled by the enzyme </a:t>
            </a:r>
            <a:r>
              <a:rPr lang="en-GB" sz="2400" i="1" dirty="0" smtClean="0"/>
              <a:t>helicase</a:t>
            </a:r>
            <a:r>
              <a:rPr lang="en-GB" sz="2400" dirty="0" smtClean="0"/>
              <a:t>).  The bases become exposed at a Y- shaped ‘</a:t>
            </a:r>
            <a:r>
              <a:rPr lang="en-GB" sz="2400" b="1" dirty="0" smtClean="0"/>
              <a:t>replication fork’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5" name="Picture 2" descr="http://www.nature.com/scitable/content/ne0000/ne0000/ne0000/ne0000/14668888/U2.cp1.1_439542a-f1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09" y="2844688"/>
            <a:ext cx="7209692" cy="369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8253046" y="3669323"/>
            <a:ext cx="1266092" cy="87923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19138" y="3294185"/>
            <a:ext cx="252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replication fork</a:t>
            </a:r>
          </a:p>
          <a:p>
            <a:r>
              <a:rPr lang="en-GB" dirty="0" smtClean="0"/>
              <a:t>- where hydrogen bonds are broken and bases become exposed.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24609" y="149641"/>
            <a:ext cx="3124200" cy="1189355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Refer to the diagrams on page 29/30 of the textbook as we go through the stages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5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54" y="1"/>
            <a:ext cx="10515600" cy="901148"/>
          </a:xfrm>
        </p:spPr>
        <p:txBody>
          <a:bodyPr/>
          <a:lstStyle/>
          <a:p>
            <a:pPr algn="ctr"/>
            <a:r>
              <a:rPr lang="en-GB" b="1" dirty="0" smtClean="0"/>
              <a:t>2. DNA replication</a:t>
            </a:r>
            <a:endParaRPr lang="en-GB" b="1" dirty="0"/>
          </a:p>
        </p:txBody>
      </p:sp>
      <p:pic>
        <p:nvPicPr>
          <p:cNvPr id="5122" name="Picture 2" descr="http://www.nature.com/scitable/content/ne0000/ne0000/ne0000/ne0000/14668888/U2.cp1.1_439542a-f1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8" y="2860651"/>
            <a:ext cx="6904891" cy="353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831" y="1091761"/>
            <a:ext cx="11115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enzyme that controls the </a:t>
            </a:r>
            <a:r>
              <a:rPr lang="en-GB" sz="2000" b="1" dirty="0" smtClean="0"/>
              <a:t>joining of new nucleotides </a:t>
            </a:r>
            <a:r>
              <a:rPr lang="en-GB" sz="2000" dirty="0" smtClean="0"/>
              <a:t>to create a new chain is called </a:t>
            </a:r>
            <a:r>
              <a:rPr lang="en-GB" sz="2000" b="1" dirty="0" smtClean="0">
                <a:solidFill>
                  <a:srgbClr val="FF0000"/>
                </a:solidFill>
              </a:rPr>
              <a:t>DNA polymerase</a:t>
            </a:r>
            <a:r>
              <a:rPr lang="en-GB" sz="2000" dirty="0" smtClean="0">
                <a:solidFill>
                  <a:srgbClr val="FF0000"/>
                </a:solidFill>
              </a:rPr>
              <a:t>.</a:t>
            </a:r>
          </a:p>
          <a:p>
            <a:endParaRPr lang="en-GB" sz="800" dirty="0"/>
          </a:p>
          <a:p>
            <a:r>
              <a:rPr lang="en-GB" sz="2000" dirty="0" smtClean="0"/>
              <a:t>This enzyme can only add nucleotides </a:t>
            </a:r>
            <a:r>
              <a:rPr lang="en-GB" sz="2000" b="1" dirty="0" smtClean="0"/>
              <a:t>to an existing chain </a:t>
            </a:r>
            <a:r>
              <a:rPr lang="en-GB" sz="2000" dirty="0" smtClean="0"/>
              <a:t>so a </a:t>
            </a:r>
            <a:r>
              <a:rPr lang="en-GB" sz="2000" b="1" dirty="0" smtClean="0">
                <a:solidFill>
                  <a:srgbClr val="0033CC"/>
                </a:solidFill>
              </a:rPr>
              <a:t>short sequence of complementary nucleotides</a:t>
            </a:r>
            <a:r>
              <a:rPr lang="en-GB" sz="2000" dirty="0" smtClean="0"/>
              <a:t> - formed at the </a:t>
            </a:r>
            <a:r>
              <a:rPr lang="en-GB" sz="2000" b="1" dirty="0" smtClean="0"/>
              <a:t>3’ end </a:t>
            </a:r>
            <a:r>
              <a:rPr lang="en-GB" sz="2000" dirty="0" smtClean="0"/>
              <a:t>of the </a:t>
            </a:r>
            <a:r>
              <a:rPr lang="en-GB" sz="2000" b="1" dirty="0" smtClean="0"/>
              <a:t>parent chain </a:t>
            </a:r>
            <a:r>
              <a:rPr lang="en-GB" sz="2000" dirty="0" smtClean="0"/>
              <a:t>to be duplicated - is put in place. This short chain is called a </a:t>
            </a:r>
            <a:r>
              <a:rPr lang="en-GB" sz="2000" b="1" dirty="0" smtClean="0">
                <a:solidFill>
                  <a:srgbClr val="0033CC"/>
                </a:solidFill>
              </a:rPr>
              <a:t>primer</a:t>
            </a:r>
            <a:r>
              <a:rPr lang="en-GB" sz="2000" dirty="0" smtClean="0">
                <a:solidFill>
                  <a:srgbClr val="0033CC"/>
                </a:solidFill>
              </a:rPr>
              <a:t>.  </a:t>
            </a:r>
            <a:r>
              <a:rPr lang="en-GB" sz="2000" dirty="0" smtClean="0"/>
              <a:t>(This process is controlled by the enzyme </a:t>
            </a:r>
            <a:r>
              <a:rPr lang="en-GB" sz="2000" i="1" dirty="0" smtClean="0"/>
              <a:t>primase</a:t>
            </a:r>
            <a:r>
              <a:rPr lang="en-GB" sz="2000" dirty="0" smtClean="0"/>
              <a:t>).</a:t>
            </a:r>
            <a:endParaRPr lang="en-GB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139355" y="3287486"/>
            <a:ext cx="556845" cy="4756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21429" y="4372708"/>
            <a:ext cx="537586" cy="427892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16" y="-53498"/>
            <a:ext cx="10515600" cy="904418"/>
          </a:xfrm>
        </p:spPr>
        <p:txBody>
          <a:bodyPr/>
          <a:lstStyle/>
          <a:p>
            <a:pPr algn="ctr"/>
            <a:r>
              <a:rPr lang="en-GB" b="1" dirty="0" smtClean="0"/>
              <a:t>3. DNA replication</a:t>
            </a:r>
            <a:endParaRPr lang="en-GB" b="1" dirty="0"/>
          </a:p>
        </p:txBody>
      </p:sp>
      <p:pic>
        <p:nvPicPr>
          <p:cNvPr id="5122" name="Picture 2" descr="http://www.nature.com/scitable/content/ne0000/ne0000/ne0000/ne0000/14668888/U2.cp1.1_439542a-f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70" y="2731477"/>
            <a:ext cx="8276492" cy="383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0662" y="975590"/>
            <a:ext cx="11576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Individual free nucleotides become aligned with their complementary partners (by following the base pairing rule A with T, G with C). DNA polymerase adds the complementary DNA nucleotides to the DNA strand.  </a:t>
            </a:r>
          </a:p>
          <a:p>
            <a:r>
              <a:rPr lang="en-GB" sz="2000" dirty="0" smtClean="0"/>
              <a:t>The new complementary strand of DNA starts forming from the </a:t>
            </a:r>
            <a:r>
              <a:rPr lang="en-GB" sz="2000" b="1" dirty="0" smtClean="0"/>
              <a:t>3’ end </a:t>
            </a:r>
            <a:r>
              <a:rPr lang="en-GB" sz="2000" dirty="0" smtClean="0"/>
              <a:t>of the primer and forms a </a:t>
            </a:r>
            <a:r>
              <a:rPr lang="en-GB" sz="2000" b="1" dirty="0" smtClean="0"/>
              <a:t>continuous</a:t>
            </a:r>
            <a:r>
              <a:rPr lang="en-GB" sz="2000" dirty="0" smtClean="0"/>
              <a:t> strand </a:t>
            </a:r>
            <a:r>
              <a:rPr lang="en-GB" sz="2000" b="1" dirty="0" smtClean="0"/>
              <a:t>towards</a:t>
            </a:r>
            <a:r>
              <a:rPr lang="en-GB" sz="2000" dirty="0" smtClean="0"/>
              <a:t> the replication fork.  </a:t>
            </a:r>
            <a:endParaRPr lang="en-GB" dirty="0"/>
          </a:p>
          <a:p>
            <a:r>
              <a:rPr lang="en-GB" sz="2000" dirty="0" smtClean="0"/>
              <a:t>This is called the </a:t>
            </a:r>
            <a:r>
              <a:rPr lang="en-GB" sz="2000" b="1" dirty="0" smtClean="0">
                <a:solidFill>
                  <a:srgbClr val="00602B"/>
                </a:solidFill>
              </a:rPr>
              <a:t>leading strand</a:t>
            </a:r>
            <a:r>
              <a:rPr lang="en-GB" sz="2000" dirty="0" smtClean="0"/>
              <a:t>. 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672253" y="4466710"/>
            <a:ext cx="3663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3’</a:t>
            </a:r>
            <a:endParaRPr lang="en-GB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692769" y="4021016"/>
            <a:ext cx="99646" cy="4456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263662" y="3423138"/>
            <a:ext cx="363415" cy="820725"/>
          </a:xfrm>
          <a:prstGeom prst="straightConnector1">
            <a:avLst/>
          </a:prstGeom>
          <a:ln w="5715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6462" y="3048000"/>
            <a:ext cx="2919046" cy="37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5C2A"/>
                </a:solidFill>
              </a:rPr>
              <a:t>Leading strand</a:t>
            </a:r>
            <a:endParaRPr lang="en-GB" b="1" dirty="0">
              <a:solidFill>
                <a:srgbClr val="005C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633788" y="1925638"/>
            <a:ext cx="1809750" cy="1897062"/>
            <a:chOff x="1329" y="1213"/>
            <a:chExt cx="1140" cy="1195"/>
          </a:xfrm>
        </p:grpSpPr>
        <p:sp>
          <p:nvSpPr>
            <p:cNvPr id="18478" name="Oval 38"/>
            <p:cNvSpPr>
              <a:spLocks noChangeArrowheads="1"/>
            </p:cNvSpPr>
            <p:nvPr/>
          </p:nvSpPr>
          <p:spPr bwMode="auto">
            <a:xfrm>
              <a:off x="2007" y="1979"/>
              <a:ext cx="462" cy="42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8479" name="Text Box 40"/>
            <p:cNvSpPr txBox="1">
              <a:spLocks noChangeArrowheads="1"/>
            </p:cNvSpPr>
            <p:nvPr/>
          </p:nvSpPr>
          <p:spPr bwMode="auto">
            <a:xfrm>
              <a:off x="1329" y="1213"/>
              <a:ext cx="87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>
                <a:spcBef>
                  <a:spcPct val="50000"/>
                </a:spcBef>
                <a:buNone/>
              </a:pPr>
              <a:r>
                <a:rPr lang="en-GB" altLang="en-US" sz="1800"/>
                <a:t>DNA polymerase enzyme</a:t>
              </a:r>
            </a:p>
          </p:txBody>
        </p:sp>
        <p:sp>
          <p:nvSpPr>
            <p:cNvPr id="18480" name="Line 42"/>
            <p:cNvSpPr>
              <a:spLocks noChangeShapeType="1"/>
            </p:cNvSpPr>
            <p:nvPr/>
          </p:nvSpPr>
          <p:spPr bwMode="auto">
            <a:xfrm>
              <a:off x="2007" y="1790"/>
              <a:ext cx="152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516189" y="346076"/>
            <a:ext cx="1100137" cy="3965575"/>
            <a:chOff x="625" y="218"/>
            <a:chExt cx="693" cy="2498"/>
          </a:xfrm>
        </p:grpSpPr>
        <p:sp>
          <p:nvSpPr>
            <p:cNvPr id="18472" name="Line 4"/>
            <p:cNvSpPr>
              <a:spLocks noChangeShapeType="1"/>
            </p:cNvSpPr>
            <p:nvPr/>
          </p:nvSpPr>
          <p:spPr bwMode="auto">
            <a:xfrm>
              <a:off x="902" y="437"/>
              <a:ext cx="0" cy="1867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73" name="Line 5"/>
            <p:cNvSpPr>
              <a:spLocks noChangeShapeType="1"/>
            </p:cNvSpPr>
            <p:nvPr/>
          </p:nvSpPr>
          <p:spPr bwMode="auto">
            <a:xfrm>
              <a:off x="1038" y="440"/>
              <a:ext cx="0" cy="1867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74" name="Line 6"/>
            <p:cNvSpPr>
              <a:spLocks noChangeShapeType="1"/>
            </p:cNvSpPr>
            <p:nvPr/>
          </p:nvSpPr>
          <p:spPr bwMode="auto">
            <a:xfrm flipH="1">
              <a:off x="625" y="2304"/>
              <a:ext cx="277" cy="409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75" name="Line 7"/>
            <p:cNvSpPr>
              <a:spLocks noChangeShapeType="1"/>
            </p:cNvSpPr>
            <p:nvPr/>
          </p:nvSpPr>
          <p:spPr bwMode="auto">
            <a:xfrm>
              <a:off x="1041" y="2307"/>
              <a:ext cx="277" cy="409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76" name="Line 8"/>
            <p:cNvSpPr>
              <a:spLocks noChangeShapeType="1"/>
            </p:cNvSpPr>
            <p:nvPr/>
          </p:nvSpPr>
          <p:spPr bwMode="auto">
            <a:xfrm>
              <a:off x="902" y="222"/>
              <a:ext cx="0" cy="218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77" name="Line 9"/>
            <p:cNvSpPr>
              <a:spLocks noChangeShapeType="1"/>
            </p:cNvSpPr>
            <p:nvPr/>
          </p:nvSpPr>
          <p:spPr bwMode="auto">
            <a:xfrm>
              <a:off x="1038" y="218"/>
              <a:ext cx="0" cy="218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1524000" y="4311651"/>
            <a:ext cx="91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en-US" sz="1800"/>
              <a:t>3’ end of DNA strand</a:t>
            </a:r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 flipH="1">
            <a:off x="2676525" y="4052888"/>
            <a:ext cx="223838" cy="347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2719388" y="440055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en-US" sz="1800"/>
              <a:t>Primer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1981200" y="103189"/>
            <a:ext cx="91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en-US" sz="1800"/>
              <a:t>5’ end of DNA strand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252914" y="317500"/>
            <a:ext cx="1887537" cy="3994150"/>
            <a:chOff x="1719" y="200"/>
            <a:chExt cx="1189" cy="2516"/>
          </a:xfrm>
        </p:grpSpPr>
        <p:sp>
          <p:nvSpPr>
            <p:cNvPr id="18465" name="Line 15"/>
            <p:cNvSpPr>
              <a:spLocks noChangeShapeType="1"/>
            </p:cNvSpPr>
            <p:nvPr/>
          </p:nvSpPr>
          <p:spPr bwMode="auto">
            <a:xfrm>
              <a:off x="2333" y="419"/>
              <a:ext cx="0" cy="1371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6" name="Line 16"/>
            <p:cNvSpPr>
              <a:spLocks noChangeShapeType="1"/>
            </p:cNvSpPr>
            <p:nvPr/>
          </p:nvSpPr>
          <p:spPr bwMode="auto">
            <a:xfrm>
              <a:off x="2469" y="422"/>
              <a:ext cx="3" cy="1368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7" name="Line 17"/>
            <p:cNvSpPr>
              <a:spLocks noChangeShapeType="1"/>
            </p:cNvSpPr>
            <p:nvPr/>
          </p:nvSpPr>
          <p:spPr bwMode="auto">
            <a:xfrm flipH="1">
              <a:off x="1719" y="1790"/>
              <a:ext cx="614" cy="905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8" name="Line 18"/>
            <p:cNvSpPr>
              <a:spLocks noChangeShapeType="1"/>
            </p:cNvSpPr>
            <p:nvPr/>
          </p:nvSpPr>
          <p:spPr bwMode="auto">
            <a:xfrm>
              <a:off x="2472" y="1790"/>
              <a:ext cx="436" cy="908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9" name="Line 19"/>
            <p:cNvSpPr>
              <a:spLocks noChangeShapeType="1"/>
            </p:cNvSpPr>
            <p:nvPr/>
          </p:nvSpPr>
          <p:spPr bwMode="auto">
            <a:xfrm>
              <a:off x="2333" y="204"/>
              <a:ext cx="0" cy="218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70" name="Line 20"/>
            <p:cNvSpPr>
              <a:spLocks noChangeShapeType="1"/>
            </p:cNvSpPr>
            <p:nvPr/>
          </p:nvSpPr>
          <p:spPr bwMode="auto">
            <a:xfrm>
              <a:off x="2469" y="200"/>
              <a:ext cx="0" cy="218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71" name="Line 22"/>
            <p:cNvSpPr>
              <a:spLocks noChangeShapeType="1"/>
            </p:cNvSpPr>
            <p:nvPr/>
          </p:nvSpPr>
          <p:spPr bwMode="auto">
            <a:xfrm flipH="1">
              <a:off x="1866" y="2497"/>
              <a:ext cx="141" cy="21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6569075" y="322263"/>
            <a:ext cx="3405188" cy="3994150"/>
            <a:chOff x="3178" y="203"/>
            <a:chExt cx="2145" cy="2516"/>
          </a:xfrm>
        </p:grpSpPr>
        <p:sp>
          <p:nvSpPr>
            <p:cNvPr id="18457" name="Line 29"/>
            <p:cNvSpPr>
              <a:spLocks noChangeShapeType="1"/>
            </p:cNvSpPr>
            <p:nvPr/>
          </p:nvSpPr>
          <p:spPr bwMode="auto">
            <a:xfrm>
              <a:off x="4240" y="422"/>
              <a:ext cx="0" cy="393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8" name="Line 30"/>
            <p:cNvSpPr>
              <a:spLocks noChangeShapeType="1"/>
            </p:cNvSpPr>
            <p:nvPr/>
          </p:nvSpPr>
          <p:spPr bwMode="auto">
            <a:xfrm>
              <a:off x="4376" y="425"/>
              <a:ext cx="3" cy="39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9" name="Line 31"/>
            <p:cNvSpPr>
              <a:spLocks noChangeShapeType="1"/>
            </p:cNvSpPr>
            <p:nvPr/>
          </p:nvSpPr>
          <p:spPr bwMode="auto">
            <a:xfrm flipH="1">
              <a:off x="3178" y="815"/>
              <a:ext cx="1062" cy="188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0" name="Line 32"/>
            <p:cNvSpPr>
              <a:spLocks noChangeShapeType="1"/>
            </p:cNvSpPr>
            <p:nvPr/>
          </p:nvSpPr>
          <p:spPr bwMode="auto">
            <a:xfrm>
              <a:off x="4379" y="815"/>
              <a:ext cx="944" cy="1904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1" name="Line 33"/>
            <p:cNvSpPr>
              <a:spLocks noChangeShapeType="1"/>
            </p:cNvSpPr>
            <p:nvPr/>
          </p:nvSpPr>
          <p:spPr bwMode="auto">
            <a:xfrm>
              <a:off x="4240" y="207"/>
              <a:ext cx="0" cy="218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2" name="Line 34"/>
            <p:cNvSpPr>
              <a:spLocks noChangeShapeType="1"/>
            </p:cNvSpPr>
            <p:nvPr/>
          </p:nvSpPr>
          <p:spPr bwMode="auto">
            <a:xfrm>
              <a:off x="4376" y="203"/>
              <a:ext cx="0" cy="218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3" name="Line 35"/>
            <p:cNvSpPr>
              <a:spLocks noChangeShapeType="1"/>
            </p:cNvSpPr>
            <p:nvPr/>
          </p:nvSpPr>
          <p:spPr bwMode="auto">
            <a:xfrm flipH="1">
              <a:off x="3305" y="2500"/>
              <a:ext cx="141" cy="21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4" name="Line 36"/>
            <p:cNvSpPr>
              <a:spLocks noChangeShapeType="1"/>
            </p:cNvSpPr>
            <p:nvPr/>
          </p:nvSpPr>
          <p:spPr bwMode="auto">
            <a:xfrm flipH="1">
              <a:off x="3448" y="1333"/>
              <a:ext cx="617" cy="1172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7742239" y="1435100"/>
            <a:ext cx="733425" cy="681038"/>
            <a:chOff x="3917" y="904"/>
            <a:chExt cx="462" cy="429"/>
          </a:xfrm>
        </p:grpSpPr>
        <p:sp>
          <p:nvSpPr>
            <p:cNvPr id="18455" name="Oval 39"/>
            <p:cNvSpPr>
              <a:spLocks noChangeArrowheads="1"/>
            </p:cNvSpPr>
            <p:nvPr/>
          </p:nvSpPr>
          <p:spPr bwMode="auto">
            <a:xfrm>
              <a:off x="3917" y="904"/>
              <a:ext cx="462" cy="42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8456" name="Line 37"/>
            <p:cNvSpPr>
              <a:spLocks noChangeShapeType="1"/>
            </p:cNvSpPr>
            <p:nvPr/>
          </p:nvSpPr>
          <p:spPr bwMode="auto">
            <a:xfrm flipH="1">
              <a:off x="4065" y="1052"/>
              <a:ext cx="175" cy="281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945" name="Line 41"/>
          <p:cNvSpPr>
            <a:spLocks noChangeShapeType="1"/>
          </p:cNvSpPr>
          <p:nvPr/>
        </p:nvSpPr>
        <p:spPr bwMode="auto">
          <a:xfrm flipH="1" flipV="1">
            <a:off x="2895600" y="4278314"/>
            <a:ext cx="280988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4486276" y="3141664"/>
            <a:ext cx="2347913" cy="2420937"/>
            <a:chOff x="1866" y="1979"/>
            <a:chExt cx="1479" cy="1525"/>
          </a:xfrm>
        </p:grpSpPr>
        <p:sp>
          <p:nvSpPr>
            <p:cNvPr id="18451" name="Text Box 23"/>
            <p:cNvSpPr txBox="1">
              <a:spLocks noChangeArrowheads="1"/>
            </p:cNvSpPr>
            <p:nvPr/>
          </p:nvSpPr>
          <p:spPr bwMode="auto">
            <a:xfrm>
              <a:off x="1866" y="2754"/>
              <a:ext cx="1479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GB" altLang="en-US" sz="1800"/>
                <a:t>Start of complementary strand of replicated DNA</a:t>
              </a:r>
            </a:p>
          </p:txBody>
        </p:sp>
        <p:sp>
          <p:nvSpPr>
            <p:cNvPr id="18452" name="Line 27"/>
            <p:cNvSpPr>
              <a:spLocks noChangeShapeType="1"/>
            </p:cNvSpPr>
            <p:nvPr/>
          </p:nvSpPr>
          <p:spPr bwMode="auto">
            <a:xfrm flipH="1">
              <a:off x="2009" y="2221"/>
              <a:ext cx="175" cy="281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3" name="Line 28"/>
            <p:cNvSpPr>
              <a:spLocks noChangeShapeType="1"/>
            </p:cNvSpPr>
            <p:nvPr/>
          </p:nvSpPr>
          <p:spPr bwMode="auto">
            <a:xfrm flipH="1">
              <a:off x="2159" y="1979"/>
              <a:ext cx="175" cy="281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4" name="Line 43"/>
            <p:cNvSpPr>
              <a:spLocks noChangeShapeType="1"/>
            </p:cNvSpPr>
            <p:nvPr/>
          </p:nvSpPr>
          <p:spPr bwMode="auto">
            <a:xfrm flipH="1" flipV="1">
              <a:off x="2159" y="2408"/>
              <a:ext cx="174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7373938" y="2235201"/>
            <a:ext cx="969962" cy="2379663"/>
            <a:chOff x="3685" y="1408"/>
            <a:chExt cx="611" cy="1499"/>
          </a:xfrm>
        </p:grpSpPr>
        <p:sp>
          <p:nvSpPr>
            <p:cNvPr id="18449" name="Line 44"/>
            <p:cNvSpPr>
              <a:spLocks noChangeShapeType="1"/>
            </p:cNvSpPr>
            <p:nvPr/>
          </p:nvSpPr>
          <p:spPr bwMode="auto">
            <a:xfrm flipV="1">
              <a:off x="3685" y="1707"/>
              <a:ext cx="380" cy="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0" name="Text Box 45"/>
            <p:cNvSpPr txBox="1">
              <a:spLocks noChangeArrowheads="1"/>
            </p:cNvSpPr>
            <p:nvPr/>
          </p:nvSpPr>
          <p:spPr bwMode="auto">
            <a:xfrm rot="18031183" flipH="1">
              <a:off x="3344" y="1956"/>
              <a:ext cx="149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en-GB" altLang="en-US" sz="1800"/>
                <a:t>Direction of replication</a:t>
              </a:r>
            </a:p>
          </p:txBody>
        </p:sp>
      </p:grpSp>
      <p:sp>
        <p:nvSpPr>
          <p:cNvPr id="123950" name="Text Box 46"/>
          <p:cNvSpPr txBox="1">
            <a:spLocks noChangeArrowheads="1"/>
          </p:cNvSpPr>
          <p:nvPr/>
        </p:nvSpPr>
        <p:spPr bwMode="auto">
          <a:xfrm>
            <a:off x="5988050" y="1330326"/>
            <a:ext cx="13858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en-GB" altLang="en-US" sz="1800"/>
              <a:t>Leading strand of replicated DNA</a:t>
            </a:r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7373939" y="2520951"/>
            <a:ext cx="142875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8" name="Text Box 55"/>
          <p:cNvSpPr txBox="1">
            <a:spLocks noChangeArrowheads="1"/>
          </p:cNvSpPr>
          <p:nvPr/>
        </p:nvSpPr>
        <p:spPr bwMode="auto">
          <a:xfrm>
            <a:off x="6834189" y="4249739"/>
            <a:ext cx="36353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u="sng"/>
              <a:t>Replication of the leading strand of DNA</a:t>
            </a:r>
          </a:p>
        </p:txBody>
      </p:sp>
    </p:spTree>
    <p:extLst>
      <p:ext uri="{BB962C8B-B14F-4D97-AF65-F5344CB8AC3E}">
        <p14:creationId xmlns:p14="http://schemas.microsoft.com/office/powerpoint/2010/main" val="10931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4" grpId="0"/>
      <p:bldP spid="123916" grpId="0" animBg="1"/>
      <p:bldP spid="123917" grpId="0"/>
      <p:bldP spid="123918" grpId="0"/>
      <p:bldP spid="123945" grpId="0" animBg="1"/>
      <p:bldP spid="123950" grpId="0"/>
      <p:bldP spid="1239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/>
          </p:cNvSpPr>
          <p:nvPr>
            <p:ph type="body" idx="4294967295"/>
          </p:nvPr>
        </p:nvSpPr>
        <p:spPr>
          <a:xfrm>
            <a:off x="1556585" y="1284372"/>
            <a:ext cx="8686800" cy="5178425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en-GB" altLang="en-US" dirty="0" smtClean="0"/>
              <a:t>After the hydrogen bonds break, the DNA unzips.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en-GB" altLang="en-US" dirty="0" smtClean="0"/>
              <a:t>A DNA primer (a short stretch of complementary DNA) attaches to the start of the piece of DNA being copied.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en-GB" altLang="en-US" dirty="0" smtClean="0"/>
              <a:t>DNA polymerase the attaches free nucleotides to the 3’ end of the primer.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en-GB" altLang="en-US" dirty="0" smtClean="0"/>
              <a:t>This </a:t>
            </a:r>
            <a:r>
              <a:rPr lang="en-GB" altLang="en-US" b="1" dirty="0" smtClean="0"/>
              <a:t>continuous process</a:t>
            </a:r>
            <a:r>
              <a:rPr lang="en-GB" altLang="en-US" dirty="0" smtClean="0"/>
              <a:t> till </a:t>
            </a:r>
            <a:r>
              <a:rPr lang="en-GB" altLang="en-US" b="1" dirty="0" smtClean="0"/>
              <a:t>leading strand</a:t>
            </a:r>
            <a:r>
              <a:rPr lang="en-GB" altLang="en-US" dirty="0" smtClean="0"/>
              <a:t> is copied.</a:t>
            </a:r>
          </a:p>
        </p:txBody>
      </p:sp>
    </p:spTree>
    <p:extLst>
      <p:ext uri="{BB962C8B-B14F-4D97-AF65-F5344CB8AC3E}">
        <p14:creationId xmlns:p14="http://schemas.microsoft.com/office/powerpoint/2010/main" val="261996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omic Sans MS" panose="030F0702030302020204" pitchFamily="66" charset="0"/>
              </a:rPr>
              <a:t>The Leading Strand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775075"/>
          </a:xfrm>
        </p:spPr>
        <p:txBody>
          <a:bodyPr/>
          <a:lstStyle/>
          <a:p>
            <a:pPr marL="0" indent="0"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mtClean="0">
                <a:latin typeface="Comic Sans MS" panose="030F0702030302020204" pitchFamily="66" charset="0"/>
                <a:hlinkClick r:id="rId2"/>
              </a:rPr>
              <a:t>http://www.nobel.se/medicine/educational/dna/a/replication/replication_ani.html</a:t>
            </a:r>
            <a:endParaRPr lang="en-GB" altLang="en-US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smtClean="0">
              <a:latin typeface="Comic Sans MS" panose="030F0702030302020204" pitchFamily="66" charset="0"/>
              <a:hlinkClick r:id="rId3"/>
            </a:endParaRPr>
          </a:p>
          <a:p>
            <a:pPr marL="0" indent="0"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7232"/>
          </a:xfrm>
        </p:spPr>
        <p:txBody>
          <a:bodyPr/>
          <a:lstStyle/>
          <a:p>
            <a:pPr algn="ctr"/>
            <a:r>
              <a:rPr lang="en-GB" b="1" dirty="0" smtClean="0"/>
              <a:t>4. DNA replication</a:t>
            </a:r>
            <a:endParaRPr lang="en-GB" b="1" dirty="0"/>
          </a:p>
        </p:txBody>
      </p:sp>
      <p:pic>
        <p:nvPicPr>
          <p:cNvPr id="5122" name="Picture 2" descr="http://www.nature.com/scitable/content/ne0000/ne0000/ne0000/ne0000/14668888/U2.cp1.1_439542a-f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70" y="2746284"/>
            <a:ext cx="8276492" cy="39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919332"/>
            <a:ext cx="10796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DNA polymerase can only </a:t>
            </a:r>
            <a:r>
              <a:rPr lang="en-GB" sz="2000" b="1" dirty="0" smtClean="0"/>
              <a:t>add nucleotides </a:t>
            </a:r>
            <a:r>
              <a:rPr lang="en-GB" sz="2000" dirty="0" smtClean="0"/>
              <a:t>to the </a:t>
            </a:r>
            <a:r>
              <a:rPr lang="en-GB" sz="2000" b="1" dirty="0" smtClean="0"/>
              <a:t>3’ end </a:t>
            </a:r>
            <a:r>
              <a:rPr lang="en-GB" sz="2000" dirty="0" smtClean="0"/>
              <a:t>of a growing strand so on the opposite parent strand the new complementary strand grows in the opposite direction to the leading strand. This is known as the </a:t>
            </a:r>
            <a:r>
              <a:rPr lang="en-GB" sz="2000" b="1" dirty="0" smtClean="0">
                <a:solidFill>
                  <a:srgbClr val="7030A0"/>
                </a:solidFill>
              </a:rPr>
              <a:t>lagging strand</a:t>
            </a:r>
            <a:r>
              <a:rPr lang="en-GB" sz="2000" dirty="0">
                <a:solidFill>
                  <a:srgbClr val="7030A0"/>
                </a:solidFill>
              </a:rPr>
              <a:t>. </a:t>
            </a:r>
            <a:endParaRPr lang="en-GB" sz="2000" dirty="0" smtClean="0">
              <a:solidFill>
                <a:srgbClr val="7030A0"/>
              </a:solidFill>
            </a:endParaRPr>
          </a:p>
          <a:p>
            <a:endParaRPr lang="en-GB" sz="800" dirty="0" smtClean="0"/>
          </a:p>
          <a:p>
            <a:r>
              <a:rPr lang="en-GB" sz="2000" dirty="0" smtClean="0"/>
              <a:t>The lagging strand is produced in </a:t>
            </a:r>
            <a:r>
              <a:rPr lang="en-GB" sz="2000" b="1" dirty="0" smtClean="0">
                <a:solidFill>
                  <a:srgbClr val="002060"/>
                </a:solidFill>
              </a:rPr>
              <a:t>fragments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/>
              <a:t>with each fragment started at the 3’ end of a primer</a:t>
            </a:r>
            <a:r>
              <a:rPr lang="en-GB" sz="2000" dirty="0"/>
              <a:t>. </a:t>
            </a:r>
            <a:endParaRPr lang="en-GB" sz="2000" dirty="0" smtClean="0"/>
          </a:p>
          <a:p>
            <a:r>
              <a:rPr lang="en-GB" sz="2000" dirty="0" smtClean="0"/>
              <a:t>Each </a:t>
            </a:r>
            <a:r>
              <a:rPr lang="en-GB" sz="2000" dirty="0"/>
              <a:t>fragment requires a </a:t>
            </a:r>
            <a:r>
              <a:rPr lang="en-GB" sz="2000" b="1" dirty="0">
                <a:solidFill>
                  <a:srgbClr val="FF0000"/>
                </a:solidFill>
              </a:rPr>
              <a:t>primer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to initiate its production. </a:t>
            </a:r>
          </a:p>
          <a:p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447692" y="5087815"/>
            <a:ext cx="726831" cy="98473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11107" y="609309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l</a:t>
            </a:r>
            <a:r>
              <a:rPr lang="en-GB" b="1" dirty="0" smtClean="0">
                <a:solidFill>
                  <a:srgbClr val="7030A0"/>
                </a:solidFill>
              </a:rPr>
              <a:t>agging strand</a:t>
            </a:r>
            <a:endParaRPr lang="en-GB" b="1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689231" y="5369169"/>
            <a:ext cx="316523" cy="8088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48554" y="6260234"/>
            <a:ext cx="179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primer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12831" y="5169877"/>
            <a:ext cx="504092" cy="41030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50831" y="4729155"/>
            <a:ext cx="1266092" cy="378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fragment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0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355056" y="260648"/>
            <a:ext cx="7772400" cy="1008112"/>
          </a:xfrm>
          <a:solidFill>
            <a:srgbClr val="FFFF99"/>
          </a:solidFill>
        </p:spPr>
        <p:txBody>
          <a:bodyPr/>
          <a:lstStyle/>
          <a:p>
            <a:r>
              <a:rPr lang="en-GB" altLang="en-US" sz="60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Learning Intentions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815005" y="1268760"/>
            <a:ext cx="10631836" cy="4741028"/>
          </a:xfrm>
        </p:spPr>
        <p:txBody>
          <a:bodyPr>
            <a:normAutofit/>
          </a:bodyPr>
          <a:lstStyle/>
          <a:p>
            <a:pPr marL="450850" indent="-450850">
              <a:buFont typeface="Wingdings" panose="05000000000000000000" pitchFamily="2" charset="2"/>
              <a:buChar char="q"/>
              <a:defRPr/>
            </a:pPr>
            <a:r>
              <a:rPr lang="en-GB" alt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name the requirements of DNA replication.</a:t>
            </a:r>
          </a:p>
          <a:p>
            <a:pPr marL="450850" indent="-450850">
              <a:buFont typeface="Wingdings" panose="05000000000000000000" pitchFamily="2" charset="2"/>
              <a:buChar char="q"/>
              <a:defRPr/>
            </a:pPr>
            <a:r>
              <a:rPr lang="en-GB" alt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Explain why DNA replication is described as being semi-conservative.</a:t>
            </a:r>
          </a:p>
          <a:p>
            <a:pPr marL="450850" indent="-450850">
              <a:buFont typeface="Wingdings" panose="05000000000000000000" pitchFamily="2" charset="2"/>
              <a:buChar char="q"/>
              <a:defRPr/>
            </a:pPr>
            <a:r>
              <a:rPr lang="en-GB" alt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Describe the </a:t>
            </a:r>
            <a:r>
              <a:rPr lang="en-GB" alt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process of DNA replication</a:t>
            </a:r>
            <a:r>
              <a:rPr lang="en-GB" alt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450850" indent="-450850">
              <a:buFont typeface="Wingdings" panose="05000000000000000000" pitchFamily="2" charset="2"/>
              <a:buChar char="q"/>
              <a:defRPr/>
            </a:pPr>
            <a:r>
              <a:rPr lang="en-GB" alt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Explain the role of enzymes and primers during DNA replication.</a:t>
            </a:r>
            <a:endParaRPr lang="en-GB" alt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0850" indent="-450850">
              <a:buFont typeface="Wingdings" panose="05000000000000000000" pitchFamily="2" charset="2"/>
              <a:buChar char="q"/>
              <a:defRPr/>
            </a:pPr>
            <a:endParaRPr lang="en-GB" alt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lvl="1">
              <a:spcBef>
                <a:spcPts val="750"/>
              </a:spcBef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171450" lvl="1">
              <a:spcBef>
                <a:spcPts val="750"/>
              </a:spcBef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GB" alt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341"/>
            <a:ext cx="10515600" cy="762329"/>
          </a:xfrm>
        </p:spPr>
        <p:txBody>
          <a:bodyPr/>
          <a:lstStyle/>
          <a:p>
            <a:pPr algn="ctr"/>
            <a:r>
              <a:rPr lang="en-GB" b="1" dirty="0" smtClean="0"/>
              <a:t>5. DNA replication </a:t>
            </a:r>
            <a:endParaRPr lang="en-GB" b="1" dirty="0"/>
          </a:p>
        </p:txBody>
      </p:sp>
      <p:pic>
        <p:nvPicPr>
          <p:cNvPr id="5122" name="Picture 2" descr="http://www.nature.com/scitable/content/ne0000/ne0000/ne0000/ne0000/14668888/U2.cp1.1_439542a-f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30" y="2102932"/>
            <a:ext cx="8932985" cy="372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639" y="1113692"/>
            <a:ext cx="10784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Once the DNA fragments are created they are joined together to form a complementary strand by an enzyme called </a:t>
            </a:r>
            <a:r>
              <a:rPr lang="en-GB" sz="2000" b="1" dirty="0" smtClean="0">
                <a:solidFill>
                  <a:srgbClr val="FF0000"/>
                </a:solidFill>
              </a:rPr>
              <a:t>ligase</a:t>
            </a:r>
            <a:r>
              <a:rPr lang="en-GB" sz="2000" b="1" dirty="0" smtClean="0"/>
              <a:t>.</a:t>
            </a:r>
            <a:endParaRPr lang="en-GB" sz="20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123592" y="4717179"/>
            <a:ext cx="1664677" cy="5627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893777" y="4295148"/>
            <a:ext cx="726831" cy="98473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61438" y="5279887"/>
            <a:ext cx="239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Ligase enzyme joins strands together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7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82" name="Oval 30"/>
          <p:cNvSpPr>
            <a:spLocks noChangeArrowheads="1"/>
          </p:cNvSpPr>
          <p:nvPr/>
        </p:nvSpPr>
        <p:spPr bwMode="auto">
          <a:xfrm rot="-2700000">
            <a:off x="6643688" y="4035426"/>
            <a:ext cx="717550" cy="1825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5976" name="Oval 24"/>
          <p:cNvSpPr>
            <a:spLocks noChangeArrowheads="1"/>
          </p:cNvSpPr>
          <p:nvPr/>
        </p:nvSpPr>
        <p:spPr bwMode="auto">
          <a:xfrm>
            <a:off x="6197601" y="2836864"/>
            <a:ext cx="733425" cy="6810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5966" name="Oval 14"/>
          <p:cNvSpPr>
            <a:spLocks noChangeArrowheads="1"/>
          </p:cNvSpPr>
          <p:nvPr/>
        </p:nvSpPr>
        <p:spPr bwMode="auto">
          <a:xfrm>
            <a:off x="5710239" y="1978025"/>
            <a:ext cx="733425" cy="68103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808414" y="454025"/>
            <a:ext cx="3405187" cy="3994150"/>
            <a:chOff x="1439" y="286"/>
            <a:chExt cx="2145" cy="2516"/>
          </a:xfrm>
        </p:grpSpPr>
        <p:sp>
          <p:nvSpPr>
            <p:cNvPr id="21527" name="Line 5"/>
            <p:cNvSpPr>
              <a:spLocks noChangeShapeType="1"/>
            </p:cNvSpPr>
            <p:nvPr/>
          </p:nvSpPr>
          <p:spPr bwMode="auto">
            <a:xfrm>
              <a:off x="2501" y="505"/>
              <a:ext cx="0" cy="393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8" name="Line 6"/>
            <p:cNvSpPr>
              <a:spLocks noChangeShapeType="1"/>
            </p:cNvSpPr>
            <p:nvPr/>
          </p:nvSpPr>
          <p:spPr bwMode="auto">
            <a:xfrm>
              <a:off x="2637" y="508"/>
              <a:ext cx="3" cy="39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9" name="Line 7"/>
            <p:cNvSpPr>
              <a:spLocks noChangeShapeType="1"/>
            </p:cNvSpPr>
            <p:nvPr/>
          </p:nvSpPr>
          <p:spPr bwMode="auto">
            <a:xfrm flipH="1">
              <a:off x="1439" y="898"/>
              <a:ext cx="1062" cy="188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0" name="Line 8"/>
            <p:cNvSpPr>
              <a:spLocks noChangeShapeType="1"/>
            </p:cNvSpPr>
            <p:nvPr/>
          </p:nvSpPr>
          <p:spPr bwMode="auto">
            <a:xfrm>
              <a:off x="2640" y="898"/>
              <a:ext cx="944" cy="1904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1" name="Line 9"/>
            <p:cNvSpPr>
              <a:spLocks noChangeShapeType="1"/>
            </p:cNvSpPr>
            <p:nvPr/>
          </p:nvSpPr>
          <p:spPr bwMode="auto">
            <a:xfrm>
              <a:off x="2501" y="290"/>
              <a:ext cx="0" cy="218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2" name="Line 10"/>
            <p:cNvSpPr>
              <a:spLocks noChangeShapeType="1"/>
            </p:cNvSpPr>
            <p:nvPr/>
          </p:nvSpPr>
          <p:spPr bwMode="auto">
            <a:xfrm>
              <a:off x="2637" y="286"/>
              <a:ext cx="0" cy="218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5715000" y="1800226"/>
            <a:ext cx="177800" cy="3476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67" name="Line 15"/>
          <p:cNvSpPr>
            <a:spLocks noChangeShapeType="1"/>
          </p:cNvSpPr>
          <p:nvPr/>
        </p:nvSpPr>
        <p:spPr bwMode="auto">
          <a:xfrm>
            <a:off x="5908675" y="2147889"/>
            <a:ext cx="255588" cy="446087"/>
          </a:xfrm>
          <a:prstGeom prst="line">
            <a:avLst/>
          </a:prstGeom>
          <a:noFill/>
          <a:ln w="5715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7277100" y="4003676"/>
            <a:ext cx="91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en-US" sz="1800"/>
              <a:t>5’ end of DNA strand</a:t>
            </a:r>
          </a:p>
        </p:txBody>
      </p:sp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5808663" y="103189"/>
            <a:ext cx="91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en-US" sz="1800"/>
              <a:t>3’ end of DNA strand</a:t>
            </a:r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6197600" y="2830513"/>
            <a:ext cx="177800" cy="347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75" name="Line 23"/>
          <p:cNvSpPr>
            <a:spLocks noChangeShapeType="1"/>
          </p:cNvSpPr>
          <p:nvPr/>
        </p:nvSpPr>
        <p:spPr bwMode="auto">
          <a:xfrm>
            <a:off x="6723063" y="3829051"/>
            <a:ext cx="177800" cy="3476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79" name="Line 27"/>
          <p:cNvSpPr>
            <a:spLocks noChangeShapeType="1"/>
          </p:cNvSpPr>
          <p:nvPr/>
        </p:nvSpPr>
        <p:spPr bwMode="auto">
          <a:xfrm>
            <a:off x="6375400" y="3178175"/>
            <a:ext cx="255588" cy="446088"/>
          </a:xfrm>
          <a:prstGeom prst="line">
            <a:avLst/>
          </a:prstGeom>
          <a:noFill/>
          <a:ln w="5715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80" name="Line 28"/>
          <p:cNvSpPr>
            <a:spLocks noChangeShapeType="1"/>
          </p:cNvSpPr>
          <p:nvPr/>
        </p:nvSpPr>
        <p:spPr bwMode="auto">
          <a:xfrm>
            <a:off x="6900864" y="4186239"/>
            <a:ext cx="255587" cy="44608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83" name="Text Box 31"/>
          <p:cNvSpPr txBox="1">
            <a:spLocks noChangeArrowheads="1"/>
          </p:cNvSpPr>
          <p:nvPr/>
        </p:nvSpPr>
        <p:spPr bwMode="auto">
          <a:xfrm>
            <a:off x="6197600" y="1425576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en-US" sz="1800"/>
              <a:t>Primer</a:t>
            </a:r>
          </a:p>
        </p:txBody>
      </p:sp>
      <p:sp>
        <p:nvSpPr>
          <p:cNvPr id="125984" name="Line 32"/>
          <p:cNvSpPr>
            <a:spLocks noChangeShapeType="1"/>
          </p:cNvSpPr>
          <p:nvPr/>
        </p:nvSpPr>
        <p:spPr bwMode="auto">
          <a:xfrm flipH="1">
            <a:off x="5808664" y="1744663"/>
            <a:ext cx="388937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85" name="Line 33"/>
          <p:cNvSpPr>
            <a:spLocks noChangeShapeType="1"/>
          </p:cNvSpPr>
          <p:nvPr/>
        </p:nvSpPr>
        <p:spPr bwMode="auto">
          <a:xfrm flipH="1">
            <a:off x="6297614" y="1744664"/>
            <a:ext cx="433387" cy="120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86" name="Text Box 34"/>
          <p:cNvSpPr txBox="1">
            <a:spLocks noChangeArrowheads="1"/>
          </p:cNvSpPr>
          <p:nvPr/>
        </p:nvSpPr>
        <p:spPr bwMode="auto">
          <a:xfrm>
            <a:off x="7073900" y="2017713"/>
            <a:ext cx="1460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en-US" sz="1800"/>
              <a:t>DNA polymerase</a:t>
            </a:r>
          </a:p>
        </p:txBody>
      </p:sp>
      <p:sp>
        <p:nvSpPr>
          <p:cNvPr id="125987" name="Line 35"/>
          <p:cNvSpPr>
            <a:spLocks noChangeShapeType="1"/>
          </p:cNvSpPr>
          <p:nvPr/>
        </p:nvSpPr>
        <p:spPr bwMode="auto">
          <a:xfrm flipH="1" flipV="1">
            <a:off x="6197600" y="2281239"/>
            <a:ext cx="876300" cy="6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88" name="Line 36"/>
          <p:cNvSpPr>
            <a:spLocks noChangeShapeType="1"/>
          </p:cNvSpPr>
          <p:nvPr/>
        </p:nvSpPr>
        <p:spPr bwMode="auto">
          <a:xfrm flipH="1">
            <a:off x="6731000" y="2346326"/>
            <a:ext cx="342900" cy="60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89" name="Text Box 37"/>
          <p:cNvSpPr txBox="1">
            <a:spLocks noChangeArrowheads="1"/>
          </p:cNvSpPr>
          <p:nvPr/>
        </p:nvSpPr>
        <p:spPr bwMode="auto">
          <a:xfrm>
            <a:off x="7804150" y="3178176"/>
            <a:ext cx="134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en-US" sz="1800"/>
              <a:t>Ligase</a:t>
            </a:r>
          </a:p>
        </p:txBody>
      </p:sp>
      <p:sp>
        <p:nvSpPr>
          <p:cNvPr id="125990" name="Line 38"/>
          <p:cNvSpPr>
            <a:spLocks noChangeShapeType="1"/>
          </p:cNvSpPr>
          <p:nvPr/>
        </p:nvSpPr>
        <p:spPr bwMode="auto">
          <a:xfrm flipH="1">
            <a:off x="7156450" y="3360739"/>
            <a:ext cx="647700" cy="642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6" name="Text Box 39"/>
          <p:cNvSpPr txBox="1">
            <a:spLocks noChangeArrowheads="1"/>
          </p:cNvSpPr>
          <p:nvPr/>
        </p:nvSpPr>
        <p:spPr bwMode="auto">
          <a:xfrm>
            <a:off x="1524001" y="119064"/>
            <a:ext cx="36353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u="sng"/>
              <a:t>Replication of the lagging strand of DNA</a:t>
            </a:r>
          </a:p>
        </p:txBody>
      </p:sp>
    </p:spTree>
    <p:extLst>
      <p:ext uri="{BB962C8B-B14F-4D97-AF65-F5344CB8AC3E}">
        <p14:creationId xmlns:p14="http://schemas.microsoft.com/office/powerpoint/2010/main" val="33041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2" grpId="0" animBg="1"/>
      <p:bldP spid="125976" grpId="0" animBg="1"/>
      <p:bldP spid="125966" grpId="0" animBg="1"/>
      <p:bldP spid="125963" grpId="0" animBg="1"/>
      <p:bldP spid="125967" grpId="0" animBg="1"/>
      <p:bldP spid="125972" grpId="0"/>
      <p:bldP spid="125973" grpId="0"/>
      <p:bldP spid="125974" grpId="0" animBg="1"/>
      <p:bldP spid="125975" grpId="0" animBg="1"/>
      <p:bldP spid="125979" grpId="0" animBg="1"/>
      <p:bldP spid="125980" grpId="0" animBg="1"/>
      <p:bldP spid="125983" grpId="0"/>
      <p:bldP spid="125983" grpId="1"/>
      <p:bldP spid="125984" grpId="0" animBg="1"/>
      <p:bldP spid="125984" grpId="1" animBg="1"/>
      <p:bldP spid="125985" grpId="0" animBg="1"/>
      <p:bldP spid="125985" grpId="1" animBg="1"/>
      <p:bldP spid="125986" grpId="0"/>
      <p:bldP spid="125987" grpId="0" animBg="1"/>
      <p:bldP spid="125988" grpId="0" animBg="1"/>
      <p:bldP spid="125989" grpId="0"/>
      <p:bldP spid="1259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body" idx="4294967295"/>
          </p:nvPr>
        </p:nvSpPr>
        <p:spPr>
          <a:xfrm>
            <a:off x="1460333" y="1156036"/>
            <a:ext cx="8686800" cy="5178425"/>
          </a:xfrm>
        </p:spPr>
        <p:txBody>
          <a:bodyPr/>
          <a:lstStyle/>
          <a:p>
            <a:pPr marL="609600" indent="-609600">
              <a:buNone/>
            </a:pPr>
            <a:r>
              <a:rPr lang="en-GB" altLang="en-US" dirty="0" smtClean="0"/>
              <a:t>DNA polymerase can only add onto the 3’ end of a primer. So for the other strand:</a:t>
            </a:r>
          </a:p>
          <a:p>
            <a:pPr marL="609600" indent="-609600"/>
            <a:r>
              <a:rPr lang="en-GB" altLang="en-US" dirty="0" smtClean="0"/>
              <a:t>Many primers attach along the strand.</a:t>
            </a:r>
          </a:p>
          <a:p>
            <a:pPr marL="609600" indent="-609600"/>
            <a:r>
              <a:rPr lang="en-GB" altLang="en-US" dirty="0" smtClean="0"/>
              <a:t>These are extended by the DNA polymerase.</a:t>
            </a:r>
          </a:p>
          <a:p>
            <a:pPr marL="609600" indent="-609600"/>
            <a:r>
              <a:rPr lang="en-GB" altLang="en-US" dirty="0" smtClean="0"/>
              <a:t>The fragments are then joined by the enzyme </a:t>
            </a:r>
            <a:r>
              <a:rPr lang="en-GB" altLang="en-US" b="1" dirty="0" smtClean="0"/>
              <a:t>ligase</a:t>
            </a:r>
            <a:endParaRPr lang="en-GB" altLang="en-US" dirty="0" smtClean="0"/>
          </a:p>
          <a:p>
            <a:pPr marL="609600" indent="-609600"/>
            <a:r>
              <a:rPr lang="en-GB" altLang="en-US" dirty="0" smtClean="0"/>
              <a:t>This is a </a:t>
            </a:r>
            <a:r>
              <a:rPr lang="en-GB" altLang="en-US" b="1" dirty="0" smtClean="0"/>
              <a:t>discontinuous process </a:t>
            </a:r>
            <a:r>
              <a:rPr lang="en-GB" altLang="en-US" dirty="0" smtClean="0"/>
              <a:t>creating the </a:t>
            </a:r>
            <a:r>
              <a:rPr lang="en-GB" altLang="en-US" b="1" dirty="0" smtClean="0"/>
              <a:t>lagging strand</a:t>
            </a:r>
            <a:r>
              <a:rPr lang="en-GB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496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omic Sans MS" panose="030F0702030302020204" pitchFamily="66" charset="0"/>
              </a:rPr>
              <a:t>The Lagging Strand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775075"/>
          </a:xfrm>
        </p:spPr>
        <p:txBody>
          <a:bodyPr/>
          <a:lstStyle/>
          <a:p>
            <a:pPr>
              <a:defRPr/>
            </a:pPr>
            <a:r>
              <a:rPr lang="en-GB" altLang="en-US" dirty="0">
                <a:ea typeface="+mn-ea"/>
                <a:hlinkClick r:id="rId2"/>
              </a:rPr>
              <a:t>http://www.nobel.se/medicine/educational/dna/a/replication/lagging_ani.html</a:t>
            </a:r>
            <a:endParaRPr lang="en-GB" altLang="en-US" dirty="0">
              <a:ea typeface="+mn-ea"/>
            </a:endParaRPr>
          </a:p>
          <a:p>
            <a:pPr>
              <a:defRPr/>
            </a:pPr>
            <a:endParaRPr lang="en-GB" dirty="0" smtClean="0">
              <a:ea typeface="+mn-ea"/>
              <a:hlinkClick r:id="rId3"/>
            </a:endParaRPr>
          </a:p>
          <a:p>
            <a:pPr>
              <a:defRPr/>
            </a:pPr>
            <a:endParaRPr lang="en-GB" dirty="0">
              <a:ea typeface="+mn-ea"/>
              <a:hlinkClick r:id="rId3"/>
            </a:endParaRPr>
          </a:p>
          <a:p>
            <a:pPr>
              <a:defRPr/>
            </a:pPr>
            <a:r>
              <a:rPr lang="en-GB" altLang="en-US" dirty="0">
                <a:ea typeface="+mn-ea"/>
                <a:hlinkClick r:id="rId4"/>
              </a:rPr>
              <a:t>www.davidgalloway.co.uk/repli2s.swf</a:t>
            </a:r>
            <a:endParaRPr lang="en-GB" altLang="en-US" dirty="0">
              <a:ea typeface="+mn-ea"/>
            </a:endParaRPr>
          </a:p>
          <a:p>
            <a:pPr>
              <a:defRPr/>
            </a:pPr>
            <a:endParaRPr lang="en-GB" dirty="0">
              <a:ea typeface="+mn-ea"/>
              <a:hlinkClick r:id="rId4"/>
            </a:endParaRPr>
          </a:p>
          <a:p>
            <a:pPr marL="0" indent="0">
              <a:buNone/>
              <a:defRPr/>
            </a:pPr>
            <a:endParaRPr lang="en-GB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74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7253" y="-27354"/>
            <a:ext cx="10515600" cy="930031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Summary: </a:t>
            </a:r>
            <a:r>
              <a:rPr lang="en-GB" dirty="0" smtClean="0">
                <a:solidFill>
                  <a:srgbClr val="002060"/>
                </a:solidFill>
              </a:rPr>
              <a:t>The stages of DNA replication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02" y="902677"/>
            <a:ext cx="118843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DNA replication is an </a:t>
            </a:r>
            <a:r>
              <a:rPr lang="en-GB" sz="2000" b="1" dirty="0" smtClean="0"/>
              <a:t>enzyme controlled </a:t>
            </a:r>
            <a:r>
              <a:rPr lang="en-GB" sz="2000" dirty="0" smtClean="0"/>
              <a:t>reaction which </a:t>
            </a:r>
            <a:r>
              <a:rPr lang="en-GB" sz="2000" b="1" dirty="0" smtClean="0"/>
              <a:t>requires ATP.</a:t>
            </a:r>
          </a:p>
          <a:p>
            <a:endParaRPr lang="en-GB" sz="1400" dirty="0" smtClean="0"/>
          </a:p>
          <a:p>
            <a:pPr marL="342900" indent="-342900">
              <a:buAutoNum type="arabicPeriod"/>
            </a:pPr>
            <a:r>
              <a:rPr lang="en-GB" sz="2000" dirty="0" smtClean="0"/>
              <a:t>The DNA molecule </a:t>
            </a:r>
            <a:r>
              <a:rPr lang="en-GB" sz="2000" b="1" dirty="0" smtClean="0"/>
              <a:t>unwinds</a:t>
            </a:r>
            <a:r>
              <a:rPr lang="en-GB" sz="2000" dirty="0" smtClean="0"/>
              <a:t> and the </a:t>
            </a:r>
            <a:r>
              <a:rPr lang="en-GB" sz="2000" b="1" dirty="0" smtClean="0"/>
              <a:t>weak hydrogen bonds </a:t>
            </a:r>
            <a:r>
              <a:rPr lang="en-GB" sz="2000" dirty="0" smtClean="0"/>
              <a:t>between the base pairs </a:t>
            </a:r>
            <a:r>
              <a:rPr lang="en-GB" sz="2000" b="1" dirty="0" smtClean="0"/>
              <a:t>break</a:t>
            </a:r>
            <a:r>
              <a:rPr lang="en-GB" sz="2000" dirty="0" smtClean="0"/>
              <a:t> (‘</a:t>
            </a:r>
            <a:r>
              <a:rPr lang="en-GB" sz="2000" i="1" dirty="0" smtClean="0"/>
              <a:t>unzips</a:t>
            </a:r>
            <a:r>
              <a:rPr lang="en-GB" sz="2000" dirty="0" smtClean="0"/>
              <a:t>’) allowing the two strands to separate and form two template strands. The point of separation is called the </a:t>
            </a:r>
            <a:r>
              <a:rPr lang="en-GB" sz="2000" b="1" dirty="0" smtClean="0"/>
              <a:t>replication fork</a:t>
            </a:r>
            <a:r>
              <a:rPr lang="en-GB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 smtClean="0"/>
          </a:p>
          <a:p>
            <a:pPr marL="342900" indent="-342900">
              <a:buAutoNum type="arabicPeriod"/>
            </a:pPr>
            <a:r>
              <a:rPr lang="en-GB" sz="2000" dirty="0" smtClean="0"/>
              <a:t>A </a:t>
            </a:r>
            <a:r>
              <a:rPr lang="en-GB" sz="2000" b="1" dirty="0" smtClean="0"/>
              <a:t>primer</a:t>
            </a:r>
            <a:r>
              <a:rPr lang="en-GB" sz="2000" dirty="0" smtClean="0"/>
              <a:t> molecule is required to attach at the end of the lead template strand in order for the </a:t>
            </a:r>
            <a:r>
              <a:rPr lang="en-GB" sz="2000" b="1" dirty="0" smtClean="0"/>
              <a:t>DNA polymerase enzyme </a:t>
            </a:r>
            <a:r>
              <a:rPr lang="en-GB" sz="2000" dirty="0" smtClean="0"/>
              <a:t>to initiate the production of a new strand of DNA.</a:t>
            </a:r>
          </a:p>
          <a:p>
            <a:pPr marL="342900" indent="-342900">
              <a:buAutoNum type="arabicPeriod"/>
            </a:pPr>
            <a:endParaRPr lang="en-GB" sz="1400" dirty="0" smtClean="0"/>
          </a:p>
          <a:p>
            <a:pPr marL="342900" indent="-342900">
              <a:buAutoNum type="arabicPeriod"/>
            </a:pPr>
            <a:r>
              <a:rPr lang="en-GB" sz="2000" dirty="0" smtClean="0"/>
              <a:t>Individual free nucleotides become aligned with their complementary partners on the template strands (remember A with T, C with G).  DNA polymerase </a:t>
            </a:r>
            <a:r>
              <a:rPr lang="en-GB" sz="2000" b="1" dirty="0" smtClean="0"/>
              <a:t>adds complementary DNA nucleotides to the DNA strand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endParaRPr lang="en-GB" sz="1400" dirty="0" smtClean="0"/>
          </a:p>
          <a:p>
            <a:pPr marL="342900" indent="-342900">
              <a:buFontTx/>
              <a:buAutoNum type="arabicPeriod"/>
            </a:pPr>
            <a:r>
              <a:rPr lang="en-GB" sz="2000" dirty="0"/>
              <a:t>New nucleotides </a:t>
            </a:r>
            <a:r>
              <a:rPr lang="en-GB" sz="2000" b="1" dirty="0"/>
              <a:t>can </a:t>
            </a:r>
            <a:r>
              <a:rPr lang="en-GB" sz="2000" b="1" u="sng" dirty="0"/>
              <a:t>only</a:t>
            </a:r>
            <a:r>
              <a:rPr lang="en-GB" sz="2000" b="1" dirty="0"/>
              <a:t> be added to the 3’ end </a:t>
            </a:r>
            <a:r>
              <a:rPr lang="en-GB" sz="2000" dirty="0"/>
              <a:t>of a DNA </a:t>
            </a:r>
            <a:r>
              <a:rPr lang="en-GB" sz="2000" dirty="0" smtClean="0"/>
              <a:t>chain.  The </a:t>
            </a:r>
            <a:r>
              <a:rPr lang="en-GB" sz="2000" b="1" dirty="0" smtClean="0"/>
              <a:t>DNA polymerase enzyme </a:t>
            </a:r>
            <a:r>
              <a:rPr lang="en-GB" sz="2000" dirty="0" smtClean="0"/>
              <a:t>joins the nucleotides to form the </a:t>
            </a:r>
            <a:r>
              <a:rPr lang="en-GB" sz="2000" b="1" dirty="0" smtClean="0"/>
              <a:t>phosphate-sugar backbone </a:t>
            </a:r>
            <a:r>
              <a:rPr lang="en-GB" sz="2000" dirty="0" smtClean="0"/>
              <a:t>of the new strand. </a:t>
            </a:r>
          </a:p>
          <a:p>
            <a:pPr marL="342900" indent="-342900">
              <a:buAutoNum type="arabicPeriod"/>
            </a:pPr>
            <a:endParaRPr lang="en-GB" sz="1400" dirty="0" smtClean="0"/>
          </a:p>
          <a:p>
            <a:pPr marL="342900" indent="-342900">
              <a:buAutoNum type="arabicPeriod"/>
            </a:pPr>
            <a:r>
              <a:rPr lang="en-GB" sz="2000" dirty="0" smtClean="0"/>
              <a:t>The </a:t>
            </a:r>
            <a:r>
              <a:rPr lang="en-GB" sz="2000" b="1" dirty="0" smtClean="0"/>
              <a:t>leading strand </a:t>
            </a:r>
            <a:r>
              <a:rPr lang="en-GB" sz="2000" dirty="0" smtClean="0"/>
              <a:t>is formed as one </a:t>
            </a:r>
            <a:r>
              <a:rPr lang="en-GB" sz="2000" b="1" i="1" dirty="0" smtClean="0"/>
              <a:t>continuous</a:t>
            </a:r>
            <a:r>
              <a:rPr lang="en-GB" sz="2000" dirty="0" smtClean="0"/>
              <a:t> strand working </a:t>
            </a:r>
            <a:r>
              <a:rPr lang="en-GB" sz="2000" b="1" dirty="0" smtClean="0"/>
              <a:t>towards </a:t>
            </a:r>
            <a:r>
              <a:rPr lang="en-GB" sz="2000" dirty="0" smtClean="0"/>
              <a:t>the replication fork.</a:t>
            </a:r>
          </a:p>
          <a:p>
            <a:pPr marL="342900" indent="-342900">
              <a:buAutoNum type="arabicPeriod"/>
            </a:pPr>
            <a:endParaRPr lang="en-GB" sz="1400" dirty="0" smtClean="0"/>
          </a:p>
          <a:p>
            <a:pPr marL="342900" indent="-342900">
              <a:buAutoNum type="arabicPeriod"/>
            </a:pPr>
            <a:r>
              <a:rPr lang="en-GB" sz="2000" dirty="0" smtClean="0"/>
              <a:t>The </a:t>
            </a:r>
            <a:r>
              <a:rPr lang="en-GB" sz="2000" b="1" dirty="0" smtClean="0"/>
              <a:t>lagging strand </a:t>
            </a:r>
            <a:r>
              <a:rPr lang="en-GB" sz="2000" dirty="0" smtClean="0"/>
              <a:t>is formed in fragments (</a:t>
            </a:r>
            <a:r>
              <a:rPr lang="en-GB" sz="2000" b="1" i="1" dirty="0" smtClean="0"/>
              <a:t>discontinuous</a:t>
            </a:r>
            <a:r>
              <a:rPr lang="en-GB" sz="2000" dirty="0" smtClean="0"/>
              <a:t>) working </a:t>
            </a:r>
            <a:r>
              <a:rPr lang="en-GB" sz="2000" b="1" dirty="0" smtClean="0"/>
              <a:t>away from </a:t>
            </a:r>
            <a:r>
              <a:rPr lang="en-GB" sz="2000" dirty="0" smtClean="0"/>
              <a:t>the replication fork. Each fragment requires a </a:t>
            </a:r>
            <a:r>
              <a:rPr lang="en-GB" sz="2000" b="1" dirty="0" smtClean="0"/>
              <a:t>primer</a:t>
            </a:r>
            <a:r>
              <a:rPr lang="en-GB" sz="2000" dirty="0" smtClean="0"/>
              <a:t> to initiate its production. The fragments are joined together to form a complete complementary strand by the </a:t>
            </a:r>
            <a:r>
              <a:rPr lang="en-GB" sz="2000" b="1" dirty="0" smtClean="0"/>
              <a:t>enzyme ligase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2" name="5-Point Star 1"/>
          <p:cNvSpPr/>
          <p:nvPr/>
        </p:nvSpPr>
        <p:spPr>
          <a:xfrm>
            <a:off x="393873" y="0"/>
            <a:ext cx="746760" cy="750277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546273" y="152400"/>
            <a:ext cx="746760" cy="750277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0701366" y="6643"/>
            <a:ext cx="746760" cy="750277"/>
          </a:xfrm>
          <a:prstGeom prst="star5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10853766" y="159043"/>
            <a:ext cx="746760" cy="750277"/>
          </a:xfrm>
          <a:prstGeom prst="star5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895" y="26277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DNA replication  - a summary</a:t>
            </a:r>
            <a:endParaRPr lang="en-GB" b="1" dirty="0"/>
          </a:p>
        </p:txBody>
      </p:sp>
      <p:pic>
        <p:nvPicPr>
          <p:cNvPr id="1026" name="Picture 2" descr="http://users.rcn.com/jkimball.ma.ultranet/BiologyPages/R/ReplicationFo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89" y="1150724"/>
            <a:ext cx="5208536" cy="53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66024" y="1552957"/>
            <a:ext cx="402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http://highered.mcgraw-hill.com/sites/9834092339/student_view0/chapter14/dna_replication.html</a:t>
            </a:r>
            <a:r>
              <a:rPr lang="en-GB" dirty="0" smtClean="0"/>
              <a:t> (2:38)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55899" y="1933640"/>
            <a:ext cx="4271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www.youtube.com/watch?v=TNKWgcFPHqw</a:t>
            </a:r>
            <a:r>
              <a:rPr lang="en-GB" dirty="0" smtClean="0"/>
              <a:t> (3:28) 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96819" y="988760"/>
            <a:ext cx="1115865" cy="94488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>
            <a:off x="773894" y="2832675"/>
            <a:ext cx="1908345" cy="1222371"/>
          </a:xfrm>
          <a:prstGeom prst="wedgeEllipseCallout">
            <a:avLst>
              <a:gd name="adj1" fmla="val 33472"/>
              <a:gd name="adj2" fmla="val -721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Watch the video clip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8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replication  - Overview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219200" y="2442158"/>
            <a:ext cx="8529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https://www.yourgenome.org/sites/default/files/downloads/video/dna-replication/dna-replication-720p.mp4</a:t>
            </a:r>
          </a:p>
        </p:txBody>
      </p:sp>
    </p:spTree>
    <p:extLst>
      <p:ext uri="{BB962C8B-B14F-4D97-AF65-F5344CB8AC3E}">
        <p14:creationId xmlns:p14="http://schemas.microsoft.com/office/powerpoint/2010/main" val="248680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25" y="-117958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 of the leading strand of DNA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855" y="1207606"/>
            <a:ext cx="10515600" cy="129911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enzyme DNA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polymerase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controls the sugar-phosphate bonding between nucleotides on the new DNA strand. This enzyme will only add nucleotides to a pre-existing chain.</a:t>
            </a:r>
          </a:p>
        </p:txBody>
      </p:sp>
      <p:sp>
        <p:nvSpPr>
          <p:cNvPr id="1026" name="AutoShape 2" descr="data:image/jpeg;base64,/9j/4AAQSkZJRgABAQAAAQABAAD/2wCEAAkGBxASEhUUEhQWFBUXFhQUFhUWGBoXHhoXFBcXFhYYFBYZICggGBslHBYYIT0iJiorLi4uFyAzODMvQyktLi0BCgoKDg0OGxAQGzQlICQsLiwvMDEsLywsLCw0LCwsLiwvODQsNywvLC8sLCwsNCwsMC00LCwvLC8sLCwsLCwsLP/AABEIALMBGQMBEQACEQEDEQH/xAAbAAEAAwEBAQEAAAAAAAAAAAAAAwQFAgYBB//EAEUQAAIBAgQDBAYHBgMHBQAAAAECAAMRBBIhMQUiQQYTMlEjQmFxgZEHFDNScpKhQ1NigqKxFiTTY4OjssHR8BUXc5Oz/8QAGgEBAAMBAQEAAAAAAAAAAAAAAAECAwQFBv/EADYRAAICAQIEAwYGAQMFAAAAAAABAhEDBCESMUFRYXGBEyIykaGxBRRCwdHw4TNSchUjYqLx/9oADAMBAAIRAxEAPwD9nmJYQBAEAQBAEAQBAEAQBAEAQBAEAQBAEAQBAEAQBAEAQBAEAQBAEAQBAEAQBAEAQBAEAQBAEAQBAEAQBAEAQBAEAQBAEAQBAEAQBAEAQBAEAQBAEAQBAEAQBAEAhxWKSnlzm2Z1proTzObKNNvfJB8qYykt81RBlIDXYCxOwa50JgENbitFagpFruQDYa2BZE5reHWou/S56RQJfr1GwPeJYnKDnXUjUga726QDjF8ToUvtKiKcyLYkXvUYKlxuLkjWASfXaV7d4l9dMy35Rc6X6CARYnilBFDGoti60xYg3ZmCAC25uw90AuSAIAgCAIAgCAIAgCAIAgCAIAgCAIAgCAIAgCAIAgCAIAgCAIBS4tw/v1VQ5plaiVFZQDZqZuNGBBElAx6/Y9GFQd847xmZyAtzn7wspv6uaoWA6EDcXBmxR2vZKnmzd69gcwFk0Pe06xu1rnmpjc6A2EcQopP2NyNS7kplTJcVBbwLhkHKq84/yqta681jfS0cQNPG9m0qVXqd4ylmpPlAW2ek9J1ZgRzH0QW+hsxGullggqdkaRCAVHVVLNlAUAs7OzMdNSc5F/4R7buJijn/AAdSDArUdbMhICpYhPq1gLry3OFW5GvMfZZYo9LKgQBAEAQBAEAQBAEAQBAEAQBAEAQBAEAQBAEAQBAEAQBAEAQBAEAjxLsqkqASNbG/x8IJJtfQDXaSDMq8fp06dOpWBUVCAoS9Q+DMxIAuADcbeXnYUyTjjVydIvjxyyOoK2T4TjeFqGyVkufVJyt+VrH9JMZxlvF35EShKG0lRoSSogCAIAgCAIAgCAIAgCAIAgCAIAgCAIAgCAIAgCAIAgCAIAgCAIAgCAcVqQYWN7ewkba6EWIkgwO2Bw9PDKtRFK51VRlzZbAty9RfLa/8U5dZ7R4ZLF8T2X98i0cuPFJSyOlZ5Wpw2iSyioRkCq4zBue6qQRUDAA5araW2nnaiPs/azcNoqNdLk+u31O/Dq5SqKnu27Wzpdt+R9oYXFUvsqtuVWsrPSAvkBGUFlYhnt4ehl5ZpYpTSm/cim7qSt9O/wBS3Fjmk5QW7pV7r8+xdodpcfTtnXvBYNzIGJBAIsaJFhZhuh3m61WROpJPbi2dNLu72+pm9Pgl8Mmt63V7+ho4PtzTY2qUiD1yMr294bK36GbLWQ/UmvNbfNWij0U38DUvJ7/Jmxhu0eDfasqnyqXpn4BwL/Cbwywn8DTOeeKeP4otehqKbi41HnLmZ9gCAIAgCAIAgCAIAgCAIAgCAIAgCAIAgCAIAgCAIAgCAIAgGYuEP1hiVJVrMWIUWK93kCMDmK3W5Ui2nzkHh+1R4qaqmpR7yilYtTVADmBbMqNlux5UHTz3mclK9lyN8ePT5IqOXm29+ka3T7u+VdN32POtxfxU66EM9ZalU2scoACgIbG4zVN/vSl1z23tmU/wvHli3hl8TU6ezpOKlfRVz36eTZcbjqMKzCo1N6lRW1vyKLlgt9CSal9B+ymU4QyRcZK+J7+S5WZT0utxOUoW7mlFrdU0vh8HvvRq1OJt6ZkyuA1JKS7HI92Fz/u6QHvMyy6eGRZGnTnUfRdvqUWuyY7bjajKl0tuufzO8RiaIFXvEzLTKUbkBgx0sVH4aP8AXM8unyL2ssT3aUI9Krn/ACbx1+Llk5Rlu6u2+VfM+NgKF3UMUKBUazWAflUgq111IqnbpMtRBxeSThajFVt8Uur238zuw6q2oxnvxbq+S7U9l4bHFLhtanrSqFeVXNs1IksE0LUyAbGpbw9DDyPFKcVJrgipPe1b6U/5NPaRyJOUE7dLo/O1/Bcocd4jTtc94LZuZVqALYH1Mj7EHW+4m61WWLp0/d4n+l149CksOnlbVx3rur+5oYbt0NBVpWJ2ytYnp4KgU7g9TtN1rI85xa8ea+aKPRNuoST+j+TNjD9qMG29Tuz/ALQFP6jy/rNsefFk+GSf9+ZhPT5cfxRa/vyNajVVxmQhh5qQR8xNjE7kAQBAEAQCPFVCqMw3CsR7wCZIMg8SrAhRkqn0ZOUWNmSqzJ4iM/owR+IAgbyaB8XjhJpkaoWfOwVjZDValSNxovhuS3RTFAtYni4R2UodGyXzDViiuNOi2YDMdpFAhXjfM1100QAEH0uasmW/UM1OwPu84oB+OhQWamwQDMSGBNrVLWUdT3Tae0e0CaB0ONaG9MggKTc21dyiqNMxvlJ2ihZwO0CkAim3MKZQdWDpnvoCLDbS+ttriKFmvTfMAdrgGx9ovrIB1IAgCAIAgCAIAgCAIAgFfFeKl/8AIf8A8qskH3F4KlVFqtNKgvezqGF9r2MA8/jewWAqbI1LUn0bEb30ytdQBfoOlpVxi+aNo6jLG+GT5KPklyS7ehif+3D07NRxHMLGzKU5gQ18yHzF9QZVY0uX8meuyZNVFK1GnapKly2rzV97vcp1+A8SpCxpisodahylXuVydBlfZANuplfZ1Xg7PJlh1EecVJXezabe3e10MvE43xU8RTZDUqK73BUkKADZHCn1qh/mErTVX3tmM5xprLFxuSbtWtq2tX2LNTiKt3zJUNOpVqoRe65Qb31PLbM467U5ScFki4ySfE9/Lobw1LlxSw5N3JVvdLZcvuaFfHMq16iWZA1OnRHmgs2435adIfzTLLgx5FkfJz9w6/zuXGpOrUZKlyt7c/mSYnFqpqiot1ohKZOhuTZH0Psp1j/NM8mmknOeN78ChHpR0PX41xKadRkm33ITg8Pcr9mURS+UlAGqZAL+qSGqH/67TPNinFy4o8Sjj7Jtz+/Y7MerjbUZ0+LlfJPw5HC8JYENTqWYrmLWytqMyAVKZUi+emPexmal7OXDbjww45U9r7U7Oh5uO3KKl71K1v8ANFqjxXiNK1mLggkA5aosuYkktlfZCfEdxOiGqy7K0248VNU0vGtiksWnd7ONOtnav13L9Htyy/b0gPaCad9SOVagsdQRo3SbR1tpOUXv297b0M5aNfomvXZmzhu1mEa2YtTP8am351uv6zaGqwz2Ul9vuZT0maHOL+/2NbC4unVF6bpUHmjBh8xNznJoAIgHFOkqiyqABqAABr52gEWEOZSSB46qnTcLUdRfz0EkHa4ZAWbKMz+I2vfQLY36WA0gBsMhy8o5SCANBcXtoNDa+x23gHeQeQ+X/nmfnIByMOlsuVcvlYW3vt79YB8OGp68i62vyjW21/O0AlEAQBAEAQBAEAQBAEAQBAMlOKI9SzC2SoyqVJe7DvKeVwF5SRmb3C+kmgSrxqjYXJ2BJCOVHKrHny2sA6n4xQJKPFqDtlV8zXy2CsfPXbw6Hm20OsUC7IAgHNWmrDKwDA7gi4+IMkGLi+yOBqfsQh86ZNP+leX5iQ0nzMMulw5fjin6GHivo8UG9CuynfnW58/GmUj5GV4Ec70CX+nNr1tfJ2ZWM7McSQMLLWViCQrK17Ai5z5W2J2J3Mq8f3szlg1KTXuyV31i390ZnEsbVUVRiKLU2qsCzENT2z6KHGou5Oh6CUcX9bfUyyzdTWWDXFVvmqXl/BLiOJ02+sOhZGqZAgIIIRSzC7LoLFaQ39WRP30097dV4F1qVLjlinu6rfl40zQq41l796bh0prSp0zowJG5zDe6UD1/aTLLgxy43VNrg9PDodk9Zmx8bq1GmvFk1XGZDUDrpRprmIO7VLU6igH8Vc79JlLTcMnKEvhhwK+j7/bodEvxCK41NcmpN/PYhbD4YmxApstMVHIvT+01Uuy2Bs9ZBqfVlHhyRpSXFGOPzufbv5HVHVwuXDKnafao/YjbhIOVke5IJDMA1r5mTKy2YXXu9b+tOeP/AG2k7i/ZucqbVeFcvQ7JahzTbqS4kla/cs0MZxClbLUZhZjYuKmi59++FxohOjbETpx6jL7q4rbjxU1yXi1/BScMDu4tU62fXyZdpdta6WFWiGJ0Fg9MkgkWW+ZWN1bqPCfKdOHUynXuc+qae3fozHLp8cbany6NNf4NT/ENd9VpKg6Zyah+ITQfMzti4PZyo5HGa5Kz5w3jzKD3qArnqkvSJYi9RyS1IjNb3Zj7Jo8Tq1uZ8e9PY9HRqq6hlIZWAKsDcEHUEEbiZFzuQBAEAQBAEAQBAEAQBAEAQBAEAQCFcMgtp4XaoNT4nzZj/W3zkgiXhlELlC6EFbXOxVUI3+6ij4RYOqGBpobqDpe3MxAzbhQTYD2QCzIAgCAIAgCACL6HbygGRjOzGCqeKggPml6Z95KWv8YaT5mWTBjyfHFP0MHG/R5RJvSquh/jAf5EZW/WV4Ecz/D8a/024+T2+Tsysb2S4igcKy1laxYBxmYgMAT3tvvt63WVeP72Zz02oSatST52qb9VsZnEq2KTve/oMhqZbuVZFFs5spIKnVlPi9QSkovfxaZjleRqftMbXEkrVSW31Oa3EqTGs6ZkLIlOn55UJI5kva3d0hv1MifvKSe9tbeHXmHqYOU3jnUmkl0aq+5pPjrd+1Nw6U0pqmoYEjQtcam6UG6+vMsmHHLjdVa4L/8AHsuh3T1ebGpyW6VNeMv3NHhlLM7O4uUXu9OmUkVQAdr1TUN+oC+U68eJYoVHpGl9kdE8zlJ8Xe2ehXAggHJ6uYkb8wJF8ut7sPyyeCSrqkvqacS3a6shr4FTYX1sWsbHTmI0OuwH5pnGNNLltbNHNtPqeYxT4rDV8lCoyq4dwoYZQUPpCEcMovqxtbZj1lcjytQlCXPur+fUtjeK5KceXZ/1F6j2uxafa0g2ttVZTp5vTzp+gnNj1spRjLhtS5U+fknTN5aXHbSnVd1+62NPBdtsO45ldfNltVX4ZCWP5ZutZi5SdPxVGb0WXnFcXk7NjB8Zw1U2Sshb7l8rfFGsw+U6IyUt4u/Lc5pRlH4lXmX5JUQBAEAQBAEAQBAEAQBAEAQBAEAQBAEAQBAEAQBAEAQBAM3G8AwlW5eihJ3YDK35lsY58yk8cJqpJPzMLG/R/hm1pu9M9AbVB+vN/VK8COV/h+L9Fx8nX+PoQ8E4TVp95QzZmR2zG5BYPd1YBr7h/PfN5TbhbjsacEltd+ZqYrE1Q9zyOqhdB03AOpB3OntlJTaYnOSLeD4wtQ5agGY6WOoPuv8A2/vNotSRaOTiK+M4bSrYywuBSospI6NX0AAOl8it+YeczyRi48L67ehtFu7IsdwYU1z96qqqvrU5dW7yxLjQa1PLoJwR0SjKDg/gi4pc+fU3lndS4utWUcRwBrqalEOFzuSLNqM7BR6xvlproJjh0mTF7KF+7FO/FvwNJZ1Lil1dV4GNV4MnKpZ1udQ3NyA2Jy1AToEqN8py4scn7KOSFSlxN9KS5LbY6nqZJSqVpJVe9v1PmGw+LpZe6qEEsECqzIAeQDlOZN2I29Uy+HUylGDhJ++3SdS2XXo6In7Jt8UFsrbXulun2sxlJc1UBkF7s6eQUnnpGygBl1K9Z049ZkaWylbpU6t+CfP0M5afD0k47Xur29C/T+kHDhb1Uy7apUpsNdtXKHX3Tqx5/aPhUZX/AMW/tZjPTOKvii1/yX7lte22GOop1Tfb7L/UlHrMMXTbv/jL+Cy0WZq0vrH+T7/jXD/u63/C/wBSR+ewd/8A1l/BP5HP/t+q/kf41w/7ut/wv9SPzuDv9JfwR+Rz/wC36r+S7hOOiqKbohCPmGZwRzLUallJQMoJZerC9xadUWpR4kc0ouL4XzNdCbC4sbC43seuvWCp9gCAIAgCAIAgCAIAgGRxZ3DNY1B6IGj3YbWrd7hsun7vRtLFvbaQVX4jiqdOp6Ms4qVsgKO2Zc9Vl5hsDYIBY2sp2YWmkCetxOuM2Vc3pCqjunHKpscxvoTrYgWsLm19FA74TXrEqtRWFhUuSG6FMhJ2JN291re0wwU1xuLp0Acudwq2Bp1CWc0zUbNzEjm5dAddPdNIEg4tiHZxTC6M4F0Y8qisQws3MpNNFB01ZtNooEr4/FBgMinXfI4zaKbLa+UjMd97dNbNgSYXEYg1FDgWy1NkZQzZaDrqScts1Qe3KfhAL3e1f3Y/OP8AtBJxVxNRVLGnoASbONgLm2kEFsSAUOIYAswqUmCVVFgTqrLvkqAdL6g7qSd7kG8ZUQ1ZWR6YBFbDVFbqyqa4J6lSmY2/EFPslrjzK8JwKbsfQUiv8dVcij/d3zsR5EKD94SzyKiFDclqYmjhFyls1RyWNyM1RzozudgNLeQAAA0AlYY5ZHsRkywxL3v/AKUu0WDFfBPUJDtbMLeFQDqEHu67/wBp26KsedLvsef+JXk0kmtq3+RrcExXe4elU6sik/itZv1BnDkhwTcezo9LFk9pCM11SZbqIGFmAI1FiL7ix39koXKVXg9A2suWwIGUkWvm1tte7E7bzL2UOJS4d1deF8/mW4pU1fM/PvpFrJRT6tSLVHcA1OXREZty4soZrBQtthf3tJ+H4oTxSUqWPiaTfNtX5uufkarNOTkkrvn5I8v2w4dXz08TUp5KTAUlUspKMovYgeY/tO78EjjxafgjNSbblxK6dsZJReojKfJKvI0+y1Sk1GqhVc/K6gre6rTrBipO/My3984Px6M4x9ouTlBfU7pRUsqlW2/2PU4rCU71eRN29Uedf2TxdVkmlqKb+LH18jLDGP8A2tv9wbC07nkTwfdH3x7I1mSS/NU+XB9kRgiqxbdZHq+F4OmaNA5fDTpkAXAvYG+UaE31vbefQHC+ZoyCBAEAQBAEAQBAEAQBAEAQBAEAQDlKai9gBfU2FrnzPnAPrEAXOg8zAIaOMpObJURj5Kyk/IGATwCvxD7Kp+B/+UyQdYjFU6a3qOqC27sFHzMAweJduMDSUkOapAvampIPuc2T9ZVySM4Zsc8ixRknJ9L/ALXqeaxv0mVGJXDYfUkZTUJJI3INNeuh2bTeVeSKOv2LjHiyPhSTbvnHela7N9v4Mmp2g4riCCKhprrVGS1MBQQu4u1ucAAnW9/aKvLVvtuUlPT401J3JR3rlv8Aqi/DlT5+tKvhuH1AwLNe9EV7kknmCu4N9yM51J9Vp1+3jTi1yXQ43nip3j3tcW6+KK+Hrs73dcz3nCOLUvqlNCCFqKw6PplfObKSw5lPToZZZ4RnFrZ/wZwxvLhd8pL7or9muLmhRNFqbFkdwuwBzXZRf2sbaA2uJjrNbp8meLxStZLaa5bLct+HafNj03BlVOGz8un0L1TjlVsuXKmYlNBfmJyqbnSwz0zt5zzMeveR4mo0p8S8U1yXqem9Pw8W+6SfmjGrceRsuaqzcxVlUljkNsxKJ1y1GG3qTHHnzv2U8jqnJTXJeD9PA19hF8Sgr2TXX0PL8SdP8xY9336oD3hVFDUxyuouW3J0sNhI00mvY1cpY5S5JtuL6Wbywyi5S2jaXNpU14GT2m441daeHJVgCtUuARZlBTlvvfW/wn0X4Ppp4sbbTju6T509/Suhw6jHx54wi7dJ3TSNTsrwPFOGqUlZwM1K6lLC4BbxODexEx/GFPOliUVVqXOt1y6HfPNGDUcjprsr/g9LVwnESxBp2Z8xy+hBPivlHe9O8P6Tx56PLkU7iveab3fNcungZRyYI8NSfu+C6+p0eH8T/cna37La9/3vskZNJkye04or36vd9OVbeAjk08eGpP3brZdfU9Bw6viqdHDrVCq5PdMtlNhnZaRbK5NyoTwgi9726erG697mcE64nw8j0CXsL721t59bQVPsAQBAEAQBAEAQBAEAQBAEAQBAKvEsaKNMuRmNwqqN2ZtFUeXv6AE9JKTbpBukebxFLOc1c97U3C+on4V2X36sfPy3bjjXic0p3zOmw+HNMZ1DNa5GQAA+zNbaPbR6i0upm4/tBi8Kh7uzpcWNTNUKX00IILKT5k2922U6auKKzzTjF8Kt+OxlcQ4jxOqKgqVSgVbsikJoxK6d2CWF7DVvWE55ZGr8KOXJk1HvcUlHhVtRV/V+XYpVeFLepmqs7LSWqrAAZlYr4s2Y7VEOh85WV+8u1GeXBC5qTcmo2rb359FSLlHAUrtkpXD4datMtd7PZXZQzXsbd4u/qyJtXKN1ta719zqjgfvLHCk4qtqp77eZNhuGkZeVVDUGBGlxWW4JAGmrUDsf2mkxWoxzkox344trs6/f0Ol6TNK55H+lRl137+SLFPAAd2Wf9k2GJ0UHdFY3uRYGgd+kyxaz2rxNR2yJp+DX079Df/p8IXbtxil5oho4jCLky82UGldQahFJib82vq1nGp9WZY82ZeynldVxKa5eTo7IaSNOOKO1Lh69trIjxdiUCU7sKgbKTckaNlCUwxtfP5aNK6WPCsfDcnDippPdN8rdbm+XFu+JqKklze9rwRcw3C+I1ALKyAHMGIWnryanvCzeop0UTXHpMijFKKXC21btq/Kl8yksuBNtybtVsqT+Zew/YZ2t31VbfdAar5C6tUIA2HqdJ0R0dKnN12VRX0M3q0vggvX3mbOF7I4VbZg9S332sPiiZVPym0dLhjuo/Pf7mc9Xmns5fLb7Gg/BsKabUjRp92wsyBAAeutvbredMZOLtHM9+Z5zin0f8PYUwqNSOcrmRzcggkg58wOqj3a+c6I6vKnd2X45cSle6NrD9m8MlFKCh1RCWGWpUQljuXZGBa/t028pl7afE5dX4ISnKT4mUsf2KwtVqZZq1kJbL31Vrk6DmdiVtr4bH2zSGqnFOq38ESsjR6KlTCgKL2AAFySdPMm5PxnO3ZQGmpIYgXGxsLi/kekEHUgCAIAgCAIAgCAIAgCAIAgFHH8Yw1C/e1kS1rgsL67cu8ci0YuTqKtnnuIfSJgqd8geqQwGgyix6gva+un/AIL1c0jbHpsmRKUVs02n0dOqvlbeyv7GBivpExjXNGgihcxJYM/LrlJAy2sB5kE390o8vZf3obflMcP9XIo8l5P9Sl2rlfK34M9H/mKq4QYmy1CK7kpbcFVQi1wD3dRvmZ14uZ52WunKzWXgdhcVAB/Ev9zcSksae5l7JM7wASlcPkY7qyi511sSR/1hNRVX4msY0jL7SUFqU6xOitTbfcaEn+zD4ysZJypfqVkTx82zzq0EAV6reOgKL5iFUlAVHuJeih39aeatRLJOKjynF786kvp9Dd6HHHjct2qT8YnKY3DrlyAtZTTuqk8nOq850ICsml/UnNDNNvHLNKri4zV/J14+R2x0m0lij24XX0vwOKXE6lQgUqeYgsLC9Q2JYkFaYNtajjxdRI0+OSWJpOTgmuVJp8t328jXJjiuPjkkpV1tr0RcocF4jUte9OxzcxWmL6dBncbX6bnznRh0eSMYJVHhuucmr59kzOefBbe8rq+ST+7L2G7C31q1vyrmI22qVS3kPVGwm8dEqqUm12Xur5IzesafuQS8eb+bNnD9lsGu6Gof9oxcH+TwfJZtDT4ofDFf3z3MZ6nNP4pMv1KKJ3aoqqM40UBR4W6CbmBbkAQBAEAgxKklLdHufdlYf9ZIJ5AEAQBAEAQBAEAQBAEAQBAM/G8cwtHSpWpqR6ua7fkW5/SORWc4wVydeZg436QMKngV6nkSBTHzbX9JHEuhyP8AEMPKFy8k3/gyMX23xrhjTorTUWDEgsRcEjmbKNgeh2lHk/gzlq8z3jCl3k/2W5lcVq4+otYVq7ej5XUNa984tkp5VIuhGt9xKubp+DoQzZcU3lyST4Kbils/Pq18rKFbs+q/WAXLNTysttM9NiVUkDUMS1I79fjIkqt9vsejm/EnGM8eCCTjG11alK7ceqtbV0VdkaCcEp3qd3TOtJHpM2mtSxKEneyVeu3dzLJPHHiV8lxePD1M9TLV6n2ibdSUUui4lfy+RfTh+jDlRHoKuVR4WpjPUIG1uSsLe2Zy1MHJxgr4oca6J108+QnoJTc5ZJbSqL73vv8AUtY7HuiYcGqB3WwbKubItSmQTvdsvnYFlPSTg1mSc8bS92cG/KXnyo65adRjKL5xa9UbmB4vTqoHQltCCSLEaGwbNYgjl0PlOly3Tk+apkLG90l1I61aofCvntdt7+Wmx85fGpe60uSrsRNRV2/3KmNwuIxCnDobE/akmwRDrlOS5Dtc2W97G+ml59nKNbpUqXVkccOzf0JcJ2Gpg3qVST5oqqT+JnzsffpOaOihVSbfrS+S2Oh62f6Eo+m/zZsYfs1g0/ZBzveqTV18xnJA+FpvDFjx/BFIwnmyZPik36mqqgCwFh5DT9JoZH2ActUUEAkAnYX1NvIdZIOryAQYren+Mf8AK0kE8gCAIAgGJieH4jxU3swq13VTlyjPSrKjbXPM66E9TLWCL6lir5wbtlUZmyBhlGLsBqwBHe0xe59vWNgTYiniywyZ1XKRqUZtmt6wGbNYe71o2BNw+niu8vVPJlFl5SAcqXu175swc7Ws256RsDUkAQBAEAQCDHY2nRQ1KrBEG5P6ADck+Q1MEOSStnlcH24pPWcue6oKgygqzPUZm0NlBygBTp/ELnpIUos5MeuwzTlxJJbW3VnOM+kKgDlpUndumYhL30FgMzH5SONdNyv/AFDG/wDTTl5Lb5vYyq/a/iFW3dotJSwTNl1DHLuah2511y9ZX2nLx2KPU6iXKKjvW7vd+X8mXi/rNQM2JrsQtRadRSzMOYA3ycqA2D9PUleNv512MZe0abyZHs0nVR5169e5w/DKdMVRZnejVQZRpcHNoFS3WmR/OJV+6uJ7U977epVafGnLhhxSjJf+Ta2734mlieGWOJp0kCgmm9JhZdCbWvv4ayH+WZ5c0IKak/h96uy/tnc9LmmpRjsm1wvpf7FivgjUatmay1lR7AahhZ3PwFSqP5Zlk1KucYK3wrIvH+0dEvw/j43OW0mouuldTis1BWJqOC1SmoZSd+6tflGty9F/zzOWbLktx2jPHafaXmdP5PFxStW7Sa52l4EbcWpoAVQjkyFiBTHKClO5exIHd0jt5zDjU5JzlfFj4ZJb799tvqd35WaTpVUrTe23bv8AQ6otjKtu6pHZhcKzAh840dsiXtUtudhNcWDIuBqDuMeG3smvFc9iJ+xXFxTW7vZX9eReo9lcbU+0qBBra7m4uSSMtIKDqx3Y7mb49HOKiuJLhVKlbS82Zy1OG3UW7526+iNPBdiKKau7EncIFpg+8i7f1TZaLF+q5eb/AKij1uX9NR8kaVPs1hF1RCjffV3zezMxJLD2NcTqglBVFUjlnJzdydssnhxOj167jyzhP6qSq36y3EylItYfDpTUKihVF9FFhrqT7yesgkkkAQBAEAoYzh/eVUYnlUbC2rB0db3BIF06ESUwUv8A03E5AO8ObugC2cgmsFPMSBquc3tt0tbSTYPtbBYrNZXIQd5Y94xbKwqZQc1wSCUIJBtY66WK0CXBYbEiohduULYgMSPX8QYkkm6G9yRYi9vE2BrSoEAQBAEAQBAEAQBAEAQDyvH+yNTE1C5xLfwIyAqg8kCkW95uT57SJRUlRx6rRrUKpSaXZcjJwnYmvSrK7ChiKY0ZGZ1uptcgWILDexNjqOtxWMFEw0v4bHBK9pLxW68jX7W8KC0aZwyJTKVBYKAgA8V+Ub5kX5zLVZY4oe1lyjv+37nfk0883DCDp2n8nZhVuHB++XOQrslZco1UDlAufMVqZ/knJn1TgsqhHeFSXjfP5blofh0Z7yltOV7dGq+9HFethc1TMVY1QtR01fm5WtkW5FhUqjbcSmonmftVF0nFSg+W/VX3Z1Y9Jiu+G25e8ud9nXgcVOMqDomrKBzFUu3oyT1Y3ZD02aY5OHNLIrbU4pNJN1Jde1ep2LBOCV0qlabaW33JaNLH1cvd0mUBQl8mXQLkDZ6xUHlC7A+EGdCw5Zy4uD9PA+J814pblG8EE053vey5er2LtHsdiXt3tVVGotmapoSxIKLkX1m895rDRyVXKqVKlyXa3vRSWqxq+GF33f7LY1cF2LwyDmZ29gIpr8BTAP6zZaPCnbVvxdlHrczVJ0vBUbGD4Th6RvTpIrfeCjN8XPMfnOiKUVSVHLJuTuTsuySBAEAQBAEAQBAEAQBAEAQBAEAQBAEAQBAEAQBAEAQBAEAq8Udlpkq6obpzOQoAzrm5iCASLgaHUiSgY3GKWLr0KfcEnOwz5sgIVRcMGIsRnUG4W5DjSY6jG8mNwVb7b3VehrhlGM1KV7djLo9iar276quwFuaroAALZiqjQD1ZhHSO7lPpWyS27XzOh6qK+CC777/4NjCdkMKgGbPUt95so/LTyj5zSOkwxd8Nvx3+5nLWZpKuKl4bfY18HgKNL7KmlPzyKFv7yN50dKOd7uyxBAgCAIAgCAIAgCAIAgCAIAgCAIAgCAIAgCAIAgCAIAgCAIAgCAIAgCAIAgCAIAgCAIAgCAIAgCAIAgCAIAgCAIAgCAIAgCAIAgCAIAgCAIAgGX2ip1SlM0kaoUrUqhRCqkqjXYAuyrt0JElAweK4ziSGowWoqMyrTX0LW1ckhxcKMoU843GUHmDSVQI8PicbWqFPSsobDuoqU6aAqlWgajOCL03C57D1tSuwjYHNTEcTpCktV6pLFS5RKTEcmH7wCwymzmsAniN8wuFsZ2INHjmHx71agp953V6LqUakh9HVos6JckuSoqm7ZBpbUEGQqJOXTigZLFmu9RnPocoQ1CqJbRtKYVrgsSSQbRsCpWwnFWUJULuudGJBoA6DCOe825A4xI5ebRemsbA9oZUkQQIAgCAIAgCAIAgCAIAgCAIAgCAIAgCAIAgCAIAgCAIAgCAIAgCAIAgCAIAgCAIAgCAIAgCAIAgCAIAgCAIAgCAIAgCAIAgCAIAgCAIAgH2AIAgCAIAgCAIAgCAIAgCAIAgCAIAgCAIAgCAIAgCAIAgCAIAgCAIAgCAIAgH/2Q=="/>
          <p:cNvSpPr>
            <a:spLocks noChangeAspect="1" noChangeArrowheads="1"/>
          </p:cNvSpPr>
          <p:nvPr/>
        </p:nvSpPr>
        <p:spPr bwMode="auto">
          <a:xfrm>
            <a:off x="34925" y="-11795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28" name="AutoShape 4" descr="data:image/jpeg;base64,/9j/4AAQSkZJRgABAQAAAQABAAD/2wCEAAkGBxASEhUUEhQWFBUXFhQUFhUWGBoXHhoXFBcXFhYYFBYZICggGBslHBYYIT0iJiorLi4uFyAzODMvQyktLi0BCgoKDg0OGxAQGzQlICQsLiwvMDEsLywsLCw0LCwsLiwvODQsNywvLC8sLCwsNCwsMC00LCwvLC8sLCwsLCwsLP/AABEIALMBGQMBEQACEQEDEQH/xAAbAAEAAwEBAQEAAAAAAAAAAAAAAwQFAgYBB//EAEUQAAIBAgQDBAYHBgMHBQAAAAECAAMRBBIhMQUiQQYTMlEjQmFxgZEHFDNScpKhQ1NigqKxFiTTY4OjssHR8BUXc5Oz/8QAGgEBAAMBAQEAAAAAAAAAAAAAAAECAwQFBv/EADYRAAICAQIEAwYGAQMFAAAAAAABAhEDBCESMUFRYXGBEyIykaGxBRRCwdHw4TNSchUjYqLx/9oADAMBAAIRAxEAPwD9nmJYQBAEAQBAEAQBAEAQBAEAQBAEAQBAEAQBAEAQBAEAQBAEAQBAEAQBAEAQBAEAQBAEAQBAEAQBAEAQBAEAQBAEAQBAEAQBAEAQBAEAQBAEAQBAEAQBAEAQBAEAhxWKSnlzm2Z1proTzObKNNvfJB8qYykt81RBlIDXYCxOwa50JgENbitFagpFruQDYa2BZE5reHWou/S56RQJfr1GwPeJYnKDnXUjUga726QDjF8ToUvtKiKcyLYkXvUYKlxuLkjWASfXaV7d4l9dMy35Rc6X6CARYnilBFDGoti60xYg3ZmCAC25uw90AuSAIAgCAIAgCAIAgCAIAgCAIAgCAIAgCAIAgCAIAgCAIAgCAIBS4tw/v1VQ5plaiVFZQDZqZuNGBBElAx6/Y9GFQd847xmZyAtzn7wspv6uaoWA6EDcXBmxR2vZKnmzd69gcwFk0Pe06xu1rnmpjc6A2EcQopP2NyNS7kplTJcVBbwLhkHKq84/yqta681jfS0cQNPG9m0qVXqd4ylmpPlAW2ek9J1ZgRzH0QW+hsxGullggqdkaRCAVHVVLNlAUAs7OzMdNSc5F/4R7buJijn/AAdSDArUdbMhICpYhPq1gLry3OFW5GvMfZZYo9LKgQBAEAQBAEAQBAEAQBAEAQBAEAQBAEAQBAEAQBAEAQBAEAQBAEAjxLsqkqASNbG/x8IJJtfQDXaSDMq8fp06dOpWBUVCAoS9Q+DMxIAuADcbeXnYUyTjjVydIvjxyyOoK2T4TjeFqGyVkufVJyt+VrH9JMZxlvF35EShKG0lRoSSogCAIAgCAIAgCAIAgCAIAgCAIAgCAIAgCAIAgCAIAgCAIAgCAIAgCAcVqQYWN7ewkba6EWIkgwO2Bw9PDKtRFK51VRlzZbAty9RfLa/8U5dZ7R4ZLF8T2X98i0cuPFJSyOlZ5Wpw2iSyioRkCq4zBue6qQRUDAA5araW2nnaiPs/azcNoqNdLk+u31O/Dq5SqKnu27Wzpdt+R9oYXFUvsqtuVWsrPSAvkBGUFlYhnt4ehl5ZpYpTSm/cim7qSt9O/wBS3Fjmk5QW7pV7r8+xdodpcfTtnXvBYNzIGJBAIsaJFhZhuh3m61WROpJPbi2dNLu72+pm9Pgl8Mmt63V7+ho4PtzTY2qUiD1yMr294bK36GbLWQ/UmvNbfNWij0U38DUvJ7/Jmxhu0eDfasqnyqXpn4BwL/Cbwywn8DTOeeKeP4otehqKbi41HnLmZ9gCAIAgCAIAgCAIAgCAIAgCAIAgCAIAgCAIAgCAIAgCAIAgGYuEP1hiVJVrMWIUWK93kCMDmK3W5Ui2nzkHh+1R4qaqmpR7yilYtTVADmBbMqNlux5UHTz3mclK9lyN8ePT5IqOXm29+ka3T7u+VdN32POtxfxU66EM9ZalU2scoACgIbG4zVN/vSl1z23tmU/wvHli3hl8TU6ezpOKlfRVz36eTZcbjqMKzCo1N6lRW1vyKLlgt9CSal9B+ymU4QyRcZK+J7+S5WZT0utxOUoW7mlFrdU0vh8HvvRq1OJt6ZkyuA1JKS7HI92Fz/u6QHvMyy6eGRZGnTnUfRdvqUWuyY7bjajKl0tuufzO8RiaIFXvEzLTKUbkBgx0sVH4aP8AXM8unyL2ssT3aUI9Krn/ACbx1+Llk5Rlu6u2+VfM+NgKF3UMUKBUazWAflUgq111IqnbpMtRBxeSThajFVt8Uur238zuw6q2oxnvxbq+S7U9l4bHFLhtanrSqFeVXNs1IksE0LUyAbGpbw9DDyPFKcVJrgipPe1b6U/5NPaRyJOUE7dLo/O1/Bcocd4jTtc94LZuZVqALYH1Mj7EHW+4m61WWLp0/d4n+l149CksOnlbVx3rur+5oYbt0NBVpWJ2ytYnp4KgU7g9TtN1rI85xa8ea+aKPRNuoST+j+TNjD9qMG29Tuz/ALQFP6jy/rNsefFk+GSf9+ZhPT5cfxRa/vyNajVVxmQhh5qQR8xNjE7kAQBAEAQCPFVCqMw3CsR7wCZIMg8SrAhRkqn0ZOUWNmSqzJ4iM/owR+IAgbyaB8XjhJpkaoWfOwVjZDValSNxovhuS3RTFAtYni4R2UodGyXzDViiuNOi2YDMdpFAhXjfM1100QAEH0uasmW/UM1OwPu84oB+OhQWamwQDMSGBNrVLWUdT3Tae0e0CaB0ONaG9MggKTc21dyiqNMxvlJ2ihZwO0CkAim3MKZQdWDpnvoCLDbS+ttriKFmvTfMAdrgGx9ovrIB1IAgCAIAgCAIAgCAIAgFfFeKl/8AIf8A8qskH3F4KlVFqtNKgvezqGF9r2MA8/jewWAqbI1LUn0bEb30ytdQBfoOlpVxi+aNo6jLG+GT5KPklyS7ehif+3D07NRxHMLGzKU5gQ18yHzF9QZVY0uX8meuyZNVFK1GnapKly2rzV97vcp1+A8SpCxpisodahylXuVydBlfZANuplfZ1Xg7PJlh1EecVJXezabe3e10MvE43xU8RTZDUqK73BUkKADZHCn1qh/mErTVX3tmM5xprLFxuSbtWtq2tX2LNTiKt3zJUNOpVqoRe65Qb31PLbM467U5ScFki4ySfE9/Lobw1LlxSw5N3JVvdLZcvuaFfHMq16iWZA1OnRHmgs2435adIfzTLLgx5FkfJz9w6/zuXGpOrUZKlyt7c/mSYnFqpqiot1ohKZOhuTZH0Psp1j/NM8mmknOeN78ChHpR0PX41xKadRkm33ITg8Pcr9mURS+UlAGqZAL+qSGqH/67TPNinFy4o8Sjj7Jtz+/Y7MerjbUZ0+LlfJPw5HC8JYENTqWYrmLWytqMyAVKZUi+emPexmal7OXDbjww45U9r7U7Oh5uO3KKl71K1v8ANFqjxXiNK1mLggkA5aosuYkktlfZCfEdxOiGqy7K0248VNU0vGtiksWnd7ONOtnav13L9Htyy/b0gPaCad9SOVagsdQRo3SbR1tpOUXv297b0M5aNfomvXZmzhu1mEa2YtTP8am351uv6zaGqwz2Ul9vuZT0maHOL+/2NbC4unVF6bpUHmjBh8xNznJoAIgHFOkqiyqABqAABr52gEWEOZSSB46qnTcLUdRfz0EkHa4ZAWbKMz+I2vfQLY36WA0gBsMhy8o5SCANBcXtoNDa+x23gHeQeQ+X/nmfnIByMOlsuVcvlYW3vt79YB8OGp68i62vyjW21/O0AlEAQBAEAQBAEAQBAEAQBAMlOKI9SzC2SoyqVJe7DvKeVwF5SRmb3C+kmgSrxqjYXJ2BJCOVHKrHny2sA6n4xQJKPFqDtlV8zXy2CsfPXbw6Hm20OsUC7IAgHNWmrDKwDA7gi4+IMkGLi+yOBqfsQh86ZNP+leX5iQ0nzMMulw5fjin6GHivo8UG9CuynfnW58/GmUj5GV4Ec70CX+nNr1tfJ2ZWM7McSQMLLWViCQrK17Ai5z5W2J2J3Mq8f3szlg1KTXuyV31i390ZnEsbVUVRiKLU2qsCzENT2z6KHGou5Oh6CUcX9bfUyyzdTWWDXFVvmqXl/BLiOJ02+sOhZGqZAgIIIRSzC7LoLFaQ39WRP30097dV4F1qVLjlinu6rfl40zQq41l796bh0prSp0zowJG5zDe6UD1/aTLLgxy43VNrg9PDodk9Zmx8bq1GmvFk1XGZDUDrpRprmIO7VLU6igH8Vc79JlLTcMnKEvhhwK+j7/bodEvxCK41NcmpN/PYhbD4YmxApstMVHIvT+01Uuy2Bs9ZBqfVlHhyRpSXFGOPzufbv5HVHVwuXDKnafao/YjbhIOVke5IJDMA1r5mTKy2YXXu9b+tOeP/AG2k7i/ZucqbVeFcvQ7JahzTbqS4kla/cs0MZxClbLUZhZjYuKmi59++FxohOjbETpx6jL7q4rbjxU1yXi1/BScMDu4tU62fXyZdpdta6WFWiGJ0Fg9MkgkWW+ZWN1bqPCfKdOHUynXuc+qae3fozHLp8cbany6NNf4NT/ENd9VpKg6Zyah+ITQfMzti4PZyo5HGa5Kz5w3jzKD3qArnqkvSJYi9RyS1IjNb3Zj7Jo8Tq1uZ8e9PY9HRqq6hlIZWAKsDcEHUEEbiZFzuQBAEAQBAEAQBAEAQBAEAQBAEAQCFcMgtp4XaoNT4nzZj/W3zkgiXhlELlC6EFbXOxVUI3+6ij4RYOqGBpobqDpe3MxAzbhQTYD2QCzIAgCAIAgCACL6HbygGRjOzGCqeKggPml6Z95KWv8YaT5mWTBjyfHFP0MHG/R5RJvSquh/jAf5EZW/WV4Ecz/D8a/024+T2+Tsysb2S4igcKy1laxYBxmYgMAT3tvvt63WVeP72Zz02oSatST52qb9VsZnEq2KTve/oMhqZbuVZFFs5spIKnVlPi9QSkovfxaZjleRqftMbXEkrVSW31Oa3EqTGs6ZkLIlOn55UJI5kva3d0hv1MifvKSe9tbeHXmHqYOU3jnUmkl0aq+5pPjrd+1Nw6U0pqmoYEjQtcam6UG6+vMsmHHLjdVa4L/8AHsuh3T1ebGpyW6VNeMv3NHhlLM7O4uUXu9OmUkVQAdr1TUN+oC+U68eJYoVHpGl9kdE8zlJ8Xe2ehXAggHJ6uYkb8wJF8ut7sPyyeCSrqkvqacS3a6shr4FTYX1sWsbHTmI0OuwH5pnGNNLltbNHNtPqeYxT4rDV8lCoyq4dwoYZQUPpCEcMovqxtbZj1lcjytQlCXPur+fUtjeK5KceXZ/1F6j2uxafa0g2ttVZTp5vTzp+gnNj1spRjLhtS5U+fknTN5aXHbSnVd1+62NPBdtsO45ldfNltVX4ZCWP5ZutZi5SdPxVGb0WXnFcXk7NjB8Zw1U2Sshb7l8rfFGsw+U6IyUt4u/Lc5pRlH4lXmX5JUQBAEAQBAEAQBAEAQBAEAQBAEAQBAEAQBAEAQBAEAQBAM3G8AwlW5eihJ3YDK35lsY58yk8cJqpJPzMLG/R/hm1pu9M9AbVB+vN/VK8COV/h+L9Fx8nX+PoQ8E4TVp95QzZmR2zG5BYPd1YBr7h/PfN5TbhbjsacEltd+ZqYrE1Q9zyOqhdB03AOpB3OntlJTaYnOSLeD4wtQ5agGY6WOoPuv8A2/vNotSRaOTiK+M4bSrYywuBSospI6NX0AAOl8it+YeczyRi48L67ehtFu7IsdwYU1z96qqqvrU5dW7yxLjQa1PLoJwR0SjKDg/gi4pc+fU3lndS4utWUcRwBrqalEOFzuSLNqM7BR6xvlproJjh0mTF7KF+7FO/FvwNJZ1Lil1dV4GNV4MnKpZ1udQ3NyA2Jy1AToEqN8py4scn7KOSFSlxN9KS5LbY6nqZJSqVpJVe9v1PmGw+LpZe6qEEsECqzIAeQDlOZN2I29Uy+HUylGDhJ++3SdS2XXo6In7Jt8UFsrbXulun2sxlJc1UBkF7s6eQUnnpGygBl1K9Z049ZkaWylbpU6t+CfP0M5afD0k47Xur29C/T+kHDhb1Uy7apUpsNdtXKHX3Tqx5/aPhUZX/AMW/tZjPTOKvii1/yX7lte22GOop1Tfb7L/UlHrMMXTbv/jL+Cy0WZq0vrH+T7/jXD/u63/C/wBSR+ewd/8A1l/BP5HP/t+q/kf41w/7ut/wv9SPzuDv9JfwR+Rz/wC36r+S7hOOiqKbohCPmGZwRzLUallJQMoJZerC9xadUWpR4kc0ouL4XzNdCbC4sbC43seuvWCp9gCAIAgCAIAgCAIAgGRxZ3DNY1B6IGj3YbWrd7hsun7vRtLFvbaQVX4jiqdOp6Ms4qVsgKO2Zc9Vl5hsDYIBY2sp2YWmkCetxOuM2Vc3pCqjunHKpscxvoTrYgWsLm19FA74TXrEqtRWFhUuSG6FMhJ2JN291re0wwU1xuLp0Acudwq2Bp1CWc0zUbNzEjm5dAddPdNIEg4tiHZxTC6M4F0Y8qisQws3MpNNFB01ZtNooEr4/FBgMinXfI4zaKbLa+UjMd97dNbNgSYXEYg1FDgWy1NkZQzZaDrqScts1Qe3KfhAL3e1f3Y/OP8AtBJxVxNRVLGnoASbONgLm2kEFsSAUOIYAswqUmCVVFgTqrLvkqAdL6g7qSd7kG8ZUQ1ZWR6YBFbDVFbqyqa4J6lSmY2/EFPslrjzK8JwKbsfQUiv8dVcij/d3zsR5EKD94SzyKiFDclqYmjhFyls1RyWNyM1RzozudgNLeQAAA0AlYY5ZHsRkywxL3v/AKUu0WDFfBPUJDtbMLeFQDqEHu67/wBp26KsedLvsef+JXk0kmtq3+RrcExXe4elU6sik/itZv1BnDkhwTcezo9LFk9pCM11SZbqIGFmAI1FiL7ix39koXKVXg9A2suWwIGUkWvm1tte7E7bzL2UOJS4d1deF8/mW4pU1fM/PvpFrJRT6tSLVHcA1OXREZty4soZrBQtthf3tJ+H4oTxSUqWPiaTfNtX5uufkarNOTkkrvn5I8v2w4dXz08TUp5KTAUlUspKMovYgeY/tO78EjjxafgjNSbblxK6dsZJReojKfJKvI0+y1Sk1GqhVc/K6gre6rTrBipO/My3984Px6M4x9ouTlBfU7pRUsqlW2/2PU4rCU71eRN29Uedf2TxdVkmlqKb+LH18jLDGP8A2tv9wbC07nkTwfdH3x7I1mSS/NU+XB9kRgiqxbdZHq+F4OmaNA5fDTpkAXAvYG+UaE31vbefQHC+ZoyCBAEAQBAEAQBAEAQBAEAQBAEAQDlKai9gBfU2FrnzPnAPrEAXOg8zAIaOMpObJURj5Kyk/IGATwCvxD7Kp+B/+UyQdYjFU6a3qOqC27sFHzMAweJduMDSUkOapAvampIPuc2T9ZVySM4Zsc8ixRknJ9L/ALXqeaxv0mVGJXDYfUkZTUJJI3INNeuh2bTeVeSKOv2LjHiyPhSTbvnHela7N9v4Mmp2g4riCCKhprrVGS1MBQQu4u1ucAAnW9/aKvLVvtuUlPT401J3JR3rlv8Aqi/DlT5+tKvhuH1AwLNe9EV7kknmCu4N9yM51J9Vp1+3jTi1yXQ43nip3j3tcW6+KK+Hrs73dcz3nCOLUvqlNCCFqKw6PplfObKSw5lPToZZZ4RnFrZ/wZwxvLhd8pL7or9muLmhRNFqbFkdwuwBzXZRf2sbaA2uJjrNbp8meLxStZLaa5bLct+HafNj03BlVOGz8un0L1TjlVsuXKmYlNBfmJyqbnSwz0zt5zzMeveR4mo0p8S8U1yXqem9Pw8W+6SfmjGrceRsuaqzcxVlUljkNsxKJ1y1GG3qTHHnzv2U8jqnJTXJeD9PA19hF8Sgr2TXX0PL8SdP8xY9336oD3hVFDUxyuouW3J0sNhI00mvY1cpY5S5JtuL6Wbywyi5S2jaXNpU14GT2m441daeHJVgCtUuARZlBTlvvfW/wn0X4Ppp4sbbTju6T509/Suhw6jHx54wi7dJ3TSNTsrwPFOGqUlZwM1K6lLC4BbxODexEx/GFPOliUVVqXOt1y6HfPNGDUcjprsr/g9LVwnESxBp2Z8xy+hBPivlHe9O8P6Tx56PLkU7iveab3fNcungZRyYI8NSfu+C6+p0eH8T/cna37La9/3vskZNJkye04or36vd9OVbeAjk08eGpP3brZdfU9Bw6viqdHDrVCq5PdMtlNhnZaRbK5NyoTwgi9726erG697mcE64nw8j0CXsL721t59bQVPsAQBAEAQBAEAQBAEAQBAEAQBAKvEsaKNMuRmNwqqN2ZtFUeXv6AE9JKTbpBukebxFLOc1c97U3C+on4V2X36sfPy3bjjXic0p3zOmw+HNMZ1DNa5GQAA+zNbaPbR6i0upm4/tBi8Kh7uzpcWNTNUKX00IILKT5k2922U6auKKzzTjF8Kt+OxlcQ4jxOqKgqVSgVbsikJoxK6d2CWF7DVvWE55ZGr8KOXJk1HvcUlHhVtRV/V+XYpVeFLepmqs7LSWqrAAZlYr4s2Y7VEOh85WV+8u1GeXBC5qTcmo2rb359FSLlHAUrtkpXD4datMtd7PZXZQzXsbd4u/qyJtXKN1ta719zqjgfvLHCk4qtqp77eZNhuGkZeVVDUGBGlxWW4JAGmrUDsf2mkxWoxzkox344trs6/f0Ol6TNK55H+lRl137+SLFPAAd2Wf9k2GJ0UHdFY3uRYGgd+kyxaz2rxNR2yJp+DX079Df/p8IXbtxil5oho4jCLky82UGldQahFJib82vq1nGp9WZY82ZeynldVxKa5eTo7IaSNOOKO1Lh69trIjxdiUCU7sKgbKTckaNlCUwxtfP5aNK6WPCsfDcnDippPdN8rdbm+XFu+JqKklze9rwRcw3C+I1ALKyAHMGIWnryanvCzeop0UTXHpMijFKKXC21btq/Kl8yksuBNtybtVsqT+Zew/YZ2t31VbfdAar5C6tUIA2HqdJ0R0dKnN12VRX0M3q0vggvX3mbOF7I4VbZg9S332sPiiZVPym0dLhjuo/Pf7mc9Xmns5fLb7Gg/BsKabUjRp92wsyBAAeutvbredMZOLtHM9+Z5zin0f8PYUwqNSOcrmRzcggkg58wOqj3a+c6I6vKnd2X45cSle6NrD9m8MlFKCh1RCWGWpUQljuXZGBa/t028pl7afE5dX4ISnKT4mUsf2KwtVqZZq1kJbL31Vrk6DmdiVtr4bH2zSGqnFOq38ESsjR6KlTCgKL2AAFySdPMm5PxnO3ZQGmpIYgXGxsLi/kekEHUgCAIAgCAIAgCAIAgCAIAgFHH8Yw1C/e1kS1rgsL67cu8ci0YuTqKtnnuIfSJgqd8geqQwGgyix6gva+un/AIL1c0jbHpsmRKUVs02n0dOqvlbeyv7GBivpExjXNGgihcxJYM/LrlJAy2sB5kE390o8vZf3obflMcP9XIo8l5P9Sl2rlfK34M9H/mKq4QYmy1CK7kpbcFVQi1wD3dRvmZ14uZ52WunKzWXgdhcVAB/Ev9zcSksae5l7JM7wASlcPkY7qyi511sSR/1hNRVX4msY0jL7SUFqU6xOitTbfcaEn+zD4ysZJypfqVkTx82zzq0EAV6reOgKL5iFUlAVHuJeih39aeatRLJOKjynF786kvp9Dd6HHHjct2qT8YnKY3DrlyAtZTTuqk8nOq850ICsml/UnNDNNvHLNKri4zV/J14+R2x0m0lij24XX0vwOKXE6lQgUqeYgsLC9Q2JYkFaYNtajjxdRI0+OSWJpOTgmuVJp8t328jXJjiuPjkkpV1tr0RcocF4jUte9OxzcxWmL6dBncbX6bnznRh0eSMYJVHhuucmr59kzOefBbe8rq+ST+7L2G7C31q1vyrmI22qVS3kPVGwm8dEqqUm12Xur5IzesafuQS8eb+bNnD9lsGu6Gof9oxcH+TwfJZtDT4ofDFf3z3MZ6nNP4pMv1KKJ3aoqqM40UBR4W6CbmBbkAQBAEAgxKklLdHufdlYf9ZIJ5AEAQBAEAQBAEAQBAEAQBAM/G8cwtHSpWpqR6ua7fkW5/SORWc4wVydeZg436QMKngV6nkSBTHzbX9JHEuhyP8AEMPKFy8k3/gyMX23xrhjTorTUWDEgsRcEjmbKNgeh2lHk/gzlq8z3jCl3k/2W5lcVq4+otYVq7ej5XUNa984tkp5VIuhGt9xKubp+DoQzZcU3lyST4Kbils/Pq18rKFbs+q/WAXLNTysttM9NiVUkDUMS1I79fjIkqt9vsejm/EnGM8eCCTjG11alK7ceqtbV0VdkaCcEp3qd3TOtJHpM2mtSxKEneyVeu3dzLJPHHiV8lxePD1M9TLV6n2ibdSUUui4lfy+RfTh+jDlRHoKuVR4WpjPUIG1uSsLe2Zy1MHJxgr4oca6J108+QnoJTc5ZJbSqL73vv8AUtY7HuiYcGqB3WwbKubItSmQTvdsvnYFlPSTg1mSc8bS92cG/KXnyo65adRjKL5xa9UbmB4vTqoHQltCCSLEaGwbNYgjl0PlOly3Tk+apkLG90l1I61aofCvntdt7+Wmx85fGpe60uSrsRNRV2/3KmNwuIxCnDobE/akmwRDrlOS5Dtc2W97G+ml59nKNbpUqXVkccOzf0JcJ2Gpg3qVST5oqqT+JnzsffpOaOihVSbfrS+S2Oh62f6Eo+m/zZsYfs1g0/ZBzveqTV18xnJA+FpvDFjx/BFIwnmyZPik36mqqgCwFh5DT9JoZH2ActUUEAkAnYX1NvIdZIOryAQYren+Mf8AK0kE8gCAIAgGJieH4jxU3swq13VTlyjPSrKjbXPM66E9TLWCL6lir5wbtlUZmyBhlGLsBqwBHe0xe59vWNgTYiniywyZ1XKRqUZtmt6wGbNYe71o2BNw+niu8vVPJlFl5SAcqXu175swc7Ws256RsDUkAQBAEAQCDHY2nRQ1KrBEG5P6ADck+Q1MEOSStnlcH24pPWcue6oKgygqzPUZm0NlBygBTp/ELnpIUos5MeuwzTlxJJbW3VnOM+kKgDlpUndumYhL30FgMzH5SONdNyv/AFDG/wDTTl5Lb5vYyq/a/iFW3dotJSwTNl1DHLuah2511y9ZX2nLx2KPU6iXKKjvW7vd+X8mXi/rNQM2JrsQtRadRSzMOYA3ycqA2D9PUleNv512MZe0abyZHs0nVR5169e5w/DKdMVRZnejVQZRpcHNoFS3WmR/OJV+6uJ7U977epVafGnLhhxSjJf+Ta2734mlieGWOJp0kCgmm9JhZdCbWvv4ayH+WZ5c0IKak/h96uy/tnc9LmmpRjsm1wvpf7FivgjUatmay1lR7AahhZ3PwFSqP5Zlk1KucYK3wrIvH+0dEvw/j43OW0mouuldTis1BWJqOC1SmoZSd+6tflGty9F/zzOWbLktx2jPHafaXmdP5PFxStW7Sa52l4EbcWpoAVQjkyFiBTHKClO5exIHd0jt5zDjU5JzlfFj4ZJb799tvqd35WaTpVUrTe23bv8AQ6otjKtu6pHZhcKzAh840dsiXtUtudhNcWDIuBqDuMeG3smvFc9iJ+xXFxTW7vZX9eReo9lcbU+0qBBra7m4uSSMtIKDqx3Y7mb49HOKiuJLhVKlbS82Zy1OG3UW7526+iNPBdiKKau7EncIFpg+8i7f1TZaLF+q5eb/AKij1uX9NR8kaVPs1hF1RCjffV3zezMxJLD2NcTqglBVFUjlnJzdydssnhxOj167jyzhP6qSq36y3EylItYfDpTUKihVF9FFhrqT7yesgkkkAQBAEAoYzh/eVUYnlUbC2rB0db3BIF06ESUwUv8A03E5AO8ObugC2cgmsFPMSBquc3tt0tbSTYPtbBYrNZXIQd5Y94xbKwqZQc1wSCUIJBtY66WK0CXBYbEiohduULYgMSPX8QYkkm6G9yRYi9vE2BrSoEAQBAEAQBAEAQBAEAQDyvH+yNTE1C5xLfwIyAqg8kCkW95uT57SJRUlRx6rRrUKpSaXZcjJwnYmvSrK7ChiKY0ZGZ1uptcgWILDexNjqOtxWMFEw0v4bHBK9pLxW68jX7W8KC0aZwyJTKVBYKAgA8V+Ub5kX5zLVZY4oe1lyjv+37nfk0883DCDp2n8nZhVuHB++XOQrslZco1UDlAufMVqZ/knJn1TgsqhHeFSXjfP5blofh0Z7yltOV7dGq+9HFethc1TMVY1QtR01fm5WtkW5FhUqjbcSmonmftVF0nFSg+W/VX3Z1Y9Jiu+G25e8ud9nXgcVOMqDomrKBzFUu3oyT1Y3ZD02aY5OHNLIrbU4pNJN1Jde1ep2LBOCV0qlabaW33JaNLH1cvd0mUBQl8mXQLkDZ6xUHlC7A+EGdCw5Zy4uD9PA+J814pblG8EE053vey5er2LtHsdiXt3tVVGotmapoSxIKLkX1m895rDRyVXKqVKlyXa3vRSWqxq+GF33f7LY1cF2LwyDmZ29gIpr8BTAP6zZaPCnbVvxdlHrczVJ0vBUbGD4Th6RvTpIrfeCjN8XPMfnOiKUVSVHLJuTuTsuySBAEAQBAEAQBAEAQBAEAQBAEAQBAEAQBAEAQBAEAQBAEAq8Udlpkq6obpzOQoAzrm5iCASLgaHUiSgY3GKWLr0KfcEnOwz5sgIVRcMGIsRnUG4W5DjSY6jG8mNwVb7b3VehrhlGM1KV7djLo9iar276quwFuaroAALZiqjQD1ZhHSO7lPpWyS27XzOh6qK+CC777/4NjCdkMKgGbPUt95so/LTyj5zSOkwxd8Nvx3+5nLWZpKuKl4bfY18HgKNL7KmlPzyKFv7yN50dKOd7uyxBAgCAIAgCAIAgCAIAgCAIAgCAIAgCAIAgCAIAgCAIAgCAIAgCAIAgCAIAgCAIAgCAIAgCAIAgCAIAgCAIAgCAIAgCAIAgCAIAgCAIAgCAIAgGX2ip1SlM0kaoUrUqhRCqkqjXYAuyrt0JElAweK4ziSGowWoqMyrTX0LW1ckhxcKMoU843GUHmDSVQI8PicbWqFPSsobDuoqU6aAqlWgajOCL03C57D1tSuwjYHNTEcTpCktV6pLFS5RKTEcmH7wCwymzmsAniN8wuFsZ2INHjmHx71agp953V6LqUakh9HVos6JckuSoqm7ZBpbUEGQqJOXTigZLFmu9RnPocoQ1CqJbRtKYVrgsSSQbRsCpWwnFWUJULuudGJBoA6DCOe825A4xI5ebRemsbA9oZUkQQIAgCAIAgCAIAgCAIAgCAIAgCAIAgCAIAgCAIAgCAIAgCAIAgCAIAgCAIAgCAIAgCAIAgCAIAgCAIAgCAIAgCAIAgCAIAgCAIAgCAIAgH2AIAgCAIAgCAIAgCAIAgCAIAgCAIAgCAIAgCAIAgCAIAgCAIAgCAIAgCAIAgH/2Q=="/>
          <p:cNvSpPr>
            <a:spLocks noChangeAspect="1" noChangeArrowheads="1"/>
          </p:cNvSpPr>
          <p:nvPr/>
        </p:nvSpPr>
        <p:spPr bwMode="auto">
          <a:xfrm>
            <a:off x="34925" y="-11795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01854" y="2711665"/>
            <a:ext cx="10743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is needed to initiate DNA replication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854" y="3439832"/>
            <a:ext cx="11374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primer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is a short strand of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complementary nucleotides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formed at the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3’ end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of the parental DNA strand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854" y="4598886"/>
            <a:ext cx="11129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DNA replication on this strand is </a:t>
            </a:r>
            <a:r>
              <a:rPr lang="en-GB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continuous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forms the leading strand of the replicated DNA.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69" y="0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 of the lagging strand of DNA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7" y="1325563"/>
            <a:ext cx="10515600" cy="844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DNA polymerase can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add nucleotides to the free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3’ end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of a growing strand.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547" y="2353158"/>
            <a:ext cx="11122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Therefore the DNA on the parental strand that has the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5’ end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exposed is replicated in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fragments,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starting at the 3’ end of a </a:t>
            </a:r>
            <a:r>
              <a:rPr lang="en-GB" sz="28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547" y="3491382"/>
            <a:ext cx="10970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replicated strand is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discontinuous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the enzyme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LIGASE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joins the fragments together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747" y="4629606"/>
            <a:ext cx="10970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strand formed is called the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lagging strand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replicated DNA.</a:t>
            </a:r>
            <a:endParaRPr lang="en-GB" sz="2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4584" y="946770"/>
            <a:ext cx="1952659" cy="21024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497025" y="2354780"/>
            <a:ext cx="3892269" cy="48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13209" y="3698058"/>
            <a:ext cx="3892269" cy="48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348834" y="1221897"/>
            <a:ext cx="3698060" cy="11409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56926" y="2387150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1301" y="2395243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82547" y="2411426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5701" y="2403334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80763" y="2387150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09641" y="2387150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38519" y="2395242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07857" y="2395242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96274" y="2379058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45562" y="2379056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21301" y="3366287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82547" y="3358194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35701" y="3374378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80763" y="3358194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309641" y="3358194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38519" y="3325826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07857" y="3325826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96274" y="3350102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45562" y="3317732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389294" y="3698061"/>
            <a:ext cx="3204448" cy="21929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656331" y="2265769"/>
            <a:ext cx="89012" cy="396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36657" y="2160573"/>
            <a:ext cx="89012" cy="396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376522" y="2055376"/>
            <a:ext cx="89012" cy="396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748756" y="1933996"/>
            <a:ext cx="89012" cy="396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129082" y="1828799"/>
            <a:ext cx="89012" cy="396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477039" y="1691234"/>
            <a:ext cx="89012" cy="396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833089" y="1610314"/>
            <a:ext cx="89012" cy="396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205322" y="1497025"/>
            <a:ext cx="89012" cy="396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520912" y="1399920"/>
            <a:ext cx="89012" cy="396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828409" y="1310908"/>
            <a:ext cx="89012" cy="396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362134" y="3325826"/>
            <a:ext cx="0" cy="38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5655604" y="3617140"/>
            <a:ext cx="170661" cy="260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060403" y="1497026"/>
            <a:ext cx="264155" cy="3244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Arrow Connector 93"/>
          <p:cNvCxnSpPr>
            <a:endCxn id="100" idx="3"/>
          </p:cNvCxnSpPr>
          <p:nvPr/>
        </p:nvCxnSpPr>
        <p:spPr>
          <a:xfrm flipH="1">
            <a:off x="4261849" y="2994054"/>
            <a:ext cx="771395" cy="55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60055" y="218485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5’ 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>
          <a:xfrm>
            <a:off x="8647687" y="577917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5’ </a:t>
            </a:r>
            <a:endParaRPr lang="en-GB" dirty="0"/>
          </a:p>
        </p:txBody>
      </p:sp>
      <p:sp>
        <p:nvSpPr>
          <p:cNvPr id="98" name="TextBox 97"/>
          <p:cNvSpPr txBox="1"/>
          <p:nvPr/>
        </p:nvSpPr>
        <p:spPr>
          <a:xfrm>
            <a:off x="1084331" y="360904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3’ 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>
          <a:xfrm>
            <a:off x="9030710" y="94677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3’ </a:t>
            </a:r>
            <a:endParaRPr lang="en-GB" dirty="0"/>
          </a:p>
        </p:txBody>
      </p:sp>
      <p:sp>
        <p:nvSpPr>
          <p:cNvPr id="100" name="TextBox 99"/>
          <p:cNvSpPr txBox="1"/>
          <p:nvPr/>
        </p:nvSpPr>
        <p:spPr>
          <a:xfrm>
            <a:off x="145658" y="2864580"/>
            <a:ext cx="411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is the parent strand opening like a zip</a:t>
            </a:r>
            <a:endParaRPr lang="en-GB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5781759" y="2751292"/>
            <a:ext cx="89012" cy="396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141853" y="2597543"/>
            <a:ext cx="89012" cy="396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473627" y="2505360"/>
            <a:ext cx="89012" cy="396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871045" y="2441525"/>
            <a:ext cx="89012" cy="396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247325" y="2294091"/>
            <a:ext cx="89012" cy="396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598499" y="2196986"/>
            <a:ext cx="89012" cy="396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943161" y="2071313"/>
            <a:ext cx="89012" cy="396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294335" y="1950180"/>
            <a:ext cx="89012" cy="396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634345" y="1865213"/>
            <a:ext cx="89012" cy="396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947125" y="1752608"/>
            <a:ext cx="89012" cy="396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9152089" y="191781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5’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518765" y="292122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3’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4" name="Right Brace 113"/>
          <p:cNvSpPr/>
          <p:nvPr/>
        </p:nvSpPr>
        <p:spPr>
          <a:xfrm>
            <a:off x="9512987" y="983452"/>
            <a:ext cx="404602" cy="139992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TextBox 114"/>
          <p:cNvSpPr txBox="1"/>
          <p:nvPr/>
        </p:nvSpPr>
        <p:spPr>
          <a:xfrm>
            <a:off x="10074584" y="954860"/>
            <a:ext cx="1952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</a:t>
            </a:r>
            <a:r>
              <a:rPr lang="en-GB" dirty="0">
                <a:ln>
                  <a:solidFill>
                    <a:srgbClr val="FF0000"/>
                  </a:solidFill>
                </a:ln>
              </a:rPr>
              <a:t>leading strand</a:t>
            </a:r>
          </a:p>
          <a:p>
            <a:r>
              <a:rPr lang="en-GB" dirty="0"/>
              <a:t>can build </a:t>
            </a:r>
            <a:r>
              <a:rPr lang="en-GB" b="1" dirty="0"/>
              <a:t>continuously</a:t>
            </a:r>
            <a:r>
              <a:rPr lang="en-GB" dirty="0"/>
              <a:t> in the correct direction </a:t>
            </a:r>
            <a:r>
              <a:rPr lang="en-GB" dirty="0" smtClean="0"/>
              <a:t>5’-3</a:t>
            </a:r>
            <a:r>
              <a:rPr lang="en-GB" dirty="0"/>
              <a:t>’ </a:t>
            </a:r>
            <a:r>
              <a:rPr lang="en-GB" b="1" u="sng" dirty="0"/>
              <a:t>TOWARDS</a:t>
            </a:r>
            <a:r>
              <a:rPr lang="en-GB" dirty="0"/>
              <a:t> the unzipping point</a:t>
            </a:r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5985117" y="3859901"/>
            <a:ext cx="197198" cy="265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6298591" y="4046018"/>
            <a:ext cx="175037" cy="252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6582833" y="4263628"/>
            <a:ext cx="161112" cy="239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6876261" y="4458712"/>
            <a:ext cx="188086" cy="2673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7172969" y="4669104"/>
            <a:ext cx="174599" cy="2546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7420541" y="4814761"/>
            <a:ext cx="218341" cy="2899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7701065" y="5033246"/>
            <a:ext cx="188670" cy="2691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8005866" y="5211271"/>
            <a:ext cx="167090" cy="2564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5832389" y="2125362"/>
            <a:ext cx="3295137" cy="10544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8297180" y="5397388"/>
            <a:ext cx="167090" cy="2564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5853385" y="3309643"/>
            <a:ext cx="167090" cy="2564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6219019" y="3527647"/>
            <a:ext cx="167090" cy="2564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6492657" y="3754705"/>
            <a:ext cx="167090" cy="2564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6783970" y="3924638"/>
            <a:ext cx="167090" cy="2564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7108211" y="4126596"/>
            <a:ext cx="167090" cy="2564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7382781" y="4337331"/>
            <a:ext cx="167090" cy="2564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7682186" y="4507263"/>
            <a:ext cx="167090" cy="2564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7930193" y="4703259"/>
            <a:ext cx="167090" cy="2564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8208168" y="4879497"/>
            <a:ext cx="167090" cy="2564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8491389" y="5057522"/>
            <a:ext cx="167090" cy="2564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8878757" y="4972556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3’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510673" y="3220632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5’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72" name="Right Brace 171"/>
          <p:cNvSpPr/>
          <p:nvPr/>
        </p:nvSpPr>
        <p:spPr>
          <a:xfrm>
            <a:off x="9291503" y="4923749"/>
            <a:ext cx="404602" cy="1399922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TextBox 172"/>
          <p:cNvSpPr txBox="1"/>
          <p:nvPr/>
        </p:nvSpPr>
        <p:spPr>
          <a:xfrm>
            <a:off x="9750905" y="4363112"/>
            <a:ext cx="2274761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This </a:t>
            </a:r>
            <a:r>
              <a:rPr lang="en-GB" dirty="0">
                <a:ln>
                  <a:solidFill>
                    <a:srgbClr val="00B050"/>
                  </a:solidFill>
                </a:ln>
              </a:rPr>
              <a:t>lagging strand</a:t>
            </a:r>
          </a:p>
          <a:p>
            <a:r>
              <a:rPr lang="en-GB" dirty="0"/>
              <a:t>can only be built </a:t>
            </a:r>
            <a:r>
              <a:rPr lang="en-GB" dirty="0" smtClean="0"/>
              <a:t>5’-3</a:t>
            </a:r>
            <a:r>
              <a:rPr lang="en-GB" dirty="0"/>
              <a:t>’ </a:t>
            </a:r>
            <a:r>
              <a:rPr lang="en-GB" b="1" u="sng" dirty="0"/>
              <a:t>AWAY</a:t>
            </a:r>
            <a:r>
              <a:rPr lang="en-GB" dirty="0"/>
              <a:t> from the unzipping point so must be built in sections which are ‘glued’ together by </a:t>
            </a:r>
            <a:r>
              <a:rPr lang="en-GB" b="1" dirty="0" smtClean="0">
                <a:solidFill>
                  <a:srgbClr val="0070C0"/>
                </a:solidFill>
              </a:rPr>
              <a:t>ligase.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207857" y="548947"/>
            <a:ext cx="2678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UNZIPPING POINT</a:t>
            </a:r>
            <a:endParaRPr lang="en-GB" sz="2000" b="1" dirty="0"/>
          </a:p>
        </p:txBody>
      </p:sp>
      <p:cxnSp>
        <p:nvCxnSpPr>
          <p:cNvPr id="177" name="Straight Connector 176"/>
          <p:cNvCxnSpPr/>
          <p:nvPr/>
        </p:nvCxnSpPr>
        <p:spPr>
          <a:xfrm flipH="1">
            <a:off x="5200330" y="998873"/>
            <a:ext cx="1" cy="4398515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15" idx="2"/>
          </p:cNvCxnSpPr>
          <p:nvPr/>
        </p:nvCxnSpPr>
        <p:spPr>
          <a:xfrm>
            <a:off x="6028159" y="3295419"/>
            <a:ext cx="922901" cy="61785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928195" y="3913271"/>
            <a:ext cx="922901" cy="64503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7792628" y="4512185"/>
            <a:ext cx="922901" cy="64503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162899" y="2731937"/>
            <a:ext cx="479257" cy="593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>
            <a:off x="6951060" y="3499338"/>
            <a:ext cx="428878" cy="4139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Isosceles Triangle 115"/>
          <p:cNvSpPr/>
          <p:nvPr/>
        </p:nvSpPr>
        <p:spPr>
          <a:xfrm>
            <a:off x="7848647" y="4103898"/>
            <a:ext cx="428878" cy="4139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Isosceles Triangle 116"/>
          <p:cNvSpPr/>
          <p:nvPr/>
        </p:nvSpPr>
        <p:spPr>
          <a:xfrm>
            <a:off x="660404" y="5887617"/>
            <a:ext cx="428878" cy="4139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/>
          <p:cNvSpPr/>
          <p:nvPr/>
        </p:nvSpPr>
        <p:spPr>
          <a:xfrm>
            <a:off x="8398390" y="4608157"/>
            <a:ext cx="479257" cy="593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Oval 126"/>
          <p:cNvSpPr/>
          <p:nvPr/>
        </p:nvSpPr>
        <p:spPr>
          <a:xfrm>
            <a:off x="635214" y="4923749"/>
            <a:ext cx="479257" cy="593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206034" y="5000879"/>
            <a:ext cx="231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DNA Polymerase</a:t>
            </a:r>
            <a:endParaRPr lang="en-GB" sz="24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1183838" y="5844486"/>
            <a:ext cx="961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Ligase</a:t>
            </a:r>
            <a:endParaRPr lang="en-GB" sz="2400" b="1" dirty="0"/>
          </a:p>
        </p:txBody>
      </p:sp>
      <p:sp>
        <p:nvSpPr>
          <p:cNvPr id="101" name="Rectangle 100"/>
          <p:cNvSpPr/>
          <p:nvPr/>
        </p:nvSpPr>
        <p:spPr>
          <a:xfrm>
            <a:off x="7189063" y="243547"/>
            <a:ext cx="3405869" cy="369332"/>
          </a:xfrm>
          <a:prstGeom prst="rect">
            <a:avLst/>
          </a:prstGeom>
          <a:solidFill>
            <a:srgbClr val="F0BECA"/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3’ end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parental DNA 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strand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8631674" y="586024"/>
            <a:ext cx="504092" cy="41030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5769619" y="6196208"/>
            <a:ext cx="3348161" cy="369332"/>
          </a:xfrm>
          <a:prstGeom prst="rect">
            <a:avLst/>
          </a:prstGeom>
          <a:solidFill>
            <a:srgbClr val="89C064"/>
          </a:solidFill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5’ </a:t>
            </a: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parental DNA 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strand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 flipV="1">
            <a:off x="8172956" y="6062814"/>
            <a:ext cx="525980" cy="16739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145659" y="40459"/>
            <a:ext cx="2979926" cy="1270449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What does this diagram not show?</a:t>
            </a:r>
            <a:endParaRPr lang="en-GB" sz="2800" dirty="0"/>
          </a:p>
        </p:txBody>
      </p:sp>
      <p:sp>
        <p:nvSpPr>
          <p:cNvPr id="132" name="Rounded Rectangular Callout 131"/>
          <p:cNvSpPr/>
          <p:nvPr/>
        </p:nvSpPr>
        <p:spPr>
          <a:xfrm>
            <a:off x="169935" y="47104"/>
            <a:ext cx="2979926" cy="1270449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Diagram does not show the primers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5" grpId="0"/>
      <p:bldP spid="173" grpId="0" animBg="1"/>
      <p:bldP spid="101" grpId="0" animBg="1"/>
      <p:bldP spid="130" grpId="0" animBg="1"/>
      <p:bldP spid="2" grpId="0" animBg="1"/>
      <p:bldP spid="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94" y="886107"/>
            <a:ext cx="11544300" cy="3241675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GB" dirty="0" smtClean="0"/>
              <a:t>DNA is a unique molecule because it can make exact copies of itself. This is called </a:t>
            </a:r>
            <a:r>
              <a:rPr lang="en-GB" b="1" dirty="0" smtClean="0">
                <a:solidFill>
                  <a:srgbClr val="FF0000"/>
                </a:solidFill>
              </a:rPr>
              <a:t>DNA replication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03866" y="309966"/>
            <a:ext cx="1012835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Calibri" pitchFamily="34" charset="0"/>
              </a:rPr>
              <a:t>Introducing DNA replication</a:t>
            </a:r>
            <a:endParaRPr lang="en-US" sz="6000" b="1" dirty="0"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0794" y="1906015"/>
            <a:ext cx="11544300" cy="324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GB" dirty="0" smtClean="0"/>
              <a:t>It occurs when cells makes copies of their chromosomes (DNA) </a:t>
            </a:r>
            <a:r>
              <a:rPr lang="en-GB" b="1" dirty="0" smtClean="0"/>
              <a:t>prior to cell division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0794" y="3526852"/>
            <a:ext cx="11544300" cy="324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GB" b="1" dirty="0" smtClean="0"/>
              <a:t>It ensures the new cells have the </a:t>
            </a:r>
            <a:r>
              <a:rPr lang="en-GB" b="1" u="sng" dirty="0" smtClean="0">
                <a:solidFill>
                  <a:srgbClr val="0033CC"/>
                </a:solidFill>
              </a:rPr>
              <a:t>same genetic information</a:t>
            </a:r>
            <a:r>
              <a:rPr lang="en-GB" b="1" dirty="0" smtClean="0">
                <a:solidFill>
                  <a:srgbClr val="0033CC"/>
                </a:solidFill>
              </a:rPr>
              <a:t> as the original cell.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0794" y="4546760"/>
            <a:ext cx="11544300" cy="324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GB" dirty="0" smtClean="0"/>
              <a:t>DNA replication is a complex process involving </a:t>
            </a:r>
            <a:r>
              <a:rPr lang="en-GB" b="1" dirty="0" smtClean="0">
                <a:solidFill>
                  <a:srgbClr val="7030A0"/>
                </a:solidFill>
              </a:rPr>
              <a:t>many enzymes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2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3312" y="304800"/>
            <a:ext cx="9326880" cy="95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Your Turn…..</a:t>
            </a:r>
            <a:endParaRPr lang="en-GB" sz="6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4234" y="1922971"/>
            <a:ext cx="11214197" cy="8440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indent="-719138">
              <a:buFont typeface="Wingdings" panose="05000000000000000000" pitchFamily="2" charset="2"/>
              <a:buChar char="ü"/>
            </a:pP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Collect a </a:t>
            </a:r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DNA replication info pack </a:t>
            </a:r>
          </a:p>
          <a:p>
            <a:pPr marL="719138" indent="-719138">
              <a:buFont typeface="Wingdings" panose="05000000000000000000" pitchFamily="2" charset="2"/>
              <a:buChar char="ü"/>
            </a:pP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Produce a summary of the process in your notes using the information available – </a:t>
            </a:r>
            <a:r>
              <a:rPr lang="en-GB" sz="40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 info pack; textbook; stick in diagrams</a:t>
            </a: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etc.  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24256" y="195072"/>
            <a:ext cx="1353312" cy="1158240"/>
          </a:xfrm>
          <a:prstGeom prst="star5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0186416" y="4066032"/>
            <a:ext cx="1353312" cy="1158240"/>
          </a:xfrm>
          <a:prstGeom prst="star5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5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319183"/>
              </p:ext>
            </p:extLst>
          </p:nvPr>
        </p:nvGraphicFramePr>
        <p:xfrm>
          <a:off x="754380" y="777240"/>
          <a:ext cx="9704070" cy="5278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4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4000" b="1" dirty="0">
                          <a:solidFill>
                            <a:srgbClr val="0033CC"/>
                          </a:solidFill>
                          <a:effectLst/>
                        </a:rPr>
                        <a:t>Term</a:t>
                      </a:r>
                      <a:endParaRPr lang="en-GB" sz="4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80" marR="487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4000" b="1" dirty="0" smtClean="0">
                          <a:solidFill>
                            <a:srgbClr val="0033CC"/>
                          </a:solidFill>
                          <a:effectLst/>
                        </a:rPr>
                        <a:t>In a sentence….</a:t>
                      </a:r>
                      <a:endParaRPr lang="en-GB" sz="4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80" marR="487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Replication fork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80" marR="48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</a:rPr>
                        <a:t>W</a:t>
                      </a:r>
                      <a:r>
                        <a:rPr lang="en-GB" sz="2000" dirty="0" smtClean="0"/>
                        <a:t>here hydrogen bonds are broken between the two strands of DNA and bases become exposed.</a:t>
                      </a:r>
                    </a:p>
                  </a:txBody>
                  <a:tcPr marL="48780" marR="48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DNA polymerase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80" marR="48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DNA polymerase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adds </a:t>
                      </a:r>
                      <a:r>
                        <a:rPr lang="en-GB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nucleotides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the new DNA strand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80" marR="48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Primer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80" marR="48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short strand of </a:t>
                      </a:r>
                      <a:r>
                        <a:rPr lang="en-GB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complementary nucleotides </a:t>
                      </a:r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formed at the </a:t>
                      </a:r>
                      <a:r>
                        <a:rPr lang="en-GB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3’ end</a:t>
                      </a:r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parental DNA strand.</a:t>
                      </a:r>
                    </a:p>
                  </a:txBody>
                  <a:tcPr marL="48780" marR="48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Leading strand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80" marR="487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/>
                        <a:t>this strand builds </a:t>
                      </a:r>
                      <a:r>
                        <a:rPr lang="en-GB" sz="2000" b="1" dirty="0" smtClean="0"/>
                        <a:t>continuously</a:t>
                      </a:r>
                      <a:r>
                        <a:rPr lang="en-GB" sz="2000" dirty="0" smtClean="0"/>
                        <a:t> (in the correct direction 5’ – 3’)  </a:t>
                      </a:r>
                      <a:r>
                        <a:rPr lang="en-GB" sz="2000" b="0" u="none" dirty="0" smtClean="0"/>
                        <a:t>towards</a:t>
                      </a:r>
                      <a:r>
                        <a:rPr lang="en-GB" sz="2000" dirty="0" smtClean="0"/>
                        <a:t> the unzipping point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80" marR="48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Lagging strand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80" marR="48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</a:rPr>
                        <a:t>this strand is formed in </a:t>
                      </a:r>
                      <a:r>
                        <a:rPr lang="en-GB" sz="2000" b="1" smtClean="0">
                          <a:effectLst/>
                        </a:rPr>
                        <a:t>fragments</a:t>
                      </a:r>
                      <a:r>
                        <a:rPr lang="en-GB" sz="2000" smtClean="0">
                          <a:effectLst/>
                        </a:rPr>
                        <a:t> i.e. </a:t>
                      </a:r>
                      <a:r>
                        <a:rPr lang="en-GB" sz="2000" b="1" dirty="0" smtClean="0">
                          <a:effectLst/>
                        </a:rPr>
                        <a:t>discontinuously</a:t>
                      </a:r>
                      <a:r>
                        <a:rPr lang="en-GB" sz="2000" dirty="0" smtClean="0">
                          <a:effectLst/>
                        </a:rPr>
                        <a:t>, </a:t>
                      </a:r>
                      <a:r>
                        <a:rPr lang="en-GB" sz="2000" b="0" dirty="0" smtClean="0"/>
                        <a:t>away from </a:t>
                      </a:r>
                      <a:r>
                        <a:rPr lang="en-GB" sz="2000" dirty="0" smtClean="0"/>
                        <a:t>the replication fork</a:t>
                      </a:r>
                      <a:endParaRPr lang="en-GB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80" marR="48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Ligase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80" marR="48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Ligase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joins together fragments of DNA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form the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lagging strand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80" marR="487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0739" y="0"/>
            <a:ext cx="514756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terms: In a sentence!</a:t>
            </a:r>
            <a:endParaRPr kumimoji="0" lang="en-GB" alt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330" y="109439"/>
            <a:ext cx="8229600" cy="778098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Importance of DNA Replication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745" y="997112"/>
            <a:ext cx="115303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Once the two identical daughter DNA strands form, they coil up and become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identical chromatids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held together by a centromere).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Following DNA replication (and before cell division) the cells DNA content is at its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744" y="2991231"/>
            <a:ext cx="115303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DNA replication ensures that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new cells have the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genetic information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 a complete copy of the genome.  The chromosome complement is therefore maintained.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DNA failed to replicate itself, mitosis and meiosis would be unable to take 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DNA is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therefore </a:t>
            </a:r>
            <a:r>
              <a:rPr lang="en-US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essential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for life to exist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63" y="4601937"/>
            <a:ext cx="3932873" cy="21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41" y="524109"/>
            <a:ext cx="7065013" cy="858644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Now try the following questions…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41" y="1704528"/>
            <a:ext cx="9292397" cy="3714964"/>
          </a:xfrm>
        </p:spPr>
        <p:txBody>
          <a:bodyPr>
            <a:normAutofit/>
          </a:bodyPr>
          <a:lstStyle/>
          <a:p>
            <a:pPr marL="357188" indent="-357188">
              <a:buNone/>
            </a:pP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Textbook </a:t>
            </a: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Page 31 Qu 1-3</a:t>
            </a:r>
          </a:p>
          <a:p>
            <a:pPr marL="514350" indent="-514350">
              <a:buNone/>
            </a:pPr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None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Finished?</a:t>
            </a: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Describe DNA replication on the leading strand and lagging strand using the following key terms, but </a:t>
            </a:r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notes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Parental strand orientation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 Polymerase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Ligase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replication fork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nucleotides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discontinuous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1" descr="C:\Users\Alan Moir\Desktop\dna-tomislav-alajbeg-rgb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8568" y="-1"/>
            <a:ext cx="231343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908050"/>
            <a:ext cx="38385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9506" y="0"/>
            <a:ext cx="844853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33CC"/>
                </a:solidFill>
                <a:latin typeface="Arial Black" panose="020B0A04020102020204" pitchFamily="34" charset="0"/>
              </a:rPr>
              <a:t>Test your </a:t>
            </a:r>
            <a:r>
              <a:rPr lang="en-GB" sz="2800" b="1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knowledge and Understanding...</a:t>
            </a:r>
            <a:endParaRPr lang="en-US" sz="28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39940" name="Line 34"/>
          <p:cNvSpPr>
            <a:spLocks noChangeShapeType="1"/>
          </p:cNvSpPr>
          <p:nvPr/>
        </p:nvSpPr>
        <p:spPr bwMode="auto">
          <a:xfrm flipH="1">
            <a:off x="4727576" y="981075"/>
            <a:ext cx="792163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9941" name="Group 39"/>
          <p:cNvGrpSpPr>
            <a:grpSpLocks/>
          </p:cNvGrpSpPr>
          <p:nvPr/>
        </p:nvGrpSpPr>
        <p:grpSpPr bwMode="auto">
          <a:xfrm>
            <a:off x="4729164" y="4868863"/>
            <a:ext cx="935037" cy="461962"/>
            <a:chOff x="1740" y="2160"/>
            <a:chExt cx="408" cy="291"/>
          </a:xfrm>
        </p:grpSpPr>
        <p:sp>
          <p:nvSpPr>
            <p:cNvPr id="11292" name="Text Box 28"/>
            <p:cNvSpPr txBox="1">
              <a:spLocks noChangeArrowheads="1"/>
            </p:cNvSpPr>
            <p:nvPr/>
          </p:nvSpPr>
          <p:spPr bwMode="auto">
            <a:xfrm>
              <a:off x="1991" y="2160"/>
              <a:ext cx="157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0" name="Line 38"/>
            <p:cNvSpPr>
              <a:spLocks noChangeShapeType="1"/>
            </p:cNvSpPr>
            <p:nvPr/>
          </p:nvSpPr>
          <p:spPr bwMode="auto">
            <a:xfrm flipH="1">
              <a:off x="1740" y="2297"/>
              <a:ext cx="251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9942" name="Group 42"/>
          <p:cNvGrpSpPr>
            <a:grpSpLocks/>
          </p:cNvGrpSpPr>
          <p:nvPr/>
        </p:nvGrpSpPr>
        <p:grpSpPr bwMode="auto">
          <a:xfrm>
            <a:off x="4656138" y="4076701"/>
            <a:ext cx="933450" cy="461963"/>
            <a:chOff x="2426" y="1752"/>
            <a:chExt cx="588" cy="291"/>
          </a:xfrm>
        </p:grpSpPr>
        <p:sp>
          <p:nvSpPr>
            <p:cNvPr id="11293" name="Text Box 29"/>
            <p:cNvSpPr txBox="1">
              <a:spLocks noChangeArrowheads="1"/>
            </p:cNvSpPr>
            <p:nvPr/>
          </p:nvSpPr>
          <p:spPr bwMode="auto">
            <a:xfrm>
              <a:off x="2789" y="1752"/>
              <a:ext cx="225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  <a:endPara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8" name="Line 41"/>
            <p:cNvSpPr>
              <a:spLocks noChangeShapeType="1"/>
            </p:cNvSpPr>
            <p:nvPr/>
          </p:nvSpPr>
          <p:spPr bwMode="auto">
            <a:xfrm flipH="1" flipV="1">
              <a:off x="2426" y="1888"/>
              <a:ext cx="36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311901" y="404814"/>
            <a:ext cx="3960813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AutoNum type="arabicPeriod"/>
            </a:pPr>
            <a:endParaRPr lang="en-GB" altLang="en-US" sz="100"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GB" altLang="en-US" sz="2400">
                <a:cs typeface="Times New Roman" panose="02020603050405020304" pitchFamily="18" charset="0"/>
              </a:rPr>
              <a:t>Where in the cell does this process take place?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GB" altLang="en-US" sz="2400">
                <a:cs typeface="Times New Roman" panose="02020603050405020304" pitchFamily="18" charset="0"/>
              </a:rPr>
              <a:t>Name components A, B and C.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GB" altLang="en-US" sz="2400">
                <a:cs typeface="Times New Roman" panose="02020603050405020304" pitchFamily="18" charset="0"/>
              </a:rPr>
              <a:t>Name base 1 and 2.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GB" altLang="en-US" sz="2400">
                <a:cs typeface="Times New Roman" panose="02020603050405020304" pitchFamily="18" charset="0"/>
              </a:rPr>
              <a:t>Name another substance not shown in the diagram that is required for DNA replication.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GB" altLang="en-US" sz="2400">
                <a:cs typeface="Times New Roman" panose="02020603050405020304" pitchFamily="18" charset="0"/>
              </a:rPr>
              <a:t>DNA replication is said to be semi-conservative.  Explain why.</a:t>
            </a:r>
          </a:p>
          <a:p>
            <a:endParaRPr lang="en-GB" altLang="en-US" sz="2400"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63976" y="836614"/>
            <a:ext cx="936625" cy="936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519738" y="836614"/>
            <a:ext cx="370614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6" name="TextBox 25"/>
          <p:cNvSpPr txBox="1">
            <a:spLocks noChangeArrowheads="1"/>
          </p:cNvSpPr>
          <p:nvPr/>
        </p:nvSpPr>
        <p:spPr bwMode="auto">
          <a:xfrm>
            <a:off x="4079875" y="3860801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947" name="TextBox 26"/>
          <p:cNvSpPr txBox="1">
            <a:spLocks noChangeArrowheads="1"/>
          </p:cNvSpPr>
          <p:nvPr/>
        </p:nvSpPr>
        <p:spPr bwMode="auto">
          <a:xfrm>
            <a:off x="3648075" y="5445126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948" name="TextBox 27"/>
          <p:cNvSpPr txBox="1">
            <a:spLocks noChangeArrowheads="1"/>
          </p:cNvSpPr>
          <p:nvPr/>
        </p:nvSpPr>
        <p:spPr bwMode="auto">
          <a:xfrm>
            <a:off x="2638008" y="5956302"/>
            <a:ext cx="331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The diagram shows the process of DNA replication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9264650" y="908051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nucleus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5016501" y="549276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nucleotide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4872039" y="3716338"/>
            <a:ext cx="1366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phosphate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4943476" y="5229225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deoxyribose</a:t>
            </a:r>
            <a:r>
              <a:rPr lang="en-GB" altLang="en-US" sz="1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sugar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8132064" y="3716339"/>
            <a:ext cx="405993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7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ATP/DNA polymerase/primers/ligase</a:t>
            </a:r>
            <a:endParaRPr lang="en-GB" altLang="en-US" sz="17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6959601" y="5229226"/>
            <a:ext cx="3457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Because each daughter DNA molecule produced </a:t>
            </a:r>
            <a:r>
              <a:rPr lang="en-GB" alt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consists </a:t>
            </a:r>
            <a:r>
              <a:rPr lang="en-GB" altLang="en-US" sz="1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1 original DNA strand and 1 </a:t>
            </a:r>
            <a:r>
              <a:rPr lang="en-GB" alt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new </a:t>
            </a:r>
            <a:r>
              <a:rPr lang="en-GB" altLang="en-US" sz="1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DNA strand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9301164" y="1989139"/>
            <a:ext cx="1366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 = Guanine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9336089" y="2276476"/>
            <a:ext cx="15128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 = thymine</a:t>
            </a:r>
          </a:p>
        </p:txBody>
      </p:sp>
    </p:spTree>
    <p:extLst>
      <p:ext uri="{BB962C8B-B14F-4D97-AF65-F5344CB8AC3E}">
        <p14:creationId xmlns:p14="http://schemas.microsoft.com/office/powerpoint/2010/main" val="293383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39554" cy="1325563"/>
          </a:xfrm>
          <a:solidFill>
            <a:srgbClr val="FFFF66"/>
          </a:solidFill>
        </p:spPr>
        <p:txBody>
          <a:bodyPr/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Crash Course Video clip (12:58)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779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Watch this video clip (in class or at home) to revise key area 2.</a:t>
            </a:r>
          </a:p>
          <a:p>
            <a:pPr marL="0" indent="0">
              <a:buNone/>
            </a:pPr>
            <a:r>
              <a:rPr lang="en-GB" sz="4000" b="1" dirty="0" smtClean="0"/>
              <a:t>Crash course: </a:t>
            </a:r>
            <a:r>
              <a:rPr lang="en-GB" sz="4000" b="1" dirty="0" smtClean="0">
                <a:solidFill>
                  <a:srgbClr val="C00000"/>
                </a:solidFill>
              </a:rPr>
              <a:t>DNA structure and replication</a:t>
            </a:r>
            <a:endParaRPr lang="en-GB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latin typeface="Arial Rounded MT Bold" panose="020F0704030504030204" pitchFamily="34" charset="0"/>
              </a:rPr>
              <a:t>Homework</a:t>
            </a:r>
            <a:r>
              <a:rPr lang="en-GB" b="1" dirty="0" smtClean="0">
                <a:latin typeface="Arial Rounded MT Bold" panose="020F0704030504030204" pitchFamily="34" charset="0"/>
              </a:rPr>
              <a:t> 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325"/>
            <a:ext cx="10515600" cy="4351338"/>
          </a:xfrm>
          <a:solidFill>
            <a:schemeClr val="bg1"/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Past paper Questions.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Revise for </a:t>
            </a:r>
            <a:r>
              <a:rPr lang="en-GB" dirty="0" smtClean="0"/>
              <a:t>the following extended answer question: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4800" b="1" dirty="0" smtClean="0"/>
              <a:t>Describe the structure and replication of a molecule of DNA.                      </a:t>
            </a:r>
            <a:r>
              <a:rPr lang="en-GB" sz="4000" dirty="0" smtClean="0"/>
              <a:t>(10 marks)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4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/>
              <a:t>DNA replication - </a:t>
            </a:r>
            <a:r>
              <a:rPr lang="en-GB" sz="6000" b="1" dirty="0"/>
              <a:t>T</a:t>
            </a:r>
            <a:r>
              <a:rPr lang="en-GB" sz="6000" b="1" dirty="0" smtClean="0"/>
              <a:t>he basic idea</a:t>
            </a:r>
            <a:endParaRPr lang="en-GB" sz="6000" b="1" dirty="0"/>
          </a:p>
        </p:txBody>
      </p:sp>
      <p:pic>
        <p:nvPicPr>
          <p:cNvPr id="3" name="Picture 2" descr="http://www.di.uq.edu.au/sparq/images/dnarepfi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46" y="1781908"/>
            <a:ext cx="6617140" cy="29015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78147" y="2991335"/>
            <a:ext cx="2332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Parent DNA </a:t>
            </a:r>
            <a:r>
              <a:rPr lang="en-GB" dirty="0" smtClean="0"/>
              <a:t>molecule</a:t>
            </a:r>
          </a:p>
          <a:p>
            <a:pPr algn="ctr"/>
            <a:r>
              <a:rPr lang="en-GB" dirty="0" smtClean="0"/>
              <a:t>(bases only shown)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276470" y="1981200"/>
            <a:ext cx="247357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Daughter DNA molecules </a:t>
            </a:r>
            <a:r>
              <a:rPr lang="en-GB" sz="2000" dirty="0" smtClean="0"/>
              <a:t>- each is an </a:t>
            </a:r>
            <a:r>
              <a:rPr lang="en-GB" sz="2000" b="1" dirty="0" smtClean="0"/>
              <a:t>exact copy </a:t>
            </a:r>
            <a:r>
              <a:rPr lang="en-GB" sz="2000" dirty="0" smtClean="0"/>
              <a:t>of the original parent DNA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80317" y="34530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880317" y="3427750"/>
            <a:ext cx="1371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Strands separate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347488" y="3597026"/>
            <a:ext cx="1682798" cy="10864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90470" y="3483114"/>
            <a:ext cx="228600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new strand is built for each daughter DNA molecule using the original strand as a template</a:t>
            </a:r>
            <a:endParaRPr lang="en-GB" dirty="0"/>
          </a:p>
        </p:txBody>
      </p:sp>
      <p:sp>
        <p:nvSpPr>
          <p:cNvPr id="10" name="Oval Callout 9"/>
          <p:cNvSpPr/>
          <p:nvPr/>
        </p:nvSpPr>
        <p:spPr>
          <a:xfrm>
            <a:off x="0" y="4044462"/>
            <a:ext cx="3017520" cy="1507587"/>
          </a:xfrm>
          <a:prstGeom prst="wedgeEllipseCallout">
            <a:avLst>
              <a:gd name="adj1" fmla="val 58412"/>
              <a:gd name="adj2" fmla="val -48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Use highlighters to colour each strand </a:t>
            </a:r>
            <a:r>
              <a:rPr lang="en-GB" sz="2000" dirty="0"/>
              <a:t>a</a:t>
            </a:r>
            <a:r>
              <a:rPr lang="en-GB" sz="2000" dirty="0" smtClean="0"/>
              <a:t>dd labels to your diagram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903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2"/>
          <p:cNvSpPr>
            <a:spLocks noChangeArrowheads="1"/>
          </p:cNvSpPr>
          <p:nvPr/>
        </p:nvSpPr>
        <p:spPr bwMode="auto">
          <a:xfrm>
            <a:off x="7031428" y="836613"/>
            <a:ext cx="1296987" cy="4860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641"/>
          <p:cNvSpPr>
            <a:spLocks noChangeArrowheads="1"/>
          </p:cNvSpPr>
          <p:nvPr/>
        </p:nvSpPr>
        <p:spPr bwMode="auto">
          <a:xfrm>
            <a:off x="2603890" y="800100"/>
            <a:ext cx="1296988" cy="48244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640"/>
          <p:cNvSpPr>
            <a:spLocks noChangeArrowheads="1"/>
          </p:cNvSpPr>
          <p:nvPr/>
        </p:nvSpPr>
        <p:spPr bwMode="auto">
          <a:xfrm>
            <a:off x="8364928" y="836613"/>
            <a:ext cx="1296987" cy="4860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639"/>
          <p:cNvSpPr>
            <a:spLocks noChangeArrowheads="1"/>
          </p:cNvSpPr>
          <p:nvPr/>
        </p:nvSpPr>
        <p:spPr bwMode="auto">
          <a:xfrm>
            <a:off x="1271978" y="800100"/>
            <a:ext cx="1296987" cy="48244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637"/>
          <p:cNvGrpSpPr>
            <a:grpSpLocks/>
          </p:cNvGrpSpPr>
          <p:nvPr/>
        </p:nvGrpSpPr>
        <p:grpSpPr bwMode="auto">
          <a:xfrm>
            <a:off x="1560903" y="873125"/>
            <a:ext cx="1944687" cy="4679950"/>
            <a:chOff x="884" y="935"/>
            <a:chExt cx="1225" cy="2948"/>
          </a:xfrm>
        </p:grpSpPr>
        <p:grpSp>
          <p:nvGrpSpPr>
            <p:cNvPr id="7" name="Group 165"/>
            <p:cNvGrpSpPr>
              <a:grpSpLocks noChangeAspect="1"/>
            </p:cNvGrpSpPr>
            <p:nvPr/>
          </p:nvGrpSpPr>
          <p:grpSpPr bwMode="auto">
            <a:xfrm>
              <a:off x="884" y="2432"/>
              <a:ext cx="1225" cy="1451"/>
              <a:chOff x="2245" y="2292"/>
              <a:chExt cx="1225" cy="1451"/>
            </a:xfrm>
          </p:grpSpPr>
          <p:sp>
            <p:nvSpPr>
              <p:cNvPr id="127" name="AutoShape 164"/>
              <p:cNvSpPr>
                <a:spLocks noChangeAspect="1" noChangeArrowheads="1" noTextEdit="1"/>
              </p:cNvSpPr>
              <p:nvPr/>
            </p:nvSpPr>
            <p:spPr bwMode="auto">
              <a:xfrm>
                <a:off x="2245" y="2292"/>
                <a:ext cx="1225" cy="1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28" name="Group 171"/>
              <p:cNvGrpSpPr>
                <a:grpSpLocks/>
              </p:cNvGrpSpPr>
              <p:nvPr/>
            </p:nvGrpSpPr>
            <p:grpSpPr bwMode="auto">
              <a:xfrm>
                <a:off x="2247" y="2293"/>
                <a:ext cx="629" cy="246"/>
                <a:chOff x="2247" y="2293"/>
                <a:chExt cx="629" cy="246"/>
              </a:xfrm>
            </p:grpSpPr>
            <p:sp>
              <p:nvSpPr>
                <p:cNvPr id="238" name="Oval 166"/>
                <p:cNvSpPr>
                  <a:spLocks noChangeArrowheads="1"/>
                </p:cNvSpPr>
                <p:nvPr/>
              </p:nvSpPr>
              <p:spPr bwMode="auto">
                <a:xfrm>
                  <a:off x="2247" y="2293"/>
                  <a:ext cx="124" cy="82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167"/>
                <p:cNvSpPr>
                  <a:spLocks noChangeShapeType="1"/>
                </p:cNvSpPr>
                <p:nvPr/>
              </p:nvSpPr>
              <p:spPr bwMode="auto">
                <a:xfrm>
                  <a:off x="2344" y="2359"/>
                  <a:ext cx="122" cy="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0" name="Freeform 168"/>
                <p:cNvSpPr>
                  <a:spLocks/>
                </p:cNvSpPr>
                <p:nvPr/>
              </p:nvSpPr>
              <p:spPr bwMode="auto">
                <a:xfrm>
                  <a:off x="2466" y="2374"/>
                  <a:ext cx="158" cy="165"/>
                </a:xfrm>
                <a:custGeom>
                  <a:avLst/>
                  <a:gdLst>
                    <a:gd name="T0" fmla="*/ 0 w 158"/>
                    <a:gd name="T1" fmla="*/ 65 h 165"/>
                    <a:gd name="T2" fmla="*/ 0 w 158"/>
                    <a:gd name="T3" fmla="*/ 165 h 165"/>
                    <a:gd name="T4" fmla="*/ 158 w 158"/>
                    <a:gd name="T5" fmla="*/ 165 h 165"/>
                    <a:gd name="T6" fmla="*/ 158 w 158"/>
                    <a:gd name="T7" fmla="*/ 62 h 165"/>
                    <a:gd name="T8" fmla="*/ 76 w 158"/>
                    <a:gd name="T9" fmla="*/ 0 h 165"/>
                    <a:gd name="T10" fmla="*/ 0 w 158"/>
                    <a:gd name="T11" fmla="*/ 65 h 1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165"/>
                    <a:gd name="T20" fmla="*/ 158 w 158"/>
                    <a:gd name="T21" fmla="*/ 165 h 1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165">
                      <a:moveTo>
                        <a:pt x="0" y="65"/>
                      </a:moveTo>
                      <a:lnTo>
                        <a:pt x="0" y="165"/>
                      </a:lnTo>
                      <a:lnTo>
                        <a:pt x="158" y="165"/>
                      </a:lnTo>
                      <a:lnTo>
                        <a:pt x="158" y="62"/>
                      </a:lnTo>
                      <a:lnTo>
                        <a:pt x="76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1" name="Line 169"/>
                <p:cNvSpPr>
                  <a:spLocks noChangeShapeType="1"/>
                </p:cNvSpPr>
                <p:nvPr/>
              </p:nvSpPr>
              <p:spPr bwMode="auto">
                <a:xfrm>
                  <a:off x="2621" y="2436"/>
                  <a:ext cx="9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" name="Freeform 170"/>
                <p:cNvSpPr>
                  <a:spLocks/>
                </p:cNvSpPr>
                <p:nvPr/>
              </p:nvSpPr>
              <p:spPr bwMode="auto">
                <a:xfrm>
                  <a:off x="2705" y="2413"/>
                  <a:ext cx="171" cy="50"/>
                </a:xfrm>
                <a:custGeom>
                  <a:avLst/>
                  <a:gdLst>
                    <a:gd name="T0" fmla="*/ 0 w 171"/>
                    <a:gd name="T1" fmla="*/ 0 h 50"/>
                    <a:gd name="T2" fmla="*/ 0 w 171"/>
                    <a:gd name="T3" fmla="*/ 50 h 50"/>
                    <a:gd name="T4" fmla="*/ 166 w 171"/>
                    <a:gd name="T5" fmla="*/ 50 h 50"/>
                    <a:gd name="T6" fmla="*/ 118 w 171"/>
                    <a:gd name="T7" fmla="*/ 22 h 50"/>
                    <a:gd name="T8" fmla="*/ 171 w 171"/>
                    <a:gd name="T9" fmla="*/ 0 h 50"/>
                    <a:gd name="T10" fmla="*/ 0 w 171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1"/>
                    <a:gd name="T19" fmla="*/ 0 h 50"/>
                    <a:gd name="T20" fmla="*/ 171 w 171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1" h="5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166" y="50"/>
                      </a:lnTo>
                      <a:lnTo>
                        <a:pt x="118" y="22"/>
                      </a:lnTo>
                      <a:lnTo>
                        <a:pt x="17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9" name="Oval 172"/>
              <p:cNvSpPr>
                <a:spLocks noChangeArrowheads="1"/>
              </p:cNvSpPr>
              <p:nvPr/>
            </p:nvSpPr>
            <p:spPr bwMode="auto">
              <a:xfrm>
                <a:off x="2247" y="2581"/>
                <a:ext cx="124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73"/>
              <p:cNvSpPr>
                <a:spLocks noChangeShapeType="1"/>
              </p:cNvSpPr>
              <p:nvPr/>
            </p:nvSpPr>
            <p:spPr bwMode="auto">
              <a:xfrm>
                <a:off x="2344" y="2648"/>
                <a:ext cx="122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174"/>
              <p:cNvSpPr>
                <a:spLocks/>
              </p:cNvSpPr>
              <p:nvPr/>
            </p:nvSpPr>
            <p:spPr bwMode="auto">
              <a:xfrm>
                <a:off x="2466" y="2663"/>
                <a:ext cx="158" cy="165"/>
              </a:xfrm>
              <a:custGeom>
                <a:avLst/>
                <a:gdLst>
                  <a:gd name="T0" fmla="*/ 0 w 158"/>
                  <a:gd name="T1" fmla="*/ 65 h 165"/>
                  <a:gd name="T2" fmla="*/ 0 w 158"/>
                  <a:gd name="T3" fmla="*/ 165 h 165"/>
                  <a:gd name="T4" fmla="*/ 158 w 158"/>
                  <a:gd name="T5" fmla="*/ 165 h 165"/>
                  <a:gd name="T6" fmla="*/ 158 w 158"/>
                  <a:gd name="T7" fmla="*/ 62 h 165"/>
                  <a:gd name="T8" fmla="*/ 76 w 158"/>
                  <a:gd name="T9" fmla="*/ 0 h 165"/>
                  <a:gd name="T10" fmla="*/ 0 w 158"/>
                  <a:gd name="T11" fmla="*/ 65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"/>
                  <a:gd name="T19" fmla="*/ 0 h 165"/>
                  <a:gd name="T20" fmla="*/ 158 w 158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" h="165">
                    <a:moveTo>
                      <a:pt x="0" y="65"/>
                    </a:moveTo>
                    <a:lnTo>
                      <a:pt x="0" y="165"/>
                    </a:lnTo>
                    <a:lnTo>
                      <a:pt x="158" y="165"/>
                    </a:lnTo>
                    <a:lnTo>
                      <a:pt x="158" y="62"/>
                    </a:lnTo>
                    <a:lnTo>
                      <a:pt x="76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Line 175"/>
              <p:cNvSpPr>
                <a:spLocks noChangeShapeType="1"/>
              </p:cNvSpPr>
              <p:nvPr/>
            </p:nvSpPr>
            <p:spPr bwMode="auto">
              <a:xfrm>
                <a:off x="2621" y="2725"/>
                <a:ext cx="9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Oval 176"/>
              <p:cNvSpPr>
                <a:spLocks noChangeArrowheads="1"/>
              </p:cNvSpPr>
              <p:nvPr/>
            </p:nvSpPr>
            <p:spPr bwMode="auto">
              <a:xfrm>
                <a:off x="2254" y="2878"/>
                <a:ext cx="123" cy="79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177"/>
              <p:cNvSpPr>
                <a:spLocks noChangeShapeType="1"/>
              </p:cNvSpPr>
              <p:nvPr/>
            </p:nvSpPr>
            <p:spPr bwMode="auto">
              <a:xfrm>
                <a:off x="2351" y="2942"/>
                <a:ext cx="123" cy="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178"/>
              <p:cNvSpPr>
                <a:spLocks/>
              </p:cNvSpPr>
              <p:nvPr/>
            </p:nvSpPr>
            <p:spPr bwMode="auto">
              <a:xfrm>
                <a:off x="2474" y="2960"/>
                <a:ext cx="157" cy="164"/>
              </a:xfrm>
              <a:custGeom>
                <a:avLst/>
                <a:gdLst>
                  <a:gd name="T0" fmla="*/ 0 w 157"/>
                  <a:gd name="T1" fmla="*/ 66 h 164"/>
                  <a:gd name="T2" fmla="*/ 0 w 157"/>
                  <a:gd name="T3" fmla="*/ 164 h 164"/>
                  <a:gd name="T4" fmla="*/ 157 w 157"/>
                  <a:gd name="T5" fmla="*/ 164 h 164"/>
                  <a:gd name="T6" fmla="*/ 157 w 157"/>
                  <a:gd name="T7" fmla="*/ 61 h 164"/>
                  <a:gd name="T8" fmla="*/ 74 w 157"/>
                  <a:gd name="T9" fmla="*/ 0 h 164"/>
                  <a:gd name="T10" fmla="*/ 0 w 157"/>
                  <a:gd name="T11" fmla="*/ 66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4"/>
                  <a:gd name="T20" fmla="*/ 157 w 157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4">
                    <a:moveTo>
                      <a:pt x="0" y="66"/>
                    </a:moveTo>
                    <a:lnTo>
                      <a:pt x="0" y="164"/>
                    </a:lnTo>
                    <a:lnTo>
                      <a:pt x="157" y="164"/>
                    </a:lnTo>
                    <a:lnTo>
                      <a:pt x="157" y="61"/>
                    </a:lnTo>
                    <a:lnTo>
                      <a:pt x="74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Line 179"/>
              <p:cNvSpPr>
                <a:spLocks noChangeShapeType="1"/>
              </p:cNvSpPr>
              <p:nvPr/>
            </p:nvSpPr>
            <p:spPr bwMode="auto">
              <a:xfrm>
                <a:off x="2627" y="3021"/>
                <a:ext cx="94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Line 180"/>
              <p:cNvSpPr>
                <a:spLocks noChangeShapeType="1"/>
              </p:cNvSpPr>
              <p:nvPr/>
            </p:nvSpPr>
            <p:spPr bwMode="auto">
              <a:xfrm flipH="1">
                <a:off x="2344" y="2539"/>
                <a:ext cx="13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Line 181"/>
              <p:cNvSpPr>
                <a:spLocks noChangeShapeType="1"/>
              </p:cNvSpPr>
              <p:nvPr/>
            </p:nvSpPr>
            <p:spPr bwMode="auto">
              <a:xfrm flipH="1">
                <a:off x="2358" y="2826"/>
                <a:ext cx="116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Oval 182"/>
              <p:cNvSpPr>
                <a:spLocks noChangeArrowheads="1"/>
              </p:cNvSpPr>
              <p:nvPr/>
            </p:nvSpPr>
            <p:spPr bwMode="auto">
              <a:xfrm>
                <a:off x="2254" y="3172"/>
                <a:ext cx="123" cy="81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83"/>
              <p:cNvSpPr>
                <a:spLocks noChangeShapeType="1"/>
              </p:cNvSpPr>
              <p:nvPr/>
            </p:nvSpPr>
            <p:spPr bwMode="auto">
              <a:xfrm>
                <a:off x="2351" y="3236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Freeform 184"/>
              <p:cNvSpPr>
                <a:spLocks/>
              </p:cNvSpPr>
              <p:nvPr/>
            </p:nvSpPr>
            <p:spPr bwMode="auto">
              <a:xfrm>
                <a:off x="2474" y="3252"/>
                <a:ext cx="157" cy="164"/>
              </a:xfrm>
              <a:custGeom>
                <a:avLst/>
                <a:gdLst>
                  <a:gd name="T0" fmla="*/ 0 w 157"/>
                  <a:gd name="T1" fmla="*/ 65 h 164"/>
                  <a:gd name="T2" fmla="*/ 0 w 157"/>
                  <a:gd name="T3" fmla="*/ 164 h 164"/>
                  <a:gd name="T4" fmla="*/ 157 w 157"/>
                  <a:gd name="T5" fmla="*/ 164 h 164"/>
                  <a:gd name="T6" fmla="*/ 157 w 157"/>
                  <a:gd name="T7" fmla="*/ 62 h 164"/>
                  <a:gd name="T8" fmla="*/ 74 w 157"/>
                  <a:gd name="T9" fmla="*/ 0 h 164"/>
                  <a:gd name="T10" fmla="*/ 0 w 157"/>
                  <a:gd name="T11" fmla="*/ 65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4"/>
                  <a:gd name="T20" fmla="*/ 157 w 157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4">
                    <a:moveTo>
                      <a:pt x="0" y="65"/>
                    </a:moveTo>
                    <a:lnTo>
                      <a:pt x="0" y="164"/>
                    </a:lnTo>
                    <a:lnTo>
                      <a:pt x="157" y="164"/>
                    </a:lnTo>
                    <a:lnTo>
                      <a:pt x="157" y="62"/>
                    </a:lnTo>
                    <a:lnTo>
                      <a:pt x="74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Line 185"/>
              <p:cNvSpPr>
                <a:spLocks noChangeShapeType="1"/>
              </p:cNvSpPr>
              <p:nvPr/>
            </p:nvSpPr>
            <p:spPr bwMode="auto">
              <a:xfrm>
                <a:off x="2627" y="3314"/>
                <a:ext cx="9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Line 186"/>
              <p:cNvSpPr>
                <a:spLocks noChangeShapeType="1"/>
              </p:cNvSpPr>
              <p:nvPr/>
            </p:nvSpPr>
            <p:spPr bwMode="auto">
              <a:xfrm flipH="1">
                <a:off x="2358" y="3122"/>
                <a:ext cx="116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44" name="Group 189"/>
              <p:cNvGrpSpPr>
                <a:grpSpLocks/>
              </p:cNvGrpSpPr>
              <p:nvPr/>
            </p:nvGrpSpPr>
            <p:grpSpPr bwMode="auto">
              <a:xfrm>
                <a:off x="2710" y="2980"/>
                <a:ext cx="169" cy="52"/>
                <a:chOff x="2710" y="2980"/>
                <a:chExt cx="169" cy="52"/>
              </a:xfrm>
            </p:grpSpPr>
            <p:sp>
              <p:nvSpPr>
                <p:cNvPr id="236" name="Freeform 187"/>
                <p:cNvSpPr>
                  <a:spLocks/>
                </p:cNvSpPr>
                <p:nvPr/>
              </p:nvSpPr>
              <p:spPr bwMode="auto">
                <a:xfrm>
                  <a:off x="2710" y="2980"/>
                  <a:ext cx="169" cy="52"/>
                </a:xfrm>
                <a:custGeom>
                  <a:avLst/>
                  <a:gdLst>
                    <a:gd name="T0" fmla="*/ 168 w 169"/>
                    <a:gd name="T1" fmla="*/ 0 h 52"/>
                    <a:gd name="T2" fmla="*/ 0 w 169"/>
                    <a:gd name="T3" fmla="*/ 0 h 52"/>
                    <a:gd name="T4" fmla="*/ 0 w 169"/>
                    <a:gd name="T5" fmla="*/ 52 h 52"/>
                    <a:gd name="T6" fmla="*/ 169 w 169"/>
                    <a:gd name="T7" fmla="*/ 52 h 52"/>
                    <a:gd name="T8" fmla="*/ 168 w 169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52"/>
                    <a:gd name="T17" fmla="*/ 169 w 169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52">
                      <a:moveTo>
                        <a:pt x="168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69" y="52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" name="Freeform 188"/>
                <p:cNvSpPr>
                  <a:spLocks/>
                </p:cNvSpPr>
                <p:nvPr/>
              </p:nvSpPr>
              <p:spPr bwMode="auto">
                <a:xfrm>
                  <a:off x="2710" y="2980"/>
                  <a:ext cx="169" cy="52"/>
                </a:xfrm>
                <a:custGeom>
                  <a:avLst/>
                  <a:gdLst>
                    <a:gd name="T0" fmla="*/ 168 w 169"/>
                    <a:gd name="T1" fmla="*/ 0 h 52"/>
                    <a:gd name="T2" fmla="*/ 0 w 169"/>
                    <a:gd name="T3" fmla="*/ 0 h 52"/>
                    <a:gd name="T4" fmla="*/ 0 w 169"/>
                    <a:gd name="T5" fmla="*/ 52 h 52"/>
                    <a:gd name="T6" fmla="*/ 169 w 169"/>
                    <a:gd name="T7" fmla="*/ 52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9"/>
                    <a:gd name="T13" fmla="*/ 0 h 52"/>
                    <a:gd name="T14" fmla="*/ 169 w 169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9" h="52">
                      <a:moveTo>
                        <a:pt x="168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69" y="52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45" name="Freeform 190"/>
              <p:cNvSpPr>
                <a:spLocks/>
              </p:cNvSpPr>
              <p:nvPr/>
            </p:nvSpPr>
            <p:spPr bwMode="auto">
              <a:xfrm>
                <a:off x="2711" y="2692"/>
                <a:ext cx="119" cy="57"/>
              </a:xfrm>
              <a:custGeom>
                <a:avLst/>
                <a:gdLst>
                  <a:gd name="T0" fmla="*/ 119 w 119"/>
                  <a:gd name="T1" fmla="*/ 26 h 57"/>
                  <a:gd name="T2" fmla="*/ 70 w 119"/>
                  <a:gd name="T3" fmla="*/ 0 h 57"/>
                  <a:gd name="T4" fmla="*/ 0 w 119"/>
                  <a:gd name="T5" fmla="*/ 0 h 57"/>
                  <a:gd name="T6" fmla="*/ 0 w 119"/>
                  <a:gd name="T7" fmla="*/ 57 h 57"/>
                  <a:gd name="T8" fmla="*/ 77 w 119"/>
                  <a:gd name="T9" fmla="*/ 57 h 57"/>
                  <a:gd name="T10" fmla="*/ 119 w 119"/>
                  <a:gd name="T11" fmla="*/ 26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57"/>
                  <a:gd name="T20" fmla="*/ 119 w 119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57">
                    <a:moveTo>
                      <a:pt x="119" y="2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57"/>
                    </a:lnTo>
                    <a:lnTo>
                      <a:pt x="77" y="57"/>
                    </a:lnTo>
                    <a:lnTo>
                      <a:pt x="119" y="2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46" name="Group 197"/>
              <p:cNvGrpSpPr>
                <a:grpSpLocks/>
              </p:cNvGrpSpPr>
              <p:nvPr/>
            </p:nvGrpSpPr>
            <p:grpSpPr bwMode="auto">
              <a:xfrm>
                <a:off x="2850" y="2981"/>
                <a:ext cx="32" cy="48"/>
                <a:chOff x="2850" y="2981"/>
                <a:chExt cx="32" cy="48"/>
              </a:xfrm>
            </p:grpSpPr>
            <p:grpSp>
              <p:nvGrpSpPr>
                <p:cNvPr id="230" name="Group 193"/>
                <p:cNvGrpSpPr>
                  <a:grpSpLocks/>
                </p:cNvGrpSpPr>
                <p:nvPr/>
              </p:nvGrpSpPr>
              <p:grpSpPr bwMode="auto">
                <a:xfrm>
                  <a:off x="2850" y="2981"/>
                  <a:ext cx="29" cy="24"/>
                  <a:chOff x="2850" y="2981"/>
                  <a:chExt cx="29" cy="24"/>
                </a:xfrm>
              </p:grpSpPr>
              <p:sp>
                <p:nvSpPr>
                  <p:cNvPr id="234" name="Freeform 191"/>
                  <p:cNvSpPr>
                    <a:spLocks/>
                  </p:cNvSpPr>
                  <p:nvPr/>
                </p:nvSpPr>
                <p:spPr bwMode="auto">
                  <a:xfrm>
                    <a:off x="2850" y="2981"/>
                    <a:ext cx="29" cy="24"/>
                  </a:xfrm>
                  <a:custGeom>
                    <a:avLst/>
                    <a:gdLst>
                      <a:gd name="T0" fmla="*/ 29 w 29"/>
                      <a:gd name="T1" fmla="*/ 0 h 24"/>
                      <a:gd name="T2" fmla="*/ 17 w 29"/>
                      <a:gd name="T3" fmla="*/ 3 h 24"/>
                      <a:gd name="T4" fmla="*/ 9 w 29"/>
                      <a:gd name="T5" fmla="*/ 7 h 24"/>
                      <a:gd name="T6" fmla="*/ 1 w 29"/>
                      <a:gd name="T7" fmla="*/ 13 h 24"/>
                      <a:gd name="T8" fmla="*/ 0 w 29"/>
                      <a:gd name="T9" fmla="*/ 24 h 24"/>
                      <a:gd name="T10" fmla="*/ 29 w 29"/>
                      <a:gd name="T11" fmla="*/ 24 h 24"/>
                      <a:gd name="T12" fmla="*/ 29 w 29"/>
                      <a:gd name="T13" fmla="*/ 0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9"/>
                      <a:gd name="T22" fmla="*/ 0 h 24"/>
                      <a:gd name="T23" fmla="*/ 29 w 29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9" h="24">
                        <a:moveTo>
                          <a:pt x="29" y="0"/>
                        </a:moveTo>
                        <a:lnTo>
                          <a:pt x="17" y="3"/>
                        </a:lnTo>
                        <a:lnTo>
                          <a:pt x="9" y="7"/>
                        </a:lnTo>
                        <a:lnTo>
                          <a:pt x="1" y="13"/>
                        </a:lnTo>
                        <a:lnTo>
                          <a:pt x="0" y="24"/>
                        </a:lnTo>
                        <a:lnTo>
                          <a:pt x="29" y="24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5" name="Freeform 192"/>
                  <p:cNvSpPr>
                    <a:spLocks/>
                  </p:cNvSpPr>
                  <p:nvPr/>
                </p:nvSpPr>
                <p:spPr bwMode="auto">
                  <a:xfrm>
                    <a:off x="2850" y="2981"/>
                    <a:ext cx="29" cy="24"/>
                  </a:xfrm>
                  <a:custGeom>
                    <a:avLst/>
                    <a:gdLst>
                      <a:gd name="T0" fmla="*/ 29 w 29"/>
                      <a:gd name="T1" fmla="*/ 0 h 24"/>
                      <a:gd name="T2" fmla="*/ 17 w 29"/>
                      <a:gd name="T3" fmla="*/ 3 h 24"/>
                      <a:gd name="T4" fmla="*/ 9 w 29"/>
                      <a:gd name="T5" fmla="*/ 7 h 24"/>
                      <a:gd name="T6" fmla="*/ 1 w 29"/>
                      <a:gd name="T7" fmla="*/ 13 h 24"/>
                      <a:gd name="T8" fmla="*/ 0 w 29"/>
                      <a:gd name="T9" fmla="*/ 24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24"/>
                      <a:gd name="T17" fmla="*/ 29 w 29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24">
                        <a:moveTo>
                          <a:pt x="29" y="0"/>
                        </a:moveTo>
                        <a:lnTo>
                          <a:pt x="17" y="3"/>
                        </a:lnTo>
                        <a:lnTo>
                          <a:pt x="9" y="7"/>
                        </a:lnTo>
                        <a:lnTo>
                          <a:pt x="1" y="13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1" name="Group 196"/>
                <p:cNvGrpSpPr>
                  <a:grpSpLocks/>
                </p:cNvGrpSpPr>
                <p:nvPr/>
              </p:nvGrpSpPr>
              <p:grpSpPr bwMode="auto">
                <a:xfrm>
                  <a:off x="2850" y="3002"/>
                  <a:ext cx="32" cy="27"/>
                  <a:chOff x="2850" y="3002"/>
                  <a:chExt cx="32" cy="27"/>
                </a:xfrm>
              </p:grpSpPr>
              <p:sp>
                <p:nvSpPr>
                  <p:cNvPr id="232" name="Freeform 194"/>
                  <p:cNvSpPr>
                    <a:spLocks/>
                  </p:cNvSpPr>
                  <p:nvPr/>
                </p:nvSpPr>
                <p:spPr bwMode="auto">
                  <a:xfrm>
                    <a:off x="2850" y="3002"/>
                    <a:ext cx="32" cy="27"/>
                  </a:xfrm>
                  <a:custGeom>
                    <a:avLst/>
                    <a:gdLst>
                      <a:gd name="T0" fmla="*/ 32 w 32"/>
                      <a:gd name="T1" fmla="*/ 27 h 27"/>
                      <a:gd name="T2" fmla="*/ 29 w 32"/>
                      <a:gd name="T3" fmla="*/ 27 h 27"/>
                      <a:gd name="T4" fmla="*/ 28 w 32"/>
                      <a:gd name="T5" fmla="*/ 27 h 27"/>
                      <a:gd name="T6" fmla="*/ 17 w 32"/>
                      <a:gd name="T7" fmla="*/ 25 h 27"/>
                      <a:gd name="T8" fmla="*/ 9 w 32"/>
                      <a:gd name="T9" fmla="*/ 18 h 27"/>
                      <a:gd name="T10" fmla="*/ 1 w 32"/>
                      <a:gd name="T11" fmla="*/ 10 h 27"/>
                      <a:gd name="T12" fmla="*/ 0 w 32"/>
                      <a:gd name="T13" fmla="*/ 0 h 27"/>
                      <a:gd name="T14" fmla="*/ 28 w 32"/>
                      <a:gd name="T15" fmla="*/ 0 h 27"/>
                      <a:gd name="T16" fmla="*/ 32 w 32"/>
                      <a:gd name="T17" fmla="*/ 27 h 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2"/>
                      <a:gd name="T28" fmla="*/ 0 h 27"/>
                      <a:gd name="T29" fmla="*/ 32 w 32"/>
                      <a:gd name="T30" fmla="*/ 27 h 2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2" h="27">
                        <a:moveTo>
                          <a:pt x="32" y="27"/>
                        </a:move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17" y="25"/>
                        </a:lnTo>
                        <a:lnTo>
                          <a:pt x="9" y="18"/>
                        </a:lnTo>
                        <a:lnTo>
                          <a:pt x="1" y="10"/>
                        </a:lnTo>
                        <a:lnTo>
                          <a:pt x="0" y="0"/>
                        </a:lnTo>
                        <a:lnTo>
                          <a:pt x="28" y="0"/>
                        </a:lnTo>
                        <a:lnTo>
                          <a:pt x="32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3" name="Freeform 195"/>
                  <p:cNvSpPr>
                    <a:spLocks/>
                  </p:cNvSpPr>
                  <p:nvPr/>
                </p:nvSpPr>
                <p:spPr bwMode="auto">
                  <a:xfrm>
                    <a:off x="2850" y="3002"/>
                    <a:ext cx="32" cy="27"/>
                  </a:xfrm>
                  <a:custGeom>
                    <a:avLst/>
                    <a:gdLst>
                      <a:gd name="T0" fmla="*/ 32 w 32"/>
                      <a:gd name="T1" fmla="*/ 27 h 27"/>
                      <a:gd name="T2" fmla="*/ 29 w 32"/>
                      <a:gd name="T3" fmla="*/ 27 h 27"/>
                      <a:gd name="T4" fmla="*/ 28 w 32"/>
                      <a:gd name="T5" fmla="*/ 27 h 27"/>
                      <a:gd name="T6" fmla="*/ 17 w 32"/>
                      <a:gd name="T7" fmla="*/ 25 h 27"/>
                      <a:gd name="T8" fmla="*/ 9 w 32"/>
                      <a:gd name="T9" fmla="*/ 18 h 27"/>
                      <a:gd name="T10" fmla="*/ 1 w 32"/>
                      <a:gd name="T11" fmla="*/ 10 h 27"/>
                      <a:gd name="T12" fmla="*/ 0 w 32"/>
                      <a:gd name="T13" fmla="*/ 0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7"/>
                      <a:gd name="T23" fmla="*/ 32 w 32"/>
                      <a:gd name="T24" fmla="*/ 27 h 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7">
                        <a:moveTo>
                          <a:pt x="32" y="27"/>
                        </a:move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17" y="25"/>
                        </a:lnTo>
                        <a:lnTo>
                          <a:pt x="9" y="18"/>
                        </a:lnTo>
                        <a:lnTo>
                          <a:pt x="1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47" name="Group 208"/>
              <p:cNvGrpSpPr>
                <a:grpSpLocks/>
              </p:cNvGrpSpPr>
              <p:nvPr/>
            </p:nvGrpSpPr>
            <p:grpSpPr bwMode="auto">
              <a:xfrm>
                <a:off x="2714" y="3276"/>
                <a:ext cx="114" cy="55"/>
                <a:chOff x="2714" y="3276"/>
                <a:chExt cx="114" cy="55"/>
              </a:xfrm>
            </p:grpSpPr>
            <p:grpSp>
              <p:nvGrpSpPr>
                <p:cNvPr id="220" name="Group 200"/>
                <p:cNvGrpSpPr>
                  <a:grpSpLocks/>
                </p:cNvGrpSpPr>
                <p:nvPr/>
              </p:nvGrpSpPr>
              <p:grpSpPr bwMode="auto">
                <a:xfrm>
                  <a:off x="2714" y="3277"/>
                  <a:ext cx="80" cy="54"/>
                  <a:chOff x="2714" y="3277"/>
                  <a:chExt cx="80" cy="54"/>
                </a:xfrm>
              </p:grpSpPr>
              <p:sp>
                <p:nvSpPr>
                  <p:cNvPr id="228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3277"/>
                    <a:ext cx="78" cy="52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3277"/>
                    <a:ext cx="80" cy="5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" name="Group 207"/>
                <p:cNvGrpSpPr>
                  <a:grpSpLocks/>
                </p:cNvGrpSpPr>
                <p:nvPr/>
              </p:nvGrpSpPr>
              <p:grpSpPr bwMode="auto">
                <a:xfrm>
                  <a:off x="2788" y="3276"/>
                  <a:ext cx="40" cy="52"/>
                  <a:chOff x="2788" y="3276"/>
                  <a:chExt cx="40" cy="52"/>
                </a:xfrm>
              </p:grpSpPr>
              <p:grpSp>
                <p:nvGrpSpPr>
                  <p:cNvPr id="222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2789" y="3276"/>
                    <a:ext cx="39" cy="24"/>
                    <a:chOff x="2789" y="3276"/>
                    <a:chExt cx="39" cy="24"/>
                  </a:xfrm>
                </p:grpSpPr>
                <p:sp>
                  <p:nvSpPr>
                    <p:cNvPr id="226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2789" y="3276"/>
                      <a:ext cx="39" cy="24"/>
                    </a:xfrm>
                    <a:custGeom>
                      <a:avLst/>
                      <a:gdLst>
                        <a:gd name="T0" fmla="*/ 0 w 39"/>
                        <a:gd name="T1" fmla="*/ 0 h 24"/>
                        <a:gd name="T2" fmla="*/ 16 w 39"/>
                        <a:gd name="T3" fmla="*/ 1 h 24"/>
                        <a:gd name="T4" fmla="*/ 28 w 39"/>
                        <a:gd name="T5" fmla="*/ 7 h 24"/>
                        <a:gd name="T6" fmla="*/ 37 w 39"/>
                        <a:gd name="T7" fmla="*/ 15 h 24"/>
                        <a:gd name="T8" fmla="*/ 39 w 39"/>
                        <a:gd name="T9" fmla="*/ 24 h 24"/>
                        <a:gd name="T10" fmla="*/ 0 w 39"/>
                        <a:gd name="T11" fmla="*/ 24 h 24"/>
                        <a:gd name="T12" fmla="*/ 0 w 39"/>
                        <a:gd name="T13" fmla="*/ 0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4"/>
                        <a:gd name="T23" fmla="*/ 39 w 39"/>
                        <a:gd name="T24" fmla="*/ 24 h 2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4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7"/>
                          </a:lnTo>
                          <a:lnTo>
                            <a:pt x="37" y="15"/>
                          </a:lnTo>
                          <a:lnTo>
                            <a:pt x="39" y="24"/>
                          </a:lnTo>
                          <a:lnTo>
                            <a:pt x="0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7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2789" y="3276"/>
                      <a:ext cx="39" cy="24"/>
                    </a:xfrm>
                    <a:custGeom>
                      <a:avLst/>
                      <a:gdLst>
                        <a:gd name="T0" fmla="*/ 0 w 39"/>
                        <a:gd name="T1" fmla="*/ 0 h 24"/>
                        <a:gd name="T2" fmla="*/ 16 w 39"/>
                        <a:gd name="T3" fmla="*/ 1 h 24"/>
                        <a:gd name="T4" fmla="*/ 28 w 39"/>
                        <a:gd name="T5" fmla="*/ 7 h 24"/>
                        <a:gd name="T6" fmla="*/ 37 w 39"/>
                        <a:gd name="T7" fmla="*/ 15 h 24"/>
                        <a:gd name="T8" fmla="*/ 39 w 39"/>
                        <a:gd name="T9" fmla="*/ 24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"/>
                        <a:gd name="T16" fmla="*/ 0 h 24"/>
                        <a:gd name="T17" fmla="*/ 39 w 39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" h="24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7"/>
                          </a:lnTo>
                          <a:lnTo>
                            <a:pt x="37" y="15"/>
                          </a:lnTo>
                          <a:lnTo>
                            <a:pt x="39" y="24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23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2788" y="3298"/>
                    <a:ext cx="40" cy="30"/>
                    <a:chOff x="2788" y="3298"/>
                    <a:chExt cx="40" cy="30"/>
                  </a:xfrm>
                </p:grpSpPr>
                <p:sp>
                  <p:nvSpPr>
                    <p:cNvPr id="224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788" y="3298"/>
                      <a:ext cx="40" cy="30"/>
                    </a:xfrm>
                    <a:custGeom>
                      <a:avLst/>
                      <a:gdLst>
                        <a:gd name="T0" fmla="*/ 0 w 40"/>
                        <a:gd name="T1" fmla="*/ 30 h 30"/>
                        <a:gd name="T2" fmla="*/ 1 w 40"/>
                        <a:gd name="T3" fmla="*/ 30 h 30"/>
                        <a:gd name="T4" fmla="*/ 4 w 40"/>
                        <a:gd name="T5" fmla="*/ 30 h 30"/>
                        <a:gd name="T6" fmla="*/ 17 w 40"/>
                        <a:gd name="T7" fmla="*/ 28 h 30"/>
                        <a:gd name="T8" fmla="*/ 29 w 40"/>
                        <a:gd name="T9" fmla="*/ 21 h 30"/>
                        <a:gd name="T10" fmla="*/ 38 w 40"/>
                        <a:gd name="T11" fmla="*/ 12 h 30"/>
                        <a:gd name="T12" fmla="*/ 40 w 40"/>
                        <a:gd name="T13" fmla="*/ 0 h 30"/>
                        <a:gd name="T14" fmla="*/ 4 w 40"/>
                        <a:gd name="T15" fmla="*/ 0 h 30"/>
                        <a:gd name="T16" fmla="*/ 0 w 40"/>
                        <a:gd name="T17" fmla="*/ 30 h 3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0"/>
                        <a:gd name="T28" fmla="*/ 0 h 30"/>
                        <a:gd name="T29" fmla="*/ 40 w 40"/>
                        <a:gd name="T30" fmla="*/ 30 h 3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0" h="30">
                          <a:moveTo>
                            <a:pt x="0" y="30"/>
                          </a:moveTo>
                          <a:lnTo>
                            <a:pt x="1" y="30"/>
                          </a:lnTo>
                          <a:lnTo>
                            <a:pt x="4" y="30"/>
                          </a:lnTo>
                          <a:lnTo>
                            <a:pt x="17" y="28"/>
                          </a:lnTo>
                          <a:lnTo>
                            <a:pt x="29" y="21"/>
                          </a:lnTo>
                          <a:lnTo>
                            <a:pt x="38" y="12"/>
                          </a:lnTo>
                          <a:lnTo>
                            <a:pt x="40" y="0"/>
                          </a:lnTo>
                          <a:lnTo>
                            <a:pt x="4" y="0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5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788" y="3298"/>
                      <a:ext cx="40" cy="30"/>
                    </a:xfrm>
                    <a:custGeom>
                      <a:avLst/>
                      <a:gdLst>
                        <a:gd name="T0" fmla="*/ 0 w 40"/>
                        <a:gd name="T1" fmla="*/ 30 h 30"/>
                        <a:gd name="T2" fmla="*/ 1 w 40"/>
                        <a:gd name="T3" fmla="*/ 30 h 30"/>
                        <a:gd name="T4" fmla="*/ 4 w 40"/>
                        <a:gd name="T5" fmla="*/ 30 h 30"/>
                        <a:gd name="T6" fmla="*/ 17 w 40"/>
                        <a:gd name="T7" fmla="*/ 28 h 30"/>
                        <a:gd name="T8" fmla="*/ 29 w 40"/>
                        <a:gd name="T9" fmla="*/ 21 h 30"/>
                        <a:gd name="T10" fmla="*/ 38 w 40"/>
                        <a:gd name="T11" fmla="*/ 12 h 30"/>
                        <a:gd name="T12" fmla="*/ 40 w 40"/>
                        <a:gd name="T13" fmla="*/ 0 h 3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"/>
                        <a:gd name="T22" fmla="*/ 0 h 30"/>
                        <a:gd name="T23" fmla="*/ 40 w 40"/>
                        <a:gd name="T24" fmla="*/ 30 h 3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" h="30">
                          <a:moveTo>
                            <a:pt x="0" y="30"/>
                          </a:moveTo>
                          <a:lnTo>
                            <a:pt x="1" y="30"/>
                          </a:lnTo>
                          <a:lnTo>
                            <a:pt x="4" y="30"/>
                          </a:lnTo>
                          <a:lnTo>
                            <a:pt x="17" y="28"/>
                          </a:lnTo>
                          <a:lnTo>
                            <a:pt x="29" y="21"/>
                          </a:lnTo>
                          <a:lnTo>
                            <a:pt x="38" y="12"/>
                          </a:lnTo>
                          <a:lnTo>
                            <a:pt x="4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  <p:sp>
            <p:nvSpPr>
              <p:cNvPr id="148" name="Oval 209"/>
              <p:cNvSpPr>
                <a:spLocks noChangeArrowheads="1"/>
              </p:cNvSpPr>
              <p:nvPr/>
            </p:nvSpPr>
            <p:spPr bwMode="auto">
              <a:xfrm>
                <a:off x="2251" y="3465"/>
                <a:ext cx="123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210"/>
              <p:cNvSpPr>
                <a:spLocks noChangeShapeType="1"/>
              </p:cNvSpPr>
              <p:nvPr/>
            </p:nvSpPr>
            <p:spPr bwMode="auto">
              <a:xfrm>
                <a:off x="2346" y="3529"/>
                <a:ext cx="124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Freeform 211"/>
              <p:cNvSpPr>
                <a:spLocks/>
              </p:cNvSpPr>
              <p:nvPr/>
            </p:nvSpPr>
            <p:spPr bwMode="auto">
              <a:xfrm>
                <a:off x="2470" y="3545"/>
                <a:ext cx="156" cy="165"/>
              </a:xfrm>
              <a:custGeom>
                <a:avLst/>
                <a:gdLst>
                  <a:gd name="T0" fmla="*/ 0 w 156"/>
                  <a:gd name="T1" fmla="*/ 66 h 165"/>
                  <a:gd name="T2" fmla="*/ 0 w 156"/>
                  <a:gd name="T3" fmla="*/ 165 h 165"/>
                  <a:gd name="T4" fmla="*/ 156 w 156"/>
                  <a:gd name="T5" fmla="*/ 165 h 165"/>
                  <a:gd name="T6" fmla="*/ 156 w 156"/>
                  <a:gd name="T7" fmla="*/ 63 h 165"/>
                  <a:gd name="T8" fmla="*/ 77 w 156"/>
                  <a:gd name="T9" fmla="*/ 0 h 165"/>
                  <a:gd name="T10" fmla="*/ 0 w 156"/>
                  <a:gd name="T11" fmla="*/ 66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165"/>
                  <a:gd name="T20" fmla="*/ 156 w 156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165">
                    <a:moveTo>
                      <a:pt x="0" y="66"/>
                    </a:moveTo>
                    <a:lnTo>
                      <a:pt x="0" y="165"/>
                    </a:lnTo>
                    <a:lnTo>
                      <a:pt x="156" y="165"/>
                    </a:lnTo>
                    <a:lnTo>
                      <a:pt x="156" y="63"/>
                    </a:lnTo>
                    <a:lnTo>
                      <a:pt x="7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Line 212"/>
              <p:cNvSpPr>
                <a:spLocks noChangeShapeType="1"/>
              </p:cNvSpPr>
              <p:nvPr/>
            </p:nvSpPr>
            <p:spPr bwMode="auto">
              <a:xfrm>
                <a:off x="2626" y="3608"/>
                <a:ext cx="9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Line 213"/>
              <p:cNvSpPr>
                <a:spLocks noChangeShapeType="1"/>
              </p:cNvSpPr>
              <p:nvPr/>
            </p:nvSpPr>
            <p:spPr bwMode="auto">
              <a:xfrm flipH="1">
                <a:off x="2357" y="3416"/>
                <a:ext cx="113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53" name="Group 224"/>
              <p:cNvGrpSpPr>
                <a:grpSpLocks/>
              </p:cNvGrpSpPr>
              <p:nvPr/>
            </p:nvGrpSpPr>
            <p:grpSpPr bwMode="auto">
              <a:xfrm>
                <a:off x="2711" y="3569"/>
                <a:ext cx="112" cy="55"/>
                <a:chOff x="2711" y="3569"/>
                <a:chExt cx="112" cy="55"/>
              </a:xfrm>
            </p:grpSpPr>
            <p:grpSp>
              <p:nvGrpSpPr>
                <p:cNvPr id="210" name="Group 216"/>
                <p:cNvGrpSpPr>
                  <a:grpSpLocks/>
                </p:cNvGrpSpPr>
                <p:nvPr/>
              </p:nvGrpSpPr>
              <p:grpSpPr bwMode="auto">
                <a:xfrm>
                  <a:off x="2711" y="3570"/>
                  <a:ext cx="80" cy="54"/>
                  <a:chOff x="2711" y="3570"/>
                  <a:chExt cx="80" cy="54"/>
                </a:xfrm>
              </p:grpSpPr>
              <p:sp>
                <p:nvSpPr>
                  <p:cNvPr id="21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711" y="3570"/>
                    <a:ext cx="78" cy="52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2711" y="3570"/>
                    <a:ext cx="80" cy="5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" name="Group 223"/>
                <p:cNvGrpSpPr>
                  <a:grpSpLocks/>
                </p:cNvGrpSpPr>
                <p:nvPr/>
              </p:nvGrpSpPr>
              <p:grpSpPr bwMode="auto">
                <a:xfrm>
                  <a:off x="2784" y="3569"/>
                  <a:ext cx="39" cy="52"/>
                  <a:chOff x="2784" y="3569"/>
                  <a:chExt cx="39" cy="52"/>
                </a:xfrm>
              </p:grpSpPr>
              <p:grpSp>
                <p:nvGrpSpPr>
                  <p:cNvPr id="212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2784" y="3569"/>
                    <a:ext cx="39" cy="25"/>
                    <a:chOff x="2784" y="3569"/>
                    <a:chExt cx="39" cy="25"/>
                  </a:xfrm>
                </p:grpSpPr>
                <p:sp>
                  <p:nvSpPr>
                    <p:cNvPr id="216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2784" y="3569"/>
                      <a:ext cx="39" cy="25"/>
                    </a:xfrm>
                    <a:custGeom>
                      <a:avLst/>
                      <a:gdLst>
                        <a:gd name="T0" fmla="*/ 0 w 39"/>
                        <a:gd name="T1" fmla="*/ 0 h 25"/>
                        <a:gd name="T2" fmla="*/ 16 w 39"/>
                        <a:gd name="T3" fmla="*/ 1 h 25"/>
                        <a:gd name="T4" fmla="*/ 28 w 39"/>
                        <a:gd name="T5" fmla="*/ 9 h 25"/>
                        <a:gd name="T6" fmla="*/ 38 w 39"/>
                        <a:gd name="T7" fmla="*/ 15 h 25"/>
                        <a:gd name="T8" fmla="*/ 39 w 39"/>
                        <a:gd name="T9" fmla="*/ 25 h 25"/>
                        <a:gd name="T10" fmla="*/ 0 w 39"/>
                        <a:gd name="T11" fmla="*/ 25 h 25"/>
                        <a:gd name="T12" fmla="*/ 0 w 39"/>
                        <a:gd name="T13" fmla="*/ 0 h 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5"/>
                        <a:gd name="T23" fmla="*/ 39 w 39"/>
                        <a:gd name="T24" fmla="*/ 25 h 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5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9"/>
                          </a:lnTo>
                          <a:lnTo>
                            <a:pt x="38" y="15"/>
                          </a:lnTo>
                          <a:lnTo>
                            <a:pt x="39" y="25"/>
                          </a:lnTo>
                          <a:lnTo>
                            <a:pt x="0" y="2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17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2784" y="3569"/>
                      <a:ext cx="39" cy="25"/>
                    </a:xfrm>
                    <a:custGeom>
                      <a:avLst/>
                      <a:gdLst>
                        <a:gd name="T0" fmla="*/ 0 w 39"/>
                        <a:gd name="T1" fmla="*/ 0 h 25"/>
                        <a:gd name="T2" fmla="*/ 16 w 39"/>
                        <a:gd name="T3" fmla="*/ 1 h 25"/>
                        <a:gd name="T4" fmla="*/ 28 w 39"/>
                        <a:gd name="T5" fmla="*/ 9 h 25"/>
                        <a:gd name="T6" fmla="*/ 38 w 39"/>
                        <a:gd name="T7" fmla="*/ 15 h 25"/>
                        <a:gd name="T8" fmla="*/ 39 w 39"/>
                        <a:gd name="T9" fmla="*/ 25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"/>
                        <a:gd name="T16" fmla="*/ 0 h 25"/>
                        <a:gd name="T17" fmla="*/ 39 w 39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" h="25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9"/>
                          </a:lnTo>
                          <a:lnTo>
                            <a:pt x="38" y="15"/>
                          </a:lnTo>
                          <a:lnTo>
                            <a:pt x="39" y="2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13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2784" y="3593"/>
                    <a:ext cx="39" cy="28"/>
                    <a:chOff x="2784" y="3593"/>
                    <a:chExt cx="39" cy="28"/>
                  </a:xfrm>
                </p:grpSpPr>
                <p:sp>
                  <p:nvSpPr>
                    <p:cNvPr id="214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2784" y="3593"/>
                      <a:ext cx="39" cy="28"/>
                    </a:xfrm>
                    <a:custGeom>
                      <a:avLst/>
                      <a:gdLst>
                        <a:gd name="T0" fmla="*/ 0 w 39"/>
                        <a:gd name="T1" fmla="*/ 28 h 28"/>
                        <a:gd name="T2" fmla="*/ 4 w 39"/>
                        <a:gd name="T3" fmla="*/ 28 h 28"/>
                        <a:gd name="T4" fmla="*/ 5 w 39"/>
                        <a:gd name="T5" fmla="*/ 28 h 28"/>
                        <a:gd name="T6" fmla="*/ 19 w 39"/>
                        <a:gd name="T7" fmla="*/ 26 h 28"/>
                        <a:gd name="T8" fmla="*/ 28 w 39"/>
                        <a:gd name="T9" fmla="*/ 19 h 28"/>
                        <a:gd name="T10" fmla="*/ 38 w 39"/>
                        <a:gd name="T11" fmla="*/ 12 h 28"/>
                        <a:gd name="T12" fmla="*/ 39 w 39"/>
                        <a:gd name="T13" fmla="*/ 0 h 28"/>
                        <a:gd name="T14" fmla="*/ 5 w 39"/>
                        <a:gd name="T15" fmla="*/ 0 h 28"/>
                        <a:gd name="T16" fmla="*/ 0 w 39"/>
                        <a:gd name="T17" fmla="*/ 28 h 2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9"/>
                        <a:gd name="T28" fmla="*/ 0 h 28"/>
                        <a:gd name="T29" fmla="*/ 39 w 39"/>
                        <a:gd name="T30" fmla="*/ 28 h 2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9" h="28">
                          <a:moveTo>
                            <a:pt x="0" y="28"/>
                          </a:moveTo>
                          <a:lnTo>
                            <a:pt x="4" y="28"/>
                          </a:lnTo>
                          <a:lnTo>
                            <a:pt x="5" y="28"/>
                          </a:lnTo>
                          <a:lnTo>
                            <a:pt x="19" y="26"/>
                          </a:lnTo>
                          <a:lnTo>
                            <a:pt x="28" y="19"/>
                          </a:lnTo>
                          <a:lnTo>
                            <a:pt x="38" y="12"/>
                          </a:lnTo>
                          <a:lnTo>
                            <a:pt x="39" y="0"/>
                          </a:lnTo>
                          <a:lnTo>
                            <a:pt x="5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15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2784" y="3593"/>
                      <a:ext cx="39" cy="28"/>
                    </a:xfrm>
                    <a:custGeom>
                      <a:avLst/>
                      <a:gdLst>
                        <a:gd name="T0" fmla="*/ 0 w 39"/>
                        <a:gd name="T1" fmla="*/ 28 h 28"/>
                        <a:gd name="T2" fmla="*/ 4 w 39"/>
                        <a:gd name="T3" fmla="*/ 28 h 28"/>
                        <a:gd name="T4" fmla="*/ 5 w 39"/>
                        <a:gd name="T5" fmla="*/ 28 h 28"/>
                        <a:gd name="T6" fmla="*/ 19 w 39"/>
                        <a:gd name="T7" fmla="*/ 26 h 28"/>
                        <a:gd name="T8" fmla="*/ 28 w 39"/>
                        <a:gd name="T9" fmla="*/ 19 h 28"/>
                        <a:gd name="T10" fmla="*/ 38 w 39"/>
                        <a:gd name="T11" fmla="*/ 12 h 28"/>
                        <a:gd name="T12" fmla="*/ 39 w 39"/>
                        <a:gd name="T13" fmla="*/ 0 h 2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8"/>
                        <a:gd name="T23" fmla="*/ 39 w 39"/>
                        <a:gd name="T24" fmla="*/ 28 h 2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8">
                          <a:moveTo>
                            <a:pt x="0" y="28"/>
                          </a:moveTo>
                          <a:lnTo>
                            <a:pt x="4" y="28"/>
                          </a:lnTo>
                          <a:lnTo>
                            <a:pt x="5" y="28"/>
                          </a:lnTo>
                          <a:lnTo>
                            <a:pt x="19" y="26"/>
                          </a:lnTo>
                          <a:lnTo>
                            <a:pt x="28" y="19"/>
                          </a:lnTo>
                          <a:lnTo>
                            <a:pt x="38" y="12"/>
                          </a:lnTo>
                          <a:lnTo>
                            <a:pt x="39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  <p:sp>
            <p:nvSpPr>
              <p:cNvPr id="154" name="Oval 225"/>
              <p:cNvSpPr>
                <a:spLocks noChangeArrowheads="1"/>
              </p:cNvSpPr>
              <p:nvPr/>
            </p:nvSpPr>
            <p:spPr bwMode="auto">
              <a:xfrm>
                <a:off x="3343" y="3661"/>
                <a:ext cx="122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226"/>
              <p:cNvSpPr>
                <a:spLocks noChangeShapeType="1"/>
              </p:cNvSpPr>
              <p:nvPr/>
            </p:nvSpPr>
            <p:spPr bwMode="auto">
              <a:xfrm flipH="1" flipV="1">
                <a:off x="3241" y="3591"/>
                <a:ext cx="125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Freeform 227"/>
              <p:cNvSpPr>
                <a:spLocks/>
              </p:cNvSpPr>
              <p:nvPr/>
            </p:nvSpPr>
            <p:spPr bwMode="auto">
              <a:xfrm>
                <a:off x="3084" y="3493"/>
                <a:ext cx="157" cy="165"/>
              </a:xfrm>
              <a:custGeom>
                <a:avLst/>
                <a:gdLst>
                  <a:gd name="T0" fmla="*/ 157 w 157"/>
                  <a:gd name="T1" fmla="*/ 100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3 h 165"/>
                  <a:gd name="T8" fmla="*/ 83 w 157"/>
                  <a:gd name="T9" fmla="*/ 165 h 165"/>
                  <a:gd name="T10" fmla="*/ 157 w 157"/>
                  <a:gd name="T11" fmla="*/ 10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100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83" y="165"/>
                    </a:lnTo>
                    <a:lnTo>
                      <a:pt x="157" y="10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Line 228"/>
              <p:cNvSpPr>
                <a:spLocks noChangeShapeType="1"/>
              </p:cNvSpPr>
              <p:nvPr/>
            </p:nvSpPr>
            <p:spPr bwMode="auto">
              <a:xfrm flipH="1">
                <a:off x="2994" y="3596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" name="Freeform 229"/>
              <p:cNvSpPr>
                <a:spLocks/>
              </p:cNvSpPr>
              <p:nvPr/>
            </p:nvSpPr>
            <p:spPr bwMode="auto">
              <a:xfrm>
                <a:off x="2819" y="2694"/>
                <a:ext cx="169" cy="47"/>
              </a:xfrm>
              <a:custGeom>
                <a:avLst/>
                <a:gdLst>
                  <a:gd name="T0" fmla="*/ 169 w 169"/>
                  <a:gd name="T1" fmla="*/ 47 h 47"/>
                  <a:gd name="T2" fmla="*/ 169 w 169"/>
                  <a:gd name="T3" fmla="*/ 0 h 47"/>
                  <a:gd name="T4" fmla="*/ 3 w 169"/>
                  <a:gd name="T5" fmla="*/ 0 h 47"/>
                  <a:gd name="T6" fmla="*/ 51 w 169"/>
                  <a:gd name="T7" fmla="*/ 27 h 47"/>
                  <a:gd name="T8" fmla="*/ 0 w 169"/>
                  <a:gd name="T9" fmla="*/ 47 h 47"/>
                  <a:gd name="T10" fmla="*/ 169 w 169"/>
                  <a:gd name="T11" fmla="*/ 47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9"/>
                  <a:gd name="T19" fmla="*/ 0 h 47"/>
                  <a:gd name="T20" fmla="*/ 169 w 169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9" h="47">
                    <a:moveTo>
                      <a:pt x="169" y="47"/>
                    </a:moveTo>
                    <a:lnTo>
                      <a:pt x="169" y="0"/>
                    </a:lnTo>
                    <a:lnTo>
                      <a:pt x="3" y="0"/>
                    </a:lnTo>
                    <a:lnTo>
                      <a:pt x="51" y="27"/>
                    </a:lnTo>
                    <a:lnTo>
                      <a:pt x="0" y="47"/>
                    </a:lnTo>
                    <a:lnTo>
                      <a:pt x="169" y="4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" name="Oval 230"/>
              <p:cNvSpPr>
                <a:spLocks noChangeArrowheads="1"/>
              </p:cNvSpPr>
              <p:nvPr/>
            </p:nvSpPr>
            <p:spPr bwMode="auto">
              <a:xfrm>
                <a:off x="3347" y="3372"/>
                <a:ext cx="121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31"/>
              <p:cNvSpPr>
                <a:spLocks noChangeShapeType="1"/>
              </p:cNvSpPr>
              <p:nvPr/>
            </p:nvSpPr>
            <p:spPr bwMode="auto">
              <a:xfrm flipH="1" flipV="1">
                <a:off x="3246" y="3301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" name="Freeform 232"/>
              <p:cNvSpPr>
                <a:spLocks/>
              </p:cNvSpPr>
              <p:nvPr/>
            </p:nvSpPr>
            <p:spPr bwMode="auto">
              <a:xfrm>
                <a:off x="3089" y="3203"/>
                <a:ext cx="157" cy="165"/>
              </a:xfrm>
              <a:custGeom>
                <a:avLst/>
                <a:gdLst>
                  <a:gd name="T0" fmla="*/ 157 w 157"/>
                  <a:gd name="T1" fmla="*/ 99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2 h 165"/>
                  <a:gd name="T8" fmla="*/ 81 w 157"/>
                  <a:gd name="T9" fmla="*/ 165 h 165"/>
                  <a:gd name="T10" fmla="*/ 157 w 157"/>
                  <a:gd name="T11" fmla="*/ 99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9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81" y="165"/>
                    </a:lnTo>
                    <a:lnTo>
                      <a:pt x="157" y="99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" name="Line 233"/>
              <p:cNvSpPr>
                <a:spLocks noChangeShapeType="1"/>
              </p:cNvSpPr>
              <p:nvPr/>
            </p:nvSpPr>
            <p:spPr bwMode="auto">
              <a:xfrm flipH="1">
                <a:off x="2999" y="3305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Oval 234"/>
              <p:cNvSpPr>
                <a:spLocks noChangeArrowheads="1"/>
              </p:cNvSpPr>
              <p:nvPr/>
            </p:nvSpPr>
            <p:spPr bwMode="auto">
              <a:xfrm>
                <a:off x="3341" y="3076"/>
                <a:ext cx="121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235"/>
              <p:cNvSpPr>
                <a:spLocks noChangeShapeType="1"/>
              </p:cNvSpPr>
              <p:nvPr/>
            </p:nvSpPr>
            <p:spPr bwMode="auto">
              <a:xfrm flipH="1" flipV="1">
                <a:off x="3240" y="3003"/>
                <a:ext cx="123" cy="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" name="Freeform 236"/>
              <p:cNvSpPr>
                <a:spLocks/>
              </p:cNvSpPr>
              <p:nvPr/>
            </p:nvSpPr>
            <p:spPr bwMode="auto">
              <a:xfrm>
                <a:off x="3083" y="2907"/>
                <a:ext cx="157" cy="165"/>
              </a:xfrm>
              <a:custGeom>
                <a:avLst/>
                <a:gdLst>
                  <a:gd name="T0" fmla="*/ 157 w 157"/>
                  <a:gd name="T1" fmla="*/ 98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2 h 165"/>
                  <a:gd name="T8" fmla="*/ 81 w 157"/>
                  <a:gd name="T9" fmla="*/ 165 h 165"/>
                  <a:gd name="T10" fmla="*/ 157 w 157"/>
                  <a:gd name="T11" fmla="*/ 98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8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81" y="165"/>
                    </a:lnTo>
                    <a:lnTo>
                      <a:pt x="157" y="9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" name="Line 237"/>
              <p:cNvSpPr>
                <a:spLocks noChangeShapeType="1"/>
              </p:cNvSpPr>
              <p:nvPr/>
            </p:nvSpPr>
            <p:spPr bwMode="auto">
              <a:xfrm flipH="1" flipV="1">
                <a:off x="2993" y="3009"/>
                <a:ext cx="9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Line 238"/>
              <p:cNvSpPr>
                <a:spLocks noChangeShapeType="1"/>
              </p:cNvSpPr>
              <p:nvPr/>
            </p:nvSpPr>
            <p:spPr bwMode="auto">
              <a:xfrm flipV="1">
                <a:off x="3240" y="3435"/>
                <a:ext cx="129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" name="Line 239"/>
              <p:cNvSpPr>
                <a:spLocks noChangeShapeType="1"/>
              </p:cNvSpPr>
              <p:nvPr/>
            </p:nvSpPr>
            <p:spPr bwMode="auto">
              <a:xfrm flipV="1">
                <a:off x="3240" y="3137"/>
                <a:ext cx="113" cy="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Oval 240"/>
              <p:cNvSpPr>
                <a:spLocks noChangeArrowheads="1"/>
              </p:cNvSpPr>
              <p:nvPr/>
            </p:nvSpPr>
            <p:spPr bwMode="auto">
              <a:xfrm>
                <a:off x="3341" y="2782"/>
                <a:ext cx="121" cy="83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241"/>
              <p:cNvSpPr>
                <a:spLocks noChangeShapeType="1"/>
              </p:cNvSpPr>
              <p:nvPr/>
            </p:nvSpPr>
            <p:spPr bwMode="auto">
              <a:xfrm flipH="1" flipV="1">
                <a:off x="3240" y="2712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Freeform 242"/>
              <p:cNvSpPr>
                <a:spLocks/>
              </p:cNvSpPr>
              <p:nvPr/>
            </p:nvSpPr>
            <p:spPr bwMode="auto">
              <a:xfrm>
                <a:off x="3083" y="2615"/>
                <a:ext cx="157" cy="165"/>
              </a:xfrm>
              <a:custGeom>
                <a:avLst/>
                <a:gdLst>
                  <a:gd name="T0" fmla="*/ 157 w 157"/>
                  <a:gd name="T1" fmla="*/ 98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1 h 165"/>
                  <a:gd name="T8" fmla="*/ 81 w 157"/>
                  <a:gd name="T9" fmla="*/ 165 h 165"/>
                  <a:gd name="T10" fmla="*/ 157 w 157"/>
                  <a:gd name="T11" fmla="*/ 98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8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81" y="165"/>
                    </a:lnTo>
                    <a:lnTo>
                      <a:pt x="157" y="9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" name="Line 243"/>
              <p:cNvSpPr>
                <a:spLocks noChangeShapeType="1"/>
              </p:cNvSpPr>
              <p:nvPr/>
            </p:nvSpPr>
            <p:spPr bwMode="auto">
              <a:xfrm flipH="1">
                <a:off x="2993" y="2716"/>
                <a:ext cx="9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" name="Line 244"/>
              <p:cNvSpPr>
                <a:spLocks noChangeShapeType="1"/>
              </p:cNvSpPr>
              <p:nvPr/>
            </p:nvSpPr>
            <p:spPr bwMode="auto">
              <a:xfrm flipV="1">
                <a:off x="3240" y="2853"/>
                <a:ext cx="113" cy="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Freeform 245"/>
              <p:cNvSpPr>
                <a:spLocks/>
              </p:cNvSpPr>
              <p:nvPr/>
            </p:nvSpPr>
            <p:spPr bwMode="auto">
              <a:xfrm>
                <a:off x="2876" y="2405"/>
                <a:ext cx="118" cy="57"/>
              </a:xfrm>
              <a:custGeom>
                <a:avLst/>
                <a:gdLst>
                  <a:gd name="T0" fmla="*/ 0 w 118"/>
                  <a:gd name="T1" fmla="*/ 31 h 57"/>
                  <a:gd name="T2" fmla="*/ 50 w 118"/>
                  <a:gd name="T3" fmla="*/ 57 h 57"/>
                  <a:gd name="T4" fmla="*/ 118 w 118"/>
                  <a:gd name="T5" fmla="*/ 57 h 57"/>
                  <a:gd name="T6" fmla="*/ 118 w 118"/>
                  <a:gd name="T7" fmla="*/ 0 h 57"/>
                  <a:gd name="T8" fmla="*/ 44 w 118"/>
                  <a:gd name="T9" fmla="*/ 0 h 57"/>
                  <a:gd name="T10" fmla="*/ 0 w 118"/>
                  <a:gd name="T11" fmla="*/ 31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57"/>
                  <a:gd name="T20" fmla="*/ 118 w 118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57">
                    <a:moveTo>
                      <a:pt x="0" y="31"/>
                    </a:moveTo>
                    <a:lnTo>
                      <a:pt x="50" y="57"/>
                    </a:lnTo>
                    <a:lnTo>
                      <a:pt x="118" y="57"/>
                    </a:lnTo>
                    <a:lnTo>
                      <a:pt x="118" y="0"/>
                    </a:lnTo>
                    <a:lnTo>
                      <a:pt x="4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5" name="Group 248"/>
              <p:cNvGrpSpPr>
                <a:grpSpLocks/>
              </p:cNvGrpSpPr>
              <p:nvPr/>
            </p:nvGrpSpPr>
            <p:grpSpPr bwMode="auto">
              <a:xfrm>
                <a:off x="2828" y="3277"/>
                <a:ext cx="171" cy="54"/>
                <a:chOff x="2828" y="3277"/>
                <a:chExt cx="171" cy="54"/>
              </a:xfrm>
            </p:grpSpPr>
            <p:sp>
              <p:nvSpPr>
                <p:cNvPr id="208" name="Freeform 246"/>
                <p:cNvSpPr>
                  <a:spLocks/>
                </p:cNvSpPr>
                <p:nvPr/>
              </p:nvSpPr>
              <p:spPr bwMode="auto">
                <a:xfrm>
                  <a:off x="2828" y="3277"/>
                  <a:ext cx="171" cy="54"/>
                </a:xfrm>
                <a:custGeom>
                  <a:avLst/>
                  <a:gdLst>
                    <a:gd name="T0" fmla="*/ 2 w 171"/>
                    <a:gd name="T1" fmla="*/ 54 h 54"/>
                    <a:gd name="T2" fmla="*/ 171 w 171"/>
                    <a:gd name="T3" fmla="*/ 54 h 54"/>
                    <a:gd name="T4" fmla="*/ 171 w 171"/>
                    <a:gd name="T5" fmla="*/ 0 h 54"/>
                    <a:gd name="T6" fmla="*/ 0 w 171"/>
                    <a:gd name="T7" fmla="*/ 0 h 54"/>
                    <a:gd name="T8" fmla="*/ 2 w 171"/>
                    <a:gd name="T9" fmla="*/ 54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"/>
                    <a:gd name="T16" fmla="*/ 0 h 54"/>
                    <a:gd name="T17" fmla="*/ 171 w 171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" h="54">
                      <a:moveTo>
                        <a:pt x="2" y="54"/>
                      </a:moveTo>
                      <a:lnTo>
                        <a:pt x="171" y="54"/>
                      </a:lnTo>
                      <a:lnTo>
                        <a:pt x="171" y="0"/>
                      </a:lnTo>
                      <a:lnTo>
                        <a:pt x="0" y="0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9" name="Freeform 247"/>
                <p:cNvSpPr>
                  <a:spLocks/>
                </p:cNvSpPr>
                <p:nvPr/>
              </p:nvSpPr>
              <p:spPr bwMode="auto">
                <a:xfrm>
                  <a:off x="2828" y="3277"/>
                  <a:ext cx="171" cy="54"/>
                </a:xfrm>
                <a:custGeom>
                  <a:avLst/>
                  <a:gdLst>
                    <a:gd name="T0" fmla="*/ 2 w 171"/>
                    <a:gd name="T1" fmla="*/ 54 h 54"/>
                    <a:gd name="T2" fmla="*/ 171 w 171"/>
                    <a:gd name="T3" fmla="*/ 54 h 54"/>
                    <a:gd name="T4" fmla="*/ 171 w 171"/>
                    <a:gd name="T5" fmla="*/ 0 h 54"/>
                    <a:gd name="T6" fmla="*/ 0 w 171"/>
                    <a:gd name="T7" fmla="*/ 0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54"/>
                    <a:gd name="T14" fmla="*/ 171 w 171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54">
                      <a:moveTo>
                        <a:pt x="2" y="54"/>
                      </a:moveTo>
                      <a:lnTo>
                        <a:pt x="171" y="54"/>
                      </a:lnTo>
                      <a:lnTo>
                        <a:pt x="17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76" name="Group 255"/>
              <p:cNvGrpSpPr>
                <a:grpSpLocks/>
              </p:cNvGrpSpPr>
              <p:nvPr/>
            </p:nvGrpSpPr>
            <p:grpSpPr bwMode="auto">
              <a:xfrm>
                <a:off x="2828" y="3282"/>
                <a:ext cx="33" cy="46"/>
                <a:chOff x="2828" y="3282"/>
                <a:chExt cx="33" cy="46"/>
              </a:xfrm>
            </p:grpSpPr>
            <p:grpSp>
              <p:nvGrpSpPr>
                <p:cNvPr id="202" name="Group 251"/>
                <p:cNvGrpSpPr>
                  <a:grpSpLocks/>
                </p:cNvGrpSpPr>
                <p:nvPr/>
              </p:nvGrpSpPr>
              <p:grpSpPr bwMode="auto">
                <a:xfrm>
                  <a:off x="2830" y="3305"/>
                  <a:ext cx="31" cy="23"/>
                  <a:chOff x="2830" y="3305"/>
                  <a:chExt cx="31" cy="23"/>
                </a:xfrm>
              </p:grpSpPr>
              <p:sp>
                <p:nvSpPr>
                  <p:cNvPr id="206" name="Freeform 249"/>
                  <p:cNvSpPr>
                    <a:spLocks/>
                  </p:cNvSpPr>
                  <p:nvPr/>
                </p:nvSpPr>
                <p:spPr bwMode="auto">
                  <a:xfrm>
                    <a:off x="2830" y="3305"/>
                    <a:ext cx="31" cy="23"/>
                  </a:xfrm>
                  <a:custGeom>
                    <a:avLst/>
                    <a:gdLst>
                      <a:gd name="T0" fmla="*/ 0 w 31"/>
                      <a:gd name="T1" fmla="*/ 23 h 23"/>
                      <a:gd name="T2" fmla="*/ 14 w 31"/>
                      <a:gd name="T3" fmla="*/ 21 h 23"/>
                      <a:gd name="T4" fmla="*/ 21 w 31"/>
                      <a:gd name="T5" fmla="*/ 15 h 23"/>
                      <a:gd name="T6" fmla="*/ 29 w 31"/>
                      <a:gd name="T7" fmla="*/ 9 h 23"/>
                      <a:gd name="T8" fmla="*/ 31 w 31"/>
                      <a:gd name="T9" fmla="*/ 0 h 23"/>
                      <a:gd name="T10" fmla="*/ 0 w 31"/>
                      <a:gd name="T11" fmla="*/ 0 h 23"/>
                      <a:gd name="T12" fmla="*/ 0 w 31"/>
                      <a:gd name="T13" fmla="*/ 23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"/>
                      <a:gd name="T22" fmla="*/ 0 h 23"/>
                      <a:gd name="T23" fmla="*/ 31 w 31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" h="23">
                        <a:moveTo>
                          <a:pt x="0" y="23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7" name="Freeform 250"/>
                  <p:cNvSpPr>
                    <a:spLocks/>
                  </p:cNvSpPr>
                  <p:nvPr/>
                </p:nvSpPr>
                <p:spPr bwMode="auto">
                  <a:xfrm>
                    <a:off x="2830" y="3305"/>
                    <a:ext cx="31" cy="23"/>
                  </a:xfrm>
                  <a:custGeom>
                    <a:avLst/>
                    <a:gdLst>
                      <a:gd name="T0" fmla="*/ 0 w 31"/>
                      <a:gd name="T1" fmla="*/ 23 h 23"/>
                      <a:gd name="T2" fmla="*/ 14 w 31"/>
                      <a:gd name="T3" fmla="*/ 21 h 23"/>
                      <a:gd name="T4" fmla="*/ 21 w 31"/>
                      <a:gd name="T5" fmla="*/ 15 h 23"/>
                      <a:gd name="T6" fmla="*/ 29 w 31"/>
                      <a:gd name="T7" fmla="*/ 9 h 23"/>
                      <a:gd name="T8" fmla="*/ 31 w 31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3"/>
                      <a:gd name="T17" fmla="*/ 31 w 31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3">
                        <a:moveTo>
                          <a:pt x="0" y="23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3" name="Group 254"/>
                <p:cNvGrpSpPr>
                  <a:grpSpLocks/>
                </p:cNvGrpSpPr>
                <p:nvPr/>
              </p:nvGrpSpPr>
              <p:grpSpPr bwMode="auto">
                <a:xfrm>
                  <a:off x="2828" y="3282"/>
                  <a:ext cx="33" cy="25"/>
                  <a:chOff x="2828" y="3282"/>
                  <a:chExt cx="33" cy="25"/>
                </a:xfrm>
              </p:grpSpPr>
              <p:sp>
                <p:nvSpPr>
                  <p:cNvPr id="204" name="Freeform 252"/>
                  <p:cNvSpPr>
                    <a:spLocks/>
                  </p:cNvSpPr>
                  <p:nvPr/>
                </p:nvSpPr>
                <p:spPr bwMode="auto">
                  <a:xfrm>
                    <a:off x="2828" y="3282"/>
                    <a:ext cx="33" cy="25"/>
                  </a:xfrm>
                  <a:custGeom>
                    <a:avLst/>
                    <a:gdLst>
                      <a:gd name="T0" fmla="*/ 0 w 33"/>
                      <a:gd name="T1" fmla="*/ 0 h 25"/>
                      <a:gd name="T2" fmla="*/ 2 w 33"/>
                      <a:gd name="T3" fmla="*/ 0 h 25"/>
                      <a:gd name="T4" fmla="*/ 5 w 33"/>
                      <a:gd name="T5" fmla="*/ 0 h 25"/>
                      <a:gd name="T6" fmla="*/ 16 w 33"/>
                      <a:gd name="T7" fmla="*/ 1 h 25"/>
                      <a:gd name="T8" fmla="*/ 23 w 33"/>
                      <a:gd name="T9" fmla="*/ 9 h 25"/>
                      <a:gd name="T10" fmla="*/ 31 w 33"/>
                      <a:gd name="T11" fmla="*/ 15 h 25"/>
                      <a:gd name="T12" fmla="*/ 33 w 33"/>
                      <a:gd name="T13" fmla="*/ 25 h 25"/>
                      <a:gd name="T14" fmla="*/ 5 w 33"/>
                      <a:gd name="T15" fmla="*/ 25 h 25"/>
                      <a:gd name="T16" fmla="*/ 0 w 33"/>
                      <a:gd name="T17" fmla="*/ 0 h 2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"/>
                      <a:gd name="T28" fmla="*/ 0 h 25"/>
                      <a:gd name="T29" fmla="*/ 33 w 33"/>
                      <a:gd name="T30" fmla="*/ 25 h 2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" h="25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1"/>
                        </a:lnTo>
                        <a:lnTo>
                          <a:pt x="23" y="9"/>
                        </a:lnTo>
                        <a:lnTo>
                          <a:pt x="31" y="15"/>
                        </a:lnTo>
                        <a:lnTo>
                          <a:pt x="33" y="25"/>
                        </a:lnTo>
                        <a:lnTo>
                          <a:pt x="5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" name="Freeform 253"/>
                  <p:cNvSpPr>
                    <a:spLocks/>
                  </p:cNvSpPr>
                  <p:nvPr/>
                </p:nvSpPr>
                <p:spPr bwMode="auto">
                  <a:xfrm>
                    <a:off x="2828" y="3282"/>
                    <a:ext cx="33" cy="25"/>
                  </a:xfrm>
                  <a:custGeom>
                    <a:avLst/>
                    <a:gdLst>
                      <a:gd name="T0" fmla="*/ 0 w 33"/>
                      <a:gd name="T1" fmla="*/ 0 h 25"/>
                      <a:gd name="T2" fmla="*/ 2 w 33"/>
                      <a:gd name="T3" fmla="*/ 0 h 25"/>
                      <a:gd name="T4" fmla="*/ 5 w 33"/>
                      <a:gd name="T5" fmla="*/ 0 h 25"/>
                      <a:gd name="T6" fmla="*/ 16 w 33"/>
                      <a:gd name="T7" fmla="*/ 1 h 25"/>
                      <a:gd name="T8" fmla="*/ 23 w 33"/>
                      <a:gd name="T9" fmla="*/ 9 h 25"/>
                      <a:gd name="T10" fmla="*/ 31 w 33"/>
                      <a:gd name="T11" fmla="*/ 15 h 25"/>
                      <a:gd name="T12" fmla="*/ 33 w 33"/>
                      <a:gd name="T13" fmla="*/ 25 h 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25"/>
                      <a:gd name="T23" fmla="*/ 33 w 33"/>
                      <a:gd name="T24" fmla="*/ 25 h 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25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1"/>
                        </a:lnTo>
                        <a:lnTo>
                          <a:pt x="23" y="9"/>
                        </a:lnTo>
                        <a:lnTo>
                          <a:pt x="31" y="15"/>
                        </a:lnTo>
                        <a:lnTo>
                          <a:pt x="33" y="2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77" name="Group 258"/>
              <p:cNvGrpSpPr>
                <a:grpSpLocks/>
              </p:cNvGrpSpPr>
              <p:nvPr/>
            </p:nvGrpSpPr>
            <p:grpSpPr bwMode="auto">
              <a:xfrm>
                <a:off x="2915" y="2978"/>
                <a:ext cx="76" cy="52"/>
                <a:chOff x="2915" y="2978"/>
                <a:chExt cx="76" cy="52"/>
              </a:xfrm>
            </p:grpSpPr>
            <p:sp>
              <p:nvSpPr>
                <p:cNvPr id="200" name="Freeform 256"/>
                <p:cNvSpPr>
                  <a:spLocks/>
                </p:cNvSpPr>
                <p:nvPr/>
              </p:nvSpPr>
              <p:spPr bwMode="auto">
                <a:xfrm>
                  <a:off x="2915" y="2978"/>
                  <a:ext cx="76" cy="52"/>
                </a:xfrm>
                <a:custGeom>
                  <a:avLst/>
                  <a:gdLst>
                    <a:gd name="T0" fmla="*/ 2 w 76"/>
                    <a:gd name="T1" fmla="*/ 52 h 52"/>
                    <a:gd name="T2" fmla="*/ 76 w 76"/>
                    <a:gd name="T3" fmla="*/ 52 h 52"/>
                    <a:gd name="T4" fmla="*/ 76 w 76"/>
                    <a:gd name="T5" fmla="*/ 0 h 52"/>
                    <a:gd name="T6" fmla="*/ 0 w 76"/>
                    <a:gd name="T7" fmla="*/ 0 h 52"/>
                    <a:gd name="T8" fmla="*/ 2 w 76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52"/>
                    <a:gd name="T17" fmla="*/ 76 w 76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52">
                      <a:moveTo>
                        <a:pt x="2" y="52"/>
                      </a:moveTo>
                      <a:lnTo>
                        <a:pt x="76" y="52"/>
                      </a:lnTo>
                      <a:lnTo>
                        <a:pt x="76" y="0"/>
                      </a:lnTo>
                      <a:lnTo>
                        <a:pt x="0" y="0"/>
                      </a:lnTo>
                      <a:lnTo>
                        <a:pt x="2" y="5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1" name="Freeform 257"/>
                <p:cNvSpPr>
                  <a:spLocks/>
                </p:cNvSpPr>
                <p:nvPr/>
              </p:nvSpPr>
              <p:spPr bwMode="auto">
                <a:xfrm>
                  <a:off x="2915" y="2978"/>
                  <a:ext cx="76" cy="52"/>
                </a:xfrm>
                <a:custGeom>
                  <a:avLst/>
                  <a:gdLst>
                    <a:gd name="T0" fmla="*/ 2 w 76"/>
                    <a:gd name="T1" fmla="*/ 52 h 52"/>
                    <a:gd name="T2" fmla="*/ 76 w 76"/>
                    <a:gd name="T3" fmla="*/ 52 h 52"/>
                    <a:gd name="T4" fmla="*/ 76 w 76"/>
                    <a:gd name="T5" fmla="*/ 0 h 52"/>
                    <a:gd name="T6" fmla="*/ 0 w 76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"/>
                    <a:gd name="T13" fmla="*/ 0 h 52"/>
                    <a:gd name="T14" fmla="*/ 76 w 76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" h="52">
                      <a:moveTo>
                        <a:pt x="2" y="52"/>
                      </a:moveTo>
                      <a:lnTo>
                        <a:pt x="76" y="52"/>
                      </a:lnTo>
                      <a:lnTo>
                        <a:pt x="7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78" name="Group 265"/>
              <p:cNvGrpSpPr>
                <a:grpSpLocks/>
              </p:cNvGrpSpPr>
              <p:nvPr/>
            </p:nvGrpSpPr>
            <p:grpSpPr bwMode="auto">
              <a:xfrm>
                <a:off x="2879" y="2978"/>
                <a:ext cx="39" cy="54"/>
                <a:chOff x="2879" y="2978"/>
                <a:chExt cx="39" cy="54"/>
              </a:xfrm>
            </p:grpSpPr>
            <p:grpSp>
              <p:nvGrpSpPr>
                <p:cNvPr id="194" name="Group 261"/>
                <p:cNvGrpSpPr>
                  <a:grpSpLocks/>
                </p:cNvGrpSpPr>
                <p:nvPr/>
              </p:nvGrpSpPr>
              <p:grpSpPr bwMode="auto">
                <a:xfrm>
                  <a:off x="2879" y="3005"/>
                  <a:ext cx="39" cy="27"/>
                  <a:chOff x="2879" y="3005"/>
                  <a:chExt cx="39" cy="27"/>
                </a:xfrm>
              </p:grpSpPr>
              <p:sp>
                <p:nvSpPr>
                  <p:cNvPr id="198" name="Freeform 259"/>
                  <p:cNvSpPr>
                    <a:spLocks/>
                  </p:cNvSpPr>
                  <p:nvPr/>
                </p:nvSpPr>
                <p:spPr bwMode="auto">
                  <a:xfrm>
                    <a:off x="2879" y="3005"/>
                    <a:ext cx="39" cy="27"/>
                  </a:xfrm>
                  <a:custGeom>
                    <a:avLst/>
                    <a:gdLst>
                      <a:gd name="T0" fmla="*/ 39 w 39"/>
                      <a:gd name="T1" fmla="*/ 27 h 27"/>
                      <a:gd name="T2" fmla="*/ 25 w 39"/>
                      <a:gd name="T3" fmla="*/ 25 h 27"/>
                      <a:gd name="T4" fmla="*/ 11 w 39"/>
                      <a:gd name="T5" fmla="*/ 18 h 27"/>
                      <a:gd name="T6" fmla="*/ 3 w 39"/>
                      <a:gd name="T7" fmla="*/ 10 h 27"/>
                      <a:gd name="T8" fmla="*/ 0 w 39"/>
                      <a:gd name="T9" fmla="*/ 0 h 27"/>
                      <a:gd name="T10" fmla="*/ 39 w 39"/>
                      <a:gd name="T11" fmla="*/ 0 h 27"/>
                      <a:gd name="T12" fmla="*/ 39 w 39"/>
                      <a:gd name="T13" fmla="*/ 27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27"/>
                      <a:gd name="T23" fmla="*/ 39 w 39"/>
                      <a:gd name="T24" fmla="*/ 27 h 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27">
                        <a:moveTo>
                          <a:pt x="39" y="27"/>
                        </a:moveTo>
                        <a:lnTo>
                          <a:pt x="25" y="25"/>
                        </a:lnTo>
                        <a:lnTo>
                          <a:pt x="11" y="18"/>
                        </a:lnTo>
                        <a:lnTo>
                          <a:pt x="3" y="10"/>
                        </a:lnTo>
                        <a:lnTo>
                          <a:pt x="0" y="0"/>
                        </a:lnTo>
                        <a:lnTo>
                          <a:pt x="39" y="0"/>
                        </a:lnTo>
                        <a:lnTo>
                          <a:pt x="39" y="27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9" name="Freeform 260"/>
                  <p:cNvSpPr>
                    <a:spLocks/>
                  </p:cNvSpPr>
                  <p:nvPr/>
                </p:nvSpPr>
                <p:spPr bwMode="auto">
                  <a:xfrm>
                    <a:off x="2879" y="3005"/>
                    <a:ext cx="39" cy="27"/>
                  </a:xfrm>
                  <a:custGeom>
                    <a:avLst/>
                    <a:gdLst>
                      <a:gd name="T0" fmla="*/ 39 w 39"/>
                      <a:gd name="T1" fmla="*/ 27 h 27"/>
                      <a:gd name="T2" fmla="*/ 25 w 39"/>
                      <a:gd name="T3" fmla="*/ 25 h 27"/>
                      <a:gd name="T4" fmla="*/ 11 w 39"/>
                      <a:gd name="T5" fmla="*/ 18 h 27"/>
                      <a:gd name="T6" fmla="*/ 3 w 39"/>
                      <a:gd name="T7" fmla="*/ 10 h 27"/>
                      <a:gd name="T8" fmla="*/ 0 w 39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27"/>
                      <a:gd name="T17" fmla="*/ 39 w 39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27">
                        <a:moveTo>
                          <a:pt x="39" y="27"/>
                        </a:moveTo>
                        <a:lnTo>
                          <a:pt x="25" y="25"/>
                        </a:lnTo>
                        <a:lnTo>
                          <a:pt x="11" y="18"/>
                        </a:lnTo>
                        <a:lnTo>
                          <a:pt x="3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5" name="Group 264"/>
                <p:cNvGrpSpPr>
                  <a:grpSpLocks/>
                </p:cNvGrpSpPr>
                <p:nvPr/>
              </p:nvGrpSpPr>
              <p:grpSpPr bwMode="auto">
                <a:xfrm>
                  <a:off x="2879" y="2978"/>
                  <a:ext cx="39" cy="30"/>
                  <a:chOff x="2879" y="2978"/>
                  <a:chExt cx="39" cy="30"/>
                </a:xfrm>
              </p:grpSpPr>
              <p:sp>
                <p:nvSpPr>
                  <p:cNvPr id="196" name="Freeform 262"/>
                  <p:cNvSpPr>
                    <a:spLocks/>
                  </p:cNvSpPr>
                  <p:nvPr/>
                </p:nvSpPr>
                <p:spPr bwMode="auto">
                  <a:xfrm>
                    <a:off x="2879" y="2978"/>
                    <a:ext cx="39" cy="30"/>
                  </a:xfrm>
                  <a:custGeom>
                    <a:avLst/>
                    <a:gdLst>
                      <a:gd name="T0" fmla="*/ 39 w 39"/>
                      <a:gd name="T1" fmla="*/ 2 h 30"/>
                      <a:gd name="T2" fmla="*/ 38 w 39"/>
                      <a:gd name="T3" fmla="*/ 0 h 30"/>
                      <a:gd name="T4" fmla="*/ 36 w 39"/>
                      <a:gd name="T5" fmla="*/ 0 h 30"/>
                      <a:gd name="T6" fmla="*/ 22 w 39"/>
                      <a:gd name="T7" fmla="*/ 2 h 30"/>
                      <a:gd name="T8" fmla="*/ 11 w 39"/>
                      <a:gd name="T9" fmla="*/ 9 h 30"/>
                      <a:gd name="T10" fmla="*/ 3 w 39"/>
                      <a:gd name="T11" fmla="*/ 19 h 30"/>
                      <a:gd name="T12" fmla="*/ 0 w 39"/>
                      <a:gd name="T13" fmla="*/ 30 h 30"/>
                      <a:gd name="T14" fmla="*/ 36 w 39"/>
                      <a:gd name="T15" fmla="*/ 30 h 30"/>
                      <a:gd name="T16" fmla="*/ 39 w 39"/>
                      <a:gd name="T17" fmla="*/ 2 h 3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9"/>
                      <a:gd name="T28" fmla="*/ 0 h 30"/>
                      <a:gd name="T29" fmla="*/ 39 w 39"/>
                      <a:gd name="T30" fmla="*/ 30 h 3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9" h="30">
                        <a:moveTo>
                          <a:pt x="39" y="2"/>
                        </a:moveTo>
                        <a:lnTo>
                          <a:pt x="38" y="0"/>
                        </a:lnTo>
                        <a:lnTo>
                          <a:pt x="36" y="0"/>
                        </a:lnTo>
                        <a:lnTo>
                          <a:pt x="22" y="2"/>
                        </a:lnTo>
                        <a:lnTo>
                          <a:pt x="11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  <a:lnTo>
                          <a:pt x="36" y="30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7" name="Freeform 263"/>
                  <p:cNvSpPr>
                    <a:spLocks/>
                  </p:cNvSpPr>
                  <p:nvPr/>
                </p:nvSpPr>
                <p:spPr bwMode="auto">
                  <a:xfrm>
                    <a:off x="2879" y="2978"/>
                    <a:ext cx="39" cy="30"/>
                  </a:xfrm>
                  <a:custGeom>
                    <a:avLst/>
                    <a:gdLst>
                      <a:gd name="T0" fmla="*/ 39 w 39"/>
                      <a:gd name="T1" fmla="*/ 2 h 30"/>
                      <a:gd name="T2" fmla="*/ 38 w 39"/>
                      <a:gd name="T3" fmla="*/ 0 h 30"/>
                      <a:gd name="T4" fmla="*/ 36 w 39"/>
                      <a:gd name="T5" fmla="*/ 0 h 30"/>
                      <a:gd name="T6" fmla="*/ 22 w 39"/>
                      <a:gd name="T7" fmla="*/ 2 h 30"/>
                      <a:gd name="T8" fmla="*/ 11 w 39"/>
                      <a:gd name="T9" fmla="*/ 9 h 30"/>
                      <a:gd name="T10" fmla="*/ 3 w 39"/>
                      <a:gd name="T11" fmla="*/ 19 h 30"/>
                      <a:gd name="T12" fmla="*/ 0 w 39"/>
                      <a:gd name="T13" fmla="*/ 30 h 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30"/>
                      <a:gd name="T23" fmla="*/ 39 w 39"/>
                      <a:gd name="T24" fmla="*/ 30 h 3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30">
                        <a:moveTo>
                          <a:pt x="39" y="2"/>
                        </a:moveTo>
                        <a:lnTo>
                          <a:pt x="38" y="0"/>
                        </a:lnTo>
                        <a:lnTo>
                          <a:pt x="36" y="0"/>
                        </a:lnTo>
                        <a:lnTo>
                          <a:pt x="22" y="2"/>
                        </a:lnTo>
                        <a:lnTo>
                          <a:pt x="11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79" name="Oval 266"/>
              <p:cNvSpPr>
                <a:spLocks noChangeArrowheads="1"/>
              </p:cNvSpPr>
              <p:nvPr/>
            </p:nvSpPr>
            <p:spPr bwMode="auto">
              <a:xfrm>
                <a:off x="3343" y="2488"/>
                <a:ext cx="124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267"/>
              <p:cNvSpPr>
                <a:spLocks noChangeShapeType="1"/>
              </p:cNvSpPr>
              <p:nvPr/>
            </p:nvSpPr>
            <p:spPr bwMode="auto">
              <a:xfrm flipH="1" flipV="1">
                <a:off x="3243" y="2418"/>
                <a:ext cx="123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" name="Freeform 268"/>
              <p:cNvSpPr>
                <a:spLocks/>
              </p:cNvSpPr>
              <p:nvPr/>
            </p:nvSpPr>
            <p:spPr bwMode="auto">
              <a:xfrm>
                <a:off x="3086" y="2320"/>
                <a:ext cx="157" cy="167"/>
              </a:xfrm>
              <a:custGeom>
                <a:avLst/>
                <a:gdLst>
                  <a:gd name="T0" fmla="*/ 157 w 157"/>
                  <a:gd name="T1" fmla="*/ 100 h 167"/>
                  <a:gd name="T2" fmla="*/ 157 w 157"/>
                  <a:gd name="T3" fmla="*/ 0 h 167"/>
                  <a:gd name="T4" fmla="*/ 0 w 157"/>
                  <a:gd name="T5" fmla="*/ 0 h 167"/>
                  <a:gd name="T6" fmla="*/ 0 w 157"/>
                  <a:gd name="T7" fmla="*/ 103 h 167"/>
                  <a:gd name="T8" fmla="*/ 81 w 157"/>
                  <a:gd name="T9" fmla="*/ 167 h 167"/>
                  <a:gd name="T10" fmla="*/ 157 w 157"/>
                  <a:gd name="T11" fmla="*/ 100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7"/>
                  <a:gd name="T20" fmla="*/ 157 w 157"/>
                  <a:gd name="T21" fmla="*/ 167 h 1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7">
                    <a:moveTo>
                      <a:pt x="157" y="100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81" y="167"/>
                    </a:lnTo>
                    <a:lnTo>
                      <a:pt x="157" y="10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Line 269"/>
              <p:cNvSpPr>
                <a:spLocks noChangeShapeType="1"/>
              </p:cNvSpPr>
              <p:nvPr/>
            </p:nvSpPr>
            <p:spPr bwMode="auto">
              <a:xfrm flipH="1">
                <a:off x="2994" y="2423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" name="Line 270"/>
              <p:cNvSpPr>
                <a:spLocks noChangeShapeType="1"/>
              </p:cNvSpPr>
              <p:nvPr/>
            </p:nvSpPr>
            <p:spPr bwMode="auto">
              <a:xfrm flipV="1">
                <a:off x="3243" y="2558"/>
                <a:ext cx="114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84" name="Group 273"/>
              <p:cNvGrpSpPr>
                <a:grpSpLocks/>
              </p:cNvGrpSpPr>
              <p:nvPr/>
            </p:nvGrpSpPr>
            <p:grpSpPr bwMode="auto">
              <a:xfrm>
                <a:off x="2828" y="3569"/>
                <a:ext cx="171" cy="52"/>
                <a:chOff x="2828" y="3569"/>
                <a:chExt cx="171" cy="52"/>
              </a:xfrm>
            </p:grpSpPr>
            <p:sp>
              <p:nvSpPr>
                <p:cNvPr id="192" name="Freeform 271"/>
                <p:cNvSpPr>
                  <a:spLocks/>
                </p:cNvSpPr>
                <p:nvPr/>
              </p:nvSpPr>
              <p:spPr bwMode="auto">
                <a:xfrm>
                  <a:off x="2828" y="3569"/>
                  <a:ext cx="171" cy="52"/>
                </a:xfrm>
                <a:custGeom>
                  <a:avLst/>
                  <a:gdLst>
                    <a:gd name="T0" fmla="*/ 2 w 171"/>
                    <a:gd name="T1" fmla="*/ 52 h 52"/>
                    <a:gd name="T2" fmla="*/ 171 w 171"/>
                    <a:gd name="T3" fmla="*/ 52 h 52"/>
                    <a:gd name="T4" fmla="*/ 171 w 171"/>
                    <a:gd name="T5" fmla="*/ 0 h 52"/>
                    <a:gd name="T6" fmla="*/ 0 w 171"/>
                    <a:gd name="T7" fmla="*/ 0 h 52"/>
                    <a:gd name="T8" fmla="*/ 2 w 171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"/>
                    <a:gd name="T16" fmla="*/ 0 h 52"/>
                    <a:gd name="T17" fmla="*/ 171 w 17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" h="52">
                      <a:moveTo>
                        <a:pt x="2" y="52"/>
                      </a:moveTo>
                      <a:lnTo>
                        <a:pt x="171" y="52"/>
                      </a:lnTo>
                      <a:lnTo>
                        <a:pt x="171" y="0"/>
                      </a:lnTo>
                      <a:lnTo>
                        <a:pt x="0" y="0"/>
                      </a:lnTo>
                      <a:lnTo>
                        <a:pt x="2" y="5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" name="Freeform 272"/>
                <p:cNvSpPr>
                  <a:spLocks/>
                </p:cNvSpPr>
                <p:nvPr/>
              </p:nvSpPr>
              <p:spPr bwMode="auto">
                <a:xfrm>
                  <a:off x="2828" y="3569"/>
                  <a:ext cx="171" cy="52"/>
                </a:xfrm>
                <a:custGeom>
                  <a:avLst/>
                  <a:gdLst>
                    <a:gd name="T0" fmla="*/ 2 w 171"/>
                    <a:gd name="T1" fmla="*/ 52 h 52"/>
                    <a:gd name="T2" fmla="*/ 171 w 171"/>
                    <a:gd name="T3" fmla="*/ 52 h 52"/>
                    <a:gd name="T4" fmla="*/ 171 w 171"/>
                    <a:gd name="T5" fmla="*/ 0 h 52"/>
                    <a:gd name="T6" fmla="*/ 0 w 171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52"/>
                    <a:gd name="T14" fmla="*/ 171 w 171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52">
                      <a:moveTo>
                        <a:pt x="2" y="52"/>
                      </a:moveTo>
                      <a:lnTo>
                        <a:pt x="171" y="52"/>
                      </a:lnTo>
                      <a:lnTo>
                        <a:pt x="17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85" name="Group 280"/>
              <p:cNvGrpSpPr>
                <a:grpSpLocks/>
              </p:cNvGrpSpPr>
              <p:nvPr/>
            </p:nvGrpSpPr>
            <p:grpSpPr bwMode="auto">
              <a:xfrm>
                <a:off x="2828" y="3573"/>
                <a:ext cx="33" cy="46"/>
                <a:chOff x="2828" y="3573"/>
                <a:chExt cx="33" cy="46"/>
              </a:xfrm>
            </p:grpSpPr>
            <p:grpSp>
              <p:nvGrpSpPr>
                <p:cNvPr id="186" name="Group 276"/>
                <p:cNvGrpSpPr>
                  <a:grpSpLocks/>
                </p:cNvGrpSpPr>
                <p:nvPr/>
              </p:nvGrpSpPr>
              <p:grpSpPr bwMode="auto">
                <a:xfrm>
                  <a:off x="2830" y="3597"/>
                  <a:ext cx="31" cy="22"/>
                  <a:chOff x="2830" y="3597"/>
                  <a:chExt cx="31" cy="22"/>
                </a:xfrm>
              </p:grpSpPr>
              <p:sp>
                <p:nvSpPr>
                  <p:cNvPr id="190" name="Freeform 274"/>
                  <p:cNvSpPr>
                    <a:spLocks/>
                  </p:cNvSpPr>
                  <p:nvPr/>
                </p:nvSpPr>
                <p:spPr bwMode="auto">
                  <a:xfrm>
                    <a:off x="2830" y="3597"/>
                    <a:ext cx="31" cy="22"/>
                  </a:xfrm>
                  <a:custGeom>
                    <a:avLst/>
                    <a:gdLst>
                      <a:gd name="T0" fmla="*/ 0 w 31"/>
                      <a:gd name="T1" fmla="*/ 22 h 22"/>
                      <a:gd name="T2" fmla="*/ 14 w 31"/>
                      <a:gd name="T3" fmla="*/ 21 h 22"/>
                      <a:gd name="T4" fmla="*/ 21 w 31"/>
                      <a:gd name="T5" fmla="*/ 15 h 22"/>
                      <a:gd name="T6" fmla="*/ 29 w 31"/>
                      <a:gd name="T7" fmla="*/ 9 h 22"/>
                      <a:gd name="T8" fmla="*/ 31 w 31"/>
                      <a:gd name="T9" fmla="*/ 0 h 22"/>
                      <a:gd name="T10" fmla="*/ 0 w 31"/>
                      <a:gd name="T11" fmla="*/ 0 h 22"/>
                      <a:gd name="T12" fmla="*/ 0 w 31"/>
                      <a:gd name="T13" fmla="*/ 22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"/>
                      <a:gd name="T22" fmla="*/ 0 h 22"/>
                      <a:gd name="T23" fmla="*/ 31 w 31"/>
                      <a:gd name="T24" fmla="*/ 22 h 2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" h="22">
                        <a:moveTo>
                          <a:pt x="0" y="22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1" name="Freeform 275"/>
                  <p:cNvSpPr>
                    <a:spLocks/>
                  </p:cNvSpPr>
                  <p:nvPr/>
                </p:nvSpPr>
                <p:spPr bwMode="auto">
                  <a:xfrm>
                    <a:off x="2830" y="3597"/>
                    <a:ext cx="31" cy="22"/>
                  </a:xfrm>
                  <a:custGeom>
                    <a:avLst/>
                    <a:gdLst>
                      <a:gd name="T0" fmla="*/ 0 w 31"/>
                      <a:gd name="T1" fmla="*/ 22 h 22"/>
                      <a:gd name="T2" fmla="*/ 14 w 31"/>
                      <a:gd name="T3" fmla="*/ 21 h 22"/>
                      <a:gd name="T4" fmla="*/ 21 w 31"/>
                      <a:gd name="T5" fmla="*/ 15 h 22"/>
                      <a:gd name="T6" fmla="*/ 29 w 31"/>
                      <a:gd name="T7" fmla="*/ 9 h 22"/>
                      <a:gd name="T8" fmla="*/ 31 w 31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2"/>
                      <a:gd name="T17" fmla="*/ 31 w 31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2">
                        <a:moveTo>
                          <a:pt x="0" y="22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7" name="Group 279"/>
                <p:cNvGrpSpPr>
                  <a:grpSpLocks/>
                </p:cNvGrpSpPr>
                <p:nvPr/>
              </p:nvGrpSpPr>
              <p:grpSpPr bwMode="auto">
                <a:xfrm>
                  <a:off x="2828" y="3573"/>
                  <a:ext cx="33" cy="26"/>
                  <a:chOff x="2828" y="3573"/>
                  <a:chExt cx="33" cy="26"/>
                </a:xfrm>
              </p:grpSpPr>
              <p:sp>
                <p:nvSpPr>
                  <p:cNvPr id="188" name="Freeform 277"/>
                  <p:cNvSpPr>
                    <a:spLocks/>
                  </p:cNvSpPr>
                  <p:nvPr/>
                </p:nvSpPr>
                <p:spPr bwMode="auto">
                  <a:xfrm>
                    <a:off x="2828" y="3573"/>
                    <a:ext cx="33" cy="26"/>
                  </a:xfrm>
                  <a:custGeom>
                    <a:avLst/>
                    <a:gdLst>
                      <a:gd name="T0" fmla="*/ 0 w 33"/>
                      <a:gd name="T1" fmla="*/ 0 h 26"/>
                      <a:gd name="T2" fmla="*/ 2 w 33"/>
                      <a:gd name="T3" fmla="*/ 0 h 26"/>
                      <a:gd name="T4" fmla="*/ 5 w 33"/>
                      <a:gd name="T5" fmla="*/ 0 h 26"/>
                      <a:gd name="T6" fmla="*/ 16 w 33"/>
                      <a:gd name="T7" fmla="*/ 2 h 26"/>
                      <a:gd name="T8" fmla="*/ 23 w 33"/>
                      <a:gd name="T9" fmla="*/ 8 h 26"/>
                      <a:gd name="T10" fmla="*/ 31 w 33"/>
                      <a:gd name="T11" fmla="*/ 15 h 26"/>
                      <a:gd name="T12" fmla="*/ 33 w 33"/>
                      <a:gd name="T13" fmla="*/ 26 h 26"/>
                      <a:gd name="T14" fmla="*/ 5 w 33"/>
                      <a:gd name="T15" fmla="*/ 26 h 26"/>
                      <a:gd name="T16" fmla="*/ 0 w 33"/>
                      <a:gd name="T17" fmla="*/ 0 h 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"/>
                      <a:gd name="T28" fmla="*/ 0 h 26"/>
                      <a:gd name="T29" fmla="*/ 33 w 33"/>
                      <a:gd name="T30" fmla="*/ 26 h 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" h="2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2"/>
                        </a:lnTo>
                        <a:lnTo>
                          <a:pt x="23" y="8"/>
                        </a:lnTo>
                        <a:lnTo>
                          <a:pt x="31" y="15"/>
                        </a:lnTo>
                        <a:lnTo>
                          <a:pt x="33" y="26"/>
                        </a:lnTo>
                        <a:lnTo>
                          <a:pt x="5" y="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9" name="Freeform 278"/>
                  <p:cNvSpPr>
                    <a:spLocks/>
                  </p:cNvSpPr>
                  <p:nvPr/>
                </p:nvSpPr>
                <p:spPr bwMode="auto">
                  <a:xfrm>
                    <a:off x="2828" y="3573"/>
                    <a:ext cx="33" cy="26"/>
                  </a:xfrm>
                  <a:custGeom>
                    <a:avLst/>
                    <a:gdLst>
                      <a:gd name="T0" fmla="*/ 0 w 33"/>
                      <a:gd name="T1" fmla="*/ 0 h 26"/>
                      <a:gd name="T2" fmla="*/ 2 w 33"/>
                      <a:gd name="T3" fmla="*/ 0 h 26"/>
                      <a:gd name="T4" fmla="*/ 5 w 33"/>
                      <a:gd name="T5" fmla="*/ 0 h 26"/>
                      <a:gd name="T6" fmla="*/ 16 w 33"/>
                      <a:gd name="T7" fmla="*/ 2 h 26"/>
                      <a:gd name="T8" fmla="*/ 23 w 33"/>
                      <a:gd name="T9" fmla="*/ 8 h 26"/>
                      <a:gd name="T10" fmla="*/ 31 w 33"/>
                      <a:gd name="T11" fmla="*/ 15 h 26"/>
                      <a:gd name="T12" fmla="*/ 33 w 33"/>
                      <a:gd name="T13" fmla="*/ 26 h 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26"/>
                      <a:gd name="T23" fmla="*/ 33 w 33"/>
                      <a:gd name="T24" fmla="*/ 26 h 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2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2"/>
                        </a:lnTo>
                        <a:lnTo>
                          <a:pt x="23" y="8"/>
                        </a:lnTo>
                        <a:lnTo>
                          <a:pt x="31" y="15"/>
                        </a:lnTo>
                        <a:lnTo>
                          <a:pt x="33" y="2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8" name="Group 399"/>
            <p:cNvGrpSpPr>
              <a:grpSpLocks noChangeAspect="1"/>
            </p:cNvGrpSpPr>
            <p:nvPr/>
          </p:nvGrpSpPr>
          <p:grpSpPr bwMode="auto">
            <a:xfrm>
              <a:off x="884" y="935"/>
              <a:ext cx="1225" cy="1451"/>
              <a:chOff x="2245" y="2292"/>
              <a:chExt cx="1225" cy="1451"/>
            </a:xfrm>
          </p:grpSpPr>
          <p:sp>
            <p:nvSpPr>
              <p:cNvPr id="11" name="AutoShape 400"/>
              <p:cNvSpPr>
                <a:spLocks noChangeAspect="1" noChangeArrowheads="1" noTextEdit="1"/>
              </p:cNvSpPr>
              <p:nvPr/>
            </p:nvSpPr>
            <p:spPr bwMode="auto">
              <a:xfrm>
                <a:off x="2245" y="2292"/>
                <a:ext cx="1225" cy="1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2" name="Group 401"/>
              <p:cNvGrpSpPr>
                <a:grpSpLocks/>
              </p:cNvGrpSpPr>
              <p:nvPr/>
            </p:nvGrpSpPr>
            <p:grpSpPr bwMode="auto">
              <a:xfrm>
                <a:off x="2247" y="2293"/>
                <a:ext cx="629" cy="246"/>
                <a:chOff x="2247" y="2293"/>
                <a:chExt cx="629" cy="246"/>
              </a:xfrm>
            </p:grpSpPr>
            <p:sp>
              <p:nvSpPr>
                <p:cNvPr id="122" name="Oval 402"/>
                <p:cNvSpPr>
                  <a:spLocks noChangeArrowheads="1"/>
                </p:cNvSpPr>
                <p:nvPr/>
              </p:nvSpPr>
              <p:spPr bwMode="auto">
                <a:xfrm>
                  <a:off x="2247" y="2293"/>
                  <a:ext cx="124" cy="82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403"/>
                <p:cNvSpPr>
                  <a:spLocks noChangeShapeType="1"/>
                </p:cNvSpPr>
                <p:nvPr/>
              </p:nvSpPr>
              <p:spPr bwMode="auto">
                <a:xfrm>
                  <a:off x="2344" y="2359"/>
                  <a:ext cx="122" cy="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" name="Freeform 404"/>
                <p:cNvSpPr>
                  <a:spLocks/>
                </p:cNvSpPr>
                <p:nvPr/>
              </p:nvSpPr>
              <p:spPr bwMode="auto">
                <a:xfrm>
                  <a:off x="2466" y="2374"/>
                  <a:ext cx="158" cy="165"/>
                </a:xfrm>
                <a:custGeom>
                  <a:avLst/>
                  <a:gdLst>
                    <a:gd name="T0" fmla="*/ 0 w 158"/>
                    <a:gd name="T1" fmla="*/ 65 h 165"/>
                    <a:gd name="T2" fmla="*/ 0 w 158"/>
                    <a:gd name="T3" fmla="*/ 165 h 165"/>
                    <a:gd name="T4" fmla="*/ 158 w 158"/>
                    <a:gd name="T5" fmla="*/ 165 h 165"/>
                    <a:gd name="T6" fmla="*/ 158 w 158"/>
                    <a:gd name="T7" fmla="*/ 62 h 165"/>
                    <a:gd name="T8" fmla="*/ 76 w 158"/>
                    <a:gd name="T9" fmla="*/ 0 h 165"/>
                    <a:gd name="T10" fmla="*/ 0 w 158"/>
                    <a:gd name="T11" fmla="*/ 65 h 1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165"/>
                    <a:gd name="T20" fmla="*/ 158 w 158"/>
                    <a:gd name="T21" fmla="*/ 165 h 1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165">
                      <a:moveTo>
                        <a:pt x="0" y="65"/>
                      </a:moveTo>
                      <a:lnTo>
                        <a:pt x="0" y="165"/>
                      </a:lnTo>
                      <a:lnTo>
                        <a:pt x="158" y="165"/>
                      </a:lnTo>
                      <a:lnTo>
                        <a:pt x="158" y="62"/>
                      </a:lnTo>
                      <a:lnTo>
                        <a:pt x="76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" name="Line 405"/>
                <p:cNvSpPr>
                  <a:spLocks noChangeShapeType="1"/>
                </p:cNvSpPr>
                <p:nvPr/>
              </p:nvSpPr>
              <p:spPr bwMode="auto">
                <a:xfrm>
                  <a:off x="2621" y="2436"/>
                  <a:ext cx="9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6" name="Freeform 406"/>
                <p:cNvSpPr>
                  <a:spLocks/>
                </p:cNvSpPr>
                <p:nvPr/>
              </p:nvSpPr>
              <p:spPr bwMode="auto">
                <a:xfrm>
                  <a:off x="2705" y="2413"/>
                  <a:ext cx="171" cy="50"/>
                </a:xfrm>
                <a:custGeom>
                  <a:avLst/>
                  <a:gdLst>
                    <a:gd name="T0" fmla="*/ 0 w 171"/>
                    <a:gd name="T1" fmla="*/ 0 h 50"/>
                    <a:gd name="T2" fmla="*/ 0 w 171"/>
                    <a:gd name="T3" fmla="*/ 50 h 50"/>
                    <a:gd name="T4" fmla="*/ 166 w 171"/>
                    <a:gd name="T5" fmla="*/ 50 h 50"/>
                    <a:gd name="T6" fmla="*/ 118 w 171"/>
                    <a:gd name="T7" fmla="*/ 22 h 50"/>
                    <a:gd name="T8" fmla="*/ 171 w 171"/>
                    <a:gd name="T9" fmla="*/ 0 h 50"/>
                    <a:gd name="T10" fmla="*/ 0 w 171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1"/>
                    <a:gd name="T19" fmla="*/ 0 h 50"/>
                    <a:gd name="T20" fmla="*/ 171 w 171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1" h="5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166" y="50"/>
                      </a:lnTo>
                      <a:lnTo>
                        <a:pt x="118" y="22"/>
                      </a:lnTo>
                      <a:lnTo>
                        <a:pt x="17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" name="Oval 407"/>
              <p:cNvSpPr>
                <a:spLocks noChangeArrowheads="1"/>
              </p:cNvSpPr>
              <p:nvPr/>
            </p:nvSpPr>
            <p:spPr bwMode="auto">
              <a:xfrm>
                <a:off x="2247" y="2581"/>
                <a:ext cx="124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408"/>
              <p:cNvSpPr>
                <a:spLocks noChangeShapeType="1"/>
              </p:cNvSpPr>
              <p:nvPr/>
            </p:nvSpPr>
            <p:spPr bwMode="auto">
              <a:xfrm>
                <a:off x="2344" y="2648"/>
                <a:ext cx="122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409"/>
              <p:cNvSpPr>
                <a:spLocks/>
              </p:cNvSpPr>
              <p:nvPr/>
            </p:nvSpPr>
            <p:spPr bwMode="auto">
              <a:xfrm>
                <a:off x="2466" y="2663"/>
                <a:ext cx="158" cy="165"/>
              </a:xfrm>
              <a:custGeom>
                <a:avLst/>
                <a:gdLst>
                  <a:gd name="T0" fmla="*/ 0 w 158"/>
                  <a:gd name="T1" fmla="*/ 65 h 165"/>
                  <a:gd name="T2" fmla="*/ 0 w 158"/>
                  <a:gd name="T3" fmla="*/ 165 h 165"/>
                  <a:gd name="T4" fmla="*/ 158 w 158"/>
                  <a:gd name="T5" fmla="*/ 165 h 165"/>
                  <a:gd name="T6" fmla="*/ 158 w 158"/>
                  <a:gd name="T7" fmla="*/ 62 h 165"/>
                  <a:gd name="T8" fmla="*/ 76 w 158"/>
                  <a:gd name="T9" fmla="*/ 0 h 165"/>
                  <a:gd name="T10" fmla="*/ 0 w 158"/>
                  <a:gd name="T11" fmla="*/ 65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"/>
                  <a:gd name="T19" fmla="*/ 0 h 165"/>
                  <a:gd name="T20" fmla="*/ 158 w 158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" h="165">
                    <a:moveTo>
                      <a:pt x="0" y="65"/>
                    </a:moveTo>
                    <a:lnTo>
                      <a:pt x="0" y="165"/>
                    </a:lnTo>
                    <a:lnTo>
                      <a:pt x="158" y="165"/>
                    </a:lnTo>
                    <a:lnTo>
                      <a:pt x="158" y="62"/>
                    </a:lnTo>
                    <a:lnTo>
                      <a:pt x="76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410"/>
              <p:cNvSpPr>
                <a:spLocks noChangeShapeType="1"/>
              </p:cNvSpPr>
              <p:nvPr/>
            </p:nvSpPr>
            <p:spPr bwMode="auto">
              <a:xfrm>
                <a:off x="2621" y="2725"/>
                <a:ext cx="9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Oval 411"/>
              <p:cNvSpPr>
                <a:spLocks noChangeArrowheads="1"/>
              </p:cNvSpPr>
              <p:nvPr/>
            </p:nvSpPr>
            <p:spPr bwMode="auto">
              <a:xfrm>
                <a:off x="2254" y="2878"/>
                <a:ext cx="123" cy="79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412"/>
              <p:cNvSpPr>
                <a:spLocks noChangeShapeType="1"/>
              </p:cNvSpPr>
              <p:nvPr/>
            </p:nvSpPr>
            <p:spPr bwMode="auto">
              <a:xfrm>
                <a:off x="2351" y="2942"/>
                <a:ext cx="123" cy="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413"/>
              <p:cNvSpPr>
                <a:spLocks/>
              </p:cNvSpPr>
              <p:nvPr/>
            </p:nvSpPr>
            <p:spPr bwMode="auto">
              <a:xfrm>
                <a:off x="2474" y="2960"/>
                <a:ext cx="157" cy="164"/>
              </a:xfrm>
              <a:custGeom>
                <a:avLst/>
                <a:gdLst>
                  <a:gd name="T0" fmla="*/ 0 w 157"/>
                  <a:gd name="T1" fmla="*/ 66 h 164"/>
                  <a:gd name="T2" fmla="*/ 0 w 157"/>
                  <a:gd name="T3" fmla="*/ 164 h 164"/>
                  <a:gd name="T4" fmla="*/ 157 w 157"/>
                  <a:gd name="T5" fmla="*/ 164 h 164"/>
                  <a:gd name="T6" fmla="*/ 157 w 157"/>
                  <a:gd name="T7" fmla="*/ 61 h 164"/>
                  <a:gd name="T8" fmla="*/ 74 w 157"/>
                  <a:gd name="T9" fmla="*/ 0 h 164"/>
                  <a:gd name="T10" fmla="*/ 0 w 157"/>
                  <a:gd name="T11" fmla="*/ 66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4"/>
                  <a:gd name="T20" fmla="*/ 157 w 157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4">
                    <a:moveTo>
                      <a:pt x="0" y="66"/>
                    </a:moveTo>
                    <a:lnTo>
                      <a:pt x="0" y="164"/>
                    </a:lnTo>
                    <a:lnTo>
                      <a:pt x="157" y="164"/>
                    </a:lnTo>
                    <a:lnTo>
                      <a:pt x="157" y="61"/>
                    </a:lnTo>
                    <a:lnTo>
                      <a:pt x="74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414"/>
              <p:cNvSpPr>
                <a:spLocks noChangeShapeType="1"/>
              </p:cNvSpPr>
              <p:nvPr/>
            </p:nvSpPr>
            <p:spPr bwMode="auto">
              <a:xfrm>
                <a:off x="2627" y="3021"/>
                <a:ext cx="94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415"/>
              <p:cNvSpPr>
                <a:spLocks noChangeShapeType="1"/>
              </p:cNvSpPr>
              <p:nvPr/>
            </p:nvSpPr>
            <p:spPr bwMode="auto">
              <a:xfrm flipH="1">
                <a:off x="2344" y="2539"/>
                <a:ext cx="13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416"/>
              <p:cNvSpPr>
                <a:spLocks noChangeShapeType="1"/>
              </p:cNvSpPr>
              <p:nvPr/>
            </p:nvSpPr>
            <p:spPr bwMode="auto">
              <a:xfrm flipH="1">
                <a:off x="2358" y="2826"/>
                <a:ext cx="116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Oval 417"/>
              <p:cNvSpPr>
                <a:spLocks noChangeArrowheads="1"/>
              </p:cNvSpPr>
              <p:nvPr/>
            </p:nvSpPr>
            <p:spPr bwMode="auto">
              <a:xfrm>
                <a:off x="2254" y="3172"/>
                <a:ext cx="123" cy="81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418"/>
              <p:cNvSpPr>
                <a:spLocks noChangeShapeType="1"/>
              </p:cNvSpPr>
              <p:nvPr/>
            </p:nvSpPr>
            <p:spPr bwMode="auto">
              <a:xfrm>
                <a:off x="2351" y="3236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419"/>
              <p:cNvSpPr>
                <a:spLocks/>
              </p:cNvSpPr>
              <p:nvPr/>
            </p:nvSpPr>
            <p:spPr bwMode="auto">
              <a:xfrm>
                <a:off x="2474" y="3252"/>
                <a:ext cx="157" cy="164"/>
              </a:xfrm>
              <a:custGeom>
                <a:avLst/>
                <a:gdLst>
                  <a:gd name="T0" fmla="*/ 0 w 157"/>
                  <a:gd name="T1" fmla="*/ 65 h 164"/>
                  <a:gd name="T2" fmla="*/ 0 w 157"/>
                  <a:gd name="T3" fmla="*/ 164 h 164"/>
                  <a:gd name="T4" fmla="*/ 157 w 157"/>
                  <a:gd name="T5" fmla="*/ 164 h 164"/>
                  <a:gd name="T6" fmla="*/ 157 w 157"/>
                  <a:gd name="T7" fmla="*/ 62 h 164"/>
                  <a:gd name="T8" fmla="*/ 74 w 157"/>
                  <a:gd name="T9" fmla="*/ 0 h 164"/>
                  <a:gd name="T10" fmla="*/ 0 w 157"/>
                  <a:gd name="T11" fmla="*/ 65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4"/>
                  <a:gd name="T20" fmla="*/ 157 w 157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4">
                    <a:moveTo>
                      <a:pt x="0" y="65"/>
                    </a:moveTo>
                    <a:lnTo>
                      <a:pt x="0" y="164"/>
                    </a:lnTo>
                    <a:lnTo>
                      <a:pt x="157" y="164"/>
                    </a:lnTo>
                    <a:lnTo>
                      <a:pt x="157" y="62"/>
                    </a:lnTo>
                    <a:lnTo>
                      <a:pt x="74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420"/>
              <p:cNvSpPr>
                <a:spLocks noChangeShapeType="1"/>
              </p:cNvSpPr>
              <p:nvPr/>
            </p:nvSpPr>
            <p:spPr bwMode="auto">
              <a:xfrm>
                <a:off x="2627" y="3314"/>
                <a:ext cx="9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Line 421"/>
              <p:cNvSpPr>
                <a:spLocks noChangeShapeType="1"/>
              </p:cNvSpPr>
              <p:nvPr/>
            </p:nvSpPr>
            <p:spPr bwMode="auto">
              <a:xfrm flipH="1">
                <a:off x="2358" y="3122"/>
                <a:ext cx="116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8" name="Group 422"/>
              <p:cNvGrpSpPr>
                <a:grpSpLocks/>
              </p:cNvGrpSpPr>
              <p:nvPr/>
            </p:nvGrpSpPr>
            <p:grpSpPr bwMode="auto">
              <a:xfrm>
                <a:off x="2710" y="2980"/>
                <a:ext cx="169" cy="52"/>
                <a:chOff x="2710" y="2980"/>
                <a:chExt cx="169" cy="52"/>
              </a:xfrm>
            </p:grpSpPr>
            <p:sp>
              <p:nvSpPr>
                <p:cNvPr id="120" name="Freeform 423"/>
                <p:cNvSpPr>
                  <a:spLocks/>
                </p:cNvSpPr>
                <p:nvPr/>
              </p:nvSpPr>
              <p:spPr bwMode="auto">
                <a:xfrm>
                  <a:off x="2710" y="2980"/>
                  <a:ext cx="169" cy="52"/>
                </a:xfrm>
                <a:custGeom>
                  <a:avLst/>
                  <a:gdLst>
                    <a:gd name="T0" fmla="*/ 168 w 169"/>
                    <a:gd name="T1" fmla="*/ 0 h 52"/>
                    <a:gd name="T2" fmla="*/ 0 w 169"/>
                    <a:gd name="T3" fmla="*/ 0 h 52"/>
                    <a:gd name="T4" fmla="*/ 0 w 169"/>
                    <a:gd name="T5" fmla="*/ 52 h 52"/>
                    <a:gd name="T6" fmla="*/ 169 w 169"/>
                    <a:gd name="T7" fmla="*/ 52 h 52"/>
                    <a:gd name="T8" fmla="*/ 168 w 169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52"/>
                    <a:gd name="T17" fmla="*/ 169 w 169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52">
                      <a:moveTo>
                        <a:pt x="168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69" y="52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1" name="Freeform 424"/>
                <p:cNvSpPr>
                  <a:spLocks/>
                </p:cNvSpPr>
                <p:nvPr/>
              </p:nvSpPr>
              <p:spPr bwMode="auto">
                <a:xfrm>
                  <a:off x="2710" y="2980"/>
                  <a:ext cx="169" cy="52"/>
                </a:xfrm>
                <a:custGeom>
                  <a:avLst/>
                  <a:gdLst>
                    <a:gd name="T0" fmla="*/ 168 w 169"/>
                    <a:gd name="T1" fmla="*/ 0 h 52"/>
                    <a:gd name="T2" fmla="*/ 0 w 169"/>
                    <a:gd name="T3" fmla="*/ 0 h 52"/>
                    <a:gd name="T4" fmla="*/ 0 w 169"/>
                    <a:gd name="T5" fmla="*/ 52 h 52"/>
                    <a:gd name="T6" fmla="*/ 169 w 169"/>
                    <a:gd name="T7" fmla="*/ 52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9"/>
                    <a:gd name="T13" fmla="*/ 0 h 52"/>
                    <a:gd name="T14" fmla="*/ 169 w 169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9" h="52">
                      <a:moveTo>
                        <a:pt x="168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69" y="52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9" name="Freeform 425"/>
              <p:cNvSpPr>
                <a:spLocks/>
              </p:cNvSpPr>
              <p:nvPr/>
            </p:nvSpPr>
            <p:spPr bwMode="auto">
              <a:xfrm>
                <a:off x="2711" y="2692"/>
                <a:ext cx="119" cy="57"/>
              </a:xfrm>
              <a:custGeom>
                <a:avLst/>
                <a:gdLst>
                  <a:gd name="T0" fmla="*/ 119 w 119"/>
                  <a:gd name="T1" fmla="*/ 26 h 57"/>
                  <a:gd name="T2" fmla="*/ 70 w 119"/>
                  <a:gd name="T3" fmla="*/ 0 h 57"/>
                  <a:gd name="T4" fmla="*/ 0 w 119"/>
                  <a:gd name="T5" fmla="*/ 0 h 57"/>
                  <a:gd name="T6" fmla="*/ 0 w 119"/>
                  <a:gd name="T7" fmla="*/ 57 h 57"/>
                  <a:gd name="T8" fmla="*/ 77 w 119"/>
                  <a:gd name="T9" fmla="*/ 57 h 57"/>
                  <a:gd name="T10" fmla="*/ 119 w 119"/>
                  <a:gd name="T11" fmla="*/ 26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57"/>
                  <a:gd name="T20" fmla="*/ 119 w 119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57">
                    <a:moveTo>
                      <a:pt x="119" y="2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57"/>
                    </a:lnTo>
                    <a:lnTo>
                      <a:pt x="77" y="57"/>
                    </a:lnTo>
                    <a:lnTo>
                      <a:pt x="119" y="2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0" name="Group 426"/>
              <p:cNvGrpSpPr>
                <a:grpSpLocks/>
              </p:cNvGrpSpPr>
              <p:nvPr/>
            </p:nvGrpSpPr>
            <p:grpSpPr bwMode="auto">
              <a:xfrm>
                <a:off x="2850" y="2981"/>
                <a:ext cx="32" cy="48"/>
                <a:chOff x="2850" y="2981"/>
                <a:chExt cx="32" cy="48"/>
              </a:xfrm>
            </p:grpSpPr>
            <p:grpSp>
              <p:nvGrpSpPr>
                <p:cNvPr id="114" name="Group 427"/>
                <p:cNvGrpSpPr>
                  <a:grpSpLocks/>
                </p:cNvGrpSpPr>
                <p:nvPr/>
              </p:nvGrpSpPr>
              <p:grpSpPr bwMode="auto">
                <a:xfrm>
                  <a:off x="2850" y="2981"/>
                  <a:ext cx="29" cy="24"/>
                  <a:chOff x="2850" y="2981"/>
                  <a:chExt cx="29" cy="24"/>
                </a:xfrm>
              </p:grpSpPr>
              <p:sp>
                <p:nvSpPr>
                  <p:cNvPr id="118" name="Freeform 428"/>
                  <p:cNvSpPr>
                    <a:spLocks/>
                  </p:cNvSpPr>
                  <p:nvPr/>
                </p:nvSpPr>
                <p:spPr bwMode="auto">
                  <a:xfrm>
                    <a:off x="2850" y="2981"/>
                    <a:ext cx="29" cy="24"/>
                  </a:xfrm>
                  <a:custGeom>
                    <a:avLst/>
                    <a:gdLst>
                      <a:gd name="T0" fmla="*/ 29 w 29"/>
                      <a:gd name="T1" fmla="*/ 0 h 24"/>
                      <a:gd name="T2" fmla="*/ 17 w 29"/>
                      <a:gd name="T3" fmla="*/ 3 h 24"/>
                      <a:gd name="T4" fmla="*/ 9 w 29"/>
                      <a:gd name="T5" fmla="*/ 7 h 24"/>
                      <a:gd name="T6" fmla="*/ 1 w 29"/>
                      <a:gd name="T7" fmla="*/ 13 h 24"/>
                      <a:gd name="T8" fmla="*/ 0 w 29"/>
                      <a:gd name="T9" fmla="*/ 24 h 24"/>
                      <a:gd name="T10" fmla="*/ 29 w 29"/>
                      <a:gd name="T11" fmla="*/ 24 h 24"/>
                      <a:gd name="T12" fmla="*/ 29 w 29"/>
                      <a:gd name="T13" fmla="*/ 0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9"/>
                      <a:gd name="T22" fmla="*/ 0 h 24"/>
                      <a:gd name="T23" fmla="*/ 29 w 29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9" h="24">
                        <a:moveTo>
                          <a:pt x="29" y="0"/>
                        </a:moveTo>
                        <a:lnTo>
                          <a:pt x="17" y="3"/>
                        </a:lnTo>
                        <a:lnTo>
                          <a:pt x="9" y="7"/>
                        </a:lnTo>
                        <a:lnTo>
                          <a:pt x="1" y="13"/>
                        </a:lnTo>
                        <a:lnTo>
                          <a:pt x="0" y="24"/>
                        </a:lnTo>
                        <a:lnTo>
                          <a:pt x="29" y="24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9" name="Freeform 429"/>
                  <p:cNvSpPr>
                    <a:spLocks/>
                  </p:cNvSpPr>
                  <p:nvPr/>
                </p:nvSpPr>
                <p:spPr bwMode="auto">
                  <a:xfrm>
                    <a:off x="2850" y="2981"/>
                    <a:ext cx="29" cy="24"/>
                  </a:xfrm>
                  <a:custGeom>
                    <a:avLst/>
                    <a:gdLst>
                      <a:gd name="T0" fmla="*/ 29 w 29"/>
                      <a:gd name="T1" fmla="*/ 0 h 24"/>
                      <a:gd name="T2" fmla="*/ 17 w 29"/>
                      <a:gd name="T3" fmla="*/ 3 h 24"/>
                      <a:gd name="T4" fmla="*/ 9 w 29"/>
                      <a:gd name="T5" fmla="*/ 7 h 24"/>
                      <a:gd name="T6" fmla="*/ 1 w 29"/>
                      <a:gd name="T7" fmla="*/ 13 h 24"/>
                      <a:gd name="T8" fmla="*/ 0 w 29"/>
                      <a:gd name="T9" fmla="*/ 24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24"/>
                      <a:gd name="T17" fmla="*/ 29 w 29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24">
                        <a:moveTo>
                          <a:pt x="29" y="0"/>
                        </a:moveTo>
                        <a:lnTo>
                          <a:pt x="17" y="3"/>
                        </a:lnTo>
                        <a:lnTo>
                          <a:pt x="9" y="7"/>
                        </a:lnTo>
                        <a:lnTo>
                          <a:pt x="1" y="13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15" name="Group 430"/>
                <p:cNvGrpSpPr>
                  <a:grpSpLocks/>
                </p:cNvGrpSpPr>
                <p:nvPr/>
              </p:nvGrpSpPr>
              <p:grpSpPr bwMode="auto">
                <a:xfrm>
                  <a:off x="2850" y="3002"/>
                  <a:ext cx="32" cy="27"/>
                  <a:chOff x="2850" y="3002"/>
                  <a:chExt cx="32" cy="27"/>
                </a:xfrm>
              </p:grpSpPr>
              <p:sp>
                <p:nvSpPr>
                  <p:cNvPr id="116" name="Freeform 431"/>
                  <p:cNvSpPr>
                    <a:spLocks/>
                  </p:cNvSpPr>
                  <p:nvPr/>
                </p:nvSpPr>
                <p:spPr bwMode="auto">
                  <a:xfrm>
                    <a:off x="2850" y="3002"/>
                    <a:ext cx="32" cy="27"/>
                  </a:xfrm>
                  <a:custGeom>
                    <a:avLst/>
                    <a:gdLst>
                      <a:gd name="T0" fmla="*/ 32 w 32"/>
                      <a:gd name="T1" fmla="*/ 27 h 27"/>
                      <a:gd name="T2" fmla="*/ 29 w 32"/>
                      <a:gd name="T3" fmla="*/ 27 h 27"/>
                      <a:gd name="T4" fmla="*/ 28 w 32"/>
                      <a:gd name="T5" fmla="*/ 27 h 27"/>
                      <a:gd name="T6" fmla="*/ 17 w 32"/>
                      <a:gd name="T7" fmla="*/ 25 h 27"/>
                      <a:gd name="T8" fmla="*/ 9 w 32"/>
                      <a:gd name="T9" fmla="*/ 18 h 27"/>
                      <a:gd name="T10" fmla="*/ 1 w 32"/>
                      <a:gd name="T11" fmla="*/ 10 h 27"/>
                      <a:gd name="T12" fmla="*/ 0 w 32"/>
                      <a:gd name="T13" fmla="*/ 0 h 27"/>
                      <a:gd name="T14" fmla="*/ 28 w 32"/>
                      <a:gd name="T15" fmla="*/ 0 h 27"/>
                      <a:gd name="T16" fmla="*/ 32 w 32"/>
                      <a:gd name="T17" fmla="*/ 27 h 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2"/>
                      <a:gd name="T28" fmla="*/ 0 h 27"/>
                      <a:gd name="T29" fmla="*/ 32 w 32"/>
                      <a:gd name="T30" fmla="*/ 27 h 2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2" h="27">
                        <a:moveTo>
                          <a:pt x="32" y="27"/>
                        </a:move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17" y="25"/>
                        </a:lnTo>
                        <a:lnTo>
                          <a:pt x="9" y="18"/>
                        </a:lnTo>
                        <a:lnTo>
                          <a:pt x="1" y="10"/>
                        </a:lnTo>
                        <a:lnTo>
                          <a:pt x="0" y="0"/>
                        </a:lnTo>
                        <a:lnTo>
                          <a:pt x="28" y="0"/>
                        </a:lnTo>
                        <a:lnTo>
                          <a:pt x="32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7" name="Freeform 432"/>
                  <p:cNvSpPr>
                    <a:spLocks/>
                  </p:cNvSpPr>
                  <p:nvPr/>
                </p:nvSpPr>
                <p:spPr bwMode="auto">
                  <a:xfrm>
                    <a:off x="2850" y="3002"/>
                    <a:ext cx="32" cy="27"/>
                  </a:xfrm>
                  <a:custGeom>
                    <a:avLst/>
                    <a:gdLst>
                      <a:gd name="T0" fmla="*/ 32 w 32"/>
                      <a:gd name="T1" fmla="*/ 27 h 27"/>
                      <a:gd name="T2" fmla="*/ 29 w 32"/>
                      <a:gd name="T3" fmla="*/ 27 h 27"/>
                      <a:gd name="T4" fmla="*/ 28 w 32"/>
                      <a:gd name="T5" fmla="*/ 27 h 27"/>
                      <a:gd name="T6" fmla="*/ 17 w 32"/>
                      <a:gd name="T7" fmla="*/ 25 h 27"/>
                      <a:gd name="T8" fmla="*/ 9 w 32"/>
                      <a:gd name="T9" fmla="*/ 18 h 27"/>
                      <a:gd name="T10" fmla="*/ 1 w 32"/>
                      <a:gd name="T11" fmla="*/ 10 h 27"/>
                      <a:gd name="T12" fmla="*/ 0 w 32"/>
                      <a:gd name="T13" fmla="*/ 0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7"/>
                      <a:gd name="T23" fmla="*/ 32 w 32"/>
                      <a:gd name="T24" fmla="*/ 27 h 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7">
                        <a:moveTo>
                          <a:pt x="32" y="27"/>
                        </a:move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17" y="25"/>
                        </a:lnTo>
                        <a:lnTo>
                          <a:pt x="9" y="18"/>
                        </a:lnTo>
                        <a:lnTo>
                          <a:pt x="1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1" name="Group 433"/>
              <p:cNvGrpSpPr>
                <a:grpSpLocks/>
              </p:cNvGrpSpPr>
              <p:nvPr/>
            </p:nvGrpSpPr>
            <p:grpSpPr bwMode="auto">
              <a:xfrm>
                <a:off x="2714" y="3276"/>
                <a:ext cx="114" cy="55"/>
                <a:chOff x="2714" y="3276"/>
                <a:chExt cx="114" cy="55"/>
              </a:xfrm>
            </p:grpSpPr>
            <p:grpSp>
              <p:nvGrpSpPr>
                <p:cNvPr id="104" name="Group 434"/>
                <p:cNvGrpSpPr>
                  <a:grpSpLocks/>
                </p:cNvGrpSpPr>
                <p:nvPr/>
              </p:nvGrpSpPr>
              <p:grpSpPr bwMode="auto">
                <a:xfrm>
                  <a:off x="2714" y="3277"/>
                  <a:ext cx="80" cy="54"/>
                  <a:chOff x="2714" y="3277"/>
                  <a:chExt cx="80" cy="54"/>
                </a:xfrm>
              </p:grpSpPr>
              <p:sp>
                <p:nvSpPr>
                  <p:cNvPr id="112" name="Rectangle 435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3277"/>
                    <a:ext cx="78" cy="52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Rectangle 436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3277"/>
                    <a:ext cx="80" cy="5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5" name="Group 437"/>
                <p:cNvGrpSpPr>
                  <a:grpSpLocks/>
                </p:cNvGrpSpPr>
                <p:nvPr/>
              </p:nvGrpSpPr>
              <p:grpSpPr bwMode="auto">
                <a:xfrm>
                  <a:off x="2788" y="3276"/>
                  <a:ext cx="40" cy="52"/>
                  <a:chOff x="2788" y="3276"/>
                  <a:chExt cx="40" cy="52"/>
                </a:xfrm>
              </p:grpSpPr>
              <p:grpSp>
                <p:nvGrpSpPr>
                  <p:cNvPr id="106" name="Group 438"/>
                  <p:cNvGrpSpPr>
                    <a:grpSpLocks/>
                  </p:cNvGrpSpPr>
                  <p:nvPr/>
                </p:nvGrpSpPr>
                <p:grpSpPr bwMode="auto">
                  <a:xfrm>
                    <a:off x="2789" y="3276"/>
                    <a:ext cx="39" cy="24"/>
                    <a:chOff x="2789" y="3276"/>
                    <a:chExt cx="39" cy="24"/>
                  </a:xfrm>
                </p:grpSpPr>
                <p:sp>
                  <p:nvSpPr>
                    <p:cNvPr id="110" name="Freeform 439"/>
                    <p:cNvSpPr>
                      <a:spLocks/>
                    </p:cNvSpPr>
                    <p:nvPr/>
                  </p:nvSpPr>
                  <p:spPr bwMode="auto">
                    <a:xfrm>
                      <a:off x="2789" y="3276"/>
                      <a:ext cx="39" cy="24"/>
                    </a:xfrm>
                    <a:custGeom>
                      <a:avLst/>
                      <a:gdLst>
                        <a:gd name="T0" fmla="*/ 0 w 39"/>
                        <a:gd name="T1" fmla="*/ 0 h 24"/>
                        <a:gd name="T2" fmla="*/ 16 w 39"/>
                        <a:gd name="T3" fmla="*/ 1 h 24"/>
                        <a:gd name="T4" fmla="*/ 28 w 39"/>
                        <a:gd name="T5" fmla="*/ 7 h 24"/>
                        <a:gd name="T6" fmla="*/ 37 w 39"/>
                        <a:gd name="T7" fmla="*/ 15 h 24"/>
                        <a:gd name="T8" fmla="*/ 39 w 39"/>
                        <a:gd name="T9" fmla="*/ 24 h 24"/>
                        <a:gd name="T10" fmla="*/ 0 w 39"/>
                        <a:gd name="T11" fmla="*/ 24 h 24"/>
                        <a:gd name="T12" fmla="*/ 0 w 39"/>
                        <a:gd name="T13" fmla="*/ 0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4"/>
                        <a:gd name="T23" fmla="*/ 39 w 39"/>
                        <a:gd name="T24" fmla="*/ 24 h 2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4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7"/>
                          </a:lnTo>
                          <a:lnTo>
                            <a:pt x="37" y="15"/>
                          </a:lnTo>
                          <a:lnTo>
                            <a:pt x="39" y="24"/>
                          </a:lnTo>
                          <a:lnTo>
                            <a:pt x="0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1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789" y="3276"/>
                      <a:ext cx="39" cy="24"/>
                    </a:xfrm>
                    <a:custGeom>
                      <a:avLst/>
                      <a:gdLst>
                        <a:gd name="T0" fmla="*/ 0 w 39"/>
                        <a:gd name="T1" fmla="*/ 0 h 24"/>
                        <a:gd name="T2" fmla="*/ 16 w 39"/>
                        <a:gd name="T3" fmla="*/ 1 h 24"/>
                        <a:gd name="T4" fmla="*/ 28 w 39"/>
                        <a:gd name="T5" fmla="*/ 7 h 24"/>
                        <a:gd name="T6" fmla="*/ 37 w 39"/>
                        <a:gd name="T7" fmla="*/ 15 h 24"/>
                        <a:gd name="T8" fmla="*/ 39 w 39"/>
                        <a:gd name="T9" fmla="*/ 24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"/>
                        <a:gd name="T16" fmla="*/ 0 h 24"/>
                        <a:gd name="T17" fmla="*/ 39 w 39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" h="24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7"/>
                          </a:lnTo>
                          <a:lnTo>
                            <a:pt x="37" y="15"/>
                          </a:lnTo>
                          <a:lnTo>
                            <a:pt x="39" y="24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07" name="Group 441"/>
                  <p:cNvGrpSpPr>
                    <a:grpSpLocks/>
                  </p:cNvGrpSpPr>
                  <p:nvPr/>
                </p:nvGrpSpPr>
                <p:grpSpPr bwMode="auto">
                  <a:xfrm>
                    <a:off x="2788" y="3298"/>
                    <a:ext cx="40" cy="30"/>
                    <a:chOff x="2788" y="3298"/>
                    <a:chExt cx="40" cy="30"/>
                  </a:xfrm>
                </p:grpSpPr>
                <p:sp>
                  <p:nvSpPr>
                    <p:cNvPr id="108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2788" y="3298"/>
                      <a:ext cx="40" cy="30"/>
                    </a:xfrm>
                    <a:custGeom>
                      <a:avLst/>
                      <a:gdLst>
                        <a:gd name="T0" fmla="*/ 0 w 40"/>
                        <a:gd name="T1" fmla="*/ 30 h 30"/>
                        <a:gd name="T2" fmla="*/ 1 w 40"/>
                        <a:gd name="T3" fmla="*/ 30 h 30"/>
                        <a:gd name="T4" fmla="*/ 4 w 40"/>
                        <a:gd name="T5" fmla="*/ 30 h 30"/>
                        <a:gd name="T6" fmla="*/ 17 w 40"/>
                        <a:gd name="T7" fmla="*/ 28 h 30"/>
                        <a:gd name="T8" fmla="*/ 29 w 40"/>
                        <a:gd name="T9" fmla="*/ 21 h 30"/>
                        <a:gd name="T10" fmla="*/ 38 w 40"/>
                        <a:gd name="T11" fmla="*/ 12 h 30"/>
                        <a:gd name="T12" fmla="*/ 40 w 40"/>
                        <a:gd name="T13" fmla="*/ 0 h 30"/>
                        <a:gd name="T14" fmla="*/ 4 w 40"/>
                        <a:gd name="T15" fmla="*/ 0 h 30"/>
                        <a:gd name="T16" fmla="*/ 0 w 40"/>
                        <a:gd name="T17" fmla="*/ 30 h 3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0"/>
                        <a:gd name="T28" fmla="*/ 0 h 30"/>
                        <a:gd name="T29" fmla="*/ 40 w 40"/>
                        <a:gd name="T30" fmla="*/ 30 h 3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0" h="30">
                          <a:moveTo>
                            <a:pt x="0" y="30"/>
                          </a:moveTo>
                          <a:lnTo>
                            <a:pt x="1" y="30"/>
                          </a:lnTo>
                          <a:lnTo>
                            <a:pt x="4" y="30"/>
                          </a:lnTo>
                          <a:lnTo>
                            <a:pt x="17" y="28"/>
                          </a:lnTo>
                          <a:lnTo>
                            <a:pt x="29" y="21"/>
                          </a:lnTo>
                          <a:lnTo>
                            <a:pt x="38" y="12"/>
                          </a:lnTo>
                          <a:lnTo>
                            <a:pt x="40" y="0"/>
                          </a:lnTo>
                          <a:lnTo>
                            <a:pt x="4" y="0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" name="Freeform 443"/>
                    <p:cNvSpPr>
                      <a:spLocks/>
                    </p:cNvSpPr>
                    <p:nvPr/>
                  </p:nvSpPr>
                  <p:spPr bwMode="auto">
                    <a:xfrm>
                      <a:off x="2788" y="3298"/>
                      <a:ext cx="40" cy="30"/>
                    </a:xfrm>
                    <a:custGeom>
                      <a:avLst/>
                      <a:gdLst>
                        <a:gd name="T0" fmla="*/ 0 w 40"/>
                        <a:gd name="T1" fmla="*/ 30 h 30"/>
                        <a:gd name="T2" fmla="*/ 1 w 40"/>
                        <a:gd name="T3" fmla="*/ 30 h 30"/>
                        <a:gd name="T4" fmla="*/ 4 w 40"/>
                        <a:gd name="T5" fmla="*/ 30 h 30"/>
                        <a:gd name="T6" fmla="*/ 17 w 40"/>
                        <a:gd name="T7" fmla="*/ 28 h 30"/>
                        <a:gd name="T8" fmla="*/ 29 w 40"/>
                        <a:gd name="T9" fmla="*/ 21 h 30"/>
                        <a:gd name="T10" fmla="*/ 38 w 40"/>
                        <a:gd name="T11" fmla="*/ 12 h 30"/>
                        <a:gd name="T12" fmla="*/ 40 w 40"/>
                        <a:gd name="T13" fmla="*/ 0 h 3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"/>
                        <a:gd name="T22" fmla="*/ 0 h 30"/>
                        <a:gd name="T23" fmla="*/ 40 w 40"/>
                        <a:gd name="T24" fmla="*/ 30 h 3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" h="30">
                          <a:moveTo>
                            <a:pt x="0" y="30"/>
                          </a:moveTo>
                          <a:lnTo>
                            <a:pt x="1" y="30"/>
                          </a:lnTo>
                          <a:lnTo>
                            <a:pt x="4" y="30"/>
                          </a:lnTo>
                          <a:lnTo>
                            <a:pt x="17" y="28"/>
                          </a:lnTo>
                          <a:lnTo>
                            <a:pt x="29" y="21"/>
                          </a:lnTo>
                          <a:lnTo>
                            <a:pt x="38" y="12"/>
                          </a:lnTo>
                          <a:lnTo>
                            <a:pt x="4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  <p:sp>
            <p:nvSpPr>
              <p:cNvPr id="32" name="Oval 444"/>
              <p:cNvSpPr>
                <a:spLocks noChangeArrowheads="1"/>
              </p:cNvSpPr>
              <p:nvPr/>
            </p:nvSpPr>
            <p:spPr bwMode="auto">
              <a:xfrm>
                <a:off x="2251" y="3465"/>
                <a:ext cx="123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445"/>
              <p:cNvSpPr>
                <a:spLocks noChangeShapeType="1"/>
              </p:cNvSpPr>
              <p:nvPr/>
            </p:nvSpPr>
            <p:spPr bwMode="auto">
              <a:xfrm>
                <a:off x="2346" y="3529"/>
                <a:ext cx="124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446"/>
              <p:cNvSpPr>
                <a:spLocks/>
              </p:cNvSpPr>
              <p:nvPr/>
            </p:nvSpPr>
            <p:spPr bwMode="auto">
              <a:xfrm>
                <a:off x="2470" y="3545"/>
                <a:ext cx="156" cy="165"/>
              </a:xfrm>
              <a:custGeom>
                <a:avLst/>
                <a:gdLst>
                  <a:gd name="T0" fmla="*/ 0 w 156"/>
                  <a:gd name="T1" fmla="*/ 66 h 165"/>
                  <a:gd name="T2" fmla="*/ 0 w 156"/>
                  <a:gd name="T3" fmla="*/ 165 h 165"/>
                  <a:gd name="T4" fmla="*/ 156 w 156"/>
                  <a:gd name="T5" fmla="*/ 165 h 165"/>
                  <a:gd name="T6" fmla="*/ 156 w 156"/>
                  <a:gd name="T7" fmla="*/ 63 h 165"/>
                  <a:gd name="T8" fmla="*/ 77 w 156"/>
                  <a:gd name="T9" fmla="*/ 0 h 165"/>
                  <a:gd name="T10" fmla="*/ 0 w 156"/>
                  <a:gd name="T11" fmla="*/ 66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165"/>
                  <a:gd name="T20" fmla="*/ 156 w 156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165">
                    <a:moveTo>
                      <a:pt x="0" y="66"/>
                    </a:moveTo>
                    <a:lnTo>
                      <a:pt x="0" y="165"/>
                    </a:lnTo>
                    <a:lnTo>
                      <a:pt x="156" y="165"/>
                    </a:lnTo>
                    <a:lnTo>
                      <a:pt x="156" y="63"/>
                    </a:lnTo>
                    <a:lnTo>
                      <a:pt x="7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Line 447"/>
              <p:cNvSpPr>
                <a:spLocks noChangeShapeType="1"/>
              </p:cNvSpPr>
              <p:nvPr/>
            </p:nvSpPr>
            <p:spPr bwMode="auto">
              <a:xfrm>
                <a:off x="2626" y="3608"/>
                <a:ext cx="9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448"/>
              <p:cNvSpPr>
                <a:spLocks noChangeShapeType="1"/>
              </p:cNvSpPr>
              <p:nvPr/>
            </p:nvSpPr>
            <p:spPr bwMode="auto">
              <a:xfrm flipH="1">
                <a:off x="2357" y="3416"/>
                <a:ext cx="113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7" name="Group 449"/>
              <p:cNvGrpSpPr>
                <a:grpSpLocks/>
              </p:cNvGrpSpPr>
              <p:nvPr/>
            </p:nvGrpSpPr>
            <p:grpSpPr bwMode="auto">
              <a:xfrm>
                <a:off x="2711" y="3569"/>
                <a:ext cx="112" cy="55"/>
                <a:chOff x="2711" y="3569"/>
                <a:chExt cx="112" cy="55"/>
              </a:xfrm>
            </p:grpSpPr>
            <p:grpSp>
              <p:nvGrpSpPr>
                <p:cNvPr id="94" name="Group 450"/>
                <p:cNvGrpSpPr>
                  <a:grpSpLocks/>
                </p:cNvGrpSpPr>
                <p:nvPr/>
              </p:nvGrpSpPr>
              <p:grpSpPr bwMode="auto">
                <a:xfrm>
                  <a:off x="2711" y="3570"/>
                  <a:ext cx="80" cy="54"/>
                  <a:chOff x="2711" y="3570"/>
                  <a:chExt cx="80" cy="54"/>
                </a:xfrm>
              </p:grpSpPr>
              <p:sp>
                <p:nvSpPr>
                  <p:cNvPr id="102" name="Rectangle 451"/>
                  <p:cNvSpPr>
                    <a:spLocks noChangeArrowheads="1"/>
                  </p:cNvSpPr>
                  <p:nvPr/>
                </p:nvSpPr>
                <p:spPr bwMode="auto">
                  <a:xfrm>
                    <a:off x="2711" y="3570"/>
                    <a:ext cx="78" cy="52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2711" y="3570"/>
                    <a:ext cx="80" cy="5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" name="Group 453"/>
                <p:cNvGrpSpPr>
                  <a:grpSpLocks/>
                </p:cNvGrpSpPr>
                <p:nvPr/>
              </p:nvGrpSpPr>
              <p:grpSpPr bwMode="auto">
                <a:xfrm>
                  <a:off x="2784" y="3569"/>
                  <a:ext cx="39" cy="52"/>
                  <a:chOff x="2784" y="3569"/>
                  <a:chExt cx="39" cy="52"/>
                </a:xfrm>
              </p:grpSpPr>
              <p:grpSp>
                <p:nvGrpSpPr>
                  <p:cNvPr id="96" name="Group 454"/>
                  <p:cNvGrpSpPr>
                    <a:grpSpLocks/>
                  </p:cNvGrpSpPr>
                  <p:nvPr/>
                </p:nvGrpSpPr>
                <p:grpSpPr bwMode="auto">
                  <a:xfrm>
                    <a:off x="2784" y="3569"/>
                    <a:ext cx="39" cy="25"/>
                    <a:chOff x="2784" y="3569"/>
                    <a:chExt cx="39" cy="25"/>
                  </a:xfrm>
                </p:grpSpPr>
                <p:sp>
                  <p:nvSpPr>
                    <p:cNvPr id="100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2784" y="3569"/>
                      <a:ext cx="39" cy="25"/>
                    </a:xfrm>
                    <a:custGeom>
                      <a:avLst/>
                      <a:gdLst>
                        <a:gd name="T0" fmla="*/ 0 w 39"/>
                        <a:gd name="T1" fmla="*/ 0 h 25"/>
                        <a:gd name="T2" fmla="*/ 16 w 39"/>
                        <a:gd name="T3" fmla="*/ 1 h 25"/>
                        <a:gd name="T4" fmla="*/ 28 w 39"/>
                        <a:gd name="T5" fmla="*/ 9 h 25"/>
                        <a:gd name="T6" fmla="*/ 38 w 39"/>
                        <a:gd name="T7" fmla="*/ 15 h 25"/>
                        <a:gd name="T8" fmla="*/ 39 w 39"/>
                        <a:gd name="T9" fmla="*/ 25 h 25"/>
                        <a:gd name="T10" fmla="*/ 0 w 39"/>
                        <a:gd name="T11" fmla="*/ 25 h 25"/>
                        <a:gd name="T12" fmla="*/ 0 w 39"/>
                        <a:gd name="T13" fmla="*/ 0 h 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5"/>
                        <a:gd name="T23" fmla="*/ 39 w 39"/>
                        <a:gd name="T24" fmla="*/ 25 h 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5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9"/>
                          </a:lnTo>
                          <a:lnTo>
                            <a:pt x="38" y="15"/>
                          </a:lnTo>
                          <a:lnTo>
                            <a:pt x="39" y="25"/>
                          </a:lnTo>
                          <a:lnTo>
                            <a:pt x="0" y="2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1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2784" y="3569"/>
                      <a:ext cx="39" cy="25"/>
                    </a:xfrm>
                    <a:custGeom>
                      <a:avLst/>
                      <a:gdLst>
                        <a:gd name="T0" fmla="*/ 0 w 39"/>
                        <a:gd name="T1" fmla="*/ 0 h 25"/>
                        <a:gd name="T2" fmla="*/ 16 w 39"/>
                        <a:gd name="T3" fmla="*/ 1 h 25"/>
                        <a:gd name="T4" fmla="*/ 28 w 39"/>
                        <a:gd name="T5" fmla="*/ 9 h 25"/>
                        <a:gd name="T6" fmla="*/ 38 w 39"/>
                        <a:gd name="T7" fmla="*/ 15 h 25"/>
                        <a:gd name="T8" fmla="*/ 39 w 39"/>
                        <a:gd name="T9" fmla="*/ 25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"/>
                        <a:gd name="T16" fmla="*/ 0 h 25"/>
                        <a:gd name="T17" fmla="*/ 39 w 39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" h="25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9"/>
                          </a:lnTo>
                          <a:lnTo>
                            <a:pt x="38" y="15"/>
                          </a:lnTo>
                          <a:lnTo>
                            <a:pt x="39" y="2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97" name="Group 457"/>
                  <p:cNvGrpSpPr>
                    <a:grpSpLocks/>
                  </p:cNvGrpSpPr>
                  <p:nvPr/>
                </p:nvGrpSpPr>
                <p:grpSpPr bwMode="auto">
                  <a:xfrm>
                    <a:off x="2784" y="3593"/>
                    <a:ext cx="39" cy="28"/>
                    <a:chOff x="2784" y="3593"/>
                    <a:chExt cx="39" cy="28"/>
                  </a:xfrm>
                </p:grpSpPr>
                <p:sp>
                  <p:nvSpPr>
                    <p:cNvPr id="98" name="Freeform 458"/>
                    <p:cNvSpPr>
                      <a:spLocks/>
                    </p:cNvSpPr>
                    <p:nvPr/>
                  </p:nvSpPr>
                  <p:spPr bwMode="auto">
                    <a:xfrm>
                      <a:off x="2784" y="3593"/>
                      <a:ext cx="39" cy="28"/>
                    </a:xfrm>
                    <a:custGeom>
                      <a:avLst/>
                      <a:gdLst>
                        <a:gd name="T0" fmla="*/ 0 w 39"/>
                        <a:gd name="T1" fmla="*/ 28 h 28"/>
                        <a:gd name="T2" fmla="*/ 4 w 39"/>
                        <a:gd name="T3" fmla="*/ 28 h 28"/>
                        <a:gd name="T4" fmla="*/ 5 w 39"/>
                        <a:gd name="T5" fmla="*/ 28 h 28"/>
                        <a:gd name="T6" fmla="*/ 19 w 39"/>
                        <a:gd name="T7" fmla="*/ 26 h 28"/>
                        <a:gd name="T8" fmla="*/ 28 w 39"/>
                        <a:gd name="T9" fmla="*/ 19 h 28"/>
                        <a:gd name="T10" fmla="*/ 38 w 39"/>
                        <a:gd name="T11" fmla="*/ 12 h 28"/>
                        <a:gd name="T12" fmla="*/ 39 w 39"/>
                        <a:gd name="T13" fmla="*/ 0 h 28"/>
                        <a:gd name="T14" fmla="*/ 5 w 39"/>
                        <a:gd name="T15" fmla="*/ 0 h 28"/>
                        <a:gd name="T16" fmla="*/ 0 w 39"/>
                        <a:gd name="T17" fmla="*/ 28 h 2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9"/>
                        <a:gd name="T28" fmla="*/ 0 h 28"/>
                        <a:gd name="T29" fmla="*/ 39 w 39"/>
                        <a:gd name="T30" fmla="*/ 28 h 2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9" h="28">
                          <a:moveTo>
                            <a:pt x="0" y="28"/>
                          </a:moveTo>
                          <a:lnTo>
                            <a:pt x="4" y="28"/>
                          </a:lnTo>
                          <a:lnTo>
                            <a:pt x="5" y="28"/>
                          </a:lnTo>
                          <a:lnTo>
                            <a:pt x="19" y="26"/>
                          </a:lnTo>
                          <a:lnTo>
                            <a:pt x="28" y="19"/>
                          </a:lnTo>
                          <a:lnTo>
                            <a:pt x="38" y="12"/>
                          </a:lnTo>
                          <a:lnTo>
                            <a:pt x="39" y="0"/>
                          </a:lnTo>
                          <a:lnTo>
                            <a:pt x="5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9" name="Freeform 459"/>
                    <p:cNvSpPr>
                      <a:spLocks/>
                    </p:cNvSpPr>
                    <p:nvPr/>
                  </p:nvSpPr>
                  <p:spPr bwMode="auto">
                    <a:xfrm>
                      <a:off x="2784" y="3593"/>
                      <a:ext cx="39" cy="28"/>
                    </a:xfrm>
                    <a:custGeom>
                      <a:avLst/>
                      <a:gdLst>
                        <a:gd name="T0" fmla="*/ 0 w 39"/>
                        <a:gd name="T1" fmla="*/ 28 h 28"/>
                        <a:gd name="T2" fmla="*/ 4 w 39"/>
                        <a:gd name="T3" fmla="*/ 28 h 28"/>
                        <a:gd name="T4" fmla="*/ 5 w 39"/>
                        <a:gd name="T5" fmla="*/ 28 h 28"/>
                        <a:gd name="T6" fmla="*/ 19 w 39"/>
                        <a:gd name="T7" fmla="*/ 26 h 28"/>
                        <a:gd name="T8" fmla="*/ 28 w 39"/>
                        <a:gd name="T9" fmla="*/ 19 h 28"/>
                        <a:gd name="T10" fmla="*/ 38 w 39"/>
                        <a:gd name="T11" fmla="*/ 12 h 28"/>
                        <a:gd name="T12" fmla="*/ 39 w 39"/>
                        <a:gd name="T13" fmla="*/ 0 h 2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8"/>
                        <a:gd name="T23" fmla="*/ 39 w 39"/>
                        <a:gd name="T24" fmla="*/ 28 h 2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8">
                          <a:moveTo>
                            <a:pt x="0" y="28"/>
                          </a:moveTo>
                          <a:lnTo>
                            <a:pt x="4" y="28"/>
                          </a:lnTo>
                          <a:lnTo>
                            <a:pt x="5" y="28"/>
                          </a:lnTo>
                          <a:lnTo>
                            <a:pt x="19" y="26"/>
                          </a:lnTo>
                          <a:lnTo>
                            <a:pt x="28" y="19"/>
                          </a:lnTo>
                          <a:lnTo>
                            <a:pt x="38" y="12"/>
                          </a:lnTo>
                          <a:lnTo>
                            <a:pt x="39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  <p:sp>
            <p:nvSpPr>
              <p:cNvPr id="38" name="Oval 460"/>
              <p:cNvSpPr>
                <a:spLocks noChangeArrowheads="1"/>
              </p:cNvSpPr>
              <p:nvPr/>
            </p:nvSpPr>
            <p:spPr bwMode="auto">
              <a:xfrm>
                <a:off x="3343" y="3661"/>
                <a:ext cx="122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61"/>
              <p:cNvSpPr>
                <a:spLocks noChangeShapeType="1"/>
              </p:cNvSpPr>
              <p:nvPr/>
            </p:nvSpPr>
            <p:spPr bwMode="auto">
              <a:xfrm flipH="1" flipV="1">
                <a:off x="3241" y="3591"/>
                <a:ext cx="125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462"/>
              <p:cNvSpPr>
                <a:spLocks/>
              </p:cNvSpPr>
              <p:nvPr/>
            </p:nvSpPr>
            <p:spPr bwMode="auto">
              <a:xfrm>
                <a:off x="3084" y="3493"/>
                <a:ext cx="157" cy="165"/>
              </a:xfrm>
              <a:custGeom>
                <a:avLst/>
                <a:gdLst>
                  <a:gd name="T0" fmla="*/ 157 w 157"/>
                  <a:gd name="T1" fmla="*/ 100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3 h 165"/>
                  <a:gd name="T8" fmla="*/ 83 w 157"/>
                  <a:gd name="T9" fmla="*/ 165 h 165"/>
                  <a:gd name="T10" fmla="*/ 157 w 157"/>
                  <a:gd name="T11" fmla="*/ 10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100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83" y="165"/>
                    </a:lnTo>
                    <a:lnTo>
                      <a:pt x="157" y="10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Line 463"/>
              <p:cNvSpPr>
                <a:spLocks noChangeShapeType="1"/>
              </p:cNvSpPr>
              <p:nvPr/>
            </p:nvSpPr>
            <p:spPr bwMode="auto">
              <a:xfrm flipH="1">
                <a:off x="2994" y="3596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464"/>
              <p:cNvSpPr>
                <a:spLocks/>
              </p:cNvSpPr>
              <p:nvPr/>
            </p:nvSpPr>
            <p:spPr bwMode="auto">
              <a:xfrm>
                <a:off x="2819" y="2694"/>
                <a:ext cx="169" cy="47"/>
              </a:xfrm>
              <a:custGeom>
                <a:avLst/>
                <a:gdLst>
                  <a:gd name="T0" fmla="*/ 169 w 169"/>
                  <a:gd name="T1" fmla="*/ 47 h 47"/>
                  <a:gd name="T2" fmla="*/ 169 w 169"/>
                  <a:gd name="T3" fmla="*/ 0 h 47"/>
                  <a:gd name="T4" fmla="*/ 3 w 169"/>
                  <a:gd name="T5" fmla="*/ 0 h 47"/>
                  <a:gd name="T6" fmla="*/ 51 w 169"/>
                  <a:gd name="T7" fmla="*/ 27 h 47"/>
                  <a:gd name="T8" fmla="*/ 0 w 169"/>
                  <a:gd name="T9" fmla="*/ 47 h 47"/>
                  <a:gd name="T10" fmla="*/ 169 w 169"/>
                  <a:gd name="T11" fmla="*/ 47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9"/>
                  <a:gd name="T19" fmla="*/ 0 h 47"/>
                  <a:gd name="T20" fmla="*/ 169 w 169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9" h="47">
                    <a:moveTo>
                      <a:pt x="169" y="47"/>
                    </a:moveTo>
                    <a:lnTo>
                      <a:pt x="169" y="0"/>
                    </a:lnTo>
                    <a:lnTo>
                      <a:pt x="3" y="0"/>
                    </a:lnTo>
                    <a:lnTo>
                      <a:pt x="51" y="27"/>
                    </a:lnTo>
                    <a:lnTo>
                      <a:pt x="0" y="47"/>
                    </a:lnTo>
                    <a:lnTo>
                      <a:pt x="169" y="4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Oval 465"/>
              <p:cNvSpPr>
                <a:spLocks noChangeArrowheads="1"/>
              </p:cNvSpPr>
              <p:nvPr/>
            </p:nvSpPr>
            <p:spPr bwMode="auto">
              <a:xfrm>
                <a:off x="3347" y="3372"/>
                <a:ext cx="121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66"/>
              <p:cNvSpPr>
                <a:spLocks noChangeShapeType="1"/>
              </p:cNvSpPr>
              <p:nvPr/>
            </p:nvSpPr>
            <p:spPr bwMode="auto">
              <a:xfrm flipH="1" flipV="1">
                <a:off x="3246" y="3301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467"/>
              <p:cNvSpPr>
                <a:spLocks/>
              </p:cNvSpPr>
              <p:nvPr/>
            </p:nvSpPr>
            <p:spPr bwMode="auto">
              <a:xfrm>
                <a:off x="3089" y="3203"/>
                <a:ext cx="157" cy="165"/>
              </a:xfrm>
              <a:custGeom>
                <a:avLst/>
                <a:gdLst>
                  <a:gd name="T0" fmla="*/ 157 w 157"/>
                  <a:gd name="T1" fmla="*/ 99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2 h 165"/>
                  <a:gd name="T8" fmla="*/ 81 w 157"/>
                  <a:gd name="T9" fmla="*/ 165 h 165"/>
                  <a:gd name="T10" fmla="*/ 157 w 157"/>
                  <a:gd name="T11" fmla="*/ 99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9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81" y="165"/>
                    </a:lnTo>
                    <a:lnTo>
                      <a:pt x="157" y="99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Line 468"/>
              <p:cNvSpPr>
                <a:spLocks noChangeShapeType="1"/>
              </p:cNvSpPr>
              <p:nvPr/>
            </p:nvSpPr>
            <p:spPr bwMode="auto">
              <a:xfrm flipH="1">
                <a:off x="2999" y="3305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Oval 469"/>
              <p:cNvSpPr>
                <a:spLocks noChangeArrowheads="1"/>
              </p:cNvSpPr>
              <p:nvPr/>
            </p:nvSpPr>
            <p:spPr bwMode="auto">
              <a:xfrm>
                <a:off x="3341" y="3076"/>
                <a:ext cx="121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70"/>
              <p:cNvSpPr>
                <a:spLocks noChangeShapeType="1"/>
              </p:cNvSpPr>
              <p:nvPr/>
            </p:nvSpPr>
            <p:spPr bwMode="auto">
              <a:xfrm flipH="1" flipV="1">
                <a:off x="3240" y="3003"/>
                <a:ext cx="123" cy="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471"/>
              <p:cNvSpPr>
                <a:spLocks/>
              </p:cNvSpPr>
              <p:nvPr/>
            </p:nvSpPr>
            <p:spPr bwMode="auto">
              <a:xfrm>
                <a:off x="3083" y="2907"/>
                <a:ext cx="157" cy="165"/>
              </a:xfrm>
              <a:custGeom>
                <a:avLst/>
                <a:gdLst>
                  <a:gd name="T0" fmla="*/ 157 w 157"/>
                  <a:gd name="T1" fmla="*/ 98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2 h 165"/>
                  <a:gd name="T8" fmla="*/ 81 w 157"/>
                  <a:gd name="T9" fmla="*/ 165 h 165"/>
                  <a:gd name="T10" fmla="*/ 157 w 157"/>
                  <a:gd name="T11" fmla="*/ 98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8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81" y="165"/>
                    </a:lnTo>
                    <a:lnTo>
                      <a:pt x="157" y="9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Line 472"/>
              <p:cNvSpPr>
                <a:spLocks noChangeShapeType="1"/>
              </p:cNvSpPr>
              <p:nvPr/>
            </p:nvSpPr>
            <p:spPr bwMode="auto">
              <a:xfrm flipH="1" flipV="1">
                <a:off x="2993" y="3009"/>
                <a:ext cx="9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Line 473"/>
              <p:cNvSpPr>
                <a:spLocks noChangeShapeType="1"/>
              </p:cNvSpPr>
              <p:nvPr/>
            </p:nvSpPr>
            <p:spPr bwMode="auto">
              <a:xfrm flipV="1">
                <a:off x="3240" y="3435"/>
                <a:ext cx="129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Line 474"/>
              <p:cNvSpPr>
                <a:spLocks noChangeShapeType="1"/>
              </p:cNvSpPr>
              <p:nvPr/>
            </p:nvSpPr>
            <p:spPr bwMode="auto">
              <a:xfrm flipV="1">
                <a:off x="3240" y="3137"/>
                <a:ext cx="113" cy="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Oval 475"/>
              <p:cNvSpPr>
                <a:spLocks noChangeArrowheads="1"/>
              </p:cNvSpPr>
              <p:nvPr/>
            </p:nvSpPr>
            <p:spPr bwMode="auto">
              <a:xfrm>
                <a:off x="3341" y="2782"/>
                <a:ext cx="121" cy="83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476"/>
              <p:cNvSpPr>
                <a:spLocks noChangeShapeType="1"/>
              </p:cNvSpPr>
              <p:nvPr/>
            </p:nvSpPr>
            <p:spPr bwMode="auto">
              <a:xfrm flipH="1" flipV="1">
                <a:off x="3240" y="2712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Freeform 477"/>
              <p:cNvSpPr>
                <a:spLocks/>
              </p:cNvSpPr>
              <p:nvPr/>
            </p:nvSpPr>
            <p:spPr bwMode="auto">
              <a:xfrm>
                <a:off x="3083" y="2615"/>
                <a:ext cx="157" cy="165"/>
              </a:xfrm>
              <a:custGeom>
                <a:avLst/>
                <a:gdLst>
                  <a:gd name="T0" fmla="*/ 157 w 157"/>
                  <a:gd name="T1" fmla="*/ 98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1 h 165"/>
                  <a:gd name="T8" fmla="*/ 81 w 157"/>
                  <a:gd name="T9" fmla="*/ 165 h 165"/>
                  <a:gd name="T10" fmla="*/ 157 w 157"/>
                  <a:gd name="T11" fmla="*/ 98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8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81" y="165"/>
                    </a:lnTo>
                    <a:lnTo>
                      <a:pt x="157" y="9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Line 478"/>
              <p:cNvSpPr>
                <a:spLocks noChangeShapeType="1"/>
              </p:cNvSpPr>
              <p:nvPr/>
            </p:nvSpPr>
            <p:spPr bwMode="auto">
              <a:xfrm flipH="1">
                <a:off x="2993" y="2716"/>
                <a:ext cx="9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Line 479"/>
              <p:cNvSpPr>
                <a:spLocks noChangeShapeType="1"/>
              </p:cNvSpPr>
              <p:nvPr/>
            </p:nvSpPr>
            <p:spPr bwMode="auto">
              <a:xfrm flipV="1">
                <a:off x="3240" y="2853"/>
                <a:ext cx="113" cy="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Freeform 480"/>
              <p:cNvSpPr>
                <a:spLocks/>
              </p:cNvSpPr>
              <p:nvPr/>
            </p:nvSpPr>
            <p:spPr bwMode="auto">
              <a:xfrm>
                <a:off x="2876" y="2405"/>
                <a:ext cx="118" cy="57"/>
              </a:xfrm>
              <a:custGeom>
                <a:avLst/>
                <a:gdLst>
                  <a:gd name="T0" fmla="*/ 0 w 118"/>
                  <a:gd name="T1" fmla="*/ 31 h 57"/>
                  <a:gd name="T2" fmla="*/ 50 w 118"/>
                  <a:gd name="T3" fmla="*/ 57 h 57"/>
                  <a:gd name="T4" fmla="*/ 118 w 118"/>
                  <a:gd name="T5" fmla="*/ 57 h 57"/>
                  <a:gd name="T6" fmla="*/ 118 w 118"/>
                  <a:gd name="T7" fmla="*/ 0 h 57"/>
                  <a:gd name="T8" fmla="*/ 44 w 118"/>
                  <a:gd name="T9" fmla="*/ 0 h 57"/>
                  <a:gd name="T10" fmla="*/ 0 w 118"/>
                  <a:gd name="T11" fmla="*/ 31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57"/>
                  <a:gd name="T20" fmla="*/ 118 w 118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57">
                    <a:moveTo>
                      <a:pt x="0" y="31"/>
                    </a:moveTo>
                    <a:lnTo>
                      <a:pt x="50" y="57"/>
                    </a:lnTo>
                    <a:lnTo>
                      <a:pt x="118" y="57"/>
                    </a:lnTo>
                    <a:lnTo>
                      <a:pt x="118" y="0"/>
                    </a:lnTo>
                    <a:lnTo>
                      <a:pt x="4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9" name="Group 481"/>
              <p:cNvGrpSpPr>
                <a:grpSpLocks/>
              </p:cNvGrpSpPr>
              <p:nvPr/>
            </p:nvGrpSpPr>
            <p:grpSpPr bwMode="auto">
              <a:xfrm>
                <a:off x="2828" y="3277"/>
                <a:ext cx="171" cy="54"/>
                <a:chOff x="2828" y="3277"/>
                <a:chExt cx="171" cy="54"/>
              </a:xfrm>
            </p:grpSpPr>
            <p:sp>
              <p:nvSpPr>
                <p:cNvPr id="92" name="Freeform 482"/>
                <p:cNvSpPr>
                  <a:spLocks/>
                </p:cNvSpPr>
                <p:nvPr/>
              </p:nvSpPr>
              <p:spPr bwMode="auto">
                <a:xfrm>
                  <a:off x="2828" y="3277"/>
                  <a:ext cx="171" cy="54"/>
                </a:xfrm>
                <a:custGeom>
                  <a:avLst/>
                  <a:gdLst>
                    <a:gd name="T0" fmla="*/ 2 w 171"/>
                    <a:gd name="T1" fmla="*/ 54 h 54"/>
                    <a:gd name="T2" fmla="*/ 171 w 171"/>
                    <a:gd name="T3" fmla="*/ 54 h 54"/>
                    <a:gd name="T4" fmla="*/ 171 w 171"/>
                    <a:gd name="T5" fmla="*/ 0 h 54"/>
                    <a:gd name="T6" fmla="*/ 0 w 171"/>
                    <a:gd name="T7" fmla="*/ 0 h 54"/>
                    <a:gd name="T8" fmla="*/ 2 w 171"/>
                    <a:gd name="T9" fmla="*/ 54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"/>
                    <a:gd name="T16" fmla="*/ 0 h 54"/>
                    <a:gd name="T17" fmla="*/ 171 w 171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" h="54">
                      <a:moveTo>
                        <a:pt x="2" y="54"/>
                      </a:moveTo>
                      <a:lnTo>
                        <a:pt x="171" y="54"/>
                      </a:lnTo>
                      <a:lnTo>
                        <a:pt x="171" y="0"/>
                      </a:lnTo>
                      <a:lnTo>
                        <a:pt x="0" y="0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3" name="Freeform 483"/>
                <p:cNvSpPr>
                  <a:spLocks/>
                </p:cNvSpPr>
                <p:nvPr/>
              </p:nvSpPr>
              <p:spPr bwMode="auto">
                <a:xfrm>
                  <a:off x="2828" y="3277"/>
                  <a:ext cx="171" cy="54"/>
                </a:xfrm>
                <a:custGeom>
                  <a:avLst/>
                  <a:gdLst>
                    <a:gd name="T0" fmla="*/ 2 w 171"/>
                    <a:gd name="T1" fmla="*/ 54 h 54"/>
                    <a:gd name="T2" fmla="*/ 171 w 171"/>
                    <a:gd name="T3" fmla="*/ 54 h 54"/>
                    <a:gd name="T4" fmla="*/ 171 w 171"/>
                    <a:gd name="T5" fmla="*/ 0 h 54"/>
                    <a:gd name="T6" fmla="*/ 0 w 171"/>
                    <a:gd name="T7" fmla="*/ 0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54"/>
                    <a:gd name="T14" fmla="*/ 171 w 171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54">
                      <a:moveTo>
                        <a:pt x="2" y="54"/>
                      </a:moveTo>
                      <a:lnTo>
                        <a:pt x="171" y="54"/>
                      </a:lnTo>
                      <a:lnTo>
                        <a:pt x="17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0" name="Group 484"/>
              <p:cNvGrpSpPr>
                <a:grpSpLocks/>
              </p:cNvGrpSpPr>
              <p:nvPr/>
            </p:nvGrpSpPr>
            <p:grpSpPr bwMode="auto">
              <a:xfrm>
                <a:off x="2828" y="3282"/>
                <a:ext cx="33" cy="46"/>
                <a:chOff x="2828" y="3282"/>
                <a:chExt cx="33" cy="46"/>
              </a:xfrm>
            </p:grpSpPr>
            <p:grpSp>
              <p:nvGrpSpPr>
                <p:cNvPr id="86" name="Group 485"/>
                <p:cNvGrpSpPr>
                  <a:grpSpLocks/>
                </p:cNvGrpSpPr>
                <p:nvPr/>
              </p:nvGrpSpPr>
              <p:grpSpPr bwMode="auto">
                <a:xfrm>
                  <a:off x="2830" y="3305"/>
                  <a:ext cx="31" cy="23"/>
                  <a:chOff x="2830" y="3305"/>
                  <a:chExt cx="31" cy="23"/>
                </a:xfrm>
              </p:grpSpPr>
              <p:sp>
                <p:nvSpPr>
                  <p:cNvPr id="90" name="Freeform 486"/>
                  <p:cNvSpPr>
                    <a:spLocks/>
                  </p:cNvSpPr>
                  <p:nvPr/>
                </p:nvSpPr>
                <p:spPr bwMode="auto">
                  <a:xfrm>
                    <a:off x="2830" y="3305"/>
                    <a:ext cx="31" cy="23"/>
                  </a:xfrm>
                  <a:custGeom>
                    <a:avLst/>
                    <a:gdLst>
                      <a:gd name="T0" fmla="*/ 0 w 31"/>
                      <a:gd name="T1" fmla="*/ 23 h 23"/>
                      <a:gd name="T2" fmla="*/ 14 w 31"/>
                      <a:gd name="T3" fmla="*/ 21 h 23"/>
                      <a:gd name="T4" fmla="*/ 21 w 31"/>
                      <a:gd name="T5" fmla="*/ 15 h 23"/>
                      <a:gd name="T6" fmla="*/ 29 w 31"/>
                      <a:gd name="T7" fmla="*/ 9 h 23"/>
                      <a:gd name="T8" fmla="*/ 31 w 31"/>
                      <a:gd name="T9" fmla="*/ 0 h 23"/>
                      <a:gd name="T10" fmla="*/ 0 w 31"/>
                      <a:gd name="T11" fmla="*/ 0 h 23"/>
                      <a:gd name="T12" fmla="*/ 0 w 31"/>
                      <a:gd name="T13" fmla="*/ 23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"/>
                      <a:gd name="T22" fmla="*/ 0 h 23"/>
                      <a:gd name="T23" fmla="*/ 31 w 31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" h="23">
                        <a:moveTo>
                          <a:pt x="0" y="23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1" name="Freeform 487"/>
                  <p:cNvSpPr>
                    <a:spLocks/>
                  </p:cNvSpPr>
                  <p:nvPr/>
                </p:nvSpPr>
                <p:spPr bwMode="auto">
                  <a:xfrm>
                    <a:off x="2830" y="3305"/>
                    <a:ext cx="31" cy="23"/>
                  </a:xfrm>
                  <a:custGeom>
                    <a:avLst/>
                    <a:gdLst>
                      <a:gd name="T0" fmla="*/ 0 w 31"/>
                      <a:gd name="T1" fmla="*/ 23 h 23"/>
                      <a:gd name="T2" fmla="*/ 14 w 31"/>
                      <a:gd name="T3" fmla="*/ 21 h 23"/>
                      <a:gd name="T4" fmla="*/ 21 w 31"/>
                      <a:gd name="T5" fmla="*/ 15 h 23"/>
                      <a:gd name="T6" fmla="*/ 29 w 31"/>
                      <a:gd name="T7" fmla="*/ 9 h 23"/>
                      <a:gd name="T8" fmla="*/ 31 w 31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3"/>
                      <a:gd name="T17" fmla="*/ 31 w 31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3">
                        <a:moveTo>
                          <a:pt x="0" y="23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87" name="Group 488"/>
                <p:cNvGrpSpPr>
                  <a:grpSpLocks/>
                </p:cNvGrpSpPr>
                <p:nvPr/>
              </p:nvGrpSpPr>
              <p:grpSpPr bwMode="auto">
                <a:xfrm>
                  <a:off x="2828" y="3282"/>
                  <a:ext cx="33" cy="25"/>
                  <a:chOff x="2828" y="3282"/>
                  <a:chExt cx="33" cy="25"/>
                </a:xfrm>
              </p:grpSpPr>
              <p:sp>
                <p:nvSpPr>
                  <p:cNvPr id="88" name="Freeform 489"/>
                  <p:cNvSpPr>
                    <a:spLocks/>
                  </p:cNvSpPr>
                  <p:nvPr/>
                </p:nvSpPr>
                <p:spPr bwMode="auto">
                  <a:xfrm>
                    <a:off x="2828" y="3282"/>
                    <a:ext cx="33" cy="25"/>
                  </a:xfrm>
                  <a:custGeom>
                    <a:avLst/>
                    <a:gdLst>
                      <a:gd name="T0" fmla="*/ 0 w 33"/>
                      <a:gd name="T1" fmla="*/ 0 h 25"/>
                      <a:gd name="T2" fmla="*/ 2 w 33"/>
                      <a:gd name="T3" fmla="*/ 0 h 25"/>
                      <a:gd name="T4" fmla="*/ 5 w 33"/>
                      <a:gd name="T5" fmla="*/ 0 h 25"/>
                      <a:gd name="T6" fmla="*/ 16 w 33"/>
                      <a:gd name="T7" fmla="*/ 1 h 25"/>
                      <a:gd name="T8" fmla="*/ 23 w 33"/>
                      <a:gd name="T9" fmla="*/ 9 h 25"/>
                      <a:gd name="T10" fmla="*/ 31 w 33"/>
                      <a:gd name="T11" fmla="*/ 15 h 25"/>
                      <a:gd name="T12" fmla="*/ 33 w 33"/>
                      <a:gd name="T13" fmla="*/ 25 h 25"/>
                      <a:gd name="T14" fmla="*/ 5 w 33"/>
                      <a:gd name="T15" fmla="*/ 25 h 25"/>
                      <a:gd name="T16" fmla="*/ 0 w 33"/>
                      <a:gd name="T17" fmla="*/ 0 h 2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"/>
                      <a:gd name="T28" fmla="*/ 0 h 25"/>
                      <a:gd name="T29" fmla="*/ 33 w 33"/>
                      <a:gd name="T30" fmla="*/ 25 h 2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" h="25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1"/>
                        </a:lnTo>
                        <a:lnTo>
                          <a:pt x="23" y="9"/>
                        </a:lnTo>
                        <a:lnTo>
                          <a:pt x="31" y="15"/>
                        </a:lnTo>
                        <a:lnTo>
                          <a:pt x="33" y="25"/>
                        </a:lnTo>
                        <a:lnTo>
                          <a:pt x="5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9" name="Freeform 490"/>
                  <p:cNvSpPr>
                    <a:spLocks/>
                  </p:cNvSpPr>
                  <p:nvPr/>
                </p:nvSpPr>
                <p:spPr bwMode="auto">
                  <a:xfrm>
                    <a:off x="2828" y="3282"/>
                    <a:ext cx="33" cy="25"/>
                  </a:xfrm>
                  <a:custGeom>
                    <a:avLst/>
                    <a:gdLst>
                      <a:gd name="T0" fmla="*/ 0 w 33"/>
                      <a:gd name="T1" fmla="*/ 0 h 25"/>
                      <a:gd name="T2" fmla="*/ 2 w 33"/>
                      <a:gd name="T3" fmla="*/ 0 h 25"/>
                      <a:gd name="T4" fmla="*/ 5 w 33"/>
                      <a:gd name="T5" fmla="*/ 0 h 25"/>
                      <a:gd name="T6" fmla="*/ 16 w 33"/>
                      <a:gd name="T7" fmla="*/ 1 h 25"/>
                      <a:gd name="T8" fmla="*/ 23 w 33"/>
                      <a:gd name="T9" fmla="*/ 9 h 25"/>
                      <a:gd name="T10" fmla="*/ 31 w 33"/>
                      <a:gd name="T11" fmla="*/ 15 h 25"/>
                      <a:gd name="T12" fmla="*/ 33 w 33"/>
                      <a:gd name="T13" fmla="*/ 25 h 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25"/>
                      <a:gd name="T23" fmla="*/ 33 w 33"/>
                      <a:gd name="T24" fmla="*/ 25 h 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25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1"/>
                        </a:lnTo>
                        <a:lnTo>
                          <a:pt x="23" y="9"/>
                        </a:lnTo>
                        <a:lnTo>
                          <a:pt x="31" y="15"/>
                        </a:lnTo>
                        <a:lnTo>
                          <a:pt x="33" y="2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61" name="Group 491"/>
              <p:cNvGrpSpPr>
                <a:grpSpLocks/>
              </p:cNvGrpSpPr>
              <p:nvPr/>
            </p:nvGrpSpPr>
            <p:grpSpPr bwMode="auto">
              <a:xfrm>
                <a:off x="2915" y="2978"/>
                <a:ext cx="76" cy="52"/>
                <a:chOff x="2915" y="2978"/>
                <a:chExt cx="76" cy="52"/>
              </a:xfrm>
            </p:grpSpPr>
            <p:sp>
              <p:nvSpPr>
                <p:cNvPr id="84" name="Freeform 492"/>
                <p:cNvSpPr>
                  <a:spLocks/>
                </p:cNvSpPr>
                <p:nvPr/>
              </p:nvSpPr>
              <p:spPr bwMode="auto">
                <a:xfrm>
                  <a:off x="2915" y="2978"/>
                  <a:ext cx="76" cy="52"/>
                </a:xfrm>
                <a:custGeom>
                  <a:avLst/>
                  <a:gdLst>
                    <a:gd name="T0" fmla="*/ 2 w 76"/>
                    <a:gd name="T1" fmla="*/ 52 h 52"/>
                    <a:gd name="T2" fmla="*/ 76 w 76"/>
                    <a:gd name="T3" fmla="*/ 52 h 52"/>
                    <a:gd name="T4" fmla="*/ 76 w 76"/>
                    <a:gd name="T5" fmla="*/ 0 h 52"/>
                    <a:gd name="T6" fmla="*/ 0 w 76"/>
                    <a:gd name="T7" fmla="*/ 0 h 52"/>
                    <a:gd name="T8" fmla="*/ 2 w 76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52"/>
                    <a:gd name="T17" fmla="*/ 76 w 76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52">
                      <a:moveTo>
                        <a:pt x="2" y="52"/>
                      </a:moveTo>
                      <a:lnTo>
                        <a:pt x="76" y="52"/>
                      </a:lnTo>
                      <a:lnTo>
                        <a:pt x="76" y="0"/>
                      </a:lnTo>
                      <a:lnTo>
                        <a:pt x="0" y="0"/>
                      </a:lnTo>
                      <a:lnTo>
                        <a:pt x="2" y="5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" name="Freeform 493"/>
                <p:cNvSpPr>
                  <a:spLocks/>
                </p:cNvSpPr>
                <p:nvPr/>
              </p:nvSpPr>
              <p:spPr bwMode="auto">
                <a:xfrm>
                  <a:off x="2915" y="2978"/>
                  <a:ext cx="76" cy="52"/>
                </a:xfrm>
                <a:custGeom>
                  <a:avLst/>
                  <a:gdLst>
                    <a:gd name="T0" fmla="*/ 2 w 76"/>
                    <a:gd name="T1" fmla="*/ 52 h 52"/>
                    <a:gd name="T2" fmla="*/ 76 w 76"/>
                    <a:gd name="T3" fmla="*/ 52 h 52"/>
                    <a:gd name="T4" fmla="*/ 76 w 76"/>
                    <a:gd name="T5" fmla="*/ 0 h 52"/>
                    <a:gd name="T6" fmla="*/ 0 w 76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"/>
                    <a:gd name="T13" fmla="*/ 0 h 52"/>
                    <a:gd name="T14" fmla="*/ 76 w 76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" h="52">
                      <a:moveTo>
                        <a:pt x="2" y="52"/>
                      </a:moveTo>
                      <a:lnTo>
                        <a:pt x="76" y="52"/>
                      </a:lnTo>
                      <a:lnTo>
                        <a:pt x="7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2" name="Group 494"/>
              <p:cNvGrpSpPr>
                <a:grpSpLocks/>
              </p:cNvGrpSpPr>
              <p:nvPr/>
            </p:nvGrpSpPr>
            <p:grpSpPr bwMode="auto">
              <a:xfrm>
                <a:off x="2879" y="2978"/>
                <a:ext cx="39" cy="54"/>
                <a:chOff x="2879" y="2978"/>
                <a:chExt cx="39" cy="54"/>
              </a:xfrm>
            </p:grpSpPr>
            <p:grpSp>
              <p:nvGrpSpPr>
                <p:cNvPr id="78" name="Group 495"/>
                <p:cNvGrpSpPr>
                  <a:grpSpLocks/>
                </p:cNvGrpSpPr>
                <p:nvPr/>
              </p:nvGrpSpPr>
              <p:grpSpPr bwMode="auto">
                <a:xfrm>
                  <a:off x="2879" y="3005"/>
                  <a:ext cx="39" cy="27"/>
                  <a:chOff x="2879" y="3005"/>
                  <a:chExt cx="39" cy="27"/>
                </a:xfrm>
              </p:grpSpPr>
              <p:sp>
                <p:nvSpPr>
                  <p:cNvPr id="82" name="Freeform 496"/>
                  <p:cNvSpPr>
                    <a:spLocks/>
                  </p:cNvSpPr>
                  <p:nvPr/>
                </p:nvSpPr>
                <p:spPr bwMode="auto">
                  <a:xfrm>
                    <a:off x="2879" y="3005"/>
                    <a:ext cx="39" cy="27"/>
                  </a:xfrm>
                  <a:custGeom>
                    <a:avLst/>
                    <a:gdLst>
                      <a:gd name="T0" fmla="*/ 39 w 39"/>
                      <a:gd name="T1" fmla="*/ 27 h 27"/>
                      <a:gd name="T2" fmla="*/ 25 w 39"/>
                      <a:gd name="T3" fmla="*/ 25 h 27"/>
                      <a:gd name="T4" fmla="*/ 11 w 39"/>
                      <a:gd name="T5" fmla="*/ 18 h 27"/>
                      <a:gd name="T6" fmla="*/ 3 w 39"/>
                      <a:gd name="T7" fmla="*/ 10 h 27"/>
                      <a:gd name="T8" fmla="*/ 0 w 39"/>
                      <a:gd name="T9" fmla="*/ 0 h 27"/>
                      <a:gd name="T10" fmla="*/ 39 w 39"/>
                      <a:gd name="T11" fmla="*/ 0 h 27"/>
                      <a:gd name="T12" fmla="*/ 39 w 39"/>
                      <a:gd name="T13" fmla="*/ 27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27"/>
                      <a:gd name="T23" fmla="*/ 39 w 39"/>
                      <a:gd name="T24" fmla="*/ 27 h 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27">
                        <a:moveTo>
                          <a:pt x="39" y="27"/>
                        </a:moveTo>
                        <a:lnTo>
                          <a:pt x="25" y="25"/>
                        </a:lnTo>
                        <a:lnTo>
                          <a:pt x="11" y="18"/>
                        </a:lnTo>
                        <a:lnTo>
                          <a:pt x="3" y="10"/>
                        </a:lnTo>
                        <a:lnTo>
                          <a:pt x="0" y="0"/>
                        </a:lnTo>
                        <a:lnTo>
                          <a:pt x="39" y="0"/>
                        </a:lnTo>
                        <a:lnTo>
                          <a:pt x="39" y="27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3" name="Freeform 497"/>
                  <p:cNvSpPr>
                    <a:spLocks/>
                  </p:cNvSpPr>
                  <p:nvPr/>
                </p:nvSpPr>
                <p:spPr bwMode="auto">
                  <a:xfrm>
                    <a:off x="2879" y="3005"/>
                    <a:ext cx="39" cy="27"/>
                  </a:xfrm>
                  <a:custGeom>
                    <a:avLst/>
                    <a:gdLst>
                      <a:gd name="T0" fmla="*/ 39 w 39"/>
                      <a:gd name="T1" fmla="*/ 27 h 27"/>
                      <a:gd name="T2" fmla="*/ 25 w 39"/>
                      <a:gd name="T3" fmla="*/ 25 h 27"/>
                      <a:gd name="T4" fmla="*/ 11 w 39"/>
                      <a:gd name="T5" fmla="*/ 18 h 27"/>
                      <a:gd name="T6" fmla="*/ 3 w 39"/>
                      <a:gd name="T7" fmla="*/ 10 h 27"/>
                      <a:gd name="T8" fmla="*/ 0 w 39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27"/>
                      <a:gd name="T17" fmla="*/ 39 w 39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27">
                        <a:moveTo>
                          <a:pt x="39" y="27"/>
                        </a:moveTo>
                        <a:lnTo>
                          <a:pt x="25" y="25"/>
                        </a:lnTo>
                        <a:lnTo>
                          <a:pt x="11" y="18"/>
                        </a:lnTo>
                        <a:lnTo>
                          <a:pt x="3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9" name="Group 498"/>
                <p:cNvGrpSpPr>
                  <a:grpSpLocks/>
                </p:cNvGrpSpPr>
                <p:nvPr/>
              </p:nvGrpSpPr>
              <p:grpSpPr bwMode="auto">
                <a:xfrm>
                  <a:off x="2879" y="2978"/>
                  <a:ext cx="39" cy="30"/>
                  <a:chOff x="2879" y="2978"/>
                  <a:chExt cx="39" cy="30"/>
                </a:xfrm>
              </p:grpSpPr>
              <p:sp>
                <p:nvSpPr>
                  <p:cNvPr id="80" name="Freeform 499"/>
                  <p:cNvSpPr>
                    <a:spLocks/>
                  </p:cNvSpPr>
                  <p:nvPr/>
                </p:nvSpPr>
                <p:spPr bwMode="auto">
                  <a:xfrm>
                    <a:off x="2879" y="2978"/>
                    <a:ext cx="39" cy="30"/>
                  </a:xfrm>
                  <a:custGeom>
                    <a:avLst/>
                    <a:gdLst>
                      <a:gd name="T0" fmla="*/ 39 w 39"/>
                      <a:gd name="T1" fmla="*/ 2 h 30"/>
                      <a:gd name="T2" fmla="*/ 38 w 39"/>
                      <a:gd name="T3" fmla="*/ 0 h 30"/>
                      <a:gd name="T4" fmla="*/ 36 w 39"/>
                      <a:gd name="T5" fmla="*/ 0 h 30"/>
                      <a:gd name="T6" fmla="*/ 22 w 39"/>
                      <a:gd name="T7" fmla="*/ 2 h 30"/>
                      <a:gd name="T8" fmla="*/ 11 w 39"/>
                      <a:gd name="T9" fmla="*/ 9 h 30"/>
                      <a:gd name="T10" fmla="*/ 3 w 39"/>
                      <a:gd name="T11" fmla="*/ 19 h 30"/>
                      <a:gd name="T12" fmla="*/ 0 w 39"/>
                      <a:gd name="T13" fmla="*/ 30 h 30"/>
                      <a:gd name="T14" fmla="*/ 36 w 39"/>
                      <a:gd name="T15" fmla="*/ 30 h 30"/>
                      <a:gd name="T16" fmla="*/ 39 w 39"/>
                      <a:gd name="T17" fmla="*/ 2 h 3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9"/>
                      <a:gd name="T28" fmla="*/ 0 h 30"/>
                      <a:gd name="T29" fmla="*/ 39 w 39"/>
                      <a:gd name="T30" fmla="*/ 30 h 3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9" h="30">
                        <a:moveTo>
                          <a:pt x="39" y="2"/>
                        </a:moveTo>
                        <a:lnTo>
                          <a:pt x="38" y="0"/>
                        </a:lnTo>
                        <a:lnTo>
                          <a:pt x="36" y="0"/>
                        </a:lnTo>
                        <a:lnTo>
                          <a:pt x="22" y="2"/>
                        </a:lnTo>
                        <a:lnTo>
                          <a:pt x="11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  <a:lnTo>
                          <a:pt x="36" y="30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1" name="Freeform 500"/>
                  <p:cNvSpPr>
                    <a:spLocks/>
                  </p:cNvSpPr>
                  <p:nvPr/>
                </p:nvSpPr>
                <p:spPr bwMode="auto">
                  <a:xfrm>
                    <a:off x="2879" y="2978"/>
                    <a:ext cx="39" cy="30"/>
                  </a:xfrm>
                  <a:custGeom>
                    <a:avLst/>
                    <a:gdLst>
                      <a:gd name="T0" fmla="*/ 39 w 39"/>
                      <a:gd name="T1" fmla="*/ 2 h 30"/>
                      <a:gd name="T2" fmla="*/ 38 w 39"/>
                      <a:gd name="T3" fmla="*/ 0 h 30"/>
                      <a:gd name="T4" fmla="*/ 36 w 39"/>
                      <a:gd name="T5" fmla="*/ 0 h 30"/>
                      <a:gd name="T6" fmla="*/ 22 w 39"/>
                      <a:gd name="T7" fmla="*/ 2 h 30"/>
                      <a:gd name="T8" fmla="*/ 11 w 39"/>
                      <a:gd name="T9" fmla="*/ 9 h 30"/>
                      <a:gd name="T10" fmla="*/ 3 w 39"/>
                      <a:gd name="T11" fmla="*/ 19 h 30"/>
                      <a:gd name="T12" fmla="*/ 0 w 39"/>
                      <a:gd name="T13" fmla="*/ 30 h 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30"/>
                      <a:gd name="T23" fmla="*/ 39 w 39"/>
                      <a:gd name="T24" fmla="*/ 30 h 3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30">
                        <a:moveTo>
                          <a:pt x="39" y="2"/>
                        </a:moveTo>
                        <a:lnTo>
                          <a:pt x="38" y="0"/>
                        </a:lnTo>
                        <a:lnTo>
                          <a:pt x="36" y="0"/>
                        </a:lnTo>
                        <a:lnTo>
                          <a:pt x="22" y="2"/>
                        </a:lnTo>
                        <a:lnTo>
                          <a:pt x="11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63" name="Oval 501"/>
              <p:cNvSpPr>
                <a:spLocks noChangeArrowheads="1"/>
              </p:cNvSpPr>
              <p:nvPr/>
            </p:nvSpPr>
            <p:spPr bwMode="auto">
              <a:xfrm>
                <a:off x="3343" y="2488"/>
                <a:ext cx="124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502"/>
              <p:cNvSpPr>
                <a:spLocks noChangeShapeType="1"/>
              </p:cNvSpPr>
              <p:nvPr/>
            </p:nvSpPr>
            <p:spPr bwMode="auto">
              <a:xfrm flipH="1" flipV="1">
                <a:off x="3243" y="2418"/>
                <a:ext cx="123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Freeform 503"/>
              <p:cNvSpPr>
                <a:spLocks/>
              </p:cNvSpPr>
              <p:nvPr/>
            </p:nvSpPr>
            <p:spPr bwMode="auto">
              <a:xfrm>
                <a:off x="3086" y="2320"/>
                <a:ext cx="157" cy="167"/>
              </a:xfrm>
              <a:custGeom>
                <a:avLst/>
                <a:gdLst>
                  <a:gd name="T0" fmla="*/ 157 w 157"/>
                  <a:gd name="T1" fmla="*/ 100 h 167"/>
                  <a:gd name="T2" fmla="*/ 157 w 157"/>
                  <a:gd name="T3" fmla="*/ 0 h 167"/>
                  <a:gd name="T4" fmla="*/ 0 w 157"/>
                  <a:gd name="T5" fmla="*/ 0 h 167"/>
                  <a:gd name="T6" fmla="*/ 0 w 157"/>
                  <a:gd name="T7" fmla="*/ 103 h 167"/>
                  <a:gd name="T8" fmla="*/ 81 w 157"/>
                  <a:gd name="T9" fmla="*/ 167 h 167"/>
                  <a:gd name="T10" fmla="*/ 157 w 157"/>
                  <a:gd name="T11" fmla="*/ 100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7"/>
                  <a:gd name="T20" fmla="*/ 157 w 157"/>
                  <a:gd name="T21" fmla="*/ 167 h 1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7">
                    <a:moveTo>
                      <a:pt x="157" y="100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81" y="167"/>
                    </a:lnTo>
                    <a:lnTo>
                      <a:pt x="157" y="10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Line 504"/>
              <p:cNvSpPr>
                <a:spLocks noChangeShapeType="1"/>
              </p:cNvSpPr>
              <p:nvPr/>
            </p:nvSpPr>
            <p:spPr bwMode="auto">
              <a:xfrm flipH="1">
                <a:off x="2994" y="2423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Line 505"/>
              <p:cNvSpPr>
                <a:spLocks noChangeShapeType="1"/>
              </p:cNvSpPr>
              <p:nvPr/>
            </p:nvSpPr>
            <p:spPr bwMode="auto">
              <a:xfrm flipV="1">
                <a:off x="3243" y="2558"/>
                <a:ext cx="114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68" name="Group 506"/>
              <p:cNvGrpSpPr>
                <a:grpSpLocks/>
              </p:cNvGrpSpPr>
              <p:nvPr/>
            </p:nvGrpSpPr>
            <p:grpSpPr bwMode="auto">
              <a:xfrm>
                <a:off x="2828" y="3569"/>
                <a:ext cx="171" cy="52"/>
                <a:chOff x="2828" y="3569"/>
                <a:chExt cx="171" cy="52"/>
              </a:xfrm>
            </p:grpSpPr>
            <p:sp>
              <p:nvSpPr>
                <p:cNvPr id="76" name="Freeform 507"/>
                <p:cNvSpPr>
                  <a:spLocks/>
                </p:cNvSpPr>
                <p:nvPr/>
              </p:nvSpPr>
              <p:spPr bwMode="auto">
                <a:xfrm>
                  <a:off x="2828" y="3569"/>
                  <a:ext cx="171" cy="52"/>
                </a:xfrm>
                <a:custGeom>
                  <a:avLst/>
                  <a:gdLst>
                    <a:gd name="T0" fmla="*/ 2 w 171"/>
                    <a:gd name="T1" fmla="*/ 52 h 52"/>
                    <a:gd name="T2" fmla="*/ 171 w 171"/>
                    <a:gd name="T3" fmla="*/ 52 h 52"/>
                    <a:gd name="T4" fmla="*/ 171 w 171"/>
                    <a:gd name="T5" fmla="*/ 0 h 52"/>
                    <a:gd name="T6" fmla="*/ 0 w 171"/>
                    <a:gd name="T7" fmla="*/ 0 h 52"/>
                    <a:gd name="T8" fmla="*/ 2 w 171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"/>
                    <a:gd name="T16" fmla="*/ 0 h 52"/>
                    <a:gd name="T17" fmla="*/ 171 w 17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" h="52">
                      <a:moveTo>
                        <a:pt x="2" y="52"/>
                      </a:moveTo>
                      <a:lnTo>
                        <a:pt x="171" y="52"/>
                      </a:lnTo>
                      <a:lnTo>
                        <a:pt x="171" y="0"/>
                      </a:lnTo>
                      <a:lnTo>
                        <a:pt x="0" y="0"/>
                      </a:lnTo>
                      <a:lnTo>
                        <a:pt x="2" y="5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7" name="Freeform 508"/>
                <p:cNvSpPr>
                  <a:spLocks/>
                </p:cNvSpPr>
                <p:nvPr/>
              </p:nvSpPr>
              <p:spPr bwMode="auto">
                <a:xfrm>
                  <a:off x="2828" y="3569"/>
                  <a:ext cx="171" cy="52"/>
                </a:xfrm>
                <a:custGeom>
                  <a:avLst/>
                  <a:gdLst>
                    <a:gd name="T0" fmla="*/ 2 w 171"/>
                    <a:gd name="T1" fmla="*/ 52 h 52"/>
                    <a:gd name="T2" fmla="*/ 171 w 171"/>
                    <a:gd name="T3" fmla="*/ 52 h 52"/>
                    <a:gd name="T4" fmla="*/ 171 w 171"/>
                    <a:gd name="T5" fmla="*/ 0 h 52"/>
                    <a:gd name="T6" fmla="*/ 0 w 171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52"/>
                    <a:gd name="T14" fmla="*/ 171 w 171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52">
                      <a:moveTo>
                        <a:pt x="2" y="52"/>
                      </a:moveTo>
                      <a:lnTo>
                        <a:pt x="171" y="52"/>
                      </a:lnTo>
                      <a:lnTo>
                        <a:pt x="17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9" name="Group 509"/>
              <p:cNvGrpSpPr>
                <a:grpSpLocks/>
              </p:cNvGrpSpPr>
              <p:nvPr/>
            </p:nvGrpSpPr>
            <p:grpSpPr bwMode="auto">
              <a:xfrm>
                <a:off x="2828" y="3573"/>
                <a:ext cx="33" cy="46"/>
                <a:chOff x="2828" y="3573"/>
                <a:chExt cx="33" cy="46"/>
              </a:xfrm>
            </p:grpSpPr>
            <p:grpSp>
              <p:nvGrpSpPr>
                <p:cNvPr id="70" name="Group 510"/>
                <p:cNvGrpSpPr>
                  <a:grpSpLocks/>
                </p:cNvGrpSpPr>
                <p:nvPr/>
              </p:nvGrpSpPr>
              <p:grpSpPr bwMode="auto">
                <a:xfrm>
                  <a:off x="2830" y="3597"/>
                  <a:ext cx="31" cy="22"/>
                  <a:chOff x="2830" y="3597"/>
                  <a:chExt cx="31" cy="22"/>
                </a:xfrm>
              </p:grpSpPr>
              <p:sp>
                <p:nvSpPr>
                  <p:cNvPr id="74" name="Freeform 511"/>
                  <p:cNvSpPr>
                    <a:spLocks/>
                  </p:cNvSpPr>
                  <p:nvPr/>
                </p:nvSpPr>
                <p:spPr bwMode="auto">
                  <a:xfrm>
                    <a:off x="2830" y="3597"/>
                    <a:ext cx="31" cy="22"/>
                  </a:xfrm>
                  <a:custGeom>
                    <a:avLst/>
                    <a:gdLst>
                      <a:gd name="T0" fmla="*/ 0 w 31"/>
                      <a:gd name="T1" fmla="*/ 22 h 22"/>
                      <a:gd name="T2" fmla="*/ 14 w 31"/>
                      <a:gd name="T3" fmla="*/ 21 h 22"/>
                      <a:gd name="T4" fmla="*/ 21 w 31"/>
                      <a:gd name="T5" fmla="*/ 15 h 22"/>
                      <a:gd name="T6" fmla="*/ 29 w 31"/>
                      <a:gd name="T7" fmla="*/ 9 h 22"/>
                      <a:gd name="T8" fmla="*/ 31 w 31"/>
                      <a:gd name="T9" fmla="*/ 0 h 22"/>
                      <a:gd name="T10" fmla="*/ 0 w 31"/>
                      <a:gd name="T11" fmla="*/ 0 h 22"/>
                      <a:gd name="T12" fmla="*/ 0 w 31"/>
                      <a:gd name="T13" fmla="*/ 22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"/>
                      <a:gd name="T22" fmla="*/ 0 h 22"/>
                      <a:gd name="T23" fmla="*/ 31 w 31"/>
                      <a:gd name="T24" fmla="*/ 22 h 2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" h="22">
                        <a:moveTo>
                          <a:pt x="0" y="22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5" name="Freeform 512"/>
                  <p:cNvSpPr>
                    <a:spLocks/>
                  </p:cNvSpPr>
                  <p:nvPr/>
                </p:nvSpPr>
                <p:spPr bwMode="auto">
                  <a:xfrm>
                    <a:off x="2830" y="3597"/>
                    <a:ext cx="31" cy="22"/>
                  </a:xfrm>
                  <a:custGeom>
                    <a:avLst/>
                    <a:gdLst>
                      <a:gd name="T0" fmla="*/ 0 w 31"/>
                      <a:gd name="T1" fmla="*/ 22 h 22"/>
                      <a:gd name="T2" fmla="*/ 14 w 31"/>
                      <a:gd name="T3" fmla="*/ 21 h 22"/>
                      <a:gd name="T4" fmla="*/ 21 w 31"/>
                      <a:gd name="T5" fmla="*/ 15 h 22"/>
                      <a:gd name="T6" fmla="*/ 29 w 31"/>
                      <a:gd name="T7" fmla="*/ 9 h 22"/>
                      <a:gd name="T8" fmla="*/ 31 w 31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2"/>
                      <a:gd name="T17" fmla="*/ 31 w 31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2">
                        <a:moveTo>
                          <a:pt x="0" y="22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1" name="Group 513"/>
                <p:cNvGrpSpPr>
                  <a:grpSpLocks/>
                </p:cNvGrpSpPr>
                <p:nvPr/>
              </p:nvGrpSpPr>
              <p:grpSpPr bwMode="auto">
                <a:xfrm>
                  <a:off x="2828" y="3573"/>
                  <a:ext cx="33" cy="26"/>
                  <a:chOff x="2828" y="3573"/>
                  <a:chExt cx="33" cy="26"/>
                </a:xfrm>
              </p:grpSpPr>
              <p:sp>
                <p:nvSpPr>
                  <p:cNvPr id="72" name="Freeform 514"/>
                  <p:cNvSpPr>
                    <a:spLocks/>
                  </p:cNvSpPr>
                  <p:nvPr/>
                </p:nvSpPr>
                <p:spPr bwMode="auto">
                  <a:xfrm>
                    <a:off x="2828" y="3573"/>
                    <a:ext cx="33" cy="26"/>
                  </a:xfrm>
                  <a:custGeom>
                    <a:avLst/>
                    <a:gdLst>
                      <a:gd name="T0" fmla="*/ 0 w 33"/>
                      <a:gd name="T1" fmla="*/ 0 h 26"/>
                      <a:gd name="T2" fmla="*/ 2 w 33"/>
                      <a:gd name="T3" fmla="*/ 0 h 26"/>
                      <a:gd name="T4" fmla="*/ 5 w 33"/>
                      <a:gd name="T5" fmla="*/ 0 h 26"/>
                      <a:gd name="T6" fmla="*/ 16 w 33"/>
                      <a:gd name="T7" fmla="*/ 2 h 26"/>
                      <a:gd name="T8" fmla="*/ 23 w 33"/>
                      <a:gd name="T9" fmla="*/ 8 h 26"/>
                      <a:gd name="T10" fmla="*/ 31 w 33"/>
                      <a:gd name="T11" fmla="*/ 15 h 26"/>
                      <a:gd name="T12" fmla="*/ 33 w 33"/>
                      <a:gd name="T13" fmla="*/ 26 h 26"/>
                      <a:gd name="T14" fmla="*/ 5 w 33"/>
                      <a:gd name="T15" fmla="*/ 26 h 26"/>
                      <a:gd name="T16" fmla="*/ 0 w 33"/>
                      <a:gd name="T17" fmla="*/ 0 h 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"/>
                      <a:gd name="T28" fmla="*/ 0 h 26"/>
                      <a:gd name="T29" fmla="*/ 33 w 33"/>
                      <a:gd name="T30" fmla="*/ 26 h 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" h="2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2"/>
                        </a:lnTo>
                        <a:lnTo>
                          <a:pt x="23" y="8"/>
                        </a:lnTo>
                        <a:lnTo>
                          <a:pt x="31" y="15"/>
                        </a:lnTo>
                        <a:lnTo>
                          <a:pt x="33" y="26"/>
                        </a:lnTo>
                        <a:lnTo>
                          <a:pt x="5" y="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3" name="Freeform 515"/>
                  <p:cNvSpPr>
                    <a:spLocks/>
                  </p:cNvSpPr>
                  <p:nvPr/>
                </p:nvSpPr>
                <p:spPr bwMode="auto">
                  <a:xfrm>
                    <a:off x="2828" y="3573"/>
                    <a:ext cx="33" cy="26"/>
                  </a:xfrm>
                  <a:custGeom>
                    <a:avLst/>
                    <a:gdLst>
                      <a:gd name="T0" fmla="*/ 0 w 33"/>
                      <a:gd name="T1" fmla="*/ 0 h 26"/>
                      <a:gd name="T2" fmla="*/ 2 w 33"/>
                      <a:gd name="T3" fmla="*/ 0 h 26"/>
                      <a:gd name="T4" fmla="*/ 5 w 33"/>
                      <a:gd name="T5" fmla="*/ 0 h 26"/>
                      <a:gd name="T6" fmla="*/ 16 w 33"/>
                      <a:gd name="T7" fmla="*/ 2 h 26"/>
                      <a:gd name="T8" fmla="*/ 23 w 33"/>
                      <a:gd name="T9" fmla="*/ 8 h 26"/>
                      <a:gd name="T10" fmla="*/ 31 w 33"/>
                      <a:gd name="T11" fmla="*/ 15 h 26"/>
                      <a:gd name="T12" fmla="*/ 33 w 33"/>
                      <a:gd name="T13" fmla="*/ 26 h 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26"/>
                      <a:gd name="T23" fmla="*/ 33 w 33"/>
                      <a:gd name="T24" fmla="*/ 26 h 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2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2"/>
                        </a:lnTo>
                        <a:lnTo>
                          <a:pt x="23" y="8"/>
                        </a:lnTo>
                        <a:lnTo>
                          <a:pt x="31" y="15"/>
                        </a:lnTo>
                        <a:lnTo>
                          <a:pt x="33" y="2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9" name="Line 633"/>
            <p:cNvSpPr>
              <a:spLocks noChangeShapeType="1"/>
            </p:cNvSpPr>
            <p:nvPr/>
          </p:nvSpPr>
          <p:spPr bwMode="auto">
            <a:xfrm flipV="1">
              <a:off x="975" y="2341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634"/>
            <p:cNvSpPr>
              <a:spLocks noChangeShapeType="1"/>
            </p:cNvSpPr>
            <p:nvPr/>
          </p:nvSpPr>
          <p:spPr bwMode="auto">
            <a:xfrm flipV="1">
              <a:off x="1882" y="2364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3" name="Group 638"/>
          <p:cNvGrpSpPr>
            <a:grpSpLocks/>
          </p:cNvGrpSpPr>
          <p:nvPr/>
        </p:nvGrpSpPr>
        <p:grpSpPr bwMode="auto">
          <a:xfrm>
            <a:off x="7391790" y="981075"/>
            <a:ext cx="1944688" cy="4678363"/>
            <a:chOff x="2925" y="936"/>
            <a:chExt cx="1225" cy="2947"/>
          </a:xfrm>
        </p:grpSpPr>
        <p:grpSp>
          <p:nvGrpSpPr>
            <p:cNvPr id="244" name="Group 281"/>
            <p:cNvGrpSpPr>
              <a:grpSpLocks noChangeAspect="1"/>
            </p:cNvGrpSpPr>
            <p:nvPr/>
          </p:nvGrpSpPr>
          <p:grpSpPr bwMode="auto">
            <a:xfrm>
              <a:off x="2925" y="2432"/>
              <a:ext cx="1225" cy="1451"/>
              <a:chOff x="2245" y="2292"/>
              <a:chExt cx="1225" cy="1451"/>
            </a:xfrm>
          </p:grpSpPr>
          <p:sp>
            <p:nvSpPr>
              <p:cNvPr id="364" name="AutoShape 282"/>
              <p:cNvSpPr>
                <a:spLocks noChangeAspect="1" noChangeArrowheads="1" noTextEdit="1"/>
              </p:cNvSpPr>
              <p:nvPr/>
            </p:nvSpPr>
            <p:spPr bwMode="auto">
              <a:xfrm>
                <a:off x="2245" y="2292"/>
                <a:ext cx="1225" cy="1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65" name="Group 283"/>
              <p:cNvGrpSpPr>
                <a:grpSpLocks/>
              </p:cNvGrpSpPr>
              <p:nvPr/>
            </p:nvGrpSpPr>
            <p:grpSpPr bwMode="auto">
              <a:xfrm>
                <a:off x="2247" y="2293"/>
                <a:ext cx="629" cy="246"/>
                <a:chOff x="2247" y="2293"/>
                <a:chExt cx="629" cy="246"/>
              </a:xfrm>
            </p:grpSpPr>
            <p:sp>
              <p:nvSpPr>
                <p:cNvPr id="475" name="Oval 284"/>
                <p:cNvSpPr>
                  <a:spLocks noChangeArrowheads="1"/>
                </p:cNvSpPr>
                <p:nvPr/>
              </p:nvSpPr>
              <p:spPr bwMode="auto">
                <a:xfrm>
                  <a:off x="2247" y="2293"/>
                  <a:ext cx="124" cy="82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285"/>
                <p:cNvSpPr>
                  <a:spLocks noChangeShapeType="1"/>
                </p:cNvSpPr>
                <p:nvPr/>
              </p:nvSpPr>
              <p:spPr bwMode="auto">
                <a:xfrm>
                  <a:off x="2344" y="2359"/>
                  <a:ext cx="122" cy="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7" name="Freeform 286"/>
                <p:cNvSpPr>
                  <a:spLocks/>
                </p:cNvSpPr>
                <p:nvPr/>
              </p:nvSpPr>
              <p:spPr bwMode="auto">
                <a:xfrm>
                  <a:off x="2466" y="2374"/>
                  <a:ext cx="158" cy="165"/>
                </a:xfrm>
                <a:custGeom>
                  <a:avLst/>
                  <a:gdLst>
                    <a:gd name="T0" fmla="*/ 0 w 158"/>
                    <a:gd name="T1" fmla="*/ 65 h 165"/>
                    <a:gd name="T2" fmla="*/ 0 w 158"/>
                    <a:gd name="T3" fmla="*/ 165 h 165"/>
                    <a:gd name="T4" fmla="*/ 158 w 158"/>
                    <a:gd name="T5" fmla="*/ 165 h 165"/>
                    <a:gd name="T6" fmla="*/ 158 w 158"/>
                    <a:gd name="T7" fmla="*/ 62 h 165"/>
                    <a:gd name="T8" fmla="*/ 76 w 158"/>
                    <a:gd name="T9" fmla="*/ 0 h 165"/>
                    <a:gd name="T10" fmla="*/ 0 w 158"/>
                    <a:gd name="T11" fmla="*/ 65 h 1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165"/>
                    <a:gd name="T20" fmla="*/ 158 w 158"/>
                    <a:gd name="T21" fmla="*/ 165 h 1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165">
                      <a:moveTo>
                        <a:pt x="0" y="65"/>
                      </a:moveTo>
                      <a:lnTo>
                        <a:pt x="0" y="165"/>
                      </a:lnTo>
                      <a:lnTo>
                        <a:pt x="158" y="165"/>
                      </a:lnTo>
                      <a:lnTo>
                        <a:pt x="158" y="62"/>
                      </a:lnTo>
                      <a:lnTo>
                        <a:pt x="76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8" name="Line 287"/>
                <p:cNvSpPr>
                  <a:spLocks noChangeShapeType="1"/>
                </p:cNvSpPr>
                <p:nvPr/>
              </p:nvSpPr>
              <p:spPr bwMode="auto">
                <a:xfrm>
                  <a:off x="2621" y="2436"/>
                  <a:ext cx="9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9" name="Freeform 288"/>
                <p:cNvSpPr>
                  <a:spLocks/>
                </p:cNvSpPr>
                <p:nvPr/>
              </p:nvSpPr>
              <p:spPr bwMode="auto">
                <a:xfrm>
                  <a:off x="2705" y="2413"/>
                  <a:ext cx="171" cy="50"/>
                </a:xfrm>
                <a:custGeom>
                  <a:avLst/>
                  <a:gdLst>
                    <a:gd name="T0" fmla="*/ 0 w 171"/>
                    <a:gd name="T1" fmla="*/ 0 h 50"/>
                    <a:gd name="T2" fmla="*/ 0 w 171"/>
                    <a:gd name="T3" fmla="*/ 50 h 50"/>
                    <a:gd name="T4" fmla="*/ 166 w 171"/>
                    <a:gd name="T5" fmla="*/ 50 h 50"/>
                    <a:gd name="T6" fmla="*/ 118 w 171"/>
                    <a:gd name="T7" fmla="*/ 22 h 50"/>
                    <a:gd name="T8" fmla="*/ 171 w 171"/>
                    <a:gd name="T9" fmla="*/ 0 h 50"/>
                    <a:gd name="T10" fmla="*/ 0 w 171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1"/>
                    <a:gd name="T19" fmla="*/ 0 h 50"/>
                    <a:gd name="T20" fmla="*/ 171 w 171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1" h="5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166" y="50"/>
                      </a:lnTo>
                      <a:lnTo>
                        <a:pt x="118" y="22"/>
                      </a:lnTo>
                      <a:lnTo>
                        <a:pt x="17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66" name="Oval 289"/>
              <p:cNvSpPr>
                <a:spLocks noChangeArrowheads="1"/>
              </p:cNvSpPr>
              <p:nvPr/>
            </p:nvSpPr>
            <p:spPr bwMode="auto">
              <a:xfrm>
                <a:off x="2247" y="2581"/>
                <a:ext cx="124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Line 290"/>
              <p:cNvSpPr>
                <a:spLocks noChangeShapeType="1"/>
              </p:cNvSpPr>
              <p:nvPr/>
            </p:nvSpPr>
            <p:spPr bwMode="auto">
              <a:xfrm>
                <a:off x="2344" y="2648"/>
                <a:ext cx="122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" name="Freeform 291"/>
              <p:cNvSpPr>
                <a:spLocks/>
              </p:cNvSpPr>
              <p:nvPr/>
            </p:nvSpPr>
            <p:spPr bwMode="auto">
              <a:xfrm>
                <a:off x="2466" y="2663"/>
                <a:ext cx="158" cy="165"/>
              </a:xfrm>
              <a:custGeom>
                <a:avLst/>
                <a:gdLst>
                  <a:gd name="T0" fmla="*/ 0 w 158"/>
                  <a:gd name="T1" fmla="*/ 65 h 165"/>
                  <a:gd name="T2" fmla="*/ 0 w 158"/>
                  <a:gd name="T3" fmla="*/ 165 h 165"/>
                  <a:gd name="T4" fmla="*/ 158 w 158"/>
                  <a:gd name="T5" fmla="*/ 165 h 165"/>
                  <a:gd name="T6" fmla="*/ 158 w 158"/>
                  <a:gd name="T7" fmla="*/ 62 h 165"/>
                  <a:gd name="T8" fmla="*/ 76 w 158"/>
                  <a:gd name="T9" fmla="*/ 0 h 165"/>
                  <a:gd name="T10" fmla="*/ 0 w 158"/>
                  <a:gd name="T11" fmla="*/ 65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"/>
                  <a:gd name="T19" fmla="*/ 0 h 165"/>
                  <a:gd name="T20" fmla="*/ 158 w 158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" h="165">
                    <a:moveTo>
                      <a:pt x="0" y="65"/>
                    </a:moveTo>
                    <a:lnTo>
                      <a:pt x="0" y="165"/>
                    </a:lnTo>
                    <a:lnTo>
                      <a:pt x="158" y="165"/>
                    </a:lnTo>
                    <a:lnTo>
                      <a:pt x="158" y="62"/>
                    </a:lnTo>
                    <a:lnTo>
                      <a:pt x="76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" name="Line 292"/>
              <p:cNvSpPr>
                <a:spLocks noChangeShapeType="1"/>
              </p:cNvSpPr>
              <p:nvPr/>
            </p:nvSpPr>
            <p:spPr bwMode="auto">
              <a:xfrm>
                <a:off x="2621" y="2725"/>
                <a:ext cx="9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" name="Oval 293"/>
              <p:cNvSpPr>
                <a:spLocks noChangeArrowheads="1"/>
              </p:cNvSpPr>
              <p:nvPr/>
            </p:nvSpPr>
            <p:spPr bwMode="auto">
              <a:xfrm>
                <a:off x="2254" y="2878"/>
                <a:ext cx="123" cy="79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Line 294"/>
              <p:cNvSpPr>
                <a:spLocks noChangeShapeType="1"/>
              </p:cNvSpPr>
              <p:nvPr/>
            </p:nvSpPr>
            <p:spPr bwMode="auto">
              <a:xfrm>
                <a:off x="2351" y="2942"/>
                <a:ext cx="123" cy="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2" name="Freeform 295"/>
              <p:cNvSpPr>
                <a:spLocks/>
              </p:cNvSpPr>
              <p:nvPr/>
            </p:nvSpPr>
            <p:spPr bwMode="auto">
              <a:xfrm>
                <a:off x="2474" y="2960"/>
                <a:ext cx="157" cy="164"/>
              </a:xfrm>
              <a:custGeom>
                <a:avLst/>
                <a:gdLst>
                  <a:gd name="T0" fmla="*/ 0 w 157"/>
                  <a:gd name="T1" fmla="*/ 66 h 164"/>
                  <a:gd name="T2" fmla="*/ 0 w 157"/>
                  <a:gd name="T3" fmla="*/ 164 h 164"/>
                  <a:gd name="T4" fmla="*/ 157 w 157"/>
                  <a:gd name="T5" fmla="*/ 164 h 164"/>
                  <a:gd name="T6" fmla="*/ 157 w 157"/>
                  <a:gd name="T7" fmla="*/ 61 h 164"/>
                  <a:gd name="T8" fmla="*/ 74 w 157"/>
                  <a:gd name="T9" fmla="*/ 0 h 164"/>
                  <a:gd name="T10" fmla="*/ 0 w 157"/>
                  <a:gd name="T11" fmla="*/ 66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4"/>
                  <a:gd name="T20" fmla="*/ 157 w 157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4">
                    <a:moveTo>
                      <a:pt x="0" y="66"/>
                    </a:moveTo>
                    <a:lnTo>
                      <a:pt x="0" y="164"/>
                    </a:lnTo>
                    <a:lnTo>
                      <a:pt x="157" y="164"/>
                    </a:lnTo>
                    <a:lnTo>
                      <a:pt x="157" y="61"/>
                    </a:lnTo>
                    <a:lnTo>
                      <a:pt x="74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3" name="Line 296"/>
              <p:cNvSpPr>
                <a:spLocks noChangeShapeType="1"/>
              </p:cNvSpPr>
              <p:nvPr/>
            </p:nvSpPr>
            <p:spPr bwMode="auto">
              <a:xfrm>
                <a:off x="2627" y="3021"/>
                <a:ext cx="94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4" name="Line 297"/>
              <p:cNvSpPr>
                <a:spLocks noChangeShapeType="1"/>
              </p:cNvSpPr>
              <p:nvPr/>
            </p:nvSpPr>
            <p:spPr bwMode="auto">
              <a:xfrm flipH="1">
                <a:off x="2344" y="2539"/>
                <a:ext cx="13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5" name="Line 298"/>
              <p:cNvSpPr>
                <a:spLocks noChangeShapeType="1"/>
              </p:cNvSpPr>
              <p:nvPr/>
            </p:nvSpPr>
            <p:spPr bwMode="auto">
              <a:xfrm flipH="1">
                <a:off x="2358" y="2826"/>
                <a:ext cx="116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6" name="Oval 299"/>
              <p:cNvSpPr>
                <a:spLocks noChangeArrowheads="1"/>
              </p:cNvSpPr>
              <p:nvPr/>
            </p:nvSpPr>
            <p:spPr bwMode="auto">
              <a:xfrm>
                <a:off x="2254" y="3172"/>
                <a:ext cx="123" cy="81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Line 300"/>
              <p:cNvSpPr>
                <a:spLocks noChangeShapeType="1"/>
              </p:cNvSpPr>
              <p:nvPr/>
            </p:nvSpPr>
            <p:spPr bwMode="auto">
              <a:xfrm>
                <a:off x="2351" y="3236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8" name="Freeform 301"/>
              <p:cNvSpPr>
                <a:spLocks/>
              </p:cNvSpPr>
              <p:nvPr/>
            </p:nvSpPr>
            <p:spPr bwMode="auto">
              <a:xfrm>
                <a:off x="2474" y="3252"/>
                <a:ext cx="157" cy="164"/>
              </a:xfrm>
              <a:custGeom>
                <a:avLst/>
                <a:gdLst>
                  <a:gd name="T0" fmla="*/ 0 w 157"/>
                  <a:gd name="T1" fmla="*/ 65 h 164"/>
                  <a:gd name="T2" fmla="*/ 0 w 157"/>
                  <a:gd name="T3" fmla="*/ 164 h 164"/>
                  <a:gd name="T4" fmla="*/ 157 w 157"/>
                  <a:gd name="T5" fmla="*/ 164 h 164"/>
                  <a:gd name="T6" fmla="*/ 157 w 157"/>
                  <a:gd name="T7" fmla="*/ 62 h 164"/>
                  <a:gd name="T8" fmla="*/ 74 w 157"/>
                  <a:gd name="T9" fmla="*/ 0 h 164"/>
                  <a:gd name="T10" fmla="*/ 0 w 157"/>
                  <a:gd name="T11" fmla="*/ 65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4"/>
                  <a:gd name="T20" fmla="*/ 157 w 157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4">
                    <a:moveTo>
                      <a:pt x="0" y="65"/>
                    </a:moveTo>
                    <a:lnTo>
                      <a:pt x="0" y="164"/>
                    </a:lnTo>
                    <a:lnTo>
                      <a:pt x="157" y="164"/>
                    </a:lnTo>
                    <a:lnTo>
                      <a:pt x="157" y="62"/>
                    </a:lnTo>
                    <a:lnTo>
                      <a:pt x="74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" name="Line 302"/>
              <p:cNvSpPr>
                <a:spLocks noChangeShapeType="1"/>
              </p:cNvSpPr>
              <p:nvPr/>
            </p:nvSpPr>
            <p:spPr bwMode="auto">
              <a:xfrm>
                <a:off x="2627" y="3314"/>
                <a:ext cx="9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" name="Line 303"/>
              <p:cNvSpPr>
                <a:spLocks noChangeShapeType="1"/>
              </p:cNvSpPr>
              <p:nvPr/>
            </p:nvSpPr>
            <p:spPr bwMode="auto">
              <a:xfrm flipH="1">
                <a:off x="2358" y="3122"/>
                <a:ext cx="116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81" name="Group 304"/>
              <p:cNvGrpSpPr>
                <a:grpSpLocks/>
              </p:cNvGrpSpPr>
              <p:nvPr/>
            </p:nvGrpSpPr>
            <p:grpSpPr bwMode="auto">
              <a:xfrm>
                <a:off x="2710" y="2980"/>
                <a:ext cx="169" cy="52"/>
                <a:chOff x="2710" y="2980"/>
                <a:chExt cx="169" cy="52"/>
              </a:xfrm>
            </p:grpSpPr>
            <p:sp>
              <p:nvSpPr>
                <p:cNvPr id="473" name="Freeform 305"/>
                <p:cNvSpPr>
                  <a:spLocks/>
                </p:cNvSpPr>
                <p:nvPr/>
              </p:nvSpPr>
              <p:spPr bwMode="auto">
                <a:xfrm>
                  <a:off x="2710" y="2980"/>
                  <a:ext cx="169" cy="52"/>
                </a:xfrm>
                <a:custGeom>
                  <a:avLst/>
                  <a:gdLst>
                    <a:gd name="T0" fmla="*/ 168 w 169"/>
                    <a:gd name="T1" fmla="*/ 0 h 52"/>
                    <a:gd name="T2" fmla="*/ 0 w 169"/>
                    <a:gd name="T3" fmla="*/ 0 h 52"/>
                    <a:gd name="T4" fmla="*/ 0 w 169"/>
                    <a:gd name="T5" fmla="*/ 52 h 52"/>
                    <a:gd name="T6" fmla="*/ 169 w 169"/>
                    <a:gd name="T7" fmla="*/ 52 h 52"/>
                    <a:gd name="T8" fmla="*/ 168 w 169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52"/>
                    <a:gd name="T17" fmla="*/ 169 w 169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52">
                      <a:moveTo>
                        <a:pt x="168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69" y="52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4" name="Freeform 306"/>
                <p:cNvSpPr>
                  <a:spLocks/>
                </p:cNvSpPr>
                <p:nvPr/>
              </p:nvSpPr>
              <p:spPr bwMode="auto">
                <a:xfrm>
                  <a:off x="2710" y="2980"/>
                  <a:ext cx="169" cy="52"/>
                </a:xfrm>
                <a:custGeom>
                  <a:avLst/>
                  <a:gdLst>
                    <a:gd name="T0" fmla="*/ 168 w 169"/>
                    <a:gd name="T1" fmla="*/ 0 h 52"/>
                    <a:gd name="T2" fmla="*/ 0 w 169"/>
                    <a:gd name="T3" fmla="*/ 0 h 52"/>
                    <a:gd name="T4" fmla="*/ 0 w 169"/>
                    <a:gd name="T5" fmla="*/ 52 h 52"/>
                    <a:gd name="T6" fmla="*/ 169 w 169"/>
                    <a:gd name="T7" fmla="*/ 52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9"/>
                    <a:gd name="T13" fmla="*/ 0 h 52"/>
                    <a:gd name="T14" fmla="*/ 169 w 169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9" h="52">
                      <a:moveTo>
                        <a:pt x="168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69" y="52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82" name="Freeform 307"/>
              <p:cNvSpPr>
                <a:spLocks/>
              </p:cNvSpPr>
              <p:nvPr/>
            </p:nvSpPr>
            <p:spPr bwMode="auto">
              <a:xfrm>
                <a:off x="2711" y="2692"/>
                <a:ext cx="119" cy="57"/>
              </a:xfrm>
              <a:custGeom>
                <a:avLst/>
                <a:gdLst>
                  <a:gd name="T0" fmla="*/ 119 w 119"/>
                  <a:gd name="T1" fmla="*/ 26 h 57"/>
                  <a:gd name="T2" fmla="*/ 70 w 119"/>
                  <a:gd name="T3" fmla="*/ 0 h 57"/>
                  <a:gd name="T4" fmla="*/ 0 w 119"/>
                  <a:gd name="T5" fmla="*/ 0 h 57"/>
                  <a:gd name="T6" fmla="*/ 0 w 119"/>
                  <a:gd name="T7" fmla="*/ 57 h 57"/>
                  <a:gd name="T8" fmla="*/ 77 w 119"/>
                  <a:gd name="T9" fmla="*/ 57 h 57"/>
                  <a:gd name="T10" fmla="*/ 119 w 119"/>
                  <a:gd name="T11" fmla="*/ 26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57"/>
                  <a:gd name="T20" fmla="*/ 119 w 119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57">
                    <a:moveTo>
                      <a:pt x="119" y="2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57"/>
                    </a:lnTo>
                    <a:lnTo>
                      <a:pt x="77" y="57"/>
                    </a:lnTo>
                    <a:lnTo>
                      <a:pt x="119" y="2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83" name="Group 308"/>
              <p:cNvGrpSpPr>
                <a:grpSpLocks/>
              </p:cNvGrpSpPr>
              <p:nvPr/>
            </p:nvGrpSpPr>
            <p:grpSpPr bwMode="auto">
              <a:xfrm>
                <a:off x="2850" y="2981"/>
                <a:ext cx="32" cy="48"/>
                <a:chOff x="2850" y="2981"/>
                <a:chExt cx="32" cy="48"/>
              </a:xfrm>
            </p:grpSpPr>
            <p:grpSp>
              <p:nvGrpSpPr>
                <p:cNvPr id="467" name="Group 309"/>
                <p:cNvGrpSpPr>
                  <a:grpSpLocks/>
                </p:cNvGrpSpPr>
                <p:nvPr/>
              </p:nvGrpSpPr>
              <p:grpSpPr bwMode="auto">
                <a:xfrm>
                  <a:off x="2850" y="2981"/>
                  <a:ext cx="29" cy="24"/>
                  <a:chOff x="2850" y="2981"/>
                  <a:chExt cx="29" cy="24"/>
                </a:xfrm>
              </p:grpSpPr>
              <p:sp>
                <p:nvSpPr>
                  <p:cNvPr id="471" name="Freeform 310"/>
                  <p:cNvSpPr>
                    <a:spLocks/>
                  </p:cNvSpPr>
                  <p:nvPr/>
                </p:nvSpPr>
                <p:spPr bwMode="auto">
                  <a:xfrm>
                    <a:off x="2850" y="2981"/>
                    <a:ext cx="29" cy="24"/>
                  </a:xfrm>
                  <a:custGeom>
                    <a:avLst/>
                    <a:gdLst>
                      <a:gd name="T0" fmla="*/ 29 w 29"/>
                      <a:gd name="T1" fmla="*/ 0 h 24"/>
                      <a:gd name="T2" fmla="*/ 17 w 29"/>
                      <a:gd name="T3" fmla="*/ 3 h 24"/>
                      <a:gd name="T4" fmla="*/ 9 w 29"/>
                      <a:gd name="T5" fmla="*/ 7 h 24"/>
                      <a:gd name="T6" fmla="*/ 1 w 29"/>
                      <a:gd name="T7" fmla="*/ 13 h 24"/>
                      <a:gd name="T8" fmla="*/ 0 w 29"/>
                      <a:gd name="T9" fmla="*/ 24 h 24"/>
                      <a:gd name="T10" fmla="*/ 29 w 29"/>
                      <a:gd name="T11" fmla="*/ 24 h 24"/>
                      <a:gd name="T12" fmla="*/ 29 w 29"/>
                      <a:gd name="T13" fmla="*/ 0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9"/>
                      <a:gd name="T22" fmla="*/ 0 h 24"/>
                      <a:gd name="T23" fmla="*/ 29 w 29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9" h="24">
                        <a:moveTo>
                          <a:pt x="29" y="0"/>
                        </a:moveTo>
                        <a:lnTo>
                          <a:pt x="17" y="3"/>
                        </a:lnTo>
                        <a:lnTo>
                          <a:pt x="9" y="7"/>
                        </a:lnTo>
                        <a:lnTo>
                          <a:pt x="1" y="13"/>
                        </a:lnTo>
                        <a:lnTo>
                          <a:pt x="0" y="24"/>
                        </a:lnTo>
                        <a:lnTo>
                          <a:pt x="29" y="24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72" name="Freeform 311"/>
                  <p:cNvSpPr>
                    <a:spLocks/>
                  </p:cNvSpPr>
                  <p:nvPr/>
                </p:nvSpPr>
                <p:spPr bwMode="auto">
                  <a:xfrm>
                    <a:off x="2850" y="2981"/>
                    <a:ext cx="29" cy="24"/>
                  </a:xfrm>
                  <a:custGeom>
                    <a:avLst/>
                    <a:gdLst>
                      <a:gd name="T0" fmla="*/ 29 w 29"/>
                      <a:gd name="T1" fmla="*/ 0 h 24"/>
                      <a:gd name="T2" fmla="*/ 17 w 29"/>
                      <a:gd name="T3" fmla="*/ 3 h 24"/>
                      <a:gd name="T4" fmla="*/ 9 w 29"/>
                      <a:gd name="T5" fmla="*/ 7 h 24"/>
                      <a:gd name="T6" fmla="*/ 1 w 29"/>
                      <a:gd name="T7" fmla="*/ 13 h 24"/>
                      <a:gd name="T8" fmla="*/ 0 w 29"/>
                      <a:gd name="T9" fmla="*/ 24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24"/>
                      <a:gd name="T17" fmla="*/ 29 w 29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24">
                        <a:moveTo>
                          <a:pt x="29" y="0"/>
                        </a:moveTo>
                        <a:lnTo>
                          <a:pt x="17" y="3"/>
                        </a:lnTo>
                        <a:lnTo>
                          <a:pt x="9" y="7"/>
                        </a:lnTo>
                        <a:lnTo>
                          <a:pt x="1" y="13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68" name="Group 312"/>
                <p:cNvGrpSpPr>
                  <a:grpSpLocks/>
                </p:cNvGrpSpPr>
                <p:nvPr/>
              </p:nvGrpSpPr>
              <p:grpSpPr bwMode="auto">
                <a:xfrm>
                  <a:off x="2850" y="3002"/>
                  <a:ext cx="32" cy="27"/>
                  <a:chOff x="2850" y="3002"/>
                  <a:chExt cx="32" cy="27"/>
                </a:xfrm>
              </p:grpSpPr>
              <p:sp>
                <p:nvSpPr>
                  <p:cNvPr id="469" name="Freeform 313"/>
                  <p:cNvSpPr>
                    <a:spLocks/>
                  </p:cNvSpPr>
                  <p:nvPr/>
                </p:nvSpPr>
                <p:spPr bwMode="auto">
                  <a:xfrm>
                    <a:off x="2850" y="3002"/>
                    <a:ext cx="32" cy="27"/>
                  </a:xfrm>
                  <a:custGeom>
                    <a:avLst/>
                    <a:gdLst>
                      <a:gd name="T0" fmla="*/ 32 w 32"/>
                      <a:gd name="T1" fmla="*/ 27 h 27"/>
                      <a:gd name="T2" fmla="*/ 29 w 32"/>
                      <a:gd name="T3" fmla="*/ 27 h 27"/>
                      <a:gd name="T4" fmla="*/ 28 w 32"/>
                      <a:gd name="T5" fmla="*/ 27 h 27"/>
                      <a:gd name="T6" fmla="*/ 17 w 32"/>
                      <a:gd name="T7" fmla="*/ 25 h 27"/>
                      <a:gd name="T8" fmla="*/ 9 w 32"/>
                      <a:gd name="T9" fmla="*/ 18 h 27"/>
                      <a:gd name="T10" fmla="*/ 1 w 32"/>
                      <a:gd name="T11" fmla="*/ 10 h 27"/>
                      <a:gd name="T12" fmla="*/ 0 w 32"/>
                      <a:gd name="T13" fmla="*/ 0 h 27"/>
                      <a:gd name="T14" fmla="*/ 28 w 32"/>
                      <a:gd name="T15" fmla="*/ 0 h 27"/>
                      <a:gd name="T16" fmla="*/ 32 w 32"/>
                      <a:gd name="T17" fmla="*/ 27 h 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2"/>
                      <a:gd name="T28" fmla="*/ 0 h 27"/>
                      <a:gd name="T29" fmla="*/ 32 w 32"/>
                      <a:gd name="T30" fmla="*/ 27 h 2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2" h="27">
                        <a:moveTo>
                          <a:pt x="32" y="27"/>
                        </a:move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17" y="25"/>
                        </a:lnTo>
                        <a:lnTo>
                          <a:pt x="9" y="18"/>
                        </a:lnTo>
                        <a:lnTo>
                          <a:pt x="1" y="10"/>
                        </a:lnTo>
                        <a:lnTo>
                          <a:pt x="0" y="0"/>
                        </a:lnTo>
                        <a:lnTo>
                          <a:pt x="28" y="0"/>
                        </a:lnTo>
                        <a:lnTo>
                          <a:pt x="32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70" name="Freeform 314"/>
                  <p:cNvSpPr>
                    <a:spLocks/>
                  </p:cNvSpPr>
                  <p:nvPr/>
                </p:nvSpPr>
                <p:spPr bwMode="auto">
                  <a:xfrm>
                    <a:off x="2850" y="3002"/>
                    <a:ext cx="32" cy="27"/>
                  </a:xfrm>
                  <a:custGeom>
                    <a:avLst/>
                    <a:gdLst>
                      <a:gd name="T0" fmla="*/ 32 w 32"/>
                      <a:gd name="T1" fmla="*/ 27 h 27"/>
                      <a:gd name="T2" fmla="*/ 29 w 32"/>
                      <a:gd name="T3" fmla="*/ 27 h 27"/>
                      <a:gd name="T4" fmla="*/ 28 w 32"/>
                      <a:gd name="T5" fmla="*/ 27 h 27"/>
                      <a:gd name="T6" fmla="*/ 17 w 32"/>
                      <a:gd name="T7" fmla="*/ 25 h 27"/>
                      <a:gd name="T8" fmla="*/ 9 w 32"/>
                      <a:gd name="T9" fmla="*/ 18 h 27"/>
                      <a:gd name="T10" fmla="*/ 1 w 32"/>
                      <a:gd name="T11" fmla="*/ 10 h 27"/>
                      <a:gd name="T12" fmla="*/ 0 w 32"/>
                      <a:gd name="T13" fmla="*/ 0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7"/>
                      <a:gd name="T23" fmla="*/ 32 w 32"/>
                      <a:gd name="T24" fmla="*/ 27 h 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7">
                        <a:moveTo>
                          <a:pt x="32" y="27"/>
                        </a:move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17" y="25"/>
                        </a:lnTo>
                        <a:lnTo>
                          <a:pt x="9" y="18"/>
                        </a:lnTo>
                        <a:lnTo>
                          <a:pt x="1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84" name="Group 315"/>
              <p:cNvGrpSpPr>
                <a:grpSpLocks/>
              </p:cNvGrpSpPr>
              <p:nvPr/>
            </p:nvGrpSpPr>
            <p:grpSpPr bwMode="auto">
              <a:xfrm>
                <a:off x="2714" y="3276"/>
                <a:ext cx="114" cy="55"/>
                <a:chOff x="2714" y="3276"/>
                <a:chExt cx="114" cy="55"/>
              </a:xfrm>
            </p:grpSpPr>
            <p:grpSp>
              <p:nvGrpSpPr>
                <p:cNvPr id="457" name="Group 316"/>
                <p:cNvGrpSpPr>
                  <a:grpSpLocks/>
                </p:cNvGrpSpPr>
                <p:nvPr/>
              </p:nvGrpSpPr>
              <p:grpSpPr bwMode="auto">
                <a:xfrm>
                  <a:off x="2714" y="3277"/>
                  <a:ext cx="80" cy="54"/>
                  <a:chOff x="2714" y="3277"/>
                  <a:chExt cx="80" cy="54"/>
                </a:xfrm>
              </p:grpSpPr>
              <p:sp>
                <p:nvSpPr>
                  <p:cNvPr id="465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3277"/>
                    <a:ext cx="78" cy="52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3277"/>
                    <a:ext cx="80" cy="5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8" name="Group 319"/>
                <p:cNvGrpSpPr>
                  <a:grpSpLocks/>
                </p:cNvGrpSpPr>
                <p:nvPr/>
              </p:nvGrpSpPr>
              <p:grpSpPr bwMode="auto">
                <a:xfrm>
                  <a:off x="2788" y="3276"/>
                  <a:ext cx="40" cy="52"/>
                  <a:chOff x="2788" y="3276"/>
                  <a:chExt cx="40" cy="52"/>
                </a:xfrm>
              </p:grpSpPr>
              <p:grpSp>
                <p:nvGrpSpPr>
                  <p:cNvPr id="459" name="Group 320"/>
                  <p:cNvGrpSpPr>
                    <a:grpSpLocks/>
                  </p:cNvGrpSpPr>
                  <p:nvPr/>
                </p:nvGrpSpPr>
                <p:grpSpPr bwMode="auto">
                  <a:xfrm>
                    <a:off x="2789" y="3276"/>
                    <a:ext cx="39" cy="24"/>
                    <a:chOff x="2789" y="3276"/>
                    <a:chExt cx="39" cy="24"/>
                  </a:xfrm>
                </p:grpSpPr>
                <p:sp>
                  <p:nvSpPr>
                    <p:cNvPr id="463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2789" y="3276"/>
                      <a:ext cx="39" cy="24"/>
                    </a:xfrm>
                    <a:custGeom>
                      <a:avLst/>
                      <a:gdLst>
                        <a:gd name="T0" fmla="*/ 0 w 39"/>
                        <a:gd name="T1" fmla="*/ 0 h 24"/>
                        <a:gd name="T2" fmla="*/ 16 w 39"/>
                        <a:gd name="T3" fmla="*/ 1 h 24"/>
                        <a:gd name="T4" fmla="*/ 28 w 39"/>
                        <a:gd name="T5" fmla="*/ 7 h 24"/>
                        <a:gd name="T6" fmla="*/ 37 w 39"/>
                        <a:gd name="T7" fmla="*/ 15 h 24"/>
                        <a:gd name="T8" fmla="*/ 39 w 39"/>
                        <a:gd name="T9" fmla="*/ 24 h 24"/>
                        <a:gd name="T10" fmla="*/ 0 w 39"/>
                        <a:gd name="T11" fmla="*/ 24 h 24"/>
                        <a:gd name="T12" fmla="*/ 0 w 39"/>
                        <a:gd name="T13" fmla="*/ 0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4"/>
                        <a:gd name="T23" fmla="*/ 39 w 39"/>
                        <a:gd name="T24" fmla="*/ 24 h 2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4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7"/>
                          </a:lnTo>
                          <a:lnTo>
                            <a:pt x="37" y="15"/>
                          </a:lnTo>
                          <a:lnTo>
                            <a:pt x="39" y="24"/>
                          </a:lnTo>
                          <a:lnTo>
                            <a:pt x="0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64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2789" y="3276"/>
                      <a:ext cx="39" cy="24"/>
                    </a:xfrm>
                    <a:custGeom>
                      <a:avLst/>
                      <a:gdLst>
                        <a:gd name="T0" fmla="*/ 0 w 39"/>
                        <a:gd name="T1" fmla="*/ 0 h 24"/>
                        <a:gd name="T2" fmla="*/ 16 w 39"/>
                        <a:gd name="T3" fmla="*/ 1 h 24"/>
                        <a:gd name="T4" fmla="*/ 28 w 39"/>
                        <a:gd name="T5" fmla="*/ 7 h 24"/>
                        <a:gd name="T6" fmla="*/ 37 w 39"/>
                        <a:gd name="T7" fmla="*/ 15 h 24"/>
                        <a:gd name="T8" fmla="*/ 39 w 39"/>
                        <a:gd name="T9" fmla="*/ 24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"/>
                        <a:gd name="T16" fmla="*/ 0 h 24"/>
                        <a:gd name="T17" fmla="*/ 39 w 39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" h="24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7"/>
                          </a:lnTo>
                          <a:lnTo>
                            <a:pt x="37" y="15"/>
                          </a:lnTo>
                          <a:lnTo>
                            <a:pt x="39" y="24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60" name="Group 323"/>
                  <p:cNvGrpSpPr>
                    <a:grpSpLocks/>
                  </p:cNvGrpSpPr>
                  <p:nvPr/>
                </p:nvGrpSpPr>
                <p:grpSpPr bwMode="auto">
                  <a:xfrm>
                    <a:off x="2788" y="3298"/>
                    <a:ext cx="40" cy="30"/>
                    <a:chOff x="2788" y="3298"/>
                    <a:chExt cx="40" cy="30"/>
                  </a:xfrm>
                </p:grpSpPr>
                <p:sp>
                  <p:nvSpPr>
                    <p:cNvPr id="461" name="Freeform 324"/>
                    <p:cNvSpPr>
                      <a:spLocks/>
                    </p:cNvSpPr>
                    <p:nvPr/>
                  </p:nvSpPr>
                  <p:spPr bwMode="auto">
                    <a:xfrm>
                      <a:off x="2788" y="3298"/>
                      <a:ext cx="40" cy="30"/>
                    </a:xfrm>
                    <a:custGeom>
                      <a:avLst/>
                      <a:gdLst>
                        <a:gd name="T0" fmla="*/ 0 w 40"/>
                        <a:gd name="T1" fmla="*/ 30 h 30"/>
                        <a:gd name="T2" fmla="*/ 1 w 40"/>
                        <a:gd name="T3" fmla="*/ 30 h 30"/>
                        <a:gd name="T4" fmla="*/ 4 w 40"/>
                        <a:gd name="T5" fmla="*/ 30 h 30"/>
                        <a:gd name="T6" fmla="*/ 17 w 40"/>
                        <a:gd name="T7" fmla="*/ 28 h 30"/>
                        <a:gd name="T8" fmla="*/ 29 w 40"/>
                        <a:gd name="T9" fmla="*/ 21 h 30"/>
                        <a:gd name="T10" fmla="*/ 38 w 40"/>
                        <a:gd name="T11" fmla="*/ 12 h 30"/>
                        <a:gd name="T12" fmla="*/ 40 w 40"/>
                        <a:gd name="T13" fmla="*/ 0 h 30"/>
                        <a:gd name="T14" fmla="*/ 4 w 40"/>
                        <a:gd name="T15" fmla="*/ 0 h 30"/>
                        <a:gd name="T16" fmla="*/ 0 w 40"/>
                        <a:gd name="T17" fmla="*/ 30 h 3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0"/>
                        <a:gd name="T28" fmla="*/ 0 h 30"/>
                        <a:gd name="T29" fmla="*/ 40 w 40"/>
                        <a:gd name="T30" fmla="*/ 30 h 3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0" h="30">
                          <a:moveTo>
                            <a:pt x="0" y="30"/>
                          </a:moveTo>
                          <a:lnTo>
                            <a:pt x="1" y="30"/>
                          </a:lnTo>
                          <a:lnTo>
                            <a:pt x="4" y="30"/>
                          </a:lnTo>
                          <a:lnTo>
                            <a:pt x="17" y="28"/>
                          </a:lnTo>
                          <a:lnTo>
                            <a:pt x="29" y="21"/>
                          </a:lnTo>
                          <a:lnTo>
                            <a:pt x="38" y="12"/>
                          </a:lnTo>
                          <a:lnTo>
                            <a:pt x="40" y="0"/>
                          </a:lnTo>
                          <a:lnTo>
                            <a:pt x="4" y="0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62" name="Freeform 325"/>
                    <p:cNvSpPr>
                      <a:spLocks/>
                    </p:cNvSpPr>
                    <p:nvPr/>
                  </p:nvSpPr>
                  <p:spPr bwMode="auto">
                    <a:xfrm>
                      <a:off x="2788" y="3298"/>
                      <a:ext cx="40" cy="30"/>
                    </a:xfrm>
                    <a:custGeom>
                      <a:avLst/>
                      <a:gdLst>
                        <a:gd name="T0" fmla="*/ 0 w 40"/>
                        <a:gd name="T1" fmla="*/ 30 h 30"/>
                        <a:gd name="T2" fmla="*/ 1 w 40"/>
                        <a:gd name="T3" fmla="*/ 30 h 30"/>
                        <a:gd name="T4" fmla="*/ 4 w 40"/>
                        <a:gd name="T5" fmla="*/ 30 h 30"/>
                        <a:gd name="T6" fmla="*/ 17 w 40"/>
                        <a:gd name="T7" fmla="*/ 28 h 30"/>
                        <a:gd name="T8" fmla="*/ 29 w 40"/>
                        <a:gd name="T9" fmla="*/ 21 h 30"/>
                        <a:gd name="T10" fmla="*/ 38 w 40"/>
                        <a:gd name="T11" fmla="*/ 12 h 30"/>
                        <a:gd name="T12" fmla="*/ 40 w 40"/>
                        <a:gd name="T13" fmla="*/ 0 h 3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"/>
                        <a:gd name="T22" fmla="*/ 0 h 30"/>
                        <a:gd name="T23" fmla="*/ 40 w 40"/>
                        <a:gd name="T24" fmla="*/ 30 h 3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" h="30">
                          <a:moveTo>
                            <a:pt x="0" y="30"/>
                          </a:moveTo>
                          <a:lnTo>
                            <a:pt x="1" y="30"/>
                          </a:lnTo>
                          <a:lnTo>
                            <a:pt x="4" y="30"/>
                          </a:lnTo>
                          <a:lnTo>
                            <a:pt x="17" y="28"/>
                          </a:lnTo>
                          <a:lnTo>
                            <a:pt x="29" y="21"/>
                          </a:lnTo>
                          <a:lnTo>
                            <a:pt x="38" y="12"/>
                          </a:lnTo>
                          <a:lnTo>
                            <a:pt x="4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  <p:sp>
            <p:nvSpPr>
              <p:cNvPr id="385" name="Oval 326"/>
              <p:cNvSpPr>
                <a:spLocks noChangeArrowheads="1"/>
              </p:cNvSpPr>
              <p:nvPr/>
            </p:nvSpPr>
            <p:spPr bwMode="auto">
              <a:xfrm>
                <a:off x="2251" y="3465"/>
                <a:ext cx="123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Line 327"/>
              <p:cNvSpPr>
                <a:spLocks noChangeShapeType="1"/>
              </p:cNvSpPr>
              <p:nvPr/>
            </p:nvSpPr>
            <p:spPr bwMode="auto">
              <a:xfrm>
                <a:off x="2346" y="3529"/>
                <a:ext cx="124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" name="Freeform 328"/>
              <p:cNvSpPr>
                <a:spLocks/>
              </p:cNvSpPr>
              <p:nvPr/>
            </p:nvSpPr>
            <p:spPr bwMode="auto">
              <a:xfrm>
                <a:off x="2470" y="3545"/>
                <a:ext cx="156" cy="165"/>
              </a:xfrm>
              <a:custGeom>
                <a:avLst/>
                <a:gdLst>
                  <a:gd name="T0" fmla="*/ 0 w 156"/>
                  <a:gd name="T1" fmla="*/ 66 h 165"/>
                  <a:gd name="T2" fmla="*/ 0 w 156"/>
                  <a:gd name="T3" fmla="*/ 165 h 165"/>
                  <a:gd name="T4" fmla="*/ 156 w 156"/>
                  <a:gd name="T5" fmla="*/ 165 h 165"/>
                  <a:gd name="T6" fmla="*/ 156 w 156"/>
                  <a:gd name="T7" fmla="*/ 63 h 165"/>
                  <a:gd name="T8" fmla="*/ 77 w 156"/>
                  <a:gd name="T9" fmla="*/ 0 h 165"/>
                  <a:gd name="T10" fmla="*/ 0 w 156"/>
                  <a:gd name="T11" fmla="*/ 66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165"/>
                  <a:gd name="T20" fmla="*/ 156 w 156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165">
                    <a:moveTo>
                      <a:pt x="0" y="66"/>
                    </a:moveTo>
                    <a:lnTo>
                      <a:pt x="0" y="165"/>
                    </a:lnTo>
                    <a:lnTo>
                      <a:pt x="156" y="165"/>
                    </a:lnTo>
                    <a:lnTo>
                      <a:pt x="156" y="63"/>
                    </a:lnTo>
                    <a:lnTo>
                      <a:pt x="7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" name="Line 329"/>
              <p:cNvSpPr>
                <a:spLocks noChangeShapeType="1"/>
              </p:cNvSpPr>
              <p:nvPr/>
            </p:nvSpPr>
            <p:spPr bwMode="auto">
              <a:xfrm>
                <a:off x="2626" y="3608"/>
                <a:ext cx="9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" name="Line 330"/>
              <p:cNvSpPr>
                <a:spLocks noChangeShapeType="1"/>
              </p:cNvSpPr>
              <p:nvPr/>
            </p:nvSpPr>
            <p:spPr bwMode="auto">
              <a:xfrm flipH="1">
                <a:off x="2357" y="3416"/>
                <a:ext cx="113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90" name="Group 331"/>
              <p:cNvGrpSpPr>
                <a:grpSpLocks/>
              </p:cNvGrpSpPr>
              <p:nvPr/>
            </p:nvGrpSpPr>
            <p:grpSpPr bwMode="auto">
              <a:xfrm>
                <a:off x="2711" y="3569"/>
                <a:ext cx="112" cy="55"/>
                <a:chOff x="2711" y="3569"/>
                <a:chExt cx="112" cy="55"/>
              </a:xfrm>
            </p:grpSpPr>
            <p:grpSp>
              <p:nvGrpSpPr>
                <p:cNvPr id="447" name="Group 332"/>
                <p:cNvGrpSpPr>
                  <a:grpSpLocks/>
                </p:cNvGrpSpPr>
                <p:nvPr/>
              </p:nvGrpSpPr>
              <p:grpSpPr bwMode="auto">
                <a:xfrm>
                  <a:off x="2711" y="3570"/>
                  <a:ext cx="80" cy="54"/>
                  <a:chOff x="2711" y="3570"/>
                  <a:chExt cx="80" cy="54"/>
                </a:xfrm>
              </p:grpSpPr>
              <p:sp>
                <p:nvSpPr>
                  <p:cNvPr id="455" name="Rectangle 333"/>
                  <p:cNvSpPr>
                    <a:spLocks noChangeArrowheads="1"/>
                  </p:cNvSpPr>
                  <p:nvPr/>
                </p:nvSpPr>
                <p:spPr bwMode="auto">
                  <a:xfrm>
                    <a:off x="2711" y="3570"/>
                    <a:ext cx="78" cy="52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" name="Rectangle 334"/>
                  <p:cNvSpPr>
                    <a:spLocks noChangeArrowheads="1"/>
                  </p:cNvSpPr>
                  <p:nvPr/>
                </p:nvSpPr>
                <p:spPr bwMode="auto">
                  <a:xfrm>
                    <a:off x="2711" y="3570"/>
                    <a:ext cx="80" cy="5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8" name="Group 335"/>
                <p:cNvGrpSpPr>
                  <a:grpSpLocks/>
                </p:cNvGrpSpPr>
                <p:nvPr/>
              </p:nvGrpSpPr>
              <p:grpSpPr bwMode="auto">
                <a:xfrm>
                  <a:off x="2784" y="3569"/>
                  <a:ext cx="39" cy="52"/>
                  <a:chOff x="2784" y="3569"/>
                  <a:chExt cx="39" cy="52"/>
                </a:xfrm>
              </p:grpSpPr>
              <p:grpSp>
                <p:nvGrpSpPr>
                  <p:cNvPr id="449" name="Group 336"/>
                  <p:cNvGrpSpPr>
                    <a:grpSpLocks/>
                  </p:cNvGrpSpPr>
                  <p:nvPr/>
                </p:nvGrpSpPr>
                <p:grpSpPr bwMode="auto">
                  <a:xfrm>
                    <a:off x="2784" y="3569"/>
                    <a:ext cx="39" cy="25"/>
                    <a:chOff x="2784" y="3569"/>
                    <a:chExt cx="39" cy="25"/>
                  </a:xfrm>
                </p:grpSpPr>
                <p:sp>
                  <p:nvSpPr>
                    <p:cNvPr id="453" name="Freeform 337"/>
                    <p:cNvSpPr>
                      <a:spLocks/>
                    </p:cNvSpPr>
                    <p:nvPr/>
                  </p:nvSpPr>
                  <p:spPr bwMode="auto">
                    <a:xfrm>
                      <a:off x="2784" y="3569"/>
                      <a:ext cx="39" cy="25"/>
                    </a:xfrm>
                    <a:custGeom>
                      <a:avLst/>
                      <a:gdLst>
                        <a:gd name="T0" fmla="*/ 0 w 39"/>
                        <a:gd name="T1" fmla="*/ 0 h 25"/>
                        <a:gd name="T2" fmla="*/ 16 w 39"/>
                        <a:gd name="T3" fmla="*/ 1 h 25"/>
                        <a:gd name="T4" fmla="*/ 28 w 39"/>
                        <a:gd name="T5" fmla="*/ 9 h 25"/>
                        <a:gd name="T6" fmla="*/ 38 w 39"/>
                        <a:gd name="T7" fmla="*/ 15 h 25"/>
                        <a:gd name="T8" fmla="*/ 39 w 39"/>
                        <a:gd name="T9" fmla="*/ 25 h 25"/>
                        <a:gd name="T10" fmla="*/ 0 w 39"/>
                        <a:gd name="T11" fmla="*/ 25 h 25"/>
                        <a:gd name="T12" fmla="*/ 0 w 39"/>
                        <a:gd name="T13" fmla="*/ 0 h 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5"/>
                        <a:gd name="T23" fmla="*/ 39 w 39"/>
                        <a:gd name="T24" fmla="*/ 25 h 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5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9"/>
                          </a:lnTo>
                          <a:lnTo>
                            <a:pt x="38" y="15"/>
                          </a:lnTo>
                          <a:lnTo>
                            <a:pt x="39" y="25"/>
                          </a:lnTo>
                          <a:lnTo>
                            <a:pt x="0" y="2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4" name="Freeform 338"/>
                    <p:cNvSpPr>
                      <a:spLocks/>
                    </p:cNvSpPr>
                    <p:nvPr/>
                  </p:nvSpPr>
                  <p:spPr bwMode="auto">
                    <a:xfrm>
                      <a:off x="2784" y="3569"/>
                      <a:ext cx="39" cy="25"/>
                    </a:xfrm>
                    <a:custGeom>
                      <a:avLst/>
                      <a:gdLst>
                        <a:gd name="T0" fmla="*/ 0 w 39"/>
                        <a:gd name="T1" fmla="*/ 0 h 25"/>
                        <a:gd name="T2" fmla="*/ 16 w 39"/>
                        <a:gd name="T3" fmla="*/ 1 h 25"/>
                        <a:gd name="T4" fmla="*/ 28 w 39"/>
                        <a:gd name="T5" fmla="*/ 9 h 25"/>
                        <a:gd name="T6" fmla="*/ 38 w 39"/>
                        <a:gd name="T7" fmla="*/ 15 h 25"/>
                        <a:gd name="T8" fmla="*/ 39 w 39"/>
                        <a:gd name="T9" fmla="*/ 25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"/>
                        <a:gd name="T16" fmla="*/ 0 h 25"/>
                        <a:gd name="T17" fmla="*/ 39 w 39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" h="25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9"/>
                          </a:lnTo>
                          <a:lnTo>
                            <a:pt x="38" y="15"/>
                          </a:lnTo>
                          <a:lnTo>
                            <a:pt x="39" y="2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50" name="Group 339"/>
                  <p:cNvGrpSpPr>
                    <a:grpSpLocks/>
                  </p:cNvGrpSpPr>
                  <p:nvPr/>
                </p:nvGrpSpPr>
                <p:grpSpPr bwMode="auto">
                  <a:xfrm>
                    <a:off x="2784" y="3593"/>
                    <a:ext cx="39" cy="28"/>
                    <a:chOff x="2784" y="3593"/>
                    <a:chExt cx="39" cy="28"/>
                  </a:xfrm>
                </p:grpSpPr>
                <p:sp>
                  <p:nvSpPr>
                    <p:cNvPr id="451" name="Freeform 340"/>
                    <p:cNvSpPr>
                      <a:spLocks/>
                    </p:cNvSpPr>
                    <p:nvPr/>
                  </p:nvSpPr>
                  <p:spPr bwMode="auto">
                    <a:xfrm>
                      <a:off x="2784" y="3593"/>
                      <a:ext cx="39" cy="28"/>
                    </a:xfrm>
                    <a:custGeom>
                      <a:avLst/>
                      <a:gdLst>
                        <a:gd name="T0" fmla="*/ 0 w 39"/>
                        <a:gd name="T1" fmla="*/ 28 h 28"/>
                        <a:gd name="T2" fmla="*/ 4 w 39"/>
                        <a:gd name="T3" fmla="*/ 28 h 28"/>
                        <a:gd name="T4" fmla="*/ 5 w 39"/>
                        <a:gd name="T5" fmla="*/ 28 h 28"/>
                        <a:gd name="T6" fmla="*/ 19 w 39"/>
                        <a:gd name="T7" fmla="*/ 26 h 28"/>
                        <a:gd name="T8" fmla="*/ 28 w 39"/>
                        <a:gd name="T9" fmla="*/ 19 h 28"/>
                        <a:gd name="T10" fmla="*/ 38 w 39"/>
                        <a:gd name="T11" fmla="*/ 12 h 28"/>
                        <a:gd name="T12" fmla="*/ 39 w 39"/>
                        <a:gd name="T13" fmla="*/ 0 h 28"/>
                        <a:gd name="T14" fmla="*/ 5 w 39"/>
                        <a:gd name="T15" fmla="*/ 0 h 28"/>
                        <a:gd name="T16" fmla="*/ 0 w 39"/>
                        <a:gd name="T17" fmla="*/ 28 h 2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9"/>
                        <a:gd name="T28" fmla="*/ 0 h 28"/>
                        <a:gd name="T29" fmla="*/ 39 w 39"/>
                        <a:gd name="T30" fmla="*/ 28 h 2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9" h="28">
                          <a:moveTo>
                            <a:pt x="0" y="28"/>
                          </a:moveTo>
                          <a:lnTo>
                            <a:pt x="4" y="28"/>
                          </a:lnTo>
                          <a:lnTo>
                            <a:pt x="5" y="28"/>
                          </a:lnTo>
                          <a:lnTo>
                            <a:pt x="19" y="26"/>
                          </a:lnTo>
                          <a:lnTo>
                            <a:pt x="28" y="19"/>
                          </a:lnTo>
                          <a:lnTo>
                            <a:pt x="38" y="12"/>
                          </a:lnTo>
                          <a:lnTo>
                            <a:pt x="39" y="0"/>
                          </a:lnTo>
                          <a:lnTo>
                            <a:pt x="5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2" name="Freeform 341"/>
                    <p:cNvSpPr>
                      <a:spLocks/>
                    </p:cNvSpPr>
                    <p:nvPr/>
                  </p:nvSpPr>
                  <p:spPr bwMode="auto">
                    <a:xfrm>
                      <a:off x="2784" y="3593"/>
                      <a:ext cx="39" cy="28"/>
                    </a:xfrm>
                    <a:custGeom>
                      <a:avLst/>
                      <a:gdLst>
                        <a:gd name="T0" fmla="*/ 0 w 39"/>
                        <a:gd name="T1" fmla="*/ 28 h 28"/>
                        <a:gd name="T2" fmla="*/ 4 w 39"/>
                        <a:gd name="T3" fmla="*/ 28 h 28"/>
                        <a:gd name="T4" fmla="*/ 5 w 39"/>
                        <a:gd name="T5" fmla="*/ 28 h 28"/>
                        <a:gd name="T6" fmla="*/ 19 w 39"/>
                        <a:gd name="T7" fmla="*/ 26 h 28"/>
                        <a:gd name="T8" fmla="*/ 28 w 39"/>
                        <a:gd name="T9" fmla="*/ 19 h 28"/>
                        <a:gd name="T10" fmla="*/ 38 w 39"/>
                        <a:gd name="T11" fmla="*/ 12 h 28"/>
                        <a:gd name="T12" fmla="*/ 39 w 39"/>
                        <a:gd name="T13" fmla="*/ 0 h 2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8"/>
                        <a:gd name="T23" fmla="*/ 39 w 39"/>
                        <a:gd name="T24" fmla="*/ 28 h 2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8">
                          <a:moveTo>
                            <a:pt x="0" y="28"/>
                          </a:moveTo>
                          <a:lnTo>
                            <a:pt x="4" y="28"/>
                          </a:lnTo>
                          <a:lnTo>
                            <a:pt x="5" y="28"/>
                          </a:lnTo>
                          <a:lnTo>
                            <a:pt x="19" y="26"/>
                          </a:lnTo>
                          <a:lnTo>
                            <a:pt x="28" y="19"/>
                          </a:lnTo>
                          <a:lnTo>
                            <a:pt x="38" y="12"/>
                          </a:lnTo>
                          <a:lnTo>
                            <a:pt x="39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  <p:sp>
            <p:nvSpPr>
              <p:cNvPr id="391" name="Oval 342"/>
              <p:cNvSpPr>
                <a:spLocks noChangeArrowheads="1"/>
              </p:cNvSpPr>
              <p:nvPr/>
            </p:nvSpPr>
            <p:spPr bwMode="auto">
              <a:xfrm>
                <a:off x="3343" y="3661"/>
                <a:ext cx="122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Line 343"/>
              <p:cNvSpPr>
                <a:spLocks noChangeShapeType="1"/>
              </p:cNvSpPr>
              <p:nvPr/>
            </p:nvSpPr>
            <p:spPr bwMode="auto">
              <a:xfrm flipH="1" flipV="1">
                <a:off x="3241" y="3591"/>
                <a:ext cx="125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" name="Freeform 344"/>
              <p:cNvSpPr>
                <a:spLocks/>
              </p:cNvSpPr>
              <p:nvPr/>
            </p:nvSpPr>
            <p:spPr bwMode="auto">
              <a:xfrm>
                <a:off x="3084" y="3493"/>
                <a:ext cx="157" cy="165"/>
              </a:xfrm>
              <a:custGeom>
                <a:avLst/>
                <a:gdLst>
                  <a:gd name="T0" fmla="*/ 157 w 157"/>
                  <a:gd name="T1" fmla="*/ 100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3 h 165"/>
                  <a:gd name="T8" fmla="*/ 83 w 157"/>
                  <a:gd name="T9" fmla="*/ 165 h 165"/>
                  <a:gd name="T10" fmla="*/ 157 w 157"/>
                  <a:gd name="T11" fmla="*/ 10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100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83" y="165"/>
                    </a:lnTo>
                    <a:lnTo>
                      <a:pt x="157" y="10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" name="Line 345"/>
              <p:cNvSpPr>
                <a:spLocks noChangeShapeType="1"/>
              </p:cNvSpPr>
              <p:nvPr/>
            </p:nvSpPr>
            <p:spPr bwMode="auto">
              <a:xfrm flipH="1">
                <a:off x="2994" y="3596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" name="Freeform 346"/>
              <p:cNvSpPr>
                <a:spLocks/>
              </p:cNvSpPr>
              <p:nvPr/>
            </p:nvSpPr>
            <p:spPr bwMode="auto">
              <a:xfrm>
                <a:off x="2819" y="2694"/>
                <a:ext cx="169" cy="47"/>
              </a:xfrm>
              <a:custGeom>
                <a:avLst/>
                <a:gdLst>
                  <a:gd name="T0" fmla="*/ 169 w 169"/>
                  <a:gd name="T1" fmla="*/ 47 h 47"/>
                  <a:gd name="T2" fmla="*/ 169 w 169"/>
                  <a:gd name="T3" fmla="*/ 0 h 47"/>
                  <a:gd name="T4" fmla="*/ 3 w 169"/>
                  <a:gd name="T5" fmla="*/ 0 h 47"/>
                  <a:gd name="T6" fmla="*/ 51 w 169"/>
                  <a:gd name="T7" fmla="*/ 27 h 47"/>
                  <a:gd name="T8" fmla="*/ 0 w 169"/>
                  <a:gd name="T9" fmla="*/ 47 h 47"/>
                  <a:gd name="T10" fmla="*/ 169 w 169"/>
                  <a:gd name="T11" fmla="*/ 47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9"/>
                  <a:gd name="T19" fmla="*/ 0 h 47"/>
                  <a:gd name="T20" fmla="*/ 169 w 169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9" h="47">
                    <a:moveTo>
                      <a:pt x="169" y="47"/>
                    </a:moveTo>
                    <a:lnTo>
                      <a:pt x="169" y="0"/>
                    </a:lnTo>
                    <a:lnTo>
                      <a:pt x="3" y="0"/>
                    </a:lnTo>
                    <a:lnTo>
                      <a:pt x="51" y="27"/>
                    </a:lnTo>
                    <a:lnTo>
                      <a:pt x="0" y="47"/>
                    </a:lnTo>
                    <a:lnTo>
                      <a:pt x="169" y="4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" name="Oval 347"/>
              <p:cNvSpPr>
                <a:spLocks noChangeArrowheads="1"/>
              </p:cNvSpPr>
              <p:nvPr/>
            </p:nvSpPr>
            <p:spPr bwMode="auto">
              <a:xfrm>
                <a:off x="3347" y="3372"/>
                <a:ext cx="121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348"/>
              <p:cNvSpPr>
                <a:spLocks noChangeShapeType="1"/>
              </p:cNvSpPr>
              <p:nvPr/>
            </p:nvSpPr>
            <p:spPr bwMode="auto">
              <a:xfrm flipH="1" flipV="1">
                <a:off x="3246" y="3301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8" name="Freeform 349"/>
              <p:cNvSpPr>
                <a:spLocks/>
              </p:cNvSpPr>
              <p:nvPr/>
            </p:nvSpPr>
            <p:spPr bwMode="auto">
              <a:xfrm>
                <a:off x="3089" y="3203"/>
                <a:ext cx="157" cy="165"/>
              </a:xfrm>
              <a:custGeom>
                <a:avLst/>
                <a:gdLst>
                  <a:gd name="T0" fmla="*/ 157 w 157"/>
                  <a:gd name="T1" fmla="*/ 99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2 h 165"/>
                  <a:gd name="T8" fmla="*/ 81 w 157"/>
                  <a:gd name="T9" fmla="*/ 165 h 165"/>
                  <a:gd name="T10" fmla="*/ 157 w 157"/>
                  <a:gd name="T11" fmla="*/ 99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9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81" y="165"/>
                    </a:lnTo>
                    <a:lnTo>
                      <a:pt x="157" y="99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9" name="Line 350"/>
              <p:cNvSpPr>
                <a:spLocks noChangeShapeType="1"/>
              </p:cNvSpPr>
              <p:nvPr/>
            </p:nvSpPr>
            <p:spPr bwMode="auto">
              <a:xfrm flipH="1">
                <a:off x="2999" y="3305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" name="Oval 351"/>
              <p:cNvSpPr>
                <a:spLocks noChangeArrowheads="1"/>
              </p:cNvSpPr>
              <p:nvPr/>
            </p:nvSpPr>
            <p:spPr bwMode="auto">
              <a:xfrm>
                <a:off x="3341" y="3076"/>
                <a:ext cx="121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352"/>
              <p:cNvSpPr>
                <a:spLocks noChangeShapeType="1"/>
              </p:cNvSpPr>
              <p:nvPr/>
            </p:nvSpPr>
            <p:spPr bwMode="auto">
              <a:xfrm flipH="1" flipV="1">
                <a:off x="3240" y="3003"/>
                <a:ext cx="123" cy="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" name="Freeform 353"/>
              <p:cNvSpPr>
                <a:spLocks/>
              </p:cNvSpPr>
              <p:nvPr/>
            </p:nvSpPr>
            <p:spPr bwMode="auto">
              <a:xfrm>
                <a:off x="3083" y="2907"/>
                <a:ext cx="157" cy="165"/>
              </a:xfrm>
              <a:custGeom>
                <a:avLst/>
                <a:gdLst>
                  <a:gd name="T0" fmla="*/ 157 w 157"/>
                  <a:gd name="T1" fmla="*/ 98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2 h 165"/>
                  <a:gd name="T8" fmla="*/ 81 w 157"/>
                  <a:gd name="T9" fmla="*/ 165 h 165"/>
                  <a:gd name="T10" fmla="*/ 157 w 157"/>
                  <a:gd name="T11" fmla="*/ 98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8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81" y="165"/>
                    </a:lnTo>
                    <a:lnTo>
                      <a:pt x="157" y="9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" name="Line 354"/>
              <p:cNvSpPr>
                <a:spLocks noChangeShapeType="1"/>
              </p:cNvSpPr>
              <p:nvPr/>
            </p:nvSpPr>
            <p:spPr bwMode="auto">
              <a:xfrm flipH="1" flipV="1">
                <a:off x="2993" y="3009"/>
                <a:ext cx="9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4" name="Line 355"/>
              <p:cNvSpPr>
                <a:spLocks noChangeShapeType="1"/>
              </p:cNvSpPr>
              <p:nvPr/>
            </p:nvSpPr>
            <p:spPr bwMode="auto">
              <a:xfrm flipV="1">
                <a:off x="3240" y="3435"/>
                <a:ext cx="129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5" name="Line 356"/>
              <p:cNvSpPr>
                <a:spLocks noChangeShapeType="1"/>
              </p:cNvSpPr>
              <p:nvPr/>
            </p:nvSpPr>
            <p:spPr bwMode="auto">
              <a:xfrm flipV="1">
                <a:off x="3240" y="3137"/>
                <a:ext cx="113" cy="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" name="Oval 357"/>
              <p:cNvSpPr>
                <a:spLocks noChangeArrowheads="1"/>
              </p:cNvSpPr>
              <p:nvPr/>
            </p:nvSpPr>
            <p:spPr bwMode="auto">
              <a:xfrm>
                <a:off x="3341" y="2782"/>
                <a:ext cx="121" cy="83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Line 358"/>
              <p:cNvSpPr>
                <a:spLocks noChangeShapeType="1"/>
              </p:cNvSpPr>
              <p:nvPr/>
            </p:nvSpPr>
            <p:spPr bwMode="auto">
              <a:xfrm flipH="1" flipV="1">
                <a:off x="3240" y="2712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8" name="Freeform 359"/>
              <p:cNvSpPr>
                <a:spLocks/>
              </p:cNvSpPr>
              <p:nvPr/>
            </p:nvSpPr>
            <p:spPr bwMode="auto">
              <a:xfrm>
                <a:off x="3083" y="2615"/>
                <a:ext cx="157" cy="165"/>
              </a:xfrm>
              <a:custGeom>
                <a:avLst/>
                <a:gdLst>
                  <a:gd name="T0" fmla="*/ 157 w 157"/>
                  <a:gd name="T1" fmla="*/ 98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1 h 165"/>
                  <a:gd name="T8" fmla="*/ 81 w 157"/>
                  <a:gd name="T9" fmla="*/ 165 h 165"/>
                  <a:gd name="T10" fmla="*/ 157 w 157"/>
                  <a:gd name="T11" fmla="*/ 98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8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81" y="165"/>
                    </a:lnTo>
                    <a:lnTo>
                      <a:pt x="157" y="9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" name="Line 360"/>
              <p:cNvSpPr>
                <a:spLocks noChangeShapeType="1"/>
              </p:cNvSpPr>
              <p:nvPr/>
            </p:nvSpPr>
            <p:spPr bwMode="auto">
              <a:xfrm flipH="1">
                <a:off x="2993" y="2716"/>
                <a:ext cx="9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" name="Line 361"/>
              <p:cNvSpPr>
                <a:spLocks noChangeShapeType="1"/>
              </p:cNvSpPr>
              <p:nvPr/>
            </p:nvSpPr>
            <p:spPr bwMode="auto">
              <a:xfrm flipV="1">
                <a:off x="3240" y="2853"/>
                <a:ext cx="113" cy="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" name="Freeform 362"/>
              <p:cNvSpPr>
                <a:spLocks/>
              </p:cNvSpPr>
              <p:nvPr/>
            </p:nvSpPr>
            <p:spPr bwMode="auto">
              <a:xfrm>
                <a:off x="2876" y="2405"/>
                <a:ext cx="118" cy="57"/>
              </a:xfrm>
              <a:custGeom>
                <a:avLst/>
                <a:gdLst>
                  <a:gd name="T0" fmla="*/ 0 w 118"/>
                  <a:gd name="T1" fmla="*/ 31 h 57"/>
                  <a:gd name="T2" fmla="*/ 50 w 118"/>
                  <a:gd name="T3" fmla="*/ 57 h 57"/>
                  <a:gd name="T4" fmla="*/ 118 w 118"/>
                  <a:gd name="T5" fmla="*/ 57 h 57"/>
                  <a:gd name="T6" fmla="*/ 118 w 118"/>
                  <a:gd name="T7" fmla="*/ 0 h 57"/>
                  <a:gd name="T8" fmla="*/ 44 w 118"/>
                  <a:gd name="T9" fmla="*/ 0 h 57"/>
                  <a:gd name="T10" fmla="*/ 0 w 118"/>
                  <a:gd name="T11" fmla="*/ 31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57"/>
                  <a:gd name="T20" fmla="*/ 118 w 118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57">
                    <a:moveTo>
                      <a:pt x="0" y="31"/>
                    </a:moveTo>
                    <a:lnTo>
                      <a:pt x="50" y="57"/>
                    </a:lnTo>
                    <a:lnTo>
                      <a:pt x="118" y="57"/>
                    </a:lnTo>
                    <a:lnTo>
                      <a:pt x="118" y="0"/>
                    </a:lnTo>
                    <a:lnTo>
                      <a:pt x="4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2" name="Group 363"/>
              <p:cNvGrpSpPr>
                <a:grpSpLocks/>
              </p:cNvGrpSpPr>
              <p:nvPr/>
            </p:nvGrpSpPr>
            <p:grpSpPr bwMode="auto">
              <a:xfrm>
                <a:off x="2828" y="3277"/>
                <a:ext cx="171" cy="54"/>
                <a:chOff x="2828" y="3277"/>
                <a:chExt cx="171" cy="54"/>
              </a:xfrm>
            </p:grpSpPr>
            <p:sp>
              <p:nvSpPr>
                <p:cNvPr id="445" name="Freeform 364"/>
                <p:cNvSpPr>
                  <a:spLocks/>
                </p:cNvSpPr>
                <p:nvPr/>
              </p:nvSpPr>
              <p:spPr bwMode="auto">
                <a:xfrm>
                  <a:off x="2828" y="3277"/>
                  <a:ext cx="171" cy="54"/>
                </a:xfrm>
                <a:custGeom>
                  <a:avLst/>
                  <a:gdLst>
                    <a:gd name="T0" fmla="*/ 2 w 171"/>
                    <a:gd name="T1" fmla="*/ 54 h 54"/>
                    <a:gd name="T2" fmla="*/ 171 w 171"/>
                    <a:gd name="T3" fmla="*/ 54 h 54"/>
                    <a:gd name="T4" fmla="*/ 171 w 171"/>
                    <a:gd name="T5" fmla="*/ 0 h 54"/>
                    <a:gd name="T6" fmla="*/ 0 w 171"/>
                    <a:gd name="T7" fmla="*/ 0 h 54"/>
                    <a:gd name="T8" fmla="*/ 2 w 171"/>
                    <a:gd name="T9" fmla="*/ 54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"/>
                    <a:gd name="T16" fmla="*/ 0 h 54"/>
                    <a:gd name="T17" fmla="*/ 171 w 171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" h="54">
                      <a:moveTo>
                        <a:pt x="2" y="54"/>
                      </a:moveTo>
                      <a:lnTo>
                        <a:pt x="171" y="54"/>
                      </a:lnTo>
                      <a:lnTo>
                        <a:pt x="171" y="0"/>
                      </a:lnTo>
                      <a:lnTo>
                        <a:pt x="0" y="0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6" name="Freeform 365"/>
                <p:cNvSpPr>
                  <a:spLocks/>
                </p:cNvSpPr>
                <p:nvPr/>
              </p:nvSpPr>
              <p:spPr bwMode="auto">
                <a:xfrm>
                  <a:off x="2828" y="3277"/>
                  <a:ext cx="171" cy="54"/>
                </a:xfrm>
                <a:custGeom>
                  <a:avLst/>
                  <a:gdLst>
                    <a:gd name="T0" fmla="*/ 2 w 171"/>
                    <a:gd name="T1" fmla="*/ 54 h 54"/>
                    <a:gd name="T2" fmla="*/ 171 w 171"/>
                    <a:gd name="T3" fmla="*/ 54 h 54"/>
                    <a:gd name="T4" fmla="*/ 171 w 171"/>
                    <a:gd name="T5" fmla="*/ 0 h 54"/>
                    <a:gd name="T6" fmla="*/ 0 w 171"/>
                    <a:gd name="T7" fmla="*/ 0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54"/>
                    <a:gd name="T14" fmla="*/ 171 w 171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54">
                      <a:moveTo>
                        <a:pt x="2" y="54"/>
                      </a:moveTo>
                      <a:lnTo>
                        <a:pt x="171" y="54"/>
                      </a:lnTo>
                      <a:lnTo>
                        <a:pt x="17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3" name="Group 366"/>
              <p:cNvGrpSpPr>
                <a:grpSpLocks/>
              </p:cNvGrpSpPr>
              <p:nvPr/>
            </p:nvGrpSpPr>
            <p:grpSpPr bwMode="auto">
              <a:xfrm>
                <a:off x="2828" y="3282"/>
                <a:ext cx="33" cy="46"/>
                <a:chOff x="2828" y="3282"/>
                <a:chExt cx="33" cy="46"/>
              </a:xfrm>
            </p:grpSpPr>
            <p:grpSp>
              <p:nvGrpSpPr>
                <p:cNvPr id="439" name="Group 367"/>
                <p:cNvGrpSpPr>
                  <a:grpSpLocks/>
                </p:cNvGrpSpPr>
                <p:nvPr/>
              </p:nvGrpSpPr>
              <p:grpSpPr bwMode="auto">
                <a:xfrm>
                  <a:off x="2830" y="3305"/>
                  <a:ext cx="31" cy="23"/>
                  <a:chOff x="2830" y="3305"/>
                  <a:chExt cx="31" cy="23"/>
                </a:xfrm>
              </p:grpSpPr>
              <p:sp>
                <p:nvSpPr>
                  <p:cNvPr id="443" name="Freeform 368"/>
                  <p:cNvSpPr>
                    <a:spLocks/>
                  </p:cNvSpPr>
                  <p:nvPr/>
                </p:nvSpPr>
                <p:spPr bwMode="auto">
                  <a:xfrm>
                    <a:off x="2830" y="3305"/>
                    <a:ext cx="31" cy="23"/>
                  </a:xfrm>
                  <a:custGeom>
                    <a:avLst/>
                    <a:gdLst>
                      <a:gd name="T0" fmla="*/ 0 w 31"/>
                      <a:gd name="T1" fmla="*/ 23 h 23"/>
                      <a:gd name="T2" fmla="*/ 14 w 31"/>
                      <a:gd name="T3" fmla="*/ 21 h 23"/>
                      <a:gd name="T4" fmla="*/ 21 w 31"/>
                      <a:gd name="T5" fmla="*/ 15 h 23"/>
                      <a:gd name="T6" fmla="*/ 29 w 31"/>
                      <a:gd name="T7" fmla="*/ 9 h 23"/>
                      <a:gd name="T8" fmla="*/ 31 w 31"/>
                      <a:gd name="T9" fmla="*/ 0 h 23"/>
                      <a:gd name="T10" fmla="*/ 0 w 31"/>
                      <a:gd name="T11" fmla="*/ 0 h 23"/>
                      <a:gd name="T12" fmla="*/ 0 w 31"/>
                      <a:gd name="T13" fmla="*/ 23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"/>
                      <a:gd name="T22" fmla="*/ 0 h 23"/>
                      <a:gd name="T23" fmla="*/ 31 w 31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" h="23">
                        <a:moveTo>
                          <a:pt x="0" y="23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44" name="Freeform 369"/>
                  <p:cNvSpPr>
                    <a:spLocks/>
                  </p:cNvSpPr>
                  <p:nvPr/>
                </p:nvSpPr>
                <p:spPr bwMode="auto">
                  <a:xfrm>
                    <a:off x="2830" y="3305"/>
                    <a:ext cx="31" cy="23"/>
                  </a:xfrm>
                  <a:custGeom>
                    <a:avLst/>
                    <a:gdLst>
                      <a:gd name="T0" fmla="*/ 0 w 31"/>
                      <a:gd name="T1" fmla="*/ 23 h 23"/>
                      <a:gd name="T2" fmla="*/ 14 w 31"/>
                      <a:gd name="T3" fmla="*/ 21 h 23"/>
                      <a:gd name="T4" fmla="*/ 21 w 31"/>
                      <a:gd name="T5" fmla="*/ 15 h 23"/>
                      <a:gd name="T6" fmla="*/ 29 w 31"/>
                      <a:gd name="T7" fmla="*/ 9 h 23"/>
                      <a:gd name="T8" fmla="*/ 31 w 31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3"/>
                      <a:gd name="T17" fmla="*/ 31 w 31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3">
                        <a:moveTo>
                          <a:pt x="0" y="23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40" name="Group 370"/>
                <p:cNvGrpSpPr>
                  <a:grpSpLocks/>
                </p:cNvGrpSpPr>
                <p:nvPr/>
              </p:nvGrpSpPr>
              <p:grpSpPr bwMode="auto">
                <a:xfrm>
                  <a:off x="2828" y="3282"/>
                  <a:ext cx="33" cy="25"/>
                  <a:chOff x="2828" y="3282"/>
                  <a:chExt cx="33" cy="25"/>
                </a:xfrm>
              </p:grpSpPr>
              <p:sp>
                <p:nvSpPr>
                  <p:cNvPr id="441" name="Freeform 371"/>
                  <p:cNvSpPr>
                    <a:spLocks/>
                  </p:cNvSpPr>
                  <p:nvPr/>
                </p:nvSpPr>
                <p:spPr bwMode="auto">
                  <a:xfrm>
                    <a:off x="2828" y="3282"/>
                    <a:ext cx="33" cy="25"/>
                  </a:xfrm>
                  <a:custGeom>
                    <a:avLst/>
                    <a:gdLst>
                      <a:gd name="T0" fmla="*/ 0 w 33"/>
                      <a:gd name="T1" fmla="*/ 0 h 25"/>
                      <a:gd name="T2" fmla="*/ 2 w 33"/>
                      <a:gd name="T3" fmla="*/ 0 h 25"/>
                      <a:gd name="T4" fmla="*/ 5 w 33"/>
                      <a:gd name="T5" fmla="*/ 0 h 25"/>
                      <a:gd name="T6" fmla="*/ 16 w 33"/>
                      <a:gd name="T7" fmla="*/ 1 h 25"/>
                      <a:gd name="T8" fmla="*/ 23 w 33"/>
                      <a:gd name="T9" fmla="*/ 9 h 25"/>
                      <a:gd name="T10" fmla="*/ 31 w 33"/>
                      <a:gd name="T11" fmla="*/ 15 h 25"/>
                      <a:gd name="T12" fmla="*/ 33 w 33"/>
                      <a:gd name="T13" fmla="*/ 25 h 25"/>
                      <a:gd name="T14" fmla="*/ 5 w 33"/>
                      <a:gd name="T15" fmla="*/ 25 h 25"/>
                      <a:gd name="T16" fmla="*/ 0 w 33"/>
                      <a:gd name="T17" fmla="*/ 0 h 2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"/>
                      <a:gd name="T28" fmla="*/ 0 h 25"/>
                      <a:gd name="T29" fmla="*/ 33 w 33"/>
                      <a:gd name="T30" fmla="*/ 25 h 2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" h="25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1"/>
                        </a:lnTo>
                        <a:lnTo>
                          <a:pt x="23" y="9"/>
                        </a:lnTo>
                        <a:lnTo>
                          <a:pt x="31" y="15"/>
                        </a:lnTo>
                        <a:lnTo>
                          <a:pt x="33" y="25"/>
                        </a:lnTo>
                        <a:lnTo>
                          <a:pt x="5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42" name="Freeform 372"/>
                  <p:cNvSpPr>
                    <a:spLocks/>
                  </p:cNvSpPr>
                  <p:nvPr/>
                </p:nvSpPr>
                <p:spPr bwMode="auto">
                  <a:xfrm>
                    <a:off x="2828" y="3282"/>
                    <a:ext cx="33" cy="25"/>
                  </a:xfrm>
                  <a:custGeom>
                    <a:avLst/>
                    <a:gdLst>
                      <a:gd name="T0" fmla="*/ 0 w 33"/>
                      <a:gd name="T1" fmla="*/ 0 h 25"/>
                      <a:gd name="T2" fmla="*/ 2 w 33"/>
                      <a:gd name="T3" fmla="*/ 0 h 25"/>
                      <a:gd name="T4" fmla="*/ 5 w 33"/>
                      <a:gd name="T5" fmla="*/ 0 h 25"/>
                      <a:gd name="T6" fmla="*/ 16 w 33"/>
                      <a:gd name="T7" fmla="*/ 1 h 25"/>
                      <a:gd name="T8" fmla="*/ 23 w 33"/>
                      <a:gd name="T9" fmla="*/ 9 h 25"/>
                      <a:gd name="T10" fmla="*/ 31 w 33"/>
                      <a:gd name="T11" fmla="*/ 15 h 25"/>
                      <a:gd name="T12" fmla="*/ 33 w 33"/>
                      <a:gd name="T13" fmla="*/ 25 h 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25"/>
                      <a:gd name="T23" fmla="*/ 33 w 33"/>
                      <a:gd name="T24" fmla="*/ 25 h 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25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1"/>
                        </a:lnTo>
                        <a:lnTo>
                          <a:pt x="23" y="9"/>
                        </a:lnTo>
                        <a:lnTo>
                          <a:pt x="31" y="15"/>
                        </a:lnTo>
                        <a:lnTo>
                          <a:pt x="33" y="2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414" name="Group 373"/>
              <p:cNvGrpSpPr>
                <a:grpSpLocks/>
              </p:cNvGrpSpPr>
              <p:nvPr/>
            </p:nvGrpSpPr>
            <p:grpSpPr bwMode="auto">
              <a:xfrm>
                <a:off x="2915" y="2978"/>
                <a:ext cx="76" cy="52"/>
                <a:chOff x="2915" y="2978"/>
                <a:chExt cx="76" cy="52"/>
              </a:xfrm>
            </p:grpSpPr>
            <p:sp>
              <p:nvSpPr>
                <p:cNvPr id="437" name="Freeform 374"/>
                <p:cNvSpPr>
                  <a:spLocks/>
                </p:cNvSpPr>
                <p:nvPr/>
              </p:nvSpPr>
              <p:spPr bwMode="auto">
                <a:xfrm>
                  <a:off x="2915" y="2978"/>
                  <a:ext cx="76" cy="52"/>
                </a:xfrm>
                <a:custGeom>
                  <a:avLst/>
                  <a:gdLst>
                    <a:gd name="T0" fmla="*/ 2 w 76"/>
                    <a:gd name="T1" fmla="*/ 52 h 52"/>
                    <a:gd name="T2" fmla="*/ 76 w 76"/>
                    <a:gd name="T3" fmla="*/ 52 h 52"/>
                    <a:gd name="T4" fmla="*/ 76 w 76"/>
                    <a:gd name="T5" fmla="*/ 0 h 52"/>
                    <a:gd name="T6" fmla="*/ 0 w 76"/>
                    <a:gd name="T7" fmla="*/ 0 h 52"/>
                    <a:gd name="T8" fmla="*/ 2 w 76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52"/>
                    <a:gd name="T17" fmla="*/ 76 w 76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52">
                      <a:moveTo>
                        <a:pt x="2" y="52"/>
                      </a:moveTo>
                      <a:lnTo>
                        <a:pt x="76" y="52"/>
                      </a:lnTo>
                      <a:lnTo>
                        <a:pt x="76" y="0"/>
                      </a:lnTo>
                      <a:lnTo>
                        <a:pt x="0" y="0"/>
                      </a:lnTo>
                      <a:lnTo>
                        <a:pt x="2" y="5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" name="Freeform 375"/>
                <p:cNvSpPr>
                  <a:spLocks/>
                </p:cNvSpPr>
                <p:nvPr/>
              </p:nvSpPr>
              <p:spPr bwMode="auto">
                <a:xfrm>
                  <a:off x="2915" y="2978"/>
                  <a:ext cx="76" cy="52"/>
                </a:xfrm>
                <a:custGeom>
                  <a:avLst/>
                  <a:gdLst>
                    <a:gd name="T0" fmla="*/ 2 w 76"/>
                    <a:gd name="T1" fmla="*/ 52 h 52"/>
                    <a:gd name="T2" fmla="*/ 76 w 76"/>
                    <a:gd name="T3" fmla="*/ 52 h 52"/>
                    <a:gd name="T4" fmla="*/ 76 w 76"/>
                    <a:gd name="T5" fmla="*/ 0 h 52"/>
                    <a:gd name="T6" fmla="*/ 0 w 76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"/>
                    <a:gd name="T13" fmla="*/ 0 h 52"/>
                    <a:gd name="T14" fmla="*/ 76 w 76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" h="52">
                      <a:moveTo>
                        <a:pt x="2" y="52"/>
                      </a:moveTo>
                      <a:lnTo>
                        <a:pt x="76" y="52"/>
                      </a:lnTo>
                      <a:lnTo>
                        <a:pt x="7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5" name="Group 376"/>
              <p:cNvGrpSpPr>
                <a:grpSpLocks/>
              </p:cNvGrpSpPr>
              <p:nvPr/>
            </p:nvGrpSpPr>
            <p:grpSpPr bwMode="auto">
              <a:xfrm>
                <a:off x="2879" y="2978"/>
                <a:ext cx="39" cy="54"/>
                <a:chOff x="2879" y="2978"/>
                <a:chExt cx="39" cy="54"/>
              </a:xfrm>
            </p:grpSpPr>
            <p:grpSp>
              <p:nvGrpSpPr>
                <p:cNvPr id="431" name="Group 377"/>
                <p:cNvGrpSpPr>
                  <a:grpSpLocks/>
                </p:cNvGrpSpPr>
                <p:nvPr/>
              </p:nvGrpSpPr>
              <p:grpSpPr bwMode="auto">
                <a:xfrm>
                  <a:off x="2879" y="3005"/>
                  <a:ext cx="39" cy="27"/>
                  <a:chOff x="2879" y="3005"/>
                  <a:chExt cx="39" cy="27"/>
                </a:xfrm>
              </p:grpSpPr>
              <p:sp>
                <p:nvSpPr>
                  <p:cNvPr id="435" name="Freeform 378"/>
                  <p:cNvSpPr>
                    <a:spLocks/>
                  </p:cNvSpPr>
                  <p:nvPr/>
                </p:nvSpPr>
                <p:spPr bwMode="auto">
                  <a:xfrm>
                    <a:off x="2879" y="3005"/>
                    <a:ext cx="39" cy="27"/>
                  </a:xfrm>
                  <a:custGeom>
                    <a:avLst/>
                    <a:gdLst>
                      <a:gd name="T0" fmla="*/ 39 w 39"/>
                      <a:gd name="T1" fmla="*/ 27 h 27"/>
                      <a:gd name="T2" fmla="*/ 25 w 39"/>
                      <a:gd name="T3" fmla="*/ 25 h 27"/>
                      <a:gd name="T4" fmla="*/ 11 w 39"/>
                      <a:gd name="T5" fmla="*/ 18 h 27"/>
                      <a:gd name="T6" fmla="*/ 3 w 39"/>
                      <a:gd name="T7" fmla="*/ 10 h 27"/>
                      <a:gd name="T8" fmla="*/ 0 w 39"/>
                      <a:gd name="T9" fmla="*/ 0 h 27"/>
                      <a:gd name="T10" fmla="*/ 39 w 39"/>
                      <a:gd name="T11" fmla="*/ 0 h 27"/>
                      <a:gd name="T12" fmla="*/ 39 w 39"/>
                      <a:gd name="T13" fmla="*/ 27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27"/>
                      <a:gd name="T23" fmla="*/ 39 w 39"/>
                      <a:gd name="T24" fmla="*/ 27 h 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27">
                        <a:moveTo>
                          <a:pt x="39" y="27"/>
                        </a:moveTo>
                        <a:lnTo>
                          <a:pt x="25" y="25"/>
                        </a:lnTo>
                        <a:lnTo>
                          <a:pt x="11" y="18"/>
                        </a:lnTo>
                        <a:lnTo>
                          <a:pt x="3" y="10"/>
                        </a:lnTo>
                        <a:lnTo>
                          <a:pt x="0" y="0"/>
                        </a:lnTo>
                        <a:lnTo>
                          <a:pt x="39" y="0"/>
                        </a:lnTo>
                        <a:lnTo>
                          <a:pt x="39" y="27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6" name="Freeform 379"/>
                  <p:cNvSpPr>
                    <a:spLocks/>
                  </p:cNvSpPr>
                  <p:nvPr/>
                </p:nvSpPr>
                <p:spPr bwMode="auto">
                  <a:xfrm>
                    <a:off x="2879" y="3005"/>
                    <a:ext cx="39" cy="27"/>
                  </a:xfrm>
                  <a:custGeom>
                    <a:avLst/>
                    <a:gdLst>
                      <a:gd name="T0" fmla="*/ 39 w 39"/>
                      <a:gd name="T1" fmla="*/ 27 h 27"/>
                      <a:gd name="T2" fmla="*/ 25 w 39"/>
                      <a:gd name="T3" fmla="*/ 25 h 27"/>
                      <a:gd name="T4" fmla="*/ 11 w 39"/>
                      <a:gd name="T5" fmla="*/ 18 h 27"/>
                      <a:gd name="T6" fmla="*/ 3 w 39"/>
                      <a:gd name="T7" fmla="*/ 10 h 27"/>
                      <a:gd name="T8" fmla="*/ 0 w 39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27"/>
                      <a:gd name="T17" fmla="*/ 39 w 39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27">
                        <a:moveTo>
                          <a:pt x="39" y="27"/>
                        </a:moveTo>
                        <a:lnTo>
                          <a:pt x="25" y="25"/>
                        </a:lnTo>
                        <a:lnTo>
                          <a:pt x="11" y="18"/>
                        </a:lnTo>
                        <a:lnTo>
                          <a:pt x="3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32" name="Group 380"/>
                <p:cNvGrpSpPr>
                  <a:grpSpLocks/>
                </p:cNvGrpSpPr>
                <p:nvPr/>
              </p:nvGrpSpPr>
              <p:grpSpPr bwMode="auto">
                <a:xfrm>
                  <a:off x="2879" y="2978"/>
                  <a:ext cx="39" cy="30"/>
                  <a:chOff x="2879" y="2978"/>
                  <a:chExt cx="39" cy="30"/>
                </a:xfrm>
              </p:grpSpPr>
              <p:sp>
                <p:nvSpPr>
                  <p:cNvPr id="433" name="Freeform 381"/>
                  <p:cNvSpPr>
                    <a:spLocks/>
                  </p:cNvSpPr>
                  <p:nvPr/>
                </p:nvSpPr>
                <p:spPr bwMode="auto">
                  <a:xfrm>
                    <a:off x="2879" y="2978"/>
                    <a:ext cx="39" cy="30"/>
                  </a:xfrm>
                  <a:custGeom>
                    <a:avLst/>
                    <a:gdLst>
                      <a:gd name="T0" fmla="*/ 39 w 39"/>
                      <a:gd name="T1" fmla="*/ 2 h 30"/>
                      <a:gd name="T2" fmla="*/ 38 w 39"/>
                      <a:gd name="T3" fmla="*/ 0 h 30"/>
                      <a:gd name="T4" fmla="*/ 36 w 39"/>
                      <a:gd name="T5" fmla="*/ 0 h 30"/>
                      <a:gd name="T6" fmla="*/ 22 w 39"/>
                      <a:gd name="T7" fmla="*/ 2 h 30"/>
                      <a:gd name="T8" fmla="*/ 11 w 39"/>
                      <a:gd name="T9" fmla="*/ 9 h 30"/>
                      <a:gd name="T10" fmla="*/ 3 w 39"/>
                      <a:gd name="T11" fmla="*/ 19 h 30"/>
                      <a:gd name="T12" fmla="*/ 0 w 39"/>
                      <a:gd name="T13" fmla="*/ 30 h 30"/>
                      <a:gd name="T14" fmla="*/ 36 w 39"/>
                      <a:gd name="T15" fmla="*/ 30 h 30"/>
                      <a:gd name="T16" fmla="*/ 39 w 39"/>
                      <a:gd name="T17" fmla="*/ 2 h 3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9"/>
                      <a:gd name="T28" fmla="*/ 0 h 30"/>
                      <a:gd name="T29" fmla="*/ 39 w 39"/>
                      <a:gd name="T30" fmla="*/ 30 h 3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9" h="30">
                        <a:moveTo>
                          <a:pt x="39" y="2"/>
                        </a:moveTo>
                        <a:lnTo>
                          <a:pt x="38" y="0"/>
                        </a:lnTo>
                        <a:lnTo>
                          <a:pt x="36" y="0"/>
                        </a:lnTo>
                        <a:lnTo>
                          <a:pt x="22" y="2"/>
                        </a:lnTo>
                        <a:lnTo>
                          <a:pt x="11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  <a:lnTo>
                          <a:pt x="36" y="30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4" name="Freeform 382"/>
                  <p:cNvSpPr>
                    <a:spLocks/>
                  </p:cNvSpPr>
                  <p:nvPr/>
                </p:nvSpPr>
                <p:spPr bwMode="auto">
                  <a:xfrm>
                    <a:off x="2879" y="2978"/>
                    <a:ext cx="39" cy="30"/>
                  </a:xfrm>
                  <a:custGeom>
                    <a:avLst/>
                    <a:gdLst>
                      <a:gd name="T0" fmla="*/ 39 w 39"/>
                      <a:gd name="T1" fmla="*/ 2 h 30"/>
                      <a:gd name="T2" fmla="*/ 38 w 39"/>
                      <a:gd name="T3" fmla="*/ 0 h 30"/>
                      <a:gd name="T4" fmla="*/ 36 w 39"/>
                      <a:gd name="T5" fmla="*/ 0 h 30"/>
                      <a:gd name="T6" fmla="*/ 22 w 39"/>
                      <a:gd name="T7" fmla="*/ 2 h 30"/>
                      <a:gd name="T8" fmla="*/ 11 w 39"/>
                      <a:gd name="T9" fmla="*/ 9 h 30"/>
                      <a:gd name="T10" fmla="*/ 3 w 39"/>
                      <a:gd name="T11" fmla="*/ 19 h 30"/>
                      <a:gd name="T12" fmla="*/ 0 w 39"/>
                      <a:gd name="T13" fmla="*/ 30 h 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30"/>
                      <a:gd name="T23" fmla="*/ 39 w 39"/>
                      <a:gd name="T24" fmla="*/ 30 h 3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30">
                        <a:moveTo>
                          <a:pt x="39" y="2"/>
                        </a:moveTo>
                        <a:lnTo>
                          <a:pt x="38" y="0"/>
                        </a:lnTo>
                        <a:lnTo>
                          <a:pt x="36" y="0"/>
                        </a:lnTo>
                        <a:lnTo>
                          <a:pt x="22" y="2"/>
                        </a:lnTo>
                        <a:lnTo>
                          <a:pt x="11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416" name="Oval 383"/>
              <p:cNvSpPr>
                <a:spLocks noChangeArrowheads="1"/>
              </p:cNvSpPr>
              <p:nvPr/>
            </p:nvSpPr>
            <p:spPr bwMode="auto">
              <a:xfrm>
                <a:off x="3343" y="2488"/>
                <a:ext cx="124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Line 384"/>
              <p:cNvSpPr>
                <a:spLocks noChangeShapeType="1"/>
              </p:cNvSpPr>
              <p:nvPr/>
            </p:nvSpPr>
            <p:spPr bwMode="auto">
              <a:xfrm flipH="1" flipV="1">
                <a:off x="3243" y="2418"/>
                <a:ext cx="123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8" name="Freeform 385"/>
              <p:cNvSpPr>
                <a:spLocks/>
              </p:cNvSpPr>
              <p:nvPr/>
            </p:nvSpPr>
            <p:spPr bwMode="auto">
              <a:xfrm>
                <a:off x="3086" y="2320"/>
                <a:ext cx="157" cy="167"/>
              </a:xfrm>
              <a:custGeom>
                <a:avLst/>
                <a:gdLst>
                  <a:gd name="T0" fmla="*/ 157 w 157"/>
                  <a:gd name="T1" fmla="*/ 100 h 167"/>
                  <a:gd name="T2" fmla="*/ 157 w 157"/>
                  <a:gd name="T3" fmla="*/ 0 h 167"/>
                  <a:gd name="T4" fmla="*/ 0 w 157"/>
                  <a:gd name="T5" fmla="*/ 0 h 167"/>
                  <a:gd name="T6" fmla="*/ 0 w 157"/>
                  <a:gd name="T7" fmla="*/ 103 h 167"/>
                  <a:gd name="T8" fmla="*/ 81 w 157"/>
                  <a:gd name="T9" fmla="*/ 167 h 167"/>
                  <a:gd name="T10" fmla="*/ 157 w 157"/>
                  <a:gd name="T11" fmla="*/ 100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7"/>
                  <a:gd name="T20" fmla="*/ 157 w 157"/>
                  <a:gd name="T21" fmla="*/ 167 h 1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7">
                    <a:moveTo>
                      <a:pt x="157" y="100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81" y="167"/>
                    </a:lnTo>
                    <a:lnTo>
                      <a:pt x="157" y="10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9" name="Line 386"/>
              <p:cNvSpPr>
                <a:spLocks noChangeShapeType="1"/>
              </p:cNvSpPr>
              <p:nvPr/>
            </p:nvSpPr>
            <p:spPr bwMode="auto">
              <a:xfrm flipH="1">
                <a:off x="2994" y="2423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" name="Line 387"/>
              <p:cNvSpPr>
                <a:spLocks noChangeShapeType="1"/>
              </p:cNvSpPr>
              <p:nvPr/>
            </p:nvSpPr>
            <p:spPr bwMode="auto">
              <a:xfrm flipV="1">
                <a:off x="3243" y="2558"/>
                <a:ext cx="114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21" name="Group 388"/>
              <p:cNvGrpSpPr>
                <a:grpSpLocks/>
              </p:cNvGrpSpPr>
              <p:nvPr/>
            </p:nvGrpSpPr>
            <p:grpSpPr bwMode="auto">
              <a:xfrm>
                <a:off x="2828" y="3569"/>
                <a:ext cx="171" cy="52"/>
                <a:chOff x="2828" y="3569"/>
                <a:chExt cx="171" cy="52"/>
              </a:xfrm>
            </p:grpSpPr>
            <p:sp>
              <p:nvSpPr>
                <p:cNvPr id="429" name="Freeform 389"/>
                <p:cNvSpPr>
                  <a:spLocks/>
                </p:cNvSpPr>
                <p:nvPr/>
              </p:nvSpPr>
              <p:spPr bwMode="auto">
                <a:xfrm>
                  <a:off x="2828" y="3569"/>
                  <a:ext cx="171" cy="52"/>
                </a:xfrm>
                <a:custGeom>
                  <a:avLst/>
                  <a:gdLst>
                    <a:gd name="T0" fmla="*/ 2 w 171"/>
                    <a:gd name="T1" fmla="*/ 52 h 52"/>
                    <a:gd name="T2" fmla="*/ 171 w 171"/>
                    <a:gd name="T3" fmla="*/ 52 h 52"/>
                    <a:gd name="T4" fmla="*/ 171 w 171"/>
                    <a:gd name="T5" fmla="*/ 0 h 52"/>
                    <a:gd name="T6" fmla="*/ 0 w 171"/>
                    <a:gd name="T7" fmla="*/ 0 h 52"/>
                    <a:gd name="T8" fmla="*/ 2 w 171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"/>
                    <a:gd name="T16" fmla="*/ 0 h 52"/>
                    <a:gd name="T17" fmla="*/ 171 w 17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" h="52">
                      <a:moveTo>
                        <a:pt x="2" y="52"/>
                      </a:moveTo>
                      <a:lnTo>
                        <a:pt x="171" y="52"/>
                      </a:lnTo>
                      <a:lnTo>
                        <a:pt x="171" y="0"/>
                      </a:lnTo>
                      <a:lnTo>
                        <a:pt x="0" y="0"/>
                      </a:lnTo>
                      <a:lnTo>
                        <a:pt x="2" y="5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0" name="Freeform 390"/>
                <p:cNvSpPr>
                  <a:spLocks/>
                </p:cNvSpPr>
                <p:nvPr/>
              </p:nvSpPr>
              <p:spPr bwMode="auto">
                <a:xfrm>
                  <a:off x="2828" y="3569"/>
                  <a:ext cx="171" cy="52"/>
                </a:xfrm>
                <a:custGeom>
                  <a:avLst/>
                  <a:gdLst>
                    <a:gd name="T0" fmla="*/ 2 w 171"/>
                    <a:gd name="T1" fmla="*/ 52 h 52"/>
                    <a:gd name="T2" fmla="*/ 171 w 171"/>
                    <a:gd name="T3" fmla="*/ 52 h 52"/>
                    <a:gd name="T4" fmla="*/ 171 w 171"/>
                    <a:gd name="T5" fmla="*/ 0 h 52"/>
                    <a:gd name="T6" fmla="*/ 0 w 171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52"/>
                    <a:gd name="T14" fmla="*/ 171 w 171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52">
                      <a:moveTo>
                        <a:pt x="2" y="52"/>
                      </a:moveTo>
                      <a:lnTo>
                        <a:pt x="171" y="52"/>
                      </a:lnTo>
                      <a:lnTo>
                        <a:pt x="17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22" name="Group 391"/>
              <p:cNvGrpSpPr>
                <a:grpSpLocks/>
              </p:cNvGrpSpPr>
              <p:nvPr/>
            </p:nvGrpSpPr>
            <p:grpSpPr bwMode="auto">
              <a:xfrm>
                <a:off x="2828" y="3573"/>
                <a:ext cx="33" cy="46"/>
                <a:chOff x="2828" y="3573"/>
                <a:chExt cx="33" cy="46"/>
              </a:xfrm>
            </p:grpSpPr>
            <p:grpSp>
              <p:nvGrpSpPr>
                <p:cNvPr id="423" name="Group 392"/>
                <p:cNvGrpSpPr>
                  <a:grpSpLocks/>
                </p:cNvGrpSpPr>
                <p:nvPr/>
              </p:nvGrpSpPr>
              <p:grpSpPr bwMode="auto">
                <a:xfrm>
                  <a:off x="2830" y="3597"/>
                  <a:ext cx="31" cy="22"/>
                  <a:chOff x="2830" y="3597"/>
                  <a:chExt cx="31" cy="22"/>
                </a:xfrm>
              </p:grpSpPr>
              <p:sp>
                <p:nvSpPr>
                  <p:cNvPr id="427" name="Freeform 393"/>
                  <p:cNvSpPr>
                    <a:spLocks/>
                  </p:cNvSpPr>
                  <p:nvPr/>
                </p:nvSpPr>
                <p:spPr bwMode="auto">
                  <a:xfrm>
                    <a:off x="2830" y="3597"/>
                    <a:ext cx="31" cy="22"/>
                  </a:xfrm>
                  <a:custGeom>
                    <a:avLst/>
                    <a:gdLst>
                      <a:gd name="T0" fmla="*/ 0 w 31"/>
                      <a:gd name="T1" fmla="*/ 22 h 22"/>
                      <a:gd name="T2" fmla="*/ 14 w 31"/>
                      <a:gd name="T3" fmla="*/ 21 h 22"/>
                      <a:gd name="T4" fmla="*/ 21 w 31"/>
                      <a:gd name="T5" fmla="*/ 15 h 22"/>
                      <a:gd name="T6" fmla="*/ 29 w 31"/>
                      <a:gd name="T7" fmla="*/ 9 h 22"/>
                      <a:gd name="T8" fmla="*/ 31 w 31"/>
                      <a:gd name="T9" fmla="*/ 0 h 22"/>
                      <a:gd name="T10" fmla="*/ 0 w 31"/>
                      <a:gd name="T11" fmla="*/ 0 h 22"/>
                      <a:gd name="T12" fmla="*/ 0 w 31"/>
                      <a:gd name="T13" fmla="*/ 22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"/>
                      <a:gd name="T22" fmla="*/ 0 h 22"/>
                      <a:gd name="T23" fmla="*/ 31 w 31"/>
                      <a:gd name="T24" fmla="*/ 22 h 2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" h="22">
                        <a:moveTo>
                          <a:pt x="0" y="22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8" name="Freeform 394"/>
                  <p:cNvSpPr>
                    <a:spLocks/>
                  </p:cNvSpPr>
                  <p:nvPr/>
                </p:nvSpPr>
                <p:spPr bwMode="auto">
                  <a:xfrm>
                    <a:off x="2830" y="3597"/>
                    <a:ext cx="31" cy="22"/>
                  </a:xfrm>
                  <a:custGeom>
                    <a:avLst/>
                    <a:gdLst>
                      <a:gd name="T0" fmla="*/ 0 w 31"/>
                      <a:gd name="T1" fmla="*/ 22 h 22"/>
                      <a:gd name="T2" fmla="*/ 14 w 31"/>
                      <a:gd name="T3" fmla="*/ 21 h 22"/>
                      <a:gd name="T4" fmla="*/ 21 w 31"/>
                      <a:gd name="T5" fmla="*/ 15 h 22"/>
                      <a:gd name="T6" fmla="*/ 29 w 31"/>
                      <a:gd name="T7" fmla="*/ 9 h 22"/>
                      <a:gd name="T8" fmla="*/ 31 w 31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2"/>
                      <a:gd name="T17" fmla="*/ 31 w 31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2">
                        <a:moveTo>
                          <a:pt x="0" y="22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24" name="Group 395"/>
                <p:cNvGrpSpPr>
                  <a:grpSpLocks/>
                </p:cNvGrpSpPr>
                <p:nvPr/>
              </p:nvGrpSpPr>
              <p:grpSpPr bwMode="auto">
                <a:xfrm>
                  <a:off x="2828" y="3573"/>
                  <a:ext cx="33" cy="26"/>
                  <a:chOff x="2828" y="3573"/>
                  <a:chExt cx="33" cy="26"/>
                </a:xfrm>
              </p:grpSpPr>
              <p:sp>
                <p:nvSpPr>
                  <p:cNvPr id="425" name="Freeform 396"/>
                  <p:cNvSpPr>
                    <a:spLocks/>
                  </p:cNvSpPr>
                  <p:nvPr/>
                </p:nvSpPr>
                <p:spPr bwMode="auto">
                  <a:xfrm>
                    <a:off x="2828" y="3573"/>
                    <a:ext cx="33" cy="26"/>
                  </a:xfrm>
                  <a:custGeom>
                    <a:avLst/>
                    <a:gdLst>
                      <a:gd name="T0" fmla="*/ 0 w 33"/>
                      <a:gd name="T1" fmla="*/ 0 h 26"/>
                      <a:gd name="T2" fmla="*/ 2 w 33"/>
                      <a:gd name="T3" fmla="*/ 0 h 26"/>
                      <a:gd name="T4" fmla="*/ 5 w 33"/>
                      <a:gd name="T5" fmla="*/ 0 h 26"/>
                      <a:gd name="T6" fmla="*/ 16 w 33"/>
                      <a:gd name="T7" fmla="*/ 2 h 26"/>
                      <a:gd name="T8" fmla="*/ 23 w 33"/>
                      <a:gd name="T9" fmla="*/ 8 h 26"/>
                      <a:gd name="T10" fmla="*/ 31 w 33"/>
                      <a:gd name="T11" fmla="*/ 15 h 26"/>
                      <a:gd name="T12" fmla="*/ 33 w 33"/>
                      <a:gd name="T13" fmla="*/ 26 h 26"/>
                      <a:gd name="T14" fmla="*/ 5 w 33"/>
                      <a:gd name="T15" fmla="*/ 26 h 26"/>
                      <a:gd name="T16" fmla="*/ 0 w 33"/>
                      <a:gd name="T17" fmla="*/ 0 h 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"/>
                      <a:gd name="T28" fmla="*/ 0 h 26"/>
                      <a:gd name="T29" fmla="*/ 33 w 33"/>
                      <a:gd name="T30" fmla="*/ 26 h 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" h="2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2"/>
                        </a:lnTo>
                        <a:lnTo>
                          <a:pt x="23" y="8"/>
                        </a:lnTo>
                        <a:lnTo>
                          <a:pt x="31" y="15"/>
                        </a:lnTo>
                        <a:lnTo>
                          <a:pt x="33" y="26"/>
                        </a:lnTo>
                        <a:lnTo>
                          <a:pt x="5" y="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6" name="Freeform 397"/>
                  <p:cNvSpPr>
                    <a:spLocks/>
                  </p:cNvSpPr>
                  <p:nvPr/>
                </p:nvSpPr>
                <p:spPr bwMode="auto">
                  <a:xfrm>
                    <a:off x="2828" y="3573"/>
                    <a:ext cx="33" cy="26"/>
                  </a:xfrm>
                  <a:custGeom>
                    <a:avLst/>
                    <a:gdLst>
                      <a:gd name="T0" fmla="*/ 0 w 33"/>
                      <a:gd name="T1" fmla="*/ 0 h 26"/>
                      <a:gd name="T2" fmla="*/ 2 w 33"/>
                      <a:gd name="T3" fmla="*/ 0 h 26"/>
                      <a:gd name="T4" fmla="*/ 5 w 33"/>
                      <a:gd name="T5" fmla="*/ 0 h 26"/>
                      <a:gd name="T6" fmla="*/ 16 w 33"/>
                      <a:gd name="T7" fmla="*/ 2 h 26"/>
                      <a:gd name="T8" fmla="*/ 23 w 33"/>
                      <a:gd name="T9" fmla="*/ 8 h 26"/>
                      <a:gd name="T10" fmla="*/ 31 w 33"/>
                      <a:gd name="T11" fmla="*/ 15 h 26"/>
                      <a:gd name="T12" fmla="*/ 33 w 33"/>
                      <a:gd name="T13" fmla="*/ 26 h 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26"/>
                      <a:gd name="T23" fmla="*/ 33 w 33"/>
                      <a:gd name="T24" fmla="*/ 26 h 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2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2"/>
                        </a:lnTo>
                        <a:lnTo>
                          <a:pt x="23" y="8"/>
                        </a:lnTo>
                        <a:lnTo>
                          <a:pt x="31" y="15"/>
                        </a:lnTo>
                        <a:lnTo>
                          <a:pt x="33" y="2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245" name="Group 516"/>
            <p:cNvGrpSpPr>
              <a:grpSpLocks noChangeAspect="1"/>
            </p:cNvGrpSpPr>
            <p:nvPr/>
          </p:nvGrpSpPr>
          <p:grpSpPr bwMode="auto">
            <a:xfrm>
              <a:off x="2925" y="936"/>
              <a:ext cx="1225" cy="1451"/>
              <a:chOff x="2245" y="2292"/>
              <a:chExt cx="1225" cy="1451"/>
            </a:xfrm>
          </p:grpSpPr>
          <p:sp>
            <p:nvSpPr>
              <p:cNvPr id="248" name="AutoShape 517"/>
              <p:cNvSpPr>
                <a:spLocks noChangeAspect="1" noChangeArrowheads="1" noTextEdit="1"/>
              </p:cNvSpPr>
              <p:nvPr/>
            </p:nvSpPr>
            <p:spPr bwMode="auto">
              <a:xfrm>
                <a:off x="2245" y="2292"/>
                <a:ext cx="1225" cy="1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49" name="Group 518"/>
              <p:cNvGrpSpPr>
                <a:grpSpLocks/>
              </p:cNvGrpSpPr>
              <p:nvPr/>
            </p:nvGrpSpPr>
            <p:grpSpPr bwMode="auto">
              <a:xfrm>
                <a:off x="2247" y="2293"/>
                <a:ext cx="629" cy="246"/>
                <a:chOff x="2247" y="2293"/>
                <a:chExt cx="629" cy="246"/>
              </a:xfrm>
            </p:grpSpPr>
            <p:sp>
              <p:nvSpPr>
                <p:cNvPr id="359" name="Oval 519"/>
                <p:cNvSpPr>
                  <a:spLocks noChangeArrowheads="1"/>
                </p:cNvSpPr>
                <p:nvPr/>
              </p:nvSpPr>
              <p:spPr bwMode="auto">
                <a:xfrm>
                  <a:off x="2247" y="2293"/>
                  <a:ext cx="124" cy="82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520"/>
                <p:cNvSpPr>
                  <a:spLocks noChangeShapeType="1"/>
                </p:cNvSpPr>
                <p:nvPr/>
              </p:nvSpPr>
              <p:spPr bwMode="auto">
                <a:xfrm>
                  <a:off x="2344" y="2359"/>
                  <a:ext cx="122" cy="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1" name="Freeform 521"/>
                <p:cNvSpPr>
                  <a:spLocks/>
                </p:cNvSpPr>
                <p:nvPr/>
              </p:nvSpPr>
              <p:spPr bwMode="auto">
                <a:xfrm>
                  <a:off x="2466" y="2374"/>
                  <a:ext cx="158" cy="165"/>
                </a:xfrm>
                <a:custGeom>
                  <a:avLst/>
                  <a:gdLst>
                    <a:gd name="T0" fmla="*/ 0 w 158"/>
                    <a:gd name="T1" fmla="*/ 65 h 165"/>
                    <a:gd name="T2" fmla="*/ 0 w 158"/>
                    <a:gd name="T3" fmla="*/ 165 h 165"/>
                    <a:gd name="T4" fmla="*/ 158 w 158"/>
                    <a:gd name="T5" fmla="*/ 165 h 165"/>
                    <a:gd name="T6" fmla="*/ 158 w 158"/>
                    <a:gd name="T7" fmla="*/ 62 h 165"/>
                    <a:gd name="T8" fmla="*/ 76 w 158"/>
                    <a:gd name="T9" fmla="*/ 0 h 165"/>
                    <a:gd name="T10" fmla="*/ 0 w 158"/>
                    <a:gd name="T11" fmla="*/ 65 h 1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165"/>
                    <a:gd name="T20" fmla="*/ 158 w 158"/>
                    <a:gd name="T21" fmla="*/ 165 h 1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165">
                      <a:moveTo>
                        <a:pt x="0" y="65"/>
                      </a:moveTo>
                      <a:lnTo>
                        <a:pt x="0" y="165"/>
                      </a:lnTo>
                      <a:lnTo>
                        <a:pt x="158" y="165"/>
                      </a:lnTo>
                      <a:lnTo>
                        <a:pt x="158" y="62"/>
                      </a:lnTo>
                      <a:lnTo>
                        <a:pt x="76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2" name="Line 522"/>
                <p:cNvSpPr>
                  <a:spLocks noChangeShapeType="1"/>
                </p:cNvSpPr>
                <p:nvPr/>
              </p:nvSpPr>
              <p:spPr bwMode="auto">
                <a:xfrm>
                  <a:off x="2621" y="2436"/>
                  <a:ext cx="9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3" name="Freeform 523"/>
                <p:cNvSpPr>
                  <a:spLocks/>
                </p:cNvSpPr>
                <p:nvPr/>
              </p:nvSpPr>
              <p:spPr bwMode="auto">
                <a:xfrm>
                  <a:off x="2705" y="2413"/>
                  <a:ext cx="171" cy="50"/>
                </a:xfrm>
                <a:custGeom>
                  <a:avLst/>
                  <a:gdLst>
                    <a:gd name="T0" fmla="*/ 0 w 171"/>
                    <a:gd name="T1" fmla="*/ 0 h 50"/>
                    <a:gd name="T2" fmla="*/ 0 w 171"/>
                    <a:gd name="T3" fmla="*/ 50 h 50"/>
                    <a:gd name="T4" fmla="*/ 166 w 171"/>
                    <a:gd name="T5" fmla="*/ 50 h 50"/>
                    <a:gd name="T6" fmla="*/ 118 w 171"/>
                    <a:gd name="T7" fmla="*/ 22 h 50"/>
                    <a:gd name="T8" fmla="*/ 171 w 171"/>
                    <a:gd name="T9" fmla="*/ 0 h 50"/>
                    <a:gd name="T10" fmla="*/ 0 w 171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1"/>
                    <a:gd name="T19" fmla="*/ 0 h 50"/>
                    <a:gd name="T20" fmla="*/ 171 w 171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1" h="5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166" y="50"/>
                      </a:lnTo>
                      <a:lnTo>
                        <a:pt x="118" y="22"/>
                      </a:lnTo>
                      <a:lnTo>
                        <a:pt x="17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50" name="Oval 524"/>
              <p:cNvSpPr>
                <a:spLocks noChangeArrowheads="1"/>
              </p:cNvSpPr>
              <p:nvPr/>
            </p:nvSpPr>
            <p:spPr bwMode="auto">
              <a:xfrm>
                <a:off x="2247" y="2581"/>
                <a:ext cx="124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525"/>
              <p:cNvSpPr>
                <a:spLocks noChangeShapeType="1"/>
              </p:cNvSpPr>
              <p:nvPr/>
            </p:nvSpPr>
            <p:spPr bwMode="auto">
              <a:xfrm>
                <a:off x="2344" y="2648"/>
                <a:ext cx="122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" name="Freeform 526"/>
              <p:cNvSpPr>
                <a:spLocks/>
              </p:cNvSpPr>
              <p:nvPr/>
            </p:nvSpPr>
            <p:spPr bwMode="auto">
              <a:xfrm>
                <a:off x="2466" y="2663"/>
                <a:ext cx="158" cy="165"/>
              </a:xfrm>
              <a:custGeom>
                <a:avLst/>
                <a:gdLst>
                  <a:gd name="T0" fmla="*/ 0 w 158"/>
                  <a:gd name="T1" fmla="*/ 65 h 165"/>
                  <a:gd name="T2" fmla="*/ 0 w 158"/>
                  <a:gd name="T3" fmla="*/ 165 h 165"/>
                  <a:gd name="T4" fmla="*/ 158 w 158"/>
                  <a:gd name="T5" fmla="*/ 165 h 165"/>
                  <a:gd name="T6" fmla="*/ 158 w 158"/>
                  <a:gd name="T7" fmla="*/ 62 h 165"/>
                  <a:gd name="T8" fmla="*/ 76 w 158"/>
                  <a:gd name="T9" fmla="*/ 0 h 165"/>
                  <a:gd name="T10" fmla="*/ 0 w 158"/>
                  <a:gd name="T11" fmla="*/ 65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"/>
                  <a:gd name="T19" fmla="*/ 0 h 165"/>
                  <a:gd name="T20" fmla="*/ 158 w 158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" h="165">
                    <a:moveTo>
                      <a:pt x="0" y="65"/>
                    </a:moveTo>
                    <a:lnTo>
                      <a:pt x="0" y="165"/>
                    </a:lnTo>
                    <a:lnTo>
                      <a:pt x="158" y="165"/>
                    </a:lnTo>
                    <a:lnTo>
                      <a:pt x="158" y="62"/>
                    </a:lnTo>
                    <a:lnTo>
                      <a:pt x="76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" name="Line 527"/>
              <p:cNvSpPr>
                <a:spLocks noChangeShapeType="1"/>
              </p:cNvSpPr>
              <p:nvPr/>
            </p:nvSpPr>
            <p:spPr bwMode="auto">
              <a:xfrm>
                <a:off x="2621" y="2725"/>
                <a:ext cx="9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4" name="Oval 528"/>
              <p:cNvSpPr>
                <a:spLocks noChangeArrowheads="1"/>
              </p:cNvSpPr>
              <p:nvPr/>
            </p:nvSpPr>
            <p:spPr bwMode="auto">
              <a:xfrm>
                <a:off x="2254" y="2878"/>
                <a:ext cx="123" cy="79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Line 529"/>
              <p:cNvSpPr>
                <a:spLocks noChangeShapeType="1"/>
              </p:cNvSpPr>
              <p:nvPr/>
            </p:nvSpPr>
            <p:spPr bwMode="auto">
              <a:xfrm>
                <a:off x="2351" y="2942"/>
                <a:ext cx="123" cy="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" name="Freeform 530"/>
              <p:cNvSpPr>
                <a:spLocks/>
              </p:cNvSpPr>
              <p:nvPr/>
            </p:nvSpPr>
            <p:spPr bwMode="auto">
              <a:xfrm>
                <a:off x="2474" y="2960"/>
                <a:ext cx="157" cy="164"/>
              </a:xfrm>
              <a:custGeom>
                <a:avLst/>
                <a:gdLst>
                  <a:gd name="T0" fmla="*/ 0 w 157"/>
                  <a:gd name="T1" fmla="*/ 66 h 164"/>
                  <a:gd name="T2" fmla="*/ 0 w 157"/>
                  <a:gd name="T3" fmla="*/ 164 h 164"/>
                  <a:gd name="T4" fmla="*/ 157 w 157"/>
                  <a:gd name="T5" fmla="*/ 164 h 164"/>
                  <a:gd name="T6" fmla="*/ 157 w 157"/>
                  <a:gd name="T7" fmla="*/ 61 h 164"/>
                  <a:gd name="T8" fmla="*/ 74 w 157"/>
                  <a:gd name="T9" fmla="*/ 0 h 164"/>
                  <a:gd name="T10" fmla="*/ 0 w 157"/>
                  <a:gd name="T11" fmla="*/ 66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4"/>
                  <a:gd name="T20" fmla="*/ 157 w 157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4">
                    <a:moveTo>
                      <a:pt x="0" y="66"/>
                    </a:moveTo>
                    <a:lnTo>
                      <a:pt x="0" y="164"/>
                    </a:lnTo>
                    <a:lnTo>
                      <a:pt x="157" y="164"/>
                    </a:lnTo>
                    <a:lnTo>
                      <a:pt x="157" y="61"/>
                    </a:lnTo>
                    <a:lnTo>
                      <a:pt x="74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" name="Line 531"/>
              <p:cNvSpPr>
                <a:spLocks noChangeShapeType="1"/>
              </p:cNvSpPr>
              <p:nvPr/>
            </p:nvSpPr>
            <p:spPr bwMode="auto">
              <a:xfrm>
                <a:off x="2627" y="3021"/>
                <a:ext cx="94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" name="Line 532"/>
              <p:cNvSpPr>
                <a:spLocks noChangeShapeType="1"/>
              </p:cNvSpPr>
              <p:nvPr/>
            </p:nvSpPr>
            <p:spPr bwMode="auto">
              <a:xfrm flipH="1">
                <a:off x="2344" y="2539"/>
                <a:ext cx="13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" name="Line 533"/>
              <p:cNvSpPr>
                <a:spLocks noChangeShapeType="1"/>
              </p:cNvSpPr>
              <p:nvPr/>
            </p:nvSpPr>
            <p:spPr bwMode="auto">
              <a:xfrm flipH="1">
                <a:off x="2358" y="2826"/>
                <a:ext cx="116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" name="Oval 534"/>
              <p:cNvSpPr>
                <a:spLocks noChangeArrowheads="1"/>
              </p:cNvSpPr>
              <p:nvPr/>
            </p:nvSpPr>
            <p:spPr bwMode="auto">
              <a:xfrm>
                <a:off x="2254" y="3172"/>
                <a:ext cx="123" cy="81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535"/>
              <p:cNvSpPr>
                <a:spLocks noChangeShapeType="1"/>
              </p:cNvSpPr>
              <p:nvPr/>
            </p:nvSpPr>
            <p:spPr bwMode="auto">
              <a:xfrm>
                <a:off x="2351" y="3236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" name="Freeform 536"/>
              <p:cNvSpPr>
                <a:spLocks/>
              </p:cNvSpPr>
              <p:nvPr/>
            </p:nvSpPr>
            <p:spPr bwMode="auto">
              <a:xfrm>
                <a:off x="2474" y="3252"/>
                <a:ext cx="157" cy="164"/>
              </a:xfrm>
              <a:custGeom>
                <a:avLst/>
                <a:gdLst>
                  <a:gd name="T0" fmla="*/ 0 w 157"/>
                  <a:gd name="T1" fmla="*/ 65 h 164"/>
                  <a:gd name="T2" fmla="*/ 0 w 157"/>
                  <a:gd name="T3" fmla="*/ 164 h 164"/>
                  <a:gd name="T4" fmla="*/ 157 w 157"/>
                  <a:gd name="T5" fmla="*/ 164 h 164"/>
                  <a:gd name="T6" fmla="*/ 157 w 157"/>
                  <a:gd name="T7" fmla="*/ 62 h 164"/>
                  <a:gd name="T8" fmla="*/ 74 w 157"/>
                  <a:gd name="T9" fmla="*/ 0 h 164"/>
                  <a:gd name="T10" fmla="*/ 0 w 157"/>
                  <a:gd name="T11" fmla="*/ 65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4"/>
                  <a:gd name="T20" fmla="*/ 157 w 157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4">
                    <a:moveTo>
                      <a:pt x="0" y="65"/>
                    </a:moveTo>
                    <a:lnTo>
                      <a:pt x="0" y="164"/>
                    </a:lnTo>
                    <a:lnTo>
                      <a:pt x="157" y="164"/>
                    </a:lnTo>
                    <a:lnTo>
                      <a:pt x="157" y="62"/>
                    </a:lnTo>
                    <a:lnTo>
                      <a:pt x="74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" name="Line 537"/>
              <p:cNvSpPr>
                <a:spLocks noChangeShapeType="1"/>
              </p:cNvSpPr>
              <p:nvPr/>
            </p:nvSpPr>
            <p:spPr bwMode="auto">
              <a:xfrm>
                <a:off x="2627" y="3314"/>
                <a:ext cx="9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" name="Line 538"/>
              <p:cNvSpPr>
                <a:spLocks noChangeShapeType="1"/>
              </p:cNvSpPr>
              <p:nvPr/>
            </p:nvSpPr>
            <p:spPr bwMode="auto">
              <a:xfrm flipH="1">
                <a:off x="2358" y="3122"/>
                <a:ext cx="116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65" name="Group 539"/>
              <p:cNvGrpSpPr>
                <a:grpSpLocks/>
              </p:cNvGrpSpPr>
              <p:nvPr/>
            </p:nvGrpSpPr>
            <p:grpSpPr bwMode="auto">
              <a:xfrm>
                <a:off x="2710" y="2980"/>
                <a:ext cx="169" cy="52"/>
                <a:chOff x="2710" y="2980"/>
                <a:chExt cx="169" cy="52"/>
              </a:xfrm>
            </p:grpSpPr>
            <p:sp>
              <p:nvSpPr>
                <p:cNvPr id="357" name="Freeform 540"/>
                <p:cNvSpPr>
                  <a:spLocks/>
                </p:cNvSpPr>
                <p:nvPr/>
              </p:nvSpPr>
              <p:spPr bwMode="auto">
                <a:xfrm>
                  <a:off x="2710" y="2980"/>
                  <a:ext cx="169" cy="52"/>
                </a:xfrm>
                <a:custGeom>
                  <a:avLst/>
                  <a:gdLst>
                    <a:gd name="T0" fmla="*/ 168 w 169"/>
                    <a:gd name="T1" fmla="*/ 0 h 52"/>
                    <a:gd name="T2" fmla="*/ 0 w 169"/>
                    <a:gd name="T3" fmla="*/ 0 h 52"/>
                    <a:gd name="T4" fmla="*/ 0 w 169"/>
                    <a:gd name="T5" fmla="*/ 52 h 52"/>
                    <a:gd name="T6" fmla="*/ 169 w 169"/>
                    <a:gd name="T7" fmla="*/ 52 h 52"/>
                    <a:gd name="T8" fmla="*/ 168 w 169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52"/>
                    <a:gd name="T17" fmla="*/ 169 w 169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52">
                      <a:moveTo>
                        <a:pt x="168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69" y="52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8" name="Freeform 541"/>
                <p:cNvSpPr>
                  <a:spLocks/>
                </p:cNvSpPr>
                <p:nvPr/>
              </p:nvSpPr>
              <p:spPr bwMode="auto">
                <a:xfrm>
                  <a:off x="2710" y="2980"/>
                  <a:ext cx="169" cy="52"/>
                </a:xfrm>
                <a:custGeom>
                  <a:avLst/>
                  <a:gdLst>
                    <a:gd name="T0" fmla="*/ 168 w 169"/>
                    <a:gd name="T1" fmla="*/ 0 h 52"/>
                    <a:gd name="T2" fmla="*/ 0 w 169"/>
                    <a:gd name="T3" fmla="*/ 0 h 52"/>
                    <a:gd name="T4" fmla="*/ 0 w 169"/>
                    <a:gd name="T5" fmla="*/ 52 h 52"/>
                    <a:gd name="T6" fmla="*/ 169 w 169"/>
                    <a:gd name="T7" fmla="*/ 52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9"/>
                    <a:gd name="T13" fmla="*/ 0 h 52"/>
                    <a:gd name="T14" fmla="*/ 169 w 169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9" h="52">
                      <a:moveTo>
                        <a:pt x="168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69" y="52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66" name="Freeform 542"/>
              <p:cNvSpPr>
                <a:spLocks/>
              </p:cNvSpPr>
              <p:nvPr/>
            </p:nvSpPr>
            <p:spPr bwMode="auto">
              <a:xfrm>
                <a:off x="2711" y="2692"/>
                <a:ext cx="119" cy="57"/>
              </a:xfrm>
              <a:custGeom>
                <a:avLst/>
                <a:gdLst>
                  <a:gd name="T0" fmla="*/ 119 w 119"/>
                  <a:gd name="T1" fmla="*/ 26 h 57"/>
                  <a:gd name="T2" fmla="*/ 70 w 119"/>
                  <a:gd name="T3" fmla="*/ 0 h 57"/>
                  <a:gd name="T4" fmla="*/ 0 w 119"/>
                  <a:gd name="T5" fmla="*/ 0 h 57"/>
                  <a:gd name="T6" fmla="*/ 0 w 119"/>
                  <a:gd name="T7" fmla="*/ 57 h 57"/>
                  <a:gd name="T8" fmla="*/ 77 w 119"/>
                  <a:gd name="T9" fmla="*/ 57 h 57"/>
                  <a:gd name="T10" fmla="*/ 119 w 119"/>
                  <a:gd name="T11" fmla="*/ 26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57"/>
                  <a:gd name="T20" fmla="*/ 119 w 119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57">
                    <a:moveTo>
                      <a:pt x="119" y="2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57"/>
                    </a:lnTo>
                    <a:lnTo>
                      <a:pt x="77" y="57"/>
                    </a:lnTo>
                    <a:lnTo>
                      <a:pt x="119" y="2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67" name="Group 543"/>
              <p:cNvGrpSpPr>
                <a:grpSpLocks/>
              </p:cNvGrpSpPr>
              <p:nvPr/>
            </p:nvGrpSpPr>
            <p:grpSpPr bwMode="auto">
              <a:xfrm>
                <a:off x="2850" y="2981"/>
                <a:ext cx="32" cy="48"/>
                <a:chOff x="2850" y="2981"/>
                <a:chExt cx="32" cy="48"/>
              </a:xfrm>
            </p:grpSpPr>
            <p:grpSp>
              <p:nvGrpSpPr>
                <p:cNvPr id="351" name="Group 544"/>
                <p:cNvGrpSpPr>
                  <a:grpSpLocks/>
                </p:cNvGrpSpPr>
                <p:nvPr/>
              </p:nvGrpSpPr>
              <p:grpSpPr bwMode="auto">
                <a:xfrm>
                  <a:off x="2850" y="2981"/>
                  <a:ext cx="29" cy="24"/>
                  <a:chOff x="2850" y="2981"/>
                  <a:chExt cx="29" cy="24"/>
                </a:xfrm>
              </p:grpSpPr>
              <p:sp>
                <p:nvSpPr>
                  <p:cNvPr id="355" name="Freeform 545"/>
                  <p:cNvSpPr>
                    <a:spLocks/>
                  </p:cNvSpPr>
                  <p:nvPr/>
                </p:nvSpPr>
                <p:spPr bwMode="auto">
                  <a:xfrm>
                    <a:off x="2850" y="2981"/>
                    <a:ext cx="29" cy="24"/>
                  </a:xfrm>
                  <a:custGeom>
                    <a:avLst/>
                    <a:gdLst>
                      <a:gd name="T0" fmla="*/ 29 w 29"/>
                      <a:gd name="T1" fmla="*/ 0 h 24"/>
                      <a:gd name="T2" fmla="*/ 17 w 29"/>
                      <a:gd name="T3" fmla="*/ 3 h 24"/>
                      <a:gd name="T4" fmla="*/ 9 w 29"/>
                      <a:gd name="T5" fmla="*/ 7 h 24"/>
                      <a:gd name="T6" fmla="*/ 1 w 29"/>
                      <a:gd name="T7" fmla="*/ 13 h 24"/>
                      <a:gd name="T8" fmla="*/ 0 w 29"/>
                      <a:gd name="T9" fmla="*/ 24 h 24"/>
                      <a:gd name="T10" fmla="*/ 29 w 29"/>
                      <a:gd name="T11" fmla="*/ 24 h 24"/>
                      <a:gd name="T12" fmla="*/ 29 w 29"/>
                      <a:gd name="T13" fmla="*/ 0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9"/>
                      <a:gd name="T22" fmla="*/ 0 h 24"/>
                      <a:gd name="T23" fmla="*/ 29 w 29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9" h="24">
                        <a:moveTo>
                          <a:pt x="29" y="0"/>
                        </a:moveTo>
                        <a:lnTo>
                          <a:pt x="17" y="3"/>
                        </a:lnTo>
                        <a:lnTo>
                          <a:pt x="9" y="7"/>
                        </a:lnTo>
                        <a:lnTo>
                          <a:pt x="1" y="13"/>
                        </a:lnTo>
                        <a:lnTo>
                          <a:pt x="0" y="24"/>
                        </a:lnTo>
                        <a:lnTo>
                          <a:pt x="29" y="24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6" name="Freeform 546"/>
                  <p:cNvSpPr>
                    <a:spLocks/>
                  </p:cNvSpPr>
                  <p:nvPr/>
                </p:nvSpPr>
                <p:spPr bwMode="auto">
                  <a:xfrm>
                    <a:off x="2850" y="2981"/>
                    <a:ext cx="29" cy="24"/>
                  </a:xfrm>
                  <a:custGeom>
                    <a:avLst/>
                    <a:gdLst>
                      <a:gd name="T0" fmla="*/ 29 w 29"/>
                      <a:gd name="T1" fmla="*/ 0 h 24"/>
                      <a:gd name="T2" fmla="*/ 17 w 29"/>
                      <a:gd name="T3" fmla="*/ 3 h 24"/>
                      <a:gd name="T4" fmla="*/ 9 w 29"/>
                      <a:gd name="T5" fmla="*/ 7 h 24"/>
                      <a:gd name="T6" fmla="*/ 1 w 29"/>
                      <a:gd name="T7" fmla="*/ 13 h 24"/>
                      <a:gd name="T8" fmla="*/ 0 w 29"/>
                      <a:gd name="T9" fmla="*/ 24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24"/>
                      <a:gd name="T17" fmla="*/ 29 w 29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24">
                        <a:moveTo>
                          <a:pt x="29" y="0"/>
                        </a:moveTo>
                        <a:lnTo>
                          <a:pt x="17" y="3"/>
                        </a:lnTo>
                        <a:lnTo>
                          <a:pt x="9" y="7"/>
                        </a:lnTo>
                        <a:lnTo>
                          <a:pt x="1" y="13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52" name="Group 547"/>
                <p:cNvGrpSpPr>
                  <a:grpSpLocks/>
                </p:cNvGrpSpPr>
                <p:nvPr/>
              </p:nvGrpSpPr>
              <p:grpSpPr bwMode="auto">
                <a:xfrm>
                  <a:off x="2850" y="3002"/>
                  <a:ext cx="32" cy="27"/>
                  <a:chOff x="2850" y="3002"/>
                  <a:chExt cx="32" cy="27"/>
                </a:xfrm>
              </p:grpSpPr>
              <p:sp>
                <p:nvSpPr>
                  <p:cNvPr id="353" name="Freeform 548"/>
                  <p:cNvSpPr>
                    <a:spLocks/>
                  </p:cNvSpPr>
                  <p:nvPr/>
                </p:nvSpPr>
                <p:spPr bwMode="auto">
                  <a:xfrm>
                    <a:off x="2850" y="3002"/>
                    <a:ext cx="32" cy="27"/>
                  </a:xfrm>
                  <a:custGeom>
                    <a:avLst/>
                    <a:gdLst>
                      <a:gd name="T0" fmla="*/ 32 w 32"/>
                      <a:gd name="T1" fmla="*/ 27 h 27"/>
                      <a:gd name="T2" fmla="*/ 29 w 32"/>
                      <a:gd name="T3" fmla="*/ 27 h 27"/>
                      <a:gd name="T4" fmla="*/ 28 w 32"/>
                      <a:gd name="T5" fmla="*/ 27 h 27"/>
                      <a:gd name="T6" fmla="*/ 17 w 32"/>
                      <a:gd name="T7" fmla="*/ 25 h 27"/>
                      <a:gd name="T8" fmla="*/ 9 w 32"/>
                      <a:gd name="T9" fmla="*/ 18 h 27"/>
                      <a:gd name="T10" fmla="*/ 1 w 32"/>
                      <a:gd name="T11" fmla="*/ 10 h 27"/>
                      <a:gd name="T12" fmla="*/ 0 w 32"/>
                      <a:gd name="T13" fmla="*/ 0 h 27"/>
                      <a:gd name="T14" fmla="*/ 28 w 32"/>
                      <a:gd name="T15" fmla="*/ 0 h 27"/>
                      <a:gd name="T16" fmla="*/ 32 w 32"/>
                      <a:gd name="T17" fmla="*/ 27 h 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2"/>
                      <a:gd name="T28" fmla="*/ 0 h 27"/>
                      <a:gd name="T29" fmla="*/ 32 w 32"/>
                      <a:gd name="T30" fmla="*/ 27 h 2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2" h="27">
                        <a:moveTo>
                          <a:pt x="32" y="27"/>
                        </a:move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17" y="25"/>
                        </a:lnTo>
                        <a:lnTo>
                          <a:pt x="9" y="18"/>
                        </a:lnTo>
                        <a:lnTo>
                          <a:pt x="1" y="10"/>
                        </a:lnTo>
                        <a:lnTo>
                          <a:pt x="0" y="0"/>
                        </a:lnTo>
                        <a:lnTo>
                          <a:pt x="28" y="0"/>
                        </a:lnTo>
                        <a:lnTo>
                          <a:pt x="32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4" name="Freeform 549"/>
                  <p:cNvSpPr>
                    <a:spLocks/>
                  </p:cNvSpPr>
                  <p:nvPr/>
                </p:nvSpPr>
                <p:spPr bwMode="auto">
                  <a:xfrm>
                    <a:off x="2850" y="3002"/>
                    <a:ext cx="32" cy="27"/>
                  </a:xfrm>
                  <a:custGeom>
                    <a:avLst/>
                    <a:gdLst>
                      <a:gd name="T0" fmla="*/ 32 w 32"/>
                      <a:gd name="T1" fmla="*/ 27 h 27"/>
                      <a:gd name="T2" fmla="*/ 29 w 32"/>
                      <a:gd name="T3" fmla="*/ 27 h 27"/>
                      <a:gd name="T4" fmla="*/ 28 w 32"/>
                      <a:gd name="T5" fmla="*/ 27 h 27"/>
                      <a:gd name="T6" fmla="*/ 17 w 32"/>
                      <a:gd name="T7" fmla="*/ 25 h 27"/>
                      <a:gd name="T8" fmla="*/ 9 w 32"/>
                      <a:gd name="T9" fmla="*/ 18 h 27"/>
                      <a:gd name="T10" fmla="*/ 1 w 32"/>
                      <a:gd name="T11" fmla="*/ 10 h 27"/>
                      <a:gd name="T12" fmla="*/ 0 w 32"/>
                      <a:gd name="T13" fmla="*/ 0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7"/>
                      <a:gd name="T23" fmla="*/ 32 w 32"/>
                      <a:gd name="T24" fmla="*/ 27 h 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7">
                        <a:moveTo>
                          <a:pt x="32" y="27"/>
                        </a:move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17" y="25"/>
                        </a:lnTo>
                        <a:lnTo>
                          <a:pt x="9" y="18"/>
                        </a:lnTo>
                        <a:lnTo>
                          <a:pt x="1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68" name="Group 550"/>
              <p:cNvGrpSpPr>
                <a:grpSpLocks/>
              </p:cNvGrpSpPr>
              <p:nvPr/>
            </p:nvGrpSpPr>
            <p:grpSpPr bwMode="auto">
              <a:xfrm>
                <a:off x="2714" y="3276"/>
                <a:ext cx="114" cy="55"/>
                <a:chOff x="2714" y="3276"/>
                <a:chExt cx="114" cy="55"/>
              </a:xfrm>
            </p:grpSpPr>
            <p:grpSp>
              <p:nvGrpSpPr>
                <p:cNvPr id="341" name="Group 551"/>
                <p:cNvGrpSpPr>
                  <a:grpSpLocks/>
                </p:cNvGrpSpPr>
                <p:nvPr/>
              </p:nvGrpSpPr>
              <p:grpSpPr bwMode="auto">
                <a:xfrm>
                  <a:off x="2714" y="3277"/>
                  <a:ext cx="80" cy="54"/>
                  <a:chOff x="2714" y="3277"/>
                  <a:chExt cx="80" cy="54"/>
                </a:xfrm>
              </p:grpSpPr>
              <p:sp>
                <p:nvSpPr>
                  <p:cNvPr id="349" name="Rectangle 552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3277"/>
                    <a:ext cx="78" cy="52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Rectangle 553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3277"/>
                    <a:ext cx="80" cy="5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2" name="Group 554"/>
                <p:cNvGrpSpPr>
                  <a:grpSpLocks/>
                </p:cNvGrpSpPr>
                <p:nvPr/>
              </p:nvGrpSpPr>
              <p:grpSpPr bwMode="auto">
                <a:xfrm>
                  <a:off x="2788" y="3276"/>
                  <a:ext cx="40" cy="52"/>
                  <a:chOff x="2788" y="3276"/>
                  <a:chExt cx="40" cy="52"/>
                </a:xfrm>
              </p:grpSpPr>
              <p:grpSp>
                <p:nvGrpSpPr>
                  <p:cNvPr id="343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2789" y="3276"/>
                    <a:ext cx="39" cy="24"/>
                    <a:chOff x="2789" y="3276"/>
                    <a:chExt cx="39" cy="24"/>
                  </a:xfrm>
                </p:grpSpPr>
                <p:sp>
                  <p:nvSpPr>
                    <p:cNvPr id="347" name="Freeform 556"/>
                    <p:cNvSpPr>
                      <a:spLocks/>
                    </p:cNvSpPr>
                    <p:nvPr/>
                  </p:nvSpPr>
                  <p:spPr bwMode="auto">
                    <a:xfrm>
                      <a:off x="2789" y="3276"/>
                      <a:ext cx="39" cy="24"/>
                    </a:xfrm>
                    <a:custGeom>
                      <a:avLst/>
                      <a:gdLst>
                        <a:gd name="T0" fmla="*/ 0 w 39"/>
                        <a:gd name="T1" fmla="*/ 0 h 24"/>
                        <a:gd name="T2" fmla="*/ 16 w 39"/>
                        <a:gd name="T3" fmla="*/ 1 h 24"/>
                        <a:gd name="T4" fmla="*/ 28 w 39"/>
                        <a:gd name="T5" fmla="*/ 7 h 24"/>
                        <a:gd name="T6" fmla="*/ 37 w 39"/>
                        <a:gd name="T7" fmla="*/ 15 h 24"/>
                        <a:gd name="T8" fmla="*/ 39 w 39"/>
                        <a:gd name="T9" fmla="*/ 24 h 24"/>
                        <a:gd name="T10" fmla="*/ 0 w 39"/>
                        <a:gd name="T11" fmla="*/ 24 h 24"/>
                        <a:gd name="T12" fmla="*/ 0 w 39"/>
                        <a:gd name="T13" fmla="*/ 0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4"/>
                        <a:gd name="T23" fmla="*/ 39 w 39"/>
                        <a:gd name="T24" fmla="*/ 24 h 2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4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7"/>
                          </a:lnTo>
                          <a:lnTo>
                            <a:pt x="37" y="15"/>
                          </a:lnTo>
                          <a:lnTo>
                            <a:pt x="39" y="24"/>
                          </a:lnTo>
                          <a:lnTo>
                            <a:pt x="0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8" name="Freeform 557"/>
                    <p:cNvSpPr>
                      <a:spLocks/>
                    </p:cNvSpPr>
                    <p:nvPr/>
                  </p:nvSpPr>
                  <p:spPr bwMode="auto">
                    <a:xfrm>
                      <a:off x="2789" y="3276"/>
                      <a:ext cx="39" cy="24"/>
                    </a:xfrm>
                    <a:custGeom>
                      <a:avLst/>
                      <a:gdLst>
                        <a:gd name="T0" fmla="*/ 0 w 39"/>
                        <a:gd name="T1" fmla="*/ 0 h 24"/>
                        <a:gd name="T2" fmla="*/ 16 w 39"/>
                        <a:gd name="T3" fmla="*/ 1 h 24"/>
                        <a:gd name="T4" fmla="*/ 28 w 39"/>
                        <a:gd name="T5" fmla="*/ 7 h 24"/>
                        <a:gd name="T6" fmla="*/ 37 w 39"/>
                        <a:gd name="T7" fmla="*/ 15 h 24"/>
                        <a:gd name="T8" fmla="*/ 39 w 39"/>
                        <a:gd name="T9" fmla="*/ 24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"/>
                        <a:gd name="T16" fmla="*/ 0 h 24"/>
                        <a:gd name="T17" fmla="*/ 39 w 39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" h="24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7"/>
                          </a:lnTo>
                          <a:lnTo>
                            <a:pt x="37" y="15"/>
                          </a:lnTo>
                          <a:lnTo>
                            <a:pt x="39" y="24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44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2788" y="3298"/>
                    <a:ext cx="40" cy="30"/>
                    <a:chOff x="2788" y="3298"/>
                    <a:chExt cx="40" cy="30"/>
                  </a:xfrm>
                </p:grpSpPr>
                <p:sp>
                  <p:nvSpPr>
                    <p:cNvPr id="345" name="Freeform 559"/>
                    <p:cNvSpPr>
                      <a:spLocks/>
                    </p:cNvSpPr>
                    <p:nvPr/>
                  </p:nvSpPr>
                  <p:spPr bwMode="auto">
                    <a:xfrm>
                      <a:off x="2788" y="3298"/>
                      <a:ext cx="40" cy="30"/>
                    </a:xfrm>
                    <a:custGeom>
                      <a:avLst/>
                      <a:gdLst>
                        <a:gd name="T0" fmla="*/ 0 w 40"/>
                        <a:gd name="T1" fmla="*/ 30 h 30"/>
                        <a:gd name="T2" fmla="*/ 1 w 40"/>
                        <a:gd name="T3" fmla="*/ 30 h 30"/>
                        <a:gd name="T4" fmla="*/ 4 w 40"/>
                        <a:gd name="T5" fmla="*/ 30 h 30"/>
                        <a:gd name="T6" fmla="*/ 17 w 40"/>
                        <a:gd name="T7" fmla="*/ 28 h 30"/>
                        <a:gd name="T8" fmla="*/ 29 w 40"/>
                        <a:gd name="T9" fmla="*/ 21 h 30"/>
                        <a:gd name="T10" fmla="*/ 38 w 40"/>
                        <a:gd name="T11" fmla="*/ 12 h 30"/>
                        <a:gd name="T12" fmla="*/ 40 w 40"/>
                        <a:gd name="T13" fmla="*/ 0 h 30"/>
                        <a:gd name="T14" fmla="*/ 4 w 40"/>
                        <a:gd name="T15" fmla="*/ 0 h 30"/>
                        <a:gd name="T16" fmla="*/ 0 w 40"/>
                        <a:gd name="T17" fmla="*/ 30 h 3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0"/>
                        <a:gd name="T28" fmla="*/ 0 h 30"/>
                        <a:gd name="T29" fmla="*/ 40 w 40"/>
                        <a:gd name="T30" fmla="*/ 30 h 3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0" h="30">
                          <a:moveTo>
                            <a:pt x="0" y="30"/>
                          </a:moveTo>
                          <a:lnTo>
                            <a:pt x="1" y="30"/>
                          </a:lnTo>
                          <a:lnTo>
                            <a:pt x="4" y="30"/>
                          </a:lnTo>
                          <a:lnTo>
                            <a:pt x="17" y="28"/>
                          </a:lnTo>
                          <a:lnTo>
                            <a:pt x="29" y="21"/>
                          </a:lnTo>
                          <a:lnTo>
                            <a:pt x="38" y="12"/>
                          </a:lnTo>
                          <a:lnTo>
                            <a:pt x="40" y="0"/>
                          </a:lnTo>
                          <a:lnTo>
                            <a:pt x="4" y="0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6" name="Freeform 560"/>
                    <p:cNvSpPr>
                      <a:spLocks/>
                    </p:cNvSpPr>
                    <p:nvPr/>
                  </p:nvSpPr>
                  <p:spPr bwMode="auto">
                    <a:xfrm>
                      <a:off x="2788" y="3298"/>
                      <a:ext cx="40" cy="30"/>
                    </a:xfrm>
                    <a:custGeom>
                      <a:avLst/>
                      <a:gdLst>
                        <a:gd name="T0" fmla="*/ 0 w 40"/>
                        <a:gd name="T1" fmla="*/ 30 h 30"/>
                        <a:gd name="T2" fmla="*/ 1 w 40"/>
                        <a:gd name="T3" fmla="*/ 30 h 30"/>
                        <a:gd name="T4" fmla="*/ 4 w 40"/>
                        <a:gd name="T5" fmla="*/ 30 h 30"/>
                        <a:gd name="T6" fmla="*/ 17 w 40"/>
                        <a:gd name="T7" fmla="*/ 28 h 30"/>
                        <a:gd name="T8" fmla="*/ 29 w 40"/>
                        <a:gd name="T9" fmla="*/ 21 h 30"/>
                        <a:gd name="T10" fmla="*/ 38 w 40"/>
                        <a:gd name="T11" fmla="*/ 12 h 30"/>
                        <a:gd name="T12" fmla="*/ 40 w 40"/>
                        <a:gd name="T13" fmla="*/ 0 h 3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"/>
                        <a:gd name="T22" fmla="*/ 0 h 30"/>
                        <a:gd name="T23" fmla="*/ 40 w 40"/>
                        <a:gd name="T24" fmla="*/ 30 h 3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" h="30">
                          <a:moveTo>
                            <a:pt x="0" y="30"/>
                          </a:moveTo>
                          <a:lnTo>
                            <a:pt x="1" y="30"/>
                          </a:lnTo>
                          <a:lnTo>
                            <a:pt x="4" y="30"/>
                          </a:lnTo>
                          <a:lnTo>
                            <a:pt x="17" y="28"/>
                          </a:lnTo>
                          <a:lnTo>
                            <a:pt x="29" y="21"/>
                          </a:lnTo>
                          <a:lnTo>
                            <a:pt x="38" y="12"/>
                          </a:lnTo>
                          <a:lnTo>
                            <a:pt x="4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  <p:sp>
            <p:nvSpPr>
              <p:cNvPr id="269" name="Oval 561"/>
              <p:cNvSpPr>
                <a:spLocks noChangeArrowheads="1"/>
              </p:cNvSpPr>
              <p:nvPr/>
            </p:nvSpPr>
            <p:spPr bwMode="auto">
              <a:xfrm>
                <a:off x="2251" y="3465"/>
                <a:ext cx="123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Line 562"/>
              <p:cNvSpPr>
                <a:spLocks noChangeShapeType="1"/>
              </p:cNvSpPr>
              <p:nvPr/>
            </p:nvSpPr>
            <p:spPr bwMode="auto">
              <a:xfrm>
                <a:off x="2346" y="3529"/>
                <a:ext cx="124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1" name="Freeform 563"/>
              <p:cNvSpPr>
                <a:spLocks/>
              </p:cNvSpPr>
              <p:nvPr/>
            </p:nvSpPr>
            <p:spPr bwMode="auto">
              <a:xfrm>
                <a:off x="2470" y="3545"/>
                <a:ext cx="156" cy="165"/>
              </a:xfrm>
              <a:custGeom>
                <a:avLst/>
                <a:gdLst>
                  <a:gd name="T0" fmla="*/ 0 w 156"/>
                  <a:gd name="T1" fmla="*/ 66 h 165"/>
                  <a:gd name="T2" fmla="*/ 0 w 156"/>
                  <a:gd name="T3" fmla="*/ 165 h 165"/>
                  <a:gd name="T4" fmla="*/ 156 w 156"/>
                  <a:gd name="T5" fmla="*/ 165 h 165"/>
                  <a:gd name="T6" fmla="*/ 156 w 156"/>
                  <a:gd name="T7" fmla="*/ 63 h 165"/>
                  <a:gd name="T8" fmla="*/ 77 w 156"/>
                  <a:gd name="T9" fmla="*/ 0 h 165"/>
                  <a:gd name="T10" fmla="*/ 0 w 156"/>
                  <a:gd name="T11" fmla="*/ 66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165"/>
                  <a:gd name="T20" fmla="*/ 156 w 156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165">
                    <a:moveTo>
                      <a:pt x="0" y="66"/>
                    </a:moveTo>
                    <a:lnTo>
                      <a:pt x="0" y="165"/>
                    </a:lnTo>
                    <a:lnTo>
                      <a:pt x="156" y="165"/>
                    </a:lnTo>
                    <a:lnTo>
                      <a:pt x="156" y="63"/>
                    </a:lnTo>
                    <a:lnTo>
                      <a:pt x="7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2" name="Line 564"/>
              <p:cNvSpPr>
                <a:spLocks noChangeShapeType="1"/>
              </p:cNvSpPr>
              <p:nvPr/>
            </p:nvSpPr>
            <p:spPr bwMode="auto">
              <a:xfrm>
                <a:off x="2626" y="3608"/>
                <a:ext cx="9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" name="Line 565"/>
              <p:cNvSpPr>
                <a:spLocks noChangeShapeType="1"/>
              </p:cNvSpPr>
              <p:nvPr/>
            </p:nvSpPr>
            <p:spPr bwMode="auto">
              <a:xfrm flipH="1">
                <a:off x="2357" y="3416"/>
                <a:ext cx="113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74" name="Group 566"/>
              <p:cNvGrpSpPr>
                <a:grpSpLocks/>
              </p:cNvGrpSpPr>
              <p:nvPr/>
            </p:nvGrpSpPr>
            <p:grpSpPr bwMode="auto">
              <a:xfrm>
                <a:off x="2711" y="3569"/>
                <a:ext cx="112" cy="55"/>
                <a:chOff x="2711" y="3569"/>
                <a:chExt cx="112" cy="55"/>
              </a:xfrm>
            </p:grpSpPr>
            <p:grpSp>
              <p:nvGrpSpPr>
                <p:cNvPr id="331" name="Group 567"/>
                <p:cNvGrpSpPr>
                  <a:grpSpLocks/>
                </p:cNvGrpSpPr>
                <p:nvPr/>
              </p:nvGrpSpPr>
              <p:grpSpPr bwMode="auto">
                <a:xfrm>
                  <a:off x="2711" y="3570"/>
                  <a:ext cx="80" cy="54"/>
                  <a:chOff x="2711" y="3570"/>
                  <a:chExt cx="80" cy="54"/>
                </a:xfrm>
              </p:grpSpPr>
              <p:sp>
                <p:nvSpPr>
                  <p:cNvPr id="339" name="Rectangle 568"/>
                  <p:cNvSpPr>
                    <a:spLocks noChangeArrowheads="1"/>
                  </p:cNvSpPr>
                  <p:nvPr/>
                </p:nvSpPr>
                <p:spPr bwMode="auto">
                  <a:xfrm>
                    <a:off x="2711" y="3570"/>
                    <a:ext cx="78" cy="52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Rectangle 569"/>
                  <p:cNvSpPr>
                    <a:spLocks noChangeArrowheads="1"/>
                  </p:cNvSpPr>
                  <p:nvPr/>
                </p:nvSpPr>
                <p:spPr bwMode="auto">
                  <a:xfrm>
                    <a:off x="2711" y="3570"/>
                    <a:ext cx="80" cy="5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2" name="Group 570"/>
                <p:cNvGrpSpPr>
                  <a:grpSpLocks/>
                </p:cNvGrpSpPr>
                <p:nvPr/>
              </p:nvGrpSpPr>
              <p:grpSpPr bwMode="auto">
                <a:xfrm>
                  <a:off x="2784" y="3569"/>
                  <a:ext cx="39" cy="52"/>
                  <a:chOff x="2784" y="3569"/>
                  <a:chExt cx="39" cy="52"/>
                </a:xfrm>
              </p:grpSpPr>
              <p:grpSp>
                <p:nvGrpSpPr>
                  <p:cNvPr id="333" name="Group 571"/>
                  <p:cNvGrpSpPr>
                    <a:grpSpLocks/>
                  </p:cNvGrpSpPr>
                  <p:nvPr/>
                </p:nvGrpSpPr>
                <p:grpSpPr bwMode="auto">
                  <a:xfrm>
                    <a:off x="2784" y="3569"/>
                    <a:ext cx="39" cy="25"/>
                    <a:chOff x="2784" y="3569"/>
                    <a:chExt cx="39" cy="25"/>
                  </a:xfrm>
                </p:grpSpPr>
                <p:sp>
                  <p:nvSpPr>
                    <p:cNvPr id="337" name="Freeform 572"/>
                    <p:cNvSpPr>
                      <a:spLocks/>
                    </p:cNvSpPr>
                    <p:nvPr/>
                  </p:nvSpPr>
                  <p:spPr bwMode="auto">
                    <a:xfrm>
                      <a:off x="2784" y="3569"/>
                      <a:ext cx="39" cy="25"/>
                    </a:xfrm>
                    <a:custGeom>
                      <a:avLst/>
                      <a:gdLst>
                        <a:gd name="T0" fmla="*/ 0 w 39"/>
                        <a:gd name="T1" fmla="*/ 0 h 25"/>
                        <a:gd name="T2" fmla="*/ 16 w 39"/>
                        <a:gd name="T3" fmla="*/ 1 h 25"/>
                        <a:gd name="T4" fmla="*/ 28 w 39"/>
                        <a:gd name="T5" fmla="*/ 9 h 25"/>
                        <a:gd name="T6" fmla="*/ 38 w 39"/>
                        <a:gd name="T7" fmla="*/ 15 h 25"/>
                        <a:gd name="T8" fmla="*/ 39 w 39"/>
                        <a:gd name="T9" fmla="*/ 25 h 25"/>
                        <a:gd name="T10" fmla="*/ 0 w 39"/>
                        <a:gd name="T11" fmla="*/ 25 h 25"/>
                        <a:gd name="T12" fmla="*/ 0 w 39"/>
                        <a:gd name="T13" fmla="*/ 0 h 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5"/>
                        <a:gd name="T23" fmla="*/ 39 w 39"/>
                        <a:gd name="T24" fmla="*/ 25 h 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5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9"/>
                          </a:lnTo>
                          <a:lnTo>
                            <a:pt x="38" y="15"/>
                          </a:lnTo>
                          <a:lnTo>
                            <a:pt x="39" y="25"/>
                          </a:lnTo>
                          <a:lnTo>
                            <a:pt x="0" y="2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" name="Freeform 573"/>
                    <p:cNvSpPr>
                      <a:spLocks/>
                    </p:cNvSpPr>
                    <p:nvPr/>
                  </p:nvSpPr>
                  <p:spPr bwMode="auto">
                    <a:xfrm>
                      <a:off x="2784" y="3569"/>
                      <a:ext cx="39" cy="25"/>
                    </a:xfrm>
                    <a:custGeom>
                      <a:avLst/>
                      <a:gdLst>
                        <a:gd name="T0" fmla="*/ 0 w 39"/>
                        <a:gd name="T1" fmla="*/ 0 h 25"/>
                        <a:gd name="T2" fmla="*/ 16 w 39"/>
                        <a:gd name="T3" fmla="*/ 1 h 25"/>
                        <a:gd name="T4" fmla="*/ 28 w 39"/>
                        <a:gd name="T5" fmla="*/ 9 h 25"/>
                        <a:gd name="T6" fmla="*/ 38 w 39"/>
                        <a:gd name="T7" fmla="*/ 15 h 25"/>
                        <a:gd name="T8" fmla="*/ 39 w 39"/>
                        <a:gd name="T9" fmla="*/ 25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"/>
                        <a:gd name="T16" fmla="*/ 0 h 25"/>
                        <a:gd name="T17" fmla="*/ 39 w 39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" h="25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9"/>
                          </a:lnTo>
                          <a:lnTo>
                            <a:pt x="38" y="15"/>
                          </a:lnTo>
                          <a:lnTo>
                            <a:pt x="39" y="2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34" name="Group 574"/>
                  <p:cNvGrpSpPr>
                    <a:grpSpLocks/>
                  </p:cNvGrpSpPr>
                  <p:nvPr/>
                </p:nvGrpSpPr>
                <p:grpSpPr bwMode="auto">
                  <a:xfrm>
                    <a:off x="2784" y="3593"/>
                    <a:ext cx="39" cy="28"/>
                    <a:chOff x="2784" y="3593"/>
                    <a:chExt cx="39" cy="28"/>
                  </a:xfrm>
                </p:grpSpPr>
                <p:sp>
                  <p:nvSpPr>
                    <p:cNvPr id="335" name="Freeform 575"/>
                    <p:cNvSpPr>
                      <a:spLocks/>
                    </p:cNvSpPr>
                    <p:nvPr/>
                  </p:nvSpPr>
                  <p:spPr bwMode="auto">
                    <a:xfrm>
                      <a:off x="2784" y="3593"/>
                      <a:ext cx="39" cy="28"/>
                    </a:xfrm>
                    <a:custGeom>
                      <a:avLst/>
                      <a:gdLst>
                        <a:gd name="T0" fmla="*/ 0 w 39"/>
                        <a:gd name="T1" fmla="*/ 28 h 28"/>
                        <a:gd name="T2" fmla="*/ 4 w 39"/>
                        <a:gd name="T3" fmla="*/ 28 h 28"/>
                        <a:gd name="T4" fmla="*/ 5 w 39"/>
                        <a:gd name="T5" fmla="*/ 28 h 28"/>
                        <a:gd name="T6" fmla="*/ 19 w 39"/>
                        <a:gd name="T7" fmla="*/ 26 h 28"/>
                        <a:gd name="T8" fmla="*/ 28 w 39"/>
                        <a:gd name="T9" fmla="*/ 19 h 28"/>
                        <a:gd name="T10" fmla="*/ 38 w 39"/>
                        <a:gd name="T11" fmla="*/ 12 h 28"/>
                        <a:gd name="T12" fmla="*/ 39 w 39"/>
                        <a:gd name="T13" fmla="*/ 0 h 28"/>
                        <a:gd name="T14" fmla="*/ 5 w 39"/>
                        <a:gd name="T15" fmla="*/ 0 h 28"/>
                        <a:gd name="T16" fmla="*/ 0 w 39"/>
                        <a:gd name="T17" fmla="*/ 28 h 2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9"/>
                        <a:gd name="T28" fmla="*/ 0 h 28"/>
                        <a:gd name="T29" fmla="*/ 39 w 39"/>
                        <a:gd name="T30" fmla="*/ 28 h 2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9" h="28">
                          <a:moveTo>
                            <a:pt x="0" y="28"/>
                          </a:moveTo>
                          <a:lnTo>
                            <a:pt x="4" y="28"/>
                          </a:lnTo>
                          <a:lnTo>
                            <a:pt x="5" y="28"/>
                          </a:lnTo>
                          <a:lnTo>
                            <a:pt x="19" y="26"/>
                          </a:lnTo>
                          <a:lnTo>
                            <a:pt x="28" y="19"/>
                          </a:lnTo>
                          <a:lnTo>
                            <a:pt x="38" y="12"/>
                          </a:lnTo>
                          <a:lnTo>
                            <a:pt x="39" y="0"/>
                          </a:lnTo>
                          <a:lnTo>
                            <a:pt x="5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6" name="Freeform 576"/>
                    <p:cNvSpPr>
                      <a:spLocks/>
                    </p:cNvSpPr>
                    <p:nvPr/>
                  </p:nvSpPr>
                  <p:spPr bwMode="auto">
                    <a:xfrm>
                      <a:off x="2784" y="3593"/>
                      <a:ext cx="39" cy="28"/>
                    </a:xfrm>
                    <a:custGeom>
                      <a:avLst/>
                      <a:gdLst>
                        <a:gd name="T0" fmla="*/ 0 w 39"/>
                        <a:gd name="T1" fmla="*/ 28 h 28"/>
                        <a:gd name="T2" fmla="*/ 4 w 39"/>
                        <a:gd name="T3" fmla="*/ 28 h 28"/>
                        <a:gd name="T4" fmla="*/ 5 w 39"/>
                        <a:gd name="T5" fmla="*/ 28 h 28"/>
                        <a:gd name="T6" fmla="*/ 19 w 39"/>
                        <a:gd name="T7" fmla="*/ 26 h 28"/>
                        <a:gd name="T8" fmla="*/ 28 w 39"/>
                        <a:gd name="T9" fmla="*/ 19 h 28"/>
                        <a:gd name="T10" fmla="*/ 38 w 39"/>
                        <a:gd name="T11" fmla="*/ 12 h 28"/>
                        <a:gd name="T12" fmla="*/ 39 w 39"/>
                        <a:gd name="T13" fmla="*/ 0 h 2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8"/>
                        <a:gd name="T23" fmla="*/ 39 w 39"/>
                        <a:gd name="T24" fmla="*/ 28 h 2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8">
                          <a:moveTo>
                            <a:pt x="0" y="28"/>
                          </a:moveTo>
                          <a:lnTo>
                            <a:pt x="4" y="28"/>
                          </a:lnTo>
                          <a:lnTo>
                            <a:pt x="5" y="28"/>
                          </a:lnTo>
                          <a:lnTo>
                            <a:pt x="19" y="26"/>
                          </a:lnTo>
                          <a:lnTo>
                            <a:pt x="28" y="19"/>
                          </a:lnTo>
                          <a:lnTo>
                            <a:pt x="38" y="12"/>
                          </a:lnTo>
                          <a:lnTo>
                            <a:pt x="39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  <p:sp>
            <p:nvSpPr>
              <p:cNvPr id="275" name="Oval 577"/>
              <p:cNvSpPr>
                <a:spLocks noChangeArrowheads="1"/>
              </p:cNvSpPr>
              <p:nvPr/>
            </p:nvSpPr>
            <p:spPr bwMode="auto">
              <a:xfrm>
                <a:off x="3343" y="3661"/>
                <a:ext cx="122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Line 578"/>
              <p:cNvSpPr>
                <a:spLocks noChangeShapeType="1"/>
              </p:cNvSpPr>
              <p:nvPr/>
            </p:nvSpPr>
            <p:spPr bwMode="auto">
              <a:xfrm flipH="1" flipV="1">
                <a:off x="3241" y="3591"/>
                <a:ext cx="125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" name="Freeform 579"/>
              <p:cNvSpPr>
                <a:spLocks/>
              </p:cNvSpPr>
              <p:nvPr/>
            </p:nvSpPr>
            <p:spPr bwMode="auto">
              <a:xfrm>
                <a:off x="3084" y="3493"/>
                <a:ext cx="157" cy="165"/>
              </a:xfrm>
              <a:custGeom>
                <a:avLst/>
                <a:gdLst>
                  <a:gd name="T0" fmla="*/ 157 w 157"/>
                  <a:gd name="T1" fmla="*/ 100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3 h 165"/>
                  <a:gd name="T8" fmla="*/ 83 w 157"/>
                  <a:gd name="T9" fmla="*/ 165 h 165"/>
                  <a:gd name="T10" fmla="*/ 157 w 157"/>
                  <a:gd name="T11" fmla="*/ 10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100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83" y="165"/>
                    </a:lnTo>
                    <a:lnTo>
                      <a:pt x="157" y="10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" name="Line 580"/>
              <p:cNvSpPr>
                <a:spLocks noChangeShapeType="1"/>
              </p:cNvSpPr>
              <p:nvPr/>
            </p:nvSpPr>
            <p:spPr bwMode="auto">
              <a:xfrm flipH="1">
                <a:off x="2994" y="3596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" name="Freeform 581"/>
              <p:cNvSpPr>
                <a:spLocks/>
              </p:cNvSpPr>
              <p:nvPr/>
            </p:nvSpPr>
            <p:spPr bwMode="auto">
              <a:xfrm>
                <a:off x="2819" y="2694"/>
                <a:ext cx="169" cy="47"/>
              </a:xfrm>
              <a:custGeom>
                <a:avLst/>
                <a:gdLst>
                  <a:gd name="T0" fmla="*/ 169 w 169"/>
                  <a:gd name="T1" fmla="*/ 47 h 47"/>
                  <a:gd name="T2" fmla="*/ 169 w 169"/>
                  <a:gd name="T3" fmla="*/ 0 h 47"/>
                  <a:gd name="T4" fmla="*/ 3 w 169"/>
                  <a:gd name="T5" fmla="*/ 0 h 47"/>
                  <a:gd name="T6" fmla="*/ 51 w 169"/>
                  <a:gd name="T7" fmla="*/ 27 h 47"/>
                  <a:gd name="T8" fmla="*/ 0 w 169"/>
                  <a:gd name="T9" fmla="*/ 47 h 47"/>
                  <a:gd name="T10" fmla="*/ 169 w 169"/>
                  <a:gd name="T11" fmla="*/ 47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9"/>
                  <a:gd name="T19" fmla="*/ 0 h 47"/>
                  <a:gd name="T20" fmla="*/ 169 w 169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9" h="47">
                    <a:moveTo>
                      <a:pt x="169" y="47"/>
                    </a:moveTo>
                    <a:lnTo>
                      <a:pt x="169" y="0"/>
                    </a:lnTo>
                    <a:lnTo>
                      <a:pt x="3" y="0"/>
                    </a:lnTo>
                    <a:lnTo>
                      <a:pt x="51" y="27"/>
                    </a:lnTo>
                    <a:lnTo>
                      <a:pt x="0" y="47"/>
                    </a:lnTo>
                    <a:lnTo>
                      <a:pt x="169" y="4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0" name="Oval 582"/>
              <p:cNvSpPr>
                <a:spLocks noChangeArrowheads="1"/>
              </p:cNvSpPr>
              <p:nvPr/>
            </p:nvSpPr>
            <p:spPr bwMode="auto">
              <a:xfrm>
                <a:off x="3347" y="3372"/>
                <a:ext cx="121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Line 583"/>
              <p:cNvSpPr>
                <a:spLocks noChangeShapeType="1"/>
              </p:cNvSpPr>
              <p:nvPr/>
            </p:nvSpPr>
            <p:spPr bwMode="auto">
              <a:xfrm flipH="1" flipV="1">
                <a:off x="3246" y="3301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" name="Freeform 584"/>
              <p:cNvSpPr>
                <a:spLocks/>
              </p:cNvSpPr>
              <p:nvPr/>
            </p:nvSpPr>
            <p:spPr bwMode="auto">
              <a:xfrm>
                <a:off x="3089" y="3203"/>
                <a:ext cx="157" cy="165"/>
              </a:xfrm>
              <a:custGeom>
                <a:avLst/>
                <a:gdLst>
                  <a:gd name="T0" fmla="*/ 157 w 157"/>
                  <a:gd name="T1" fmla="*/ 99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2 h 165"/>
                  <a:gd name="T8" fmla="*/ 81 w 157"/>
                  <a:gd name="T9" fmla="*/ 165 h 165"/>
                  <a:gd name="T10" fmla="*/ 157 w 157"/>
                  <a:gd name="T11" fmla="*/ 99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9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81" y="165"/>
                    </a:lnTo>
                    <a:lnTo>
                      <a:pt x="157" y="99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" name="Line 585"/>
              <p:cNvSpPr>
                <a:spLocks noChangeShapeType="1"/>
              </p:cNvSpPr>
              <p:nvPr/>
            </p:nvSpPr>
            <p:spPr bwMode="auto">
              <a:xfrm flipH="1">
                <a:off x="2999" y="3305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4" name="Oval 586"/>
              <p:cNvSpPr>
                <a:spLocks noChangeArrowheads="1"/>
              </p:cNvSpPr>
              <p:nvPr/>
            </p:nvSpPr>
            <p:spPr bwMode="auto">
              <a:xfrm>
                <a:off x="3341" y="3076"/>
                <a:ext cx="121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Line 587"/>
              <p:cNvSpPr>
                <a:spLocks noChangeShapeType="1"/>
              </p:cNvSpPr>
              <p:nvPr/>
            </p:nvSpPr>
            <p:spPr bwMode="auto">
              <a:xfrm flipH="1" flipV="1">
                <a:off x="3240" y="3003"/>
                <a:ext cx="123" cy="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" name="Freeform 588"/>
              <p:cNvSpPr>
                <a:spLocks/>
              </p:cNvSpPr>
              <p:nvPr/>
            </p:nvSpPr>
            <p:spPr bwMode="auto">
              <a:xfrm>
                <a:off x="3083" y="2907"/>
                <a:ext cx="157" cy="165"/>
              </a:xfrm>
              <a:custGeom>
                <a:avLst/>
                <a:gdLst>
                  <a:gd name="T0" fmla="*/ 157 w 157"/>
                  <a:gd name="T1" fmla="*/ 98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2 h 165"/>
                  <a:gd name="T8" fmla="*/ 81 w 157"/>
                  <a:gd name="T9" fmla="*/ 165 h 165"/>
                  <a:gd name="T10" fmla="*/ 157 w 157"/>
                  <a:gd name="T11" fmla="*/ 98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8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81" y="165"/>
                    </a:lnTo>
                    <a:lnTo>
                      <a:pt x="157" y="9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" name="Line 589"/>
              <p:cNvSpPr>
                <a:spLocks noChangeShapeType="1"/>
              </p:cNvSpPr>
              <p:nvPr/>
            </p:nvSpPr>
            <p:spPr bwMode="auto">
              <a:xfrm flipH="1" flipV="1">
                <a:off x="2993" y="3009"/>
                <a:ext cx="9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" name="Line 590"/>
              <p:cNvSpPr>
                <a:spLocks noChangeShapeType="1"/>
              </p:cNvSpPr>
              <p:nvPr/>
            </p:nvSpPr>
            <p:spPr bwMode="auto">
              <a:xfrm flipV="1">
                <a:off x="3240" y="3435"/>
                <a:ext cx="129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" name="Line 591"/>
              <p:cNvSpPr>
                <a:spLocks noChangeShapeType="1"/>
              </p:cNvSpPr>
              <p:nvPr/>
            </p:nvSpPr>
            <p:spPr bwMode="auto">
              <a:xfrm flipV="1">
                <a:off x="3240" y="3137"/>
                <a:ext cx="113" cy="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" name="Oval 592"/>
              <p:cNvSpPr>
                <a:spLocks noChangeArrowheads="1"/>
              </p:cNvSpPr>
              <p:nvPr/>
            </p:nvSpPr>
            <p:spPr bwMode="auto">
              <a:xfrm>
                <a:off x="3341" y="2782"/>
                <a:ext cx="121" cy="83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Line 593"/>
              <p:cNvSpPr>
                <a:spLocks noChangeShapeType="1"/>
              </p:cNvSpPr>
              <p:nvPr/>
            </p:nvSpPr>
            <p:spPr bwMode="auto">
              <a:xfrm flipH="1" flipV="1">
                <a:off x="3240" y="2712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" name="Freeform 594"/>
              <p:cNvSpPr>
                <a:spLocks/>
              </p:cNvSpPr>
              <p:nvPr/>
            </p:nvSpPr>
            <p:spPr bwMode="auto">
              <a:xfrm>
                <a:off x="3083" y="2615"/>
                <a:ext cx="157" cy="165"/>
              </a:xfrm>
              <a:custGeom>
                <a:avLst/>
                <a:gdLst>
                  <a:gd name="T0" fmla="*/ 157 w 157"/>
                  <a:gd name="T1" fmla="*/ 98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1 h 165"/>
                  <a:gd name="T8" fmla="*/ 81 w 157"/>
                  <a:gd name="T9" fmla="*/ 165 h 165"/>
                  <a:gd name="T10" fmla="*/ 157 w 157"/>
                  <a:gd name="T11" fmla="*/ 98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8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81" y="165"/>
                    </a:lnTo>
                    <a:lnTo>
                      <a:pt x="157" y="9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" name="Line 595"/>
              <p:cNvSpPr>
                <a:spLocks noChangeShapeType="1"/>
              </p:cNvSpPr>
              <p:nvPr/>
            </p:nvSpPr>
            <p:spPr bwMode="auto">
              <a:xfrm flipH="1">
                <a:off x="2993" y="2716"/>
                <a:ext cx="9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4" name="Line 596"/>
              <p:cNvSpPr>
                <a:spLocks noChangeShapeType="1"/>
              </p:cNvSpPr>
              <p:nvPr/>
            </p:nvSpPr>
            <p:spPr bwMode="auto">
              <a:xfrm flipV="1">
                <a:off x="3240" y="2853"/>
                <a:ext cx="113" cy="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5" name="Freeform 597"/>
              <p:cNvSpPr>
                <a:spLocks/>
              </p:cNvSpPr>
              <p:nvPr/>
            </p:nvSpPr>
            <p:spPr bwMode="auto">
              <a:xfrm>
                <a:off x="2876" y="2405"/>
                <a:ext cx="118" cy="57"/>
              </a:xfrm>
              <a:custGeom>
                <a:avLst/>
                <a:gdLst>
                  <a:gd name="T0" fmla="*/ 0 w 118"/>
                  <a:gd name="T1" fmla="*/ 31 h 57"/>
                  <a:gd name="T2" fmla="*/ 50 w 118"/>
                  <a:gd name="T3" fmla="*/ 57 h 57"/>
                  <a:gd name="T4" fmla="*/ 118 w 118"/>
                  <a:gd name="T5" fmla="*/ 57 h 57"/>
                  <a:gd name="T6" fmla="*/ 118 w 118"/>
                  <a:gd name="T7" fmla="*/ 0 h 57"/>
                  <a:gd name="T8" fmla="*/ 44 w 118"/>
                  <a:gd name="T9" fmla="*/ 0 h 57"/>
                  <a:gd name="T10" fmla="*/ 0 w 118"/>
                  <a:gd name="T11" fmla="*/ 31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57"/>
                  <a:gd name="T20" fmla="*/ 118 w 118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57">
                    <a:moveTo>
                      <a:pt x="0" y="31"/>
                    </a:moveTo>
                    <a:lnTo>
                      <a:pt x="50" y="57"/>
                    </a:lnTo>
                    <a:lnTo>
                      <a:pt x="118" y="57"/>
                    </a:lnTo>
                    <a:lnTo>
                      <a:pt x="118" y="0"/>
                    </a:lnTo>
                    <a:lnTo>
                      <a:pt x="4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96" name="Group 598"/>
              <p:cNvGrpSpPr>
                <a:grpSpLocks/>
              </p:cNvGrpSpPr>
              <p:nvPr/>
            </p:nvGrpSpPr>
            <p:grpSpPr bwMode="auto">
              <a:xfrm>
                <a:off x="2828" y="3277"/>
                <a:ext cx="171" cy="54"/>
                <a:chOff x="2828" y="3277"/>
                <a:chExt cx="171" cy="54"/>
              </a:xfrm>
            </p:grpSpPr>
            <p:sp>
              <p:nvSpPr>
                <p:cNvPr id="329" name="Freeform 599"/>
                <p:cNvSpPr>
                  <a:spLocks/>
                </p:cNvSpPr>
                <p:nvPr/>
              </p:nvSpPr>
              <p:spPr bwMode="auto">
                <a:xfrm>
                  <a:off x="2828" y="3277"/>
                  <a:ext cx="171" cy="54"/>
                </a:xfrm>
                <a:custGeom>
                  <a:avLst/>
                  <a:gdLst>
                    <a:gd name="T0" fmla="*/ 2 w 171"/>
                    <a:gd name="T1" fmla="*/ 54 h 54"/>
                    <a:gd name="T2" fmla="*/ 171 w 171"/>
                    <a:gd name="T3" fmla="*/ 54 h 54"/>
                    <a:gd name="T4" fmla="*/ 171 w 171"/>
                    <a:gd name="T5" fmla="*/ 0 h 54"/>
                    <a:gd name="T6" fmla="*/ 0 w 171"/>
                    <a:gd name="T7" fmla="*/ 0 h 54"/>
                    <a:gd name="T8" fmla="*/ 2 w 171"/>
                    <a:gd name="T9" fmla="*/ 54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"/>
                    <a:gd name="T16" fmla="*/ 0 h 54"/>
                    <a:gd name="T17" fmla="*/ 171 w 171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" h="54">
                      <a:moveTo>
                        <a:pt x="2" y="54"/>
                      </a:moveTo>
                      <a:lnTo>
                        <a:pt x="171" y="54"/>
                      </a:lnTo>
                      <a:lnTo>
                        <a:pt x="171" y="0"/>
                      </a:lnTo>
                      <a:lnTo>
                        <a:pt x="0" y="0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" name="Freeform 600"/>
                <p:cNvSpPr>
                  <a:spLocks/>
                </p:cNvSpPr>
                <p:nvPr/>
              </p:nvSpPr>
              <p:spPr bwMode="auto">
                <a:xfrm>
                  <a:off x="2828" y="3277"/>
                  <a:ext cx="171" cy="54"/>
                </a:xfrm>
                <a:custGeom>
                  <a:avLst/>
                  <a:gdLst>
                    <a:gd name="T0" fmla="*/ 2 w 171"/>
                    <a:gd name="T1" fmla="*/ 54 h 54"/>
                    <a:gd name="T2" fmla="*/ 171 w 171"/>
                    <a:gd name="T3" fmla="*/ 54 h 54"/>
                    <a:gd name="T4" fmla="*/ 171 w 171"/>
                    <a:gd name="T5" fmla="*/ 0 h 54"/>
                    <a:gd name="T6" fmla="*/ 0 w 171"/>
                    <a:gd name="T7" fmla="*/ 0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54"/>
                    <a:gd name="T14" fmla="*/ 171 w 171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54">
                      <a:moveTo>
                        <a:pt x="2" y="54"/>
                      </a:moveTo>
                      <a:lnTo>
                        <a:pt x="171" y="54"/>
                      </a:lnTo>
                      <a:lnTo>
                        <a:pt x="17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97" name="Group 601"/>
              <p:cNvGrpSpPr>
                <a:grpSpLocks/>
              </p:cNvGrpSpPr>
              <p:nvPr/>
            </p:nvGrpSpPr>
            <p:grpSpPr bwMode="auto">
              <a:xfrm>
                <a:off x="2828" y="3282"/>
                <a:ext cx="33" cy="46"/>
                <a:chOff x="2828" y="3282"/>
                <a:chExt cx="33" cy="46"/>
              </a:xfrm>
            </p:grpSpPr>
            <p:grpSp>
              <p:nvGrpSpPr>
                <p:cNvPr id="323" name="Group 602"/>
                <p:cNvGrpSpPr>
                  <a:grpSpLocks/>
                </p:cNvGrpSpPr>
                <p:nvPr/>
              </p:nvGrpSpPr>
              <p:grpSpPr bwMode="auto">
                <a:xfrm>
                  <a:off x="2830" y="3305"/>
                  <a:ext cx="31" cy="23"/>
                  <a:chOff x="2830" y="3305"/>
                  <a:chExt cx="31" cy="23"/>
                </a:xfrm>
              </p:grpSpPr>
              <p:sp>
                <p:nvSpPr>
                  <p:cNvPr id="327" name="Freeform 603"/>
                  <p:cNvSpPr>
                    <a:spLocks/>
                  </p:cNvSpPr>
                  <p:nvPr/>
                </p:nvSpPr>
                <p:spPr bwMode="auto">
                  <a:xfrm>
                    <a:off x="2830" y="3305"/>
                    <a:ext cx="31" cy="23"/>
                  </a:xfrm>
                  <a:custGeom>
                    <a:avLst/>
                    <a:gdLst>
                      <a:gd name="T0" fmla="*/ 0 w 31"/>
                      <a:gd name="T1" fmla="*/ 23 h 23"/>
                      <a:gd name="T2" fmla="*/ 14 w 31"/>
                      <a:gd name="T3" fmla="*/ 21 h 23"/>
                      <a:gd name="T4" fmla="*/ 21 w 31"/>
                      <a:gd name="T5" fmla="*/ 15 h 23"/>
                      <a:gd name="T6" fmla="*/ 29 w 31"/>
                      <a:gd name="T7" fmla="*/ 9 h 23"/>
                      <a:gd name="T8" fmla="*/ 31 w 31"/>
                      <a:gd name="T9" fmla="*/ 0 h 23"/>
                      <a:gd name="T10" fmla="*/ 0 w 31"/>
                      <a:gd name="T11" fmla="*/ 0 h 23"/>
                      <a:gd name="T12" fmla="*/ 0 w 31"/>
                      <a:gd name="T13" fmla="*/ 23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"/>
                      <a:gd name="T22" fmla="*/ 0 h 23"/>
                      <a:gd name="T23" fmla="*/ 31 w 31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" h="23">
                        <a:moveTo>
                          <a:pt x="0" y="23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8" name="Freeform 604"/>
                  <p:cNvSpPr>
                    <a:spLocks/>
                  </p:cNvSpPr>
                  <p:nvPr/>
                </p:nvSpPr>
                <p:spPr bwMode="auto">
                  <a:xfrm>
                    <a:off x="2830" y="3305"/>
                    <a:ext cx="31" cy="23"/>
                  </a:xfrm>
                  <a:custGeom>
                    <a:avLst/>
                    <a:gdLst>
                      <a:gd name="T0" fmla="*/ 0 w 31"/>
                      <a:gd name="T1" fmla="*/ 23 h 23"/>
                      <a:gd name="T2" fmla="*/ 14 w 31"/>
                      <a:gd name="T3" fmla="*/ 21 h 23"/>
                      <a:gd name="T4" fmla="*/ 21 w 31"/>
                      <a:gd name="T5" fmla="*/ 15 h 23"/>
                      <a:gd name="T6" fmla="*/ 29 w 31"/>
                      <a:gd name="T7" fmla="*/ 9 h 23"/>
                      <a:gd name="T8" fmla="*/ 31 w 31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3"/>
                      <a:gd name="T17" fmla="*/ 31 w 31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3">
                        <a:moveTo>
                          <a:pt x="0" y="23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24" name="Group 605"/>
                <p:cNvGrpSpPr>
                  <a:grpSpLocks/>
                </p:cNvGrpSpPr>
                <p:nvPr/>
              </p:nvGrpSpPr>
              <p:grpSpPr bwMode="auto">
                <a:xfrm>
                  <a:off x="2828" y="3282"/>
                  <a:ext cx="33" cy="25"/>
                  <a:chOff x="2828" y="3282"/>
                  <a:chExt cx="33" cy="25"/>
                </a:xfrm>
              </p:grpSpPr>
              <p:sp>
                <p:nvSpPr>
                  <p:cNvPr id="325" name="Freeform 606"/>
                  <p:cNvSpPr>
                    <a:spLocks/>
                  </p:cNvSpPr>
                  <p:nvPr/>
                </p:nvSpPr>
                <p:spPr bwMode="auto">
                  <a:xfrm>
                    <a:off x="2828" y="3282"/>
                    <a:ext cx="33" cy="25"/>
                  </a:xfrm>
                  <a:custGeom>
                    <a:avLst/>
                    <a:gdLst>
                      <a:gd name="T0" fmla="*/ 0 w 33"/>
                      <a:gd name="T1" fmla="*/ 0 h 25"/>
                      <a:gd name="T2" fmla="*/ 2 w 33"/>
                      <a:gd name="T3" fmla="*/ 0 h 25"/>
                      <a:gd name="T4" fmla="*/ 5 w 33"/>
                      <a:gd name="T5" fmla="*/ 0 h 25"/>
                      <a:gd name="T6" fmla="*/ 16 w 33"/>
                      <a:gd name="T7" fmla="*/ 1 h 25"/>
                      <a:gd name="T8" fmla="*/ 23 w 33"/>
                      <a:gd name="T9" fmla="*/ 9 h 25"/>
                      <a:gd name="T10" fmla="*/ 31 w 33"/>
                      <a:gd name="T11" fmla="*/ 15 h 25"/>
                      <a:gd name="T12" fmla="*/ 33 w 33"/>
                      <a:gd name="T13" fmla="*/ 25 h 25"/>
                      <a:gd name="T14" fmla="*/ 5 w 33"/>
                      <a:gd name="T15" fmla="*/ 25 h 25"/>
                      <a:gd name="T16" fmla="*/ 0 w 33"/>
                      <a:gd name="T17" fmla="*/ 0 h 2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"/>
                      <a:gd name="T28" fmla="*/ 0 h 25"/>
                      <a:gd name="T29" fmla="*/ 33 w 33"/>
                      <a:gd name="T30" fmla="*/ 25 h 2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" h="25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1"/>
                        </a:lnTo>
                        <a:lnTo>
                          <a:pt x="23" y="9"/>
                        </a:lnTo>
                        <a:lnTo>
                          <a:pt x="31" y="15"/>
                        </a:lnTo>
                        <a:lnTo>
                          <a:pt x="33" y="25"/>
                        </a:lnTo>
                        <a:lnTo>
                          <a:pt x="5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6" name="Freeform 607"/>
                  <p:cNvSpPr>
                    <a:spLocks/>
                  </p:cNvSpPr>
                  <p:nvPr/>
                </p:nvSpPr>
                <p:spPr bwMode="auto">
                  <a:xfrm>
                    <a:off x="2828" y="3282"/>
                    <a:ext cx="33" cy="25"/>
                  </a:xfrm>
                  <a:custGeom>
                    <a:avLst/>
                    <a:gdLst>
                      <a:gd name="T0" fmla="*/ 0 w 33"/>
                      <a:gd name="T1" fmla="*/ 0 h 25"/>
                      <a:gd name="T2" fmla="*/ 2 w 33"/>
                      <a:gd name="T3" fmla="*/ 0 h 25"/>
                      <a:gd name="T4" fmla="*/ 5 w 33"/>
                      <a:gd name="T5" fmla="*/ 0 h 25"/>
                      <a:gd name="T6" fmla="*/ 16 w 33"/>
                      <a:gd name="T7" fmla="*/ 1 h 25"/>
                      <a:gd name="T8" fmla="*/ 23 w 33"/>
                      <a:gd name="T9" fmla="*/ 9 h 25"/>
                      <a:gd name="T10" fmla="*/ 31 w 33"/>
                      <a:gd name="T11" fmla="*/ 15 h 25"/>
                      <a:gd name="T12" fmla="*/ 33 w 33"/>
                      <a:gd name="T13" fmla="*/ 25 h 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25"/>
                      <a:gd name="T23" fmla="*/ 33 w 33"/>
                      <a:gd name="T24" fmla="*/ 25 h 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25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1"/>
                        </a:lnTo>
                        <a:lnTo>
                          <a:pt x="23" y="9"/>
                        </a:lnTo>
                        <a:lnTo>
                          <a:pt x="31" y="15"/>
                        </a:lnTo>
                        <a:lnTo>
                          <a:pt x="33" y="2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98" name="Group 608"/>
              <p:cNvGrpSpPr>
                <a:grpSpLocks/>
              </p:cNvGrpSpPr>
              <p:nvPr/>
            </p:nvGrpSpPr>
            <p:grpSpPr bwMode="auto">
              <a:xfrm>
                <a:off x="2915" y="2978"/>
                <a:ext cx="76" cy="52"/>
                <a:chOff x="2915" y="2978"/>
                <a:chExt cx="76" cy="52"/>
              </a:xfrm>
            </p:grpSpPr>
            <p:sp>
              <p:nvSpPr>
                <p:cNvPr id="321" name="Freeform 609"/>
                <p:cNvSpPr>
                  <a:spLocks/>
                </p:cNvSpPr>
                <p:nvPr/>
              </p:nvSpPr>
              <p:spPr bwMode="auto">
                <a:xfrm>
                  <a:off x="2915" y="2978"/>
                  <a:ext cx="76" cy="52"/>
                </a:xfrm>
                <a:custGeom>
                  <a:avLst/>
                  <a:gdLst>
                    <a:gd name="T0" fmla="*/ 2 w 76"/>
                    <a:gd name="T1" fmla="*/ 52 h 52"/>
                    <a:gd name="T2" fmla="*/ 76 w 76"/>
                    <a:gd name="T3" fmla="*/ 52 h 52"/>
                    <a:gd name="T4" fmla="*/ 76 w 76"/>
                    <a:gd name="T5" fmla="*/ 0 h 52"/>
                    <a:gd name="T6" fmla="*/ 0 w 76"/>
                    <a:gd name="T7" fmla="*/ 0 h 52"/>
                    <a:gd name="T8" fmla="*/ 2 w 76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52"/>
                    <a:gd name="T17" fmla="*/ 76 w 76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52">
                      <a:moveTo>
                        <a:pt x="2" y="52"/>
                      </a:moveTo>
                      <a:lnTo>
                        <a:pt x="76" y="52"/>
                      </a:lnTo>
                      <a:lnTo>
                        <a:pt x="76" y="0"/>
                      </a:lnTo>
                      <a:lnTo>
                        <a:pt x="0" y="0"/>
                      </a:lnTo>
                      <a:lnTo>
                        <a:pt x="2" y="5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2" name="Freeform 610"/>
                <p:cNvSpPr>
                  <a:spLocks/>
                </p:cNvSpPr>
                <p:nvPr/>
              </p:nvSpPr>
              <p:spPr bwMode="auto">
                <a:xfrm>
                  <a:off x="2915" y="2978"/>
                  <a:ext cx="76" cy="52"/>
                </a:xfrm>
                <a:custGeom>
                  <a:avLst/>
                  <a:gdLst>
                    <a:gd name="T0" fmla="*/ 2 w 76"/>
                    <a:gd name="T1" fmla="*/ 52 h 52"/>
                    <a:gd name="T2" fmla="*/ 76 w 76"/>
                    <a:gd name="T3" fmla="*/ 52 h 52"/>
                    <a:gd name="T4" fmla="*/ 76 w 76"/>
                    <a:gd name="T5" fmla="*/ 0 h 52"/>
                    <a:gd name="T6" fmla="*/ 0 w 76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"/>
                    <a:gd name="T13" fmla="*/ 0 h 52"/>
                    <a:gd name="T14" fmla="*/ 76 w 76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" h="52">
                      <a:moveTo>
                        <a:pt x="2" y="52"/>
                      </a:moveTo>
                      <a:lnTo>
                        <a:pt x="76" y="52"/>
                      </a:lnTo>
                      <a:lnTo>
                        <a:pt x="7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99" name="Group 611"/>
              <p:cNvGrpSpPr>
                <a:grpSpLocks/>
              </p:cNvGrpSpPr>
              <p:nvPr/>
            </p:nvGrpSpPr>
            <p:grpSpPr bwMode="auto">
              <a:xfrm>
                <a:off x="2879" y="2978"/>
                <a:ext cx="39" cy="54"/>
                <a:chOff x="2879" y="2978"/>
                <a:chExt cx="39" cy="54"/>
              </a:xfrm>
            </p:grpSpPr>
            <p:grpSp>
              <p:nvGrpSpPr>
                <p:cNvPr id="315" name="Group 612"/>
                <p:cNvGrpSpPr>
                  <a:grpSpLocks/>
                </p:cNvGrpSpPr>
                <p:nvPr/>
              </p:nvGrpSpPr>
              <p:grpSpPr bwMode="auto">
                <a:xfrm>
                  <a:off x="2879" y="3005"/>
                  <a:ext cx="39" cy="27"/>
                  <a:chOff x="2879" y="3005"/>
                  <a:chExt cx="39" cy="27"/>
                </a:xfrm>
              </p:grpSpPr>
              <p:sp>
                <p:nvSpPr>
                  <p:cNvPr id="319" name="Freeform 613"/>
                  <p:cNvSpPr>
                    <a:spLocks/>
                  </p:cNvSpPr>
                  <p:nvPr/>
                </p:nvSpPr>
                <p:spPr bwMode="auto">
                  <a:xfrm>
                    <a:off x="2879" y="3005"/>
                    <a:ext cx="39" cy="27"/>
                  </a:xfrm>
                  <a:custGeom>
                    <a:avLst/>
                    <a:gdLst>
                      <a:gd name="T0" fmla="*/ 39 w 39"/>
                      <a:gd name="T1" fmla="*/ 27 h 27"/>
                      <a:gd name="T2" fmla="*/ 25 w 39"/>
                      <a:gd name="T3" fmla="*/ 25 h 27"/>
                      <a:gd name="T4" fmla="*/ 11 w 39"/>
                      <a:gd name="T5" fmla="*/ 18 h 27"/>
                      <a:gd name="T6" fmla="*/ 3 w 39"/>
                      <a:gd name="T7" fmla="*/ 10 h 27"/>
                      <a:gd name="T8" fmla="*/ 0 w 39"/>
                      <a:gd name="T9" fmla="*/ 0 h 27"/>
                      <a:gd name="T10" fmla="*/ 39 w 39"/>
                      <a:gd name="T11" fmla="*/ 0 h 27"/>
                      <a:gd name="T12" fmla="*/ 39 w 39"/>
                      <a:gd name="T13" fmla="*/ 27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27"/>
                      <a:gd name="T23" fmla="*/ 39 w 39"/>
                      <a:gd name="T24" fmla="*/ 27 h 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27">
                        <a:moveTo>
                          <a:pt x="39" y="27"/>
                        </a:moveTo>
                        <a:lnTo>
                          <a:pt x="25" y="25"/>
                        </a:lnTo>
                        <a:lnTo>
                          <a:pt x="11" y="18"/>
                        </a:lnTo>
                        <a:lnTo>
                          <a:pt x="3" y="10"/>
                        </a:lnTo>
                        <a:lnTo>
                          <a:pt x="0" y="0"/>
                        </a:lnTo>
                        <a:lnTo>
                          <a:pt x="39" y="0"/>
                        </a:lnTo>
                        <a:lnTo>
                          <a:pt x="39" y="27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0" name="Freeform 614"/>
                  <p:cNvSpPr>
                    <a:spLocks/>
                  </p:cNvSpPr>
                  <p:nvPr/>
                </p:nvSpPr>
                <p:spPr bwMode="auto">
                  <a:xfrm>
                    <a:off x="2879" y="3005"/>
                    <a:ext cx="39" cy="27"/>
                  </a:xfrm>
                  <a:custGeom>
                    <a:avLst/>
                    <a:gdLst>
                      <a:gd name="T0" fmla="*/ 39 w 39"/>
                      <a:gd name="T1" fmla="*/ 27 h 27"/>
                      <a:gd name="T2" fmla="*/ 25 w 39"/>
                      <a:gd name="T3" fmla="*/ 25 h 27"/>
                      <a:gd name="T4" fmla="*/ 11 w 39"/>
                      <a:gd name="T5" fmla="*/ 18 h 27"/>
                      <a:gd name="T6" fmla="*/ 3 w 39"/>
                      <a:gd name="T7" fmla="*/ 10 h 27"/>
                      <a:gd name="T8" fmla="*/ 0 w 39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27"/>
                      <a:gd name="T17" fmla="*/ 39 w 39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27">
                        <a:moveTo>
                          <a:pt x="39" y="27"/>
                        </a:moveTo>
                        <a:lnTo>
                          <a:pt x="25" y="25"/>
                        </a:lnTo>
                        <a:lnTo>
                          <a:pt x="11" y="18"/>
                        </a:lnTo>
                        <a:lnTo>
                          <a:pt x="3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6" name="Group 615"/>
                <p:cNvGrpSpPr>
                  <a:grpSpLocks/>
                </p:cNvGrpSpPr>
                <p:nvPr/>
              </p:nvGrpSpPr>
              <p:grpSpPr bwMode="auto">
                <a:xfrm>
                  <a:off x="2879" y="2978"/>
                  <a:ext cx="39" cy="30"/>
                  <a:chOff x="2879" y="2978"/>
                  <a:chExt cx="39" cy="30"/>
                </a:xfrm>
              </p:grpSpPr>
              <p:sp>
                <p:nvSpPr>
                  <p:cNvPr id="317" name="Freeform 616"/>
                  <p:cNvSpPr>
                    <a:spLocks/>
                  </p:cNvSpPr>
                  <p:nvPr/>
                </p:nvSpPr>
                <p:spPr bwMode="auto">
                  <a:xfrm>
                    <a:off x="2879" y="2978"/>
                    <a:ext cx="39" cy="30"/>
                  </a:xfrm>
                  <a:custGeom>
                    <a:avLst/>
                    <a:gdLst>
                      <a:gd name="T0" fmla="*/ 39 w 39"/>
                      <a:gd name="T1" fmla="*/ 2 h 30"/>
                      <a:gd name="T2" fmla="*/ 38 w 39"/>
                      <a:gd name="T3" fmla="*/ 0 h 30"/>
                      <a:gd name="T4" fmla="*/ 36 w 39"/>
                      <a:gd name="T5" fmla="*/ 0 h 30"/>
                      <a:gd name="T6" fmla="*/ 22 w 39"/>
                      <a:gd name="T7" fmla="*/ 2 h 30"/>
                      <a:gd name="T8" fmla="*/ 11 w 39"/>
                      <a:gd name="T9" fmla="*/ 9 h 30"/>
                      <a:gd name="T10" fmla="*/ 3 w 39"/>
                      <a:gd name="T11" fmla="*/ 19 h 30"/>
                      <a:gd name="T12" fmla="*/ 0 w 39"/>
                      <a:gd name="T13" fmla="*/ 30 h 30"/>
                      <a:gd name="T14" fmla="*/ 36 w 39"/>
                      <a:gd name="T15" fmla="*/ 30 h 30"/>
                      <a:gd name="T16" fmla="*/ 39 w 39"/>
                      <a:gd name="T17" fmla="*/ 2 h 3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9"/>
                      <a:gd name="T28" fmla="*/ 0 h 30"/>
                      <a:gd name="T29" fmla="*/ 39 w 39"/>
                      <a:gd name="T30" fmla="*/ 30 h 3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9" h="30">
                        <a:moveTo>
                          <a:pt x="39" y="2"/>
                        </a:moveTo>
                        <a:lnTo>
                          <a:pt x="38" y="0"/>
                        </a:lnTo>
                        <a:lnTo>
                          <a:pt x="36" y="0"/>
                        </a:lnTo>
                        <a:lnTo>
                          <a:pt x="22" y="2"/>
                        </a:lnTo>
                        <a:lnTo>
                          <a:pt x="11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  <a:lnTo>
                          <a:pt x="36" y="30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8" name="Freeform 617"/>
                  <p:cNvSpPr>
                    <a:spLocks/>
                  </p:cNvSpPr>
                  <p:nvPr/>
                </p:nvSpPr>
                <p:spPr bwMode="auto">
                  <a:xfrm>
                    <a:off x="2879" y="2978"/>
                    <a:ext cx="39" cy="30"/>
                  </a:xfrm>
                  <a:custGeom>
                    <a:avLst/>
                    <a:gdLst>
                      <a:gd name="T0" fmla="*/ 39 w 39"/>
                      <a:gd name="T1" fmla="*/ 2 h 30"/>
                      <a:gd name="T2" fmla="*/ 38 w 39"/>
                      <a:gd name="T3" fmla="*/ 0 h 30"/>
                      <a:gd name="T4" fmla="*/ 36 w 39"/>
                      <a:gd name="T5" fmla="*/ 0 h 30"/>
                      <a:gd name="T6" fmla="*/ 22 w 39"/>
                      <a:gd name="T7" fmla="*/ 2 h 30"/>
                      <a:gd name="T8" fmla="*/ 11 w 39"/>
                      <a:gd name="T9" fmla="*/ 9 h 30"/>
                      <a:gd name="T10" fmla="*/ 3 w 39"/>
                      <a:gd name="T11" fmla="*/ 19 h 30"/>
                      <a:gd name="T12" fmla="*/ 0 w 39"/>
                      <a:gd name="T13" fmla="*/ 30 h 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30"/>
                      <a:gd name="T23" fmla="*/ 39 w 39"/>
                      <a:gd name="T24" fmla="*/ 30 h 3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30">
                        <a:moveTo>
                          <a:pt x="39" y="2"/>
                        </a:moveTo>
                        <a:lnTo>
                          <a:pt x="38" y="0"/>
                        </a:lnTo>
                        <a:lnTo>
                          <a:pt x="36" y="0"/>
                        </a:lnTo>
                        <a:lnTo>
                          <a:pt x="22" y="2"/>
                        </a:lnTo>
                        <a:lnTo>
                          <a:pt x="11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00" name="Oval 618"/>
              <p:cNvSpPr>
                <a:spLocks noChangeArrowheads="1"/>
              </p:cNvSpPr>
              <p:nvPr/>
            </p:nvSpPr>
            <p:spPr bwMode="auto">
              <a:xfrm>
                <a:off x="3343" y="2488"/>
                <a:ext cx="124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619"/>
              <p:cNvSpPr>
                <a:spLocks noChangeShapeType="1"/>
              </p:cNvSpPr>
              <p:nvPr/>
            </p:nvSpPr>
            <p:spPr bwMode="auto">
              <a:xfrm flipH="1" flipV="1">
                <a:off x="3243" y="2418"/>
                <a:ext cx="123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2" name="Freeform 620"/>
              <p:cNvSpPr>
                <a:spLocks/>
              </p:cNvSpPr>
              <p:nvPr/>
            </p:nvSpPr>
            <p:spPr bwMode="auto">
              <a:xfrm>
                <a:off x="3086" y="2320"/>
                <a:ext cx="157" cy="167"/>
              </a:xfrm>
              <a:custGeom>
                <a:avLst/>
                <a:gdLst>
                  <a:gd name="T0" fmla="*/ 157 w 157"/>
                  <a:gd name="T1" fmla="*/ 100 h 167"/>
                  <a:gd name="T2" fmla="*/ 157 w 157"/>
                  <a:gd name="T3" fmla="*/ 0 h 167"/>
                  <a:gd name="T4" fmla="*/ 0 w 157"/>
                  <a:gd name="T5" fmla="*/ 0 h 167"/>
                  <a:gd name="T6" fmla="*/ 0 w 157"/>
                  <a:gd name="T7" fmla="*/ 103 h 167"/>
                  <a:gd name="T8" fmla="*/ 81 w 157"/>
                  <a:gd name="T9" fmla="*/ 167 h 167"/>
                  <a:gd name="T10" fmla="*/ 157 w 157"/>
                  <a:gd name="T11" fmla="*/ 100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7"/>
                  <a:gd name="T20" fmla="*/ 157 w 157"/>
                  <a:gd name="T21" fmla="*/ 167 h 1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7">
                    <a:moveTo>
                      <a:pt x="157" y="100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81" y="167"/>
                    </a:lnTo>
                    <a:lnTo>
                      <a:pt x="157" y="10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" name="Line 621"/>
              <p:cNvSpPr>
                <a:spLocks noChangeShapeType="1"/>
              </p:cNvSpPr>
              <p:nvPr/>
            </p:nvSpPr>
            <p:spPr bwMode="auto">
              <a:xfrm flipH="1">
                <a:off x="2994" y="2423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4" name="Line 622"/>
              <p:cNvSpPr>
                <a:spLocks noChangeShapeType="1"/>
              </p:cNvSpPr>
              <p:nvPr/>
            </p:nvSpPr>
            <p:spPr bwMode="auto">
              <a:xfrm flipV="1">
                <a:off x="3243" y="2558"/>
                <a:ext cx="114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05" name="Group 623"/>
              <p:cNvGrpSpPr>
                <a:grpSpLocks/>
              </p:cNvGrpSpPr>
              <p:nvPr/>
            </p:nvGrpSpPr>
            <p:grpSpPr bwMode="auto">
              <a:xfrm>
                <a:off x="2828" y="3569"/>
                <a:ext cx="171" cy="52"/>
                <a:chOff x="2828" y="3569"/>
                <a:chExt cx="171" cy="52"/>
              </a:xfrm>
            </p:grpSpPr>
            <p:sp>
              <p:nvSpPr>
                <p:cNvPr id="313" name="Freeform 624"/>
                <p:cNvSpPr>
                  <a:spLocks/>
                </p:cNvSpPr>
                <p:nvPr/>
              </p:nvSpPr>
              <p:spPr bwMode="auto">
                <a:xfrm>
                  <a:off x="2828" y="3569"/>
                  <a:ext cx="171" cy="52"/>
                </a:xfrm>
                <a:custGeom>
                  <a:avLst/>
                  <a:gdLst>
                    <a:gd name="T0" fmla="*/ 2 w 171"/>
                    <a:gd name="T1" fmla="*/ 52 h 52"/>
                    <a:gd name="T2" fmla="*/ 171 w 171"/>
                    <a:gd name="T3" fmla="*/ 52 h 52"/>
                    <a:gd name="T4" fmla="*/ 171 w 171"/>
                    <a:gd name="T5" fmla="*/ 0 h 52"/>
                    <a:gd name="T6" fmla="*/ 0 w 171"/>
                    <a:gd name="T7" fmla="*/ 0 h 52"/>
                    <a:gd name="T8" fmla="*/ 2 w 171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"/>
                    <a:gd name="T16" fmla="*/ 0 h 52"/>
                    <a:gd name="T17" fmla="*/ 171 w 17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" h="52">
                      <a:moveTo>
                        <a:pt x="2" y="52"/>
                      </a:moveTo>
                      <a:lnTo>
                        <a:pt x="171" y="52"/>
                      </a:lnTo>
                      <a:lnTo>
                        <a:pt x="171" y="0"/>
                      </a:lnTo>
                      <a:lnTo>
                        <a:pt x="0" y="0"/>
                      </a:lnTo>
                      <a:lnTo>
                        <a:pt x="2" y="5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4" name="Freeform 625"/>
                <p:cNvSpPr>
                  <a:spLocks/>
                </p:cNvSpPr>
                <p:nvPr/>
              </p:nvSpPr>
              <p:spPr bwMode="auto">
                <a:xfrm>
                  <a:off x="2828" y="3569"/>
                  <a:ext cx="171" cy="52"/>
                </a:xfrm>
                <a:custGeom>
                  <a:avLst/>
                  <a:gdLst>
                    <a:gd name="T0" fmla="*/ 2 w 171"/>
                    <a:gd name="T1" fmla="*/ 52 h 52"/>
                    <a:gd name="T2" fmla="*/ 171 w 171"/>
                    <a:gd name="T3" fmla="*/ 52 h 52"/>
                    <a:gd name="T4" fmla="*/ 171 w 171"/>
                    <a:gd name="T5" fmla="*/ 0 h 52"/>
                    <a:gd name="T6" fmla="*/ 0 w 171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52"/>
                    <a:gd name="T14" fmla="*/ 171 w 171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52">
                      <a:moveTo>
                        <a:pt x="2" y="52"/>
                      </a:moveTo>
                      <a:lnTo>
                        <a:pt x="171" y="52"/>
                      </a:lnTo>
                      <a:lnTo>
                        <a:pt x="17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6" name="Group 626"/>
              <p:cNvGrpSpPr>
                <a:grpSpLocks/>
              </p:cNvGrpSpPr>
              <p:nvPr/>
            </p:nvGrpSpPr>
            <p:grpSpPr bwMode="auto">
              <a:xfrm>
                <a:off x="2828" y="3573"/>
                <a:ext cx="33" cy="46"/>
                <a:chOff x="2828" y="3573"/>
                <a:chExt cx="33" cy="46"/>
              </a:xfrm>
            </p:grpSpPr>
            <p:grpSp>
              <p:nvGrpSpPr>
                <p:cNvPr id="307" name="Group 627"/>
                <p:cNvGrpSpPr>
                  <a:grpSpLocks/>
                </p:cNvGrpSpPr>
                <p:nvPr/>
              </p:nvGrpSpPr>
              <p:grpSpPr bwMode="auto">
                <a:xfrm>
                  <a:off x="2830" y="3597"/>
                  <a:ext cx="31" cy="22"/>
                  <a:chOff x="2830" y="3597"/>
                  <a:chExt cx="31" cy="22"/>
                </a:xfrm>
              </p:grpSpPr>
              <p:sp>
                <p:nvSpPr>
                  <p:cNvPr id="311" name="Freeform 628"/>
                  <p:cNvSpPr>
                    <a:spLocks/>
                  </p:cNvSpPr>
                  <p:nvPr/>
                </p:nvSpPr>
                <p:spPr bwMode="auto">
                  <a:xfrm>
                    <a:off x="2830" y="3597"/>
                    <a:ext cx="31" cy="22"/>
                  </a:xfrm>
                  <a:custGeom>
                    <a:avLst/>
                    <a:gdLst>
                      <a:gd name="T0" fmla="*/ 0 w 31"/>
                      <a:gd name="T1" fmla="*/ 22 h 22"/>
                      <a:gd name="T2" fmla="*/ 14 w 31"/>
                      <a:gd name="T3" fmla="*/ 21 h 22"/>
                      <a:gd name="T4" fmla="*/ 21 w 31"/>
                      <a:gd name="T5" fmla="*/ 15 h 22"/>
                      <a:gd name="T6" fmla="*/ 29 w 31"/>
                      <a:gd name="T7" fmla="*/ 9 h 22"/>
                      <a:gd name="T8" fmla="*/ 31 w 31"/>
                      <a:gd name="T9" fmla="*/ 0 h 22"/>
                      <a:gd name="T10" fmla="*/ 0 w 31"/>
                      <a:gd name="T11" fmla="*/ 0 h 22"/>
                      <a:gd name="T12" fmla="*/ 0 w 31"/>
                      <a:gd name="T13" fmla="*/ 22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"/>
                      <a:gd name="T22" fmla="*/ 0 h 22"/>
                      <a:gd name="T23" fmla="*/ 31 w 31"/>
                      <a:gd name="T24" fmla="*/ 22 h 2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" h="22">
                        <a:moveTo>
                          <a:pt x="0" y="22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2" name="Freeform 629"/>
                  <p:cNvSpPr>
                    <a:spLocks/>
                  </p:cNvSpPr>
                  <p:nvPr/>
                </p:nvSpPr>
                <p:spPr bwMode="auto">
                  <a:xfrm>
                    <a:off x="2830" y="3597"/>
                    <a:ext cx="31" cy="22"/>
                  </a:xfrm>
                  <a:custGeom>
                    <a:avLst/>
                    <a:gdLst>
                      <a:gd name="T0" fmla="*/ 0 w 31"/>
                      <a:gd name="T1" fmla="*/ 22 h 22"/>
                      <a:gd name="T2" fmla="*/ 14 w 31"/>
                      <a:gd name="T3" fmla="*/ 21 h 22"/>
                      <a:gd name="T4" fmla="*/ 21 w 31"/>
                      <a:gd name="T5" fmla="*/ 15 h 22"/>
                      <a:gd name="T6" fmla="*/ 29 w 31"/>
                      <a:gd name="T7" fmla="*/ 9 h 22"/>
                      <a:gd name="T8" fmla="*/ 31 w 31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2"/>
                      <a:gd name="T17" fmla="*/ 31 w 31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2">
                        <a:moveTo>
                          <a:pt x="0" y="22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8" name="Group 630"/>
                <p:cNvGrpSpPr>
                  <a:grpSpLocks/>
                </p:cNvGrpSpPr>
                <p:nvPr/>
              </p:nvGrpSpPr>
              <p:grpSpPr bwMode="auto">
                <a:xfrm>
                  <a:off x="2828" y="3573"/>
                  <a:ext cx="33" cy="26"/>
                  <a:chOff x="2828" y="3573"/>
                  <a:chExt cx="33" cy="26"/>
                </a:xfrm>
              </p:grpSpPr>
              <p:sp>
                <p:nvSpPr>
                  <p:cNvPr id="309" name="Freeform 631"/>
                  <p:cNvSpPr>
                    <a:spLocks/>
                  </p:cNvSpPr>
                  <p:nvPr/>
                </p:nvSpPr>
                <p:spPr bwMode="auto">
                  <a:xfrm>
                    <a:off x="2828" y="3573"/>
                    <a:ext cx="33" cy="26"/>
                  </a:xfrm>
                  <a:custGeom>
                    <a:avLst/>
                    <a:gdLst>
                      <a:gd name="T0" fmla="*/ 0 w 33"/>
                      <a:gd name="T1" fmla="*/ 0 h 26"/>
                      <a:gd name="T2" fmla="*/ 2 w 33"/>
                      <a:gd name="T3" fmla="*/ 0 h 26"/>
                      <a:gd name="T4" fmla="*/ 5 w 33"/>
                      <a:gd name="T5" fmla="*/ 0 h 26"/>
                      <a:gd name="T6" fmla="*/ 16 w 33"/>
                      <a:gd name="T7" fmla="*/ 2 h 26"/>
                      <a:gd name="T8" fmla="*/ 23 w 33"/>
                      <a:gd name="T9" fmla="*/ 8 h 26"/>
                      <a:gd name="T10" fmla="*/ 31 w 33"/>
                      <a:gd name="T11" fmla="*/ 15 h 26"/>
                      <a:gd name="T12" fmla="*/ 33 w 33"/>
                      <a:gd name="T13" fmla="*/ 26 h 26"/>
                      <a:gd name="T14" fmla="*/ 5 w 33"/>
                      <a:gd name="T15" fmla="*/ 26 h 26"/>
                      <a:gd name="T16" fmla="*/ 0 w 33"/>
                      <a:gd name="T17" fmla="*/ 0 h 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"/>
                      <a:gd name="T28" fmla="*/ 0 h 26"/>
                      <a:gd name="T29" fmla="*/ 33 w 33"/>
                      <a:gd name="T30" fmla="*/ 26 h 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" h="2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2"/>
                        </a:lnTo>
                        <a:lnTo>
                          <a:pt x="23" y="8"/>
                        </a:lnTo>
                        <a:lnTo>
                          <a:pt x="31" y="15"/>
                        </a:lnTo>
                        <a:lnTo>
                          <a:pt x="33" y="26"/>
                        </a:lnTo>
                        <a:lnTo>
                          <a:pt x="5" y="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" name="Freeform 632"/>
                  <p:cNvSpPr>
                    <a:spLocks/>
                  </p:cNvSpPr>
                  <p:nvPr/>
                </p:nvSpPr>
                <p:spPr bwMode="auto">
                  <a:xfrm>
                    <a:off x="2828" y="3573"/>
                    <a:ext cx="33" cy="26"/>
                  </a:xfrm>
                  <a:custGeom>
                    <a:avLst/>
                    <a:gdLst>
                      <a:gd name="T0" fmla="*/ 0 w 33"/>
                      <a:gd name="T1" fmla="*/ 0 h 26"/>
                      <a:gd name="T2" fmla="*/ 2 w 33"/>
                      <a:gd name="T3" fmla="*/ 0 h 26"/>
                      <a:gd name="T4" fmla="*/ 5 w 33"/>
                      <a:gd name="T5" fmla="*/ 0 h 26"/>
                      <a:gd name="T6" fmla="*/ 16 w 33"/>
                      <a:gd name="T7" fmla="*/ 2 h 26"/>
                      <a:gd name="T8" fmla="*/ 23 w 33"/>
                      <a:gd name="T9" fmla="*/ 8 h 26"/>
                      <a:gd name="T10" fmla="*/ 31 w 33"/>
                      <a:gd name="T11" fmla="*/ 15 h 26"/>
                      <a:gd name="T12" fmla="*/ 33 w 33"/>
                      <a:gd name="T13" fmla="*/ 26 h 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26"/>
                      <a:gd name="T23" fmla="*/ 33 w 33"/>
                      <a:gd name="T24" fmla="*/ 26 h 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2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2"/>
                        </a:lnTo>
                        <a:lnTo>
                          <a:pt x="23" y="8"/>
                        </a:lnTo>
                        <a:lnTo>
                          <a:pt x="31" y="15"/>
                        </a:lnTo>
                        <a:lnTo>
                          <a:pt x="33" y="2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246" name="Line 635"/>
            <p:cNvSpPr>
              <a:spLocks noChangeShapeType="1"/>
            </p:cNvSpPr>
            <p:nvPr/>
          </p:nvSpPr>
          <p:spPr bwMode="auto">
            <a:xfrm flipV="1">
              <a:off x="3016" y="2341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" name="Line 636"/>
            <p:cNvSpPr>
              <a:spLocks noChangeShapeType="1"/>
            </p:cNvSpPr>
            <p:nvPr/>
          </p:nvSpPr>
          <p:spPr bwMode="auto">
            <a:xfrm flipV="1">
              <a:off x="3923" y="2387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80" name="Line 643"/>
          <p:cNvSpPr>
            <a:spLocks noChangeShapeType="1"/>
          </p:cNvSpPr>
          <p:nvPr/>
        </p:nvSpPr>
        <p:spPr bwMode="auto">
          <a:xfrm flipH="1" flipV="1">
            <a:off x="2100653" y="5553075"/>
            <a:ext cx="1979612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81" name="Line 644"/>
          <p:cNvSpPr>
            <a:spLocks noChangeShapeType="1"/>
          </p:cNvSpPr>
          <p:nvPr/>
        </p:nvSpPr>
        <p:spPr bwMode="auto">
          <a:xfrm flipV="1">
            <a:off x="6601215" y="5624513"/>
            <a:ext cx="2160588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82" name="Text Box 645"/>
          <p:cNvSpPr txBox="1">
            <a:spLocks noChangeArrowheads="1"/>
          </p:cNvSpPr>
          <p:nvPr/>
        </p:nvSpPr>
        <p:spPr bwMode="auto">
          <a:xfrm>
            <a:off x="4261240" y="6200775"/>
            <a:ext cx="230505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Original DNA</a:t>
            </a:r>
          </a:p>
        </p:txBody>
      </p:sp>
      <p:sp>
        <p:nvSpPr>
          <p:cNvPr id="483" name="Text Box 646"/>
          <p:cNvSpPr txBox="1">
            <a:spLocks noChangeArrowheads="1"/>
          </p:cNvSpPr>
          <p:nvPr/>
        </p:nvSpPr>
        <p:spPr bwMode="auto">
          <a:xfrm>
            <a:off x="4242190" y="269637"/>
            <a:ext cx="23050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Copied DNA</a:t>
            </a:r>
          </a:p>
        </p:txBody>
      </p:sp>
      <p:sp>
        <p:nvSpPr>
          <p:cNvPr id="484" name="Line 647"/>
          <p:cNvSpPr>
            <a:spLocks noChangeShapeType="1"/>
          </p:cNvSpPr>
          <p:nvPr/>
        </p:nvSpPr>
        <p:spPr bwMode="auto">
          <a:xfrm flipH="1">
            <a:off x="3432565" y="404813"/>
            <a:ext cx="684213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85" name="Line 648"/>
          <p:cNvSpPr>
            <a:spLocks noChangeShapeType="1"/>
          </p:cNvSpPr>
          <p:nvPr/>
        </p:nvSpPr>
        <p:spPr bwMode="auto">
          <a:xfrm>
            <a:off x="6601215" y="441325"/>
            <a:ext cx="612775" cy="574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6" name="Text Box 651"/>
          <p:cNvSpPr txBox="1">
            <a:spLocks noChangeArrowheads="1"/>
          </p:cNvSpPr>
          <p:nvPr/>
        </p:nvSpPr>
        <p:spPr bwMode="auto">
          <a:xfrm>
            <a:off x="7436240" y="5909889"/>
            <a:ext cx="2305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Daughter 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9" name="Text Box 651"/>
          <p:cNvSpPr txBox="1">
            <a:spLocks noChangeArrowheads="1"/>
          </p:cNvSpPr>
          <p:nvPr/>
        </p:nvSpPr>
        <p:spPr bwMode="auto">
          <a:xfrm>
            <a:off x="1121166" y="5855608"/>
            <a:ext cx="2305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Daughter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" name="Title 1"/>
          <p:cNvSpPr txBox="1">
            <a:spLocks/>
          </p:cNvSpPr>
          <p:nvPr/>
        </p:nvSpPr>
        <p:spPr>
          <a:xfrm rot="2318247">
            <a:off x="8888092" y="873121"/>
            <a:ext cx="3531536" cy="77809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Semi-conservative replication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/>
      <p:bldP spid="4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792" y="188640"/>
            <a:ext cx="6696744" cy="77809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Semi-conservative replication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0517" y="966738"/>
            <a:ext cx="72832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Replication results in two new DNA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‘daughter’ molecules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said to be 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SEMI-CONSERVATIVE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because each new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‘daughter’ DNA molecule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receives one strand of the original parent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molecule  and one new strand of DNA.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Fig 7.7 poin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" y="0"/>
            <a:ext cx="3713480" cy="6858000"/>
          </a:xfrm>
          <a:prstGeom prst="rect">
            <a:avLst/>
          </a:prstGeom>
        </p:spPr>
      </p:pic>
      <p:pic>
        <p:nvPicPr>
          <p:cNvPr id="7" name="Picture 6" descr="Fig 7.7 point 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12" y="3815962"/>
            <a:ext cx="6012160" cy="30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89104"/>
              </p:ext>
            </p:extLst>
          </p:nvPr>
        </p:nvGraphicFramePr>
        <p:xfrm>
          <a:off x="3563938" y="3638550"/>
          <a:ext cx="1944687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Picture" r:id="rId3" imgW="2400840" imgH="2972520" progId="Word.Picture.8">
                  <p:embed/>
                </p:oleObj>
              </mc:Choice>
              <mc:Fallback>
                <p:oleObj name="Picture" r:id="rId3" imgW="2400840" imgH="29725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638550"/>
                        <a:ext cx="1944687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17"/>
          <p:cNvSpPr txBox="1">
            <a:spLocks noChangeArrowheads="1"/>
          </p:cNvSpPr>
          <p:nvPr/>
        </p:nvSpPr>
        <p:spPr bwMode="auto">
          <a:xfrm>
            <a:off x="6335713" y="4473575"/>
            <a:ext cx="3265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Parent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DNA unwinds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318"/>
          <p:cNvSpPr>
            <a:spLocks noChangeShapeType="1"/>
          </p:cNvSpPr>
          <p:nvPr/>
        </p:nvSpPr>
        <p:spPr bwMode="auto">
          <a:xfrm>
            <a:off x="4572000" y="3213100"/>
            <a:ext cx="18367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19"/>
          <p:cNvSpPr txBox="1">
            <a:spLocks noChangeArrowheads="1"/>
          </p:cNvSpPr>
          <p:nvPr/>
        </p:nvSpPr>
        <p:spPr bwMode="auto">
          <a:xfrm>
            <a:off x="6443663" y="3249613"/>
            <a:ext cx="289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l"/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Hydrogen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bonds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break and DNA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‘unzips’</a:t>
            </a:r>
          </a:p>
        </p:txBody>
      </p:sp>
      <p:sp>
        <p:nvSpPr>
          <p:cNvPr id="6" name="Text Box 322"/>
          <p:cNvSpPr txBox="1">
            <a:spLocks noChangeArrowheads="1"/>
          </p:cNvSpPr>
          <p:nvPr/>
        </p:nvSpPr>
        <p:spPr bwMode="auto">
          <a:xfrm>
            <a:off x="929482" y="4348075"/>
            <a:ext cx="2627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l"/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nucleotides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find complementary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bases</a:t>
            </a:r>
          </a:p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 Box 324"/>
          <p:cNvSpPr txBox="1">
            <a:spLocks noChangeArrowheads="1"/>
          </p:cNvSpPr>
          <p:nvPr/>
        </p:nvSpPr>
        <p:spPr bwMode="auto">
          <a:xfrm>
            <a:off x="250825" y="2673350"/>
            <a:ext cx="2246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357188" algn="l"/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hydrogen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bonds form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between bases</a:t>
            </a:r>
          </a:p>
        </p:txBody>
      </p:sp>
      <p:sp>
        <p:nvSpPr>
          <p:cNvPr id="8" name="Text Box 325"/>
          <p:cNvSpPr txBox="1">
            <a:spLocks noChangeArrowheads="1"/>
          </p:cNvSpPr>
          <p:nvPr/>
        </p:nvSpPr>
        <p:spPr bwMode="auto">
          <a:xfrm>
            <a:off x="38304" y="21875"/>
            <a:ext cx="2484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l"/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Sugar-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phosphate bonds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</a:p>
          <a:p>
            <a:pPr marL="357188" indent="-357188"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DNA polymerase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controls this)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8"/>
          <p:cNvSpPr txBox="1">
            <a:spLocks noChangeArrowheads="1"/>
          </p:cNvSpPr>
          <p:nvPr/>
        </p:nvSpPr>
        <p:spPr bwMode="auto">
          <a:xfrm>
            <a:off x="7597774" y="0"/>
            <a:ext cx="27395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 algn="l"/>
            <a:r>
              <a:rPr lang="en-GB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Daughter DNA molecules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</p:txBody>
      </p:sp>
      <p:sp>
        <p:nvSpPr>
          <p:cNvPr id="10" name="Oval 329"/>
          <p:cNvSpPr>
            <a:spLocks noChangeArrowheads="1"/>
          </p:cNvSpPr>
          <p:nvPr/>
        </p:nvSpPr>
        <p:spPr bwMode="auto">
          <a:xfrm>
            <a:off x="4787900" y="188913"/>
            <a:ext cx="2844800" cy="24828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330"/>
          <p:cNvSpPr>
            <a:spLocks noChangeShapeType="1"/>
          </p:cNvSpPr>
          <p:nvPr/>
        </p:nvSpPr>
        <p:spPr bwMode="auto">
          <a:xfrm flipV="1">
            <a:off x="6840538" y="296863"/>
            <a:ext cx="7556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380"/>
          <p:cNvGrpSpPr>
            <a:grpSpLocks/>
          </p:cNvGrpSpPr>
          <p:nvPr/>
        </p:nvGrpSpPr>
        <p:grpSpPr bwMode="auto">
          <a:xfrm rot="-493369">
            <a:off x="1511300" y="981075"/>
            <a:ext cx="2686050" cy="2771775"/>
            <a:chOff x="1088" y="550"/>
            <a:chExt cx="1692" cy="1746"/>
          </a:xfrm>
        </p:grpSpPr>
        <p:grpSp>
          <p:nvGrpSpPr>
            <p:cNvPr id="13" name="Group 331"/>
            <p:cNvGrpSpPr>
              <a:grpSpLocks/>
            </p:cNvGrpSpPr>
            <p:nvPr/>
          </p:nvGrpSpPr>
          <p:grpSpPr bwMode="auto">
            <a:xfrm>
              <a:off x="1088" y="550"/>
              <a:ext cx="1692" cy="1611"/>
              <a:chOff x="657" y="2024"/>
              <a:chExt cx="1692" cy="1611"/>
            </a:xfrm>
          </p:grpSpPr>
          <p:sp>
            <p:nvSpPr>
              <p:cNvPr id="15" name="Oval 332"/>
              <p:cNvSpPr>
                <a:spLocks noChangeArrowheads="1"/>
              </p:cNvSpPr>
              <p:nvPr/>
            </p:nvSpPr>
            <p:spPr bwMode="auto">
              <a:xfrm rot="-2055341">
                <a:off x="1020" y="2750"/>
                <a:ext cx="138" cy="9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6" name="Group 333"/>
              <p:cNvGrpSpPr>
                <a:grpSpLocks/>
              </p:cNvGrpSpPr>
              <p:nvPr/>
            </p:nvGrpSpPr>
            <p:grpSpPr bwMode="auto">
              <a:xfrm>
                <a:off x="657" y="2024"/>
                <a:ext cx="1692" cy="1611"/>
                <a:chOff x="975" y="574"/>
                <a:chExt cx="1692" cy="1611"/>
              </a:xfrm>
            </p:grpSpPr>
            <p:sp>
              <p:nvSpPr>
                <p:cNvPr id="17" name="Freeform 334"/>
                <p:cNvSpPr>
                  <a:spLocks/>
                </p:cNvSpPr>
                <p:nvPr/>
              </p:nvSpPr>
              <p:spPr bwMode="auto">
                <a:xfrm rot="19254322" flipH="1">
                  <a:off x="1840" y="1140"/>
                  <a:ext cx="152" cy="65"/>
                </a:xfrm>
                <a:custGeom>
                  <a:avLst/>
                  <a:gdLst>
                    <a:gd name="T0" fmla="*/ 0 w 414"/>
                    <a:gd name="T1" fmla="*/ 1 h 258"/>
                    <a:gd name="T2" fmla="*/ 3 w 414"/>
                    <a:gd name="T3" fmla="*/ 0 h 258"/>
                    <a:gd name="T4" fmla="*/ 8 w 414"/>
                    <a:gd name="T5" fmla="*/ 0 h 258"/>
                    <a:gd name="T6" fmla="*/ 8 w 414"/>
                    <a:gd name="T7" fmla="*/ 1 h 258"/>
                    <a:gd name="T8" fmla="*/ 3 w 414"/>
                    <a:gd name="T9" fmla="*/ 1 h 258"/>
                    <a:gd name="T10" fmla="*/ 0 w 414"/>
                    <a:gd name="T11" fmla="*/ 1 h 2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4"/>
                    <a:gd name="T19" fmla="*/ 0 h 258"/>
                    <a:gd name="T20" fmla="*/ 414 w 414"/>
                    <a:gd name="T21" fmla="*/ 258 h 2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4" h="258">
                      <a:moveTo>
                        <a:pt x="0" y="114"/>
                      </a:moveTo>
                      <a:lnTo>
                        <a:pt x="174" y="0"/>
                      </a:lnTo>
                      <a:lnTo>
                        <a:pt x="414" y="0"/>
                      </a:lnTo>
                      <a:lnTo>
                        <a:pt x="414" y="258"/>
                      </a:lnTo>
                      <a:lnTo>
                        <a:pt x="150" y="258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" name="Group 335"/>
                <p:cNvGrpSpPr>
                  <a:grpSpLocks/>
                </p:cNvGrpSpPr>
                <p:nvPr/>
              </p:nvGrpSpPr>
              <p:grpSpPr bwMode="auto">
                <a:xfrm rot="-1912560">
                  <a:off x="2044" y="1378"/>
                  <a:ext cx="227" cy="60"/>
                  <a:chOff x="4422" y="6949"/>
                  <a:chExt cx="618" cy="169"/>
                </a:xfrm>
              </p:grpSpPr>
              <p:sp>
                <p:nvSpPr>
                  <p:cNvPr id="58" name="Freeform 336"/>
                  <p:cNvSpPr>
                    <a:spLocks/>
                  </p:cNvSpPr>
                  <p:nvPr/>
                </p:nvSpPr>
                <p:spPr bwMode="auto">
                  <a:xfrm>
                    <a:off x="4422" y="6949"/>
                    <a:ext cx="606" cy="169"/>
                  </a:xfrm>
                  <a:custGeom>
                    <a:avLst/>
                    <a:gdLst>
                      <a:gd name="T0" fmla="*/ 600 w 606"/>
                      <a:gd name="T1" fmla="*/ 0 h 240"/>
                      <a:gd name="T2" fmla="*/ 0 w 606"/>
                      <a:gd name="T3" fmla="*/ 0 h 240"/>
                      <a:gd name="T4" fmla="*/ 0 w 606"/>
                      <a:gd name="T5" fmla="*/ 59 h 240"/>
                      <a:gd name="T6" fmla="*/ 606 w 606"/>
                      <a:gd name="T7" fmla="*/ 59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06"/>
                      <a:gd name="T13" fmla="*/ 0 h 240"/>
                      <a:gd name="T14" fmla="*/ 606 w 606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06" h="240">
                        <a:moveTo>
                          <a:pt x="600" y="0"/>
                        </a:moveTo>
                        <a:lnTo>
                          <a:pt x="0" y="0"/>
                        </a:lnTo>
                        <a:lnTo>
                          <a:pt x="0" y="240"/>
                        </a:lnTo>
                        <a:lnTo>
                          <a:pt x="606" y="240"/>
                        </a:lnTo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59" name="Group 337"/>
                  <p:cNvGrpSpPr>
                    <a:grpSpLocks/>
                  </p:cNvGrpSpPr>
                  <p:nvPr/>
                </p:nvGrpSpPr>
                <p:grpSpPr bwMode="auto">
                  <a:xfrm>
                    <a:off x="4896" y="6949"/>
                    <a:ext cx="144" cy="169"/>
                    <a:chOff x="8436" y="14628"/>
                    <a:chExt cx="143" cy="246"/>
                  </a:xfrm>
                </p:grpSpPr>
                <p:sp>
                  <p:nvSpPr>
                    <p:cNvPr id="60" name="Arc 338"/>
                    <p:cNvSpPr>
                      <a:spLocks/>
                    </p:cNvSpPr>
                    <p:nvPr/>
                  </p:nvSpPr>
                  <p:spPr bwMode="auto">
                    <a:xfrm flipH="1">
                      <a:off x="8436" y="14628"/>
                      <a:ext cx="138" cy="12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1" name="Arc 33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8436" y="14736"/>
                      <a:ext cx="143" cy="138"/>
                    </a:xfrm>
                    <a:custGeom>
                      <a:avLst/>
                      <a:gdLst>
                        <a:gd name="T0" fmla="*/ 0 w 24360"/>
                        <a:gd name="T1" fmla="*/ 0 h 21600"/>
                        <a:gd name="T2" fmla="*/ 0 w 24360"/>
                        <a:gd name="T3" fmla="*/ 0 h 21600"/>
                        <a:gd name="T4" fmla="*/ 0 w 2436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4360"/>
                        <a:gd name="T10" fmla="*/ 0 h 21600"/>
                        <a:gd name="T11" fmla="*/ 24360 w 2436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4360" h="21600" fill="none" extrusionOk="0">
                          <a:moveTo>
                            <a:pt x="0" y="177"/>
                          </a:moveTo>
                          <a:cubicBezTo>
                            <a:pt x="915" y="59"/>
                            <a:pt x="1837" y="-1"/>
                            <a:pt x="2760" y="0"/>
                          </a:cubicBezTo>
                          <a:cubicBezTo>
                            <a:pt x="14689" y="0"/>
                            <a:pt x="24360" y="9670"/>
                            <a:pt x="24360" y="21600"/>
                          </a:cubicBezTo>
                        </a:path>
                        <a:path w="24360" h="21600" stroke="0" extrusionOk="0">
                          <a:moveTo>
                            <a:pt x="0" y="177"/>
                          </a:moveTo>
                          <a:cubicBezTo>
                            <a:pt x="915" y="59"/>
                            <a:pt x="1837" y="-1"/>
                            <a:pt x="2760" y="0"/>
                          </a:cubicBezTo>
                          <a:cubicBezTo>
                            <a:pt x="14689" y="0"/>
                            <a:pt x="24360" y="9670"/>
                            <a:pt x="24360" y="21600"/>
                          </a:cubicBezTo>
                          <a:lnTo>
                            <a:pt x="2760" y="2160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" name="Group 340"/>
                <p:cNvGrpSpPr>
                  <a:grpSpLocks/>
                </p:cNvGrpSpPr>
                <p:nvPr/>
              </p:nvGrpSpPr>
              <p:grpSpPr bwMode="auto">
                <a:xfrm rot="-1863328">
                  <a:off x="2247" y="1664"/>
                  <a:ext cx="148" cy="60"/>
                  <a:chOff x="4440" y="7223"/>
                  <a:chExt cx="402" cy="169"/>
                </a:xfrm>
              </p:grpSpPr>
              <p:sp>
                <p:nvSpPr>
                  <p:cNvPr id="54" name="Freeform 341"/>
                  <p:cNvSpPr>
                    <a:spLocks/>
                  </p:cNvSpPr>
                  <p:nvPr/>
                </p:nvSpPr>
                <p:spPr bwMode="auto">
                  <a:xfrm>
                    <a:off x="4440" y="7223"/>
                    <a:ext cx="276" cy="169"/>
                  </a:xfrm>
                  <a:custGeom>
                    <a:avLst/>
                    <a:gdLst>
                      <a:gd name="T0" fmla="*/ 26 w 606"/>
                      <a:gd name="T1" fmla="*/ 0 h 240"/>
                      <a:gd name="T2" fmla="*/ 0 w 606"/>
                      <a:gd name="T3" fmla="*/ 0 h 240"/>
                      <a:gd name="T4" fmla="*/ 0 w 606"/>
                      <a:gd name="T5" fmla="*/ 59 h 240"/>
                      <a:gd name="T6" fmla="*/ 26 w 606"/>
                      <a:gd name="T7" fmla="*/ 59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06"/>
                      <a:gd name="T13" fmla="*/ 0 h 240"/>
                      <a:gd name="T14" fmla="*/ 606 w 606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06" h="240">
                        <a:moveTo>
                          <a:pt x="600" y="0"/>
                        </a:moveTo>
                        <a:lnTo>
                          <a:pt x="0" y="0"/>
                        </a:lnTo>
                        <a:lnTo>
                          <a:pt x="0" y="240"/>
                        </a:lnTo>
                        <a:lnTo>
                          <a:pt x="606" y="240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55" name="Group 342"/>
                  <p:cNvGrpSpPr>
                    <a:grpSpLocks/>
                  </p:cNvGrpSpPr>
                  <p:nvPr/>
                </p:nvGrpSpPr>
                <p:grpSpPr bwMode="auto">
                  <a:xfrm flipH="1">
                    <a:off x="4698" y="7223"/>
                    <a:ext cx="144" cy="169"/>
                    <a:chOff x="8436" y="14628"/>
                    <a:chExt cx="143" cy="246"/>
                  </a:xfrm>
                </p:grpSpPr>
                <p:sp>
                  <p:nvSpPr>
                    <p:cNvPr id="56" name="Arc 343"/>
                    <p:cNvSpPr>
                      <a:spLocks/>
                    </p:cNvSpPr>
                    <p:nvPr/>
                  </p:nvSpPr>
                  <p:spPr bwMode="auto">
                    <a:xfrm flipH="1">
                      <a:off x="8436" y="14628"/>
                      <a:ext cx="138" cy="12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7" name="Arc 34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8436" y="14736"/>
                      <a:ext cx="143" cy="138"/>
                    </a:xfrm>
                    <a:custGeom>
                      <a:avLst/>
                      <a:gdLst>
                        <a:gd name="T0" fmla="*/ 0 w 24360"/>
                        <a:gd name="T1" fmla="*/ 0 h 21600"/>
                        <a:gd name="T2" fmla="*/ 0 w 24360"/>
                        <a:gd name="T3" fmla="*/ 0 h 21600"/>
                        <a:gd name="T4" fmla="*/ 0 w 2436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4360"/>
                        <a:gd name="T10" fmla="*/ 0 h 21600"/>
                        <a:gd name="T11" fmla="*/ 24360 w 2436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4360" h="21600" fill="none" extrusionOk="0">
                          <a:moveTo>
                            <a:pt x="0" y="177"/>
                          </a:moveTo>
                          <a:cubicBezTo>
                            <a:pt x="915" y="59"/>
                            <a:pt x="1837" y="-1"/>
                            <a:pt x="2760" y="0"/>
                          </a:cubicBezTo>
                          <a:cubicBezTo>
                            <a:pt x="14689" y="0"/>
                            <a:pt x="24360" y="9670"/>
                            <a:pt x="24360" y="21600"/>
                          </a:cubicBezTo>
                        </a:path>
                        <a:path w="24360" h="21600" stroke="0" extrusionOk="0">
                          <a:moveTo>
                            <a:pt x="0" y="177"/>
                          </a:moveTo>
                          <a:cubicBezTo>
                            <a:pt x="915" y="59"/>
                            <a:pt x="1837" y="-1"/>
                            <a:pt x="2760" y="0"/>
                          </a:cubicBezTo>
                          <a:cubicBezTo>
                            <a:pt x="14689" y="0"/>
                            <a:pt x="24360" y="9670"/>
                            <a:pt x="24360" y="21600"/>
                          </a:cubicBezTo>
                          <a:lnTo>
                            <a:pt x="2760" y="2160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0" name="Group 345"/>
                <p:cNvGrpSpPr>
                  <a:grpSpLocks/>
                </p:cNvGrpSpPr>
                <p:nvPr/>
              </p:nvGrpSpPr>
              <p:grpSpPr bwMode="auto">
                <a:xfrm rot="-2055341">
                  <a:off x="1942" y="1899"/>
                  <a:ext cx="725" cy="286"/>
                  <a:chOff x="7422" y="2744"/>
                  <a:chExt cx="2232" cy="1296"/>
                </a:xfrm>
              </p:grpSpPr>
              <p:sp>
                <p:nvSpPr>
                  <p:cNvPr id="49" name="Oval 346"/>
                  <p:cNvSpPr>
                    <a:spLocks noChangeArrowheads="1"/>
                  </p:cNvSpPr>
                  <p:nvPr/>
                </p:nvSpPr>
                <p:spPr bwMode="auto">
                  <a:xfrm>
                    <a:off x="7422" y="2744"/>
                    <a:ext cx="426" cy="414"/>
                  </a:xfrm>
                  <a:prstGeom prst="ellipse">
                    <a:avLst/>
                  </a:prstGeom>
                  <a:solidFill>
                    <a:srgbClr val="99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0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7764" y="3086"/>
                    <a:ext cx="438" cy="4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" name="Freeform 348"/>
                  <p:cNvSpPr>
                    <a:spLocks/>
                  </p:cNvSpPr>
                  <p:nvPr/>
                </p:nvSpPr>
                <p:spPr bwMode="auto">
                  <a:xfrm>
                    <a:off x="8202" y="3170"/>
                    <a:ext cx="558" cy="870"/>
                  </a:xfrm>
                  <a:custGeom>
                    <a:avLst/>
                    <a:gdLst>
                      <a:gd name="T0" fmla="*/ 0 w 558"/>
                      <a:gd name="T1" fmla="*/ 348 h 870"/>
                      <a:gd name="T2" fmla="*/ 0 w 558"/>
                      <a:gd name="T3" fmla="*/ 870 h 870"/>
                      <a:gd name="T4" fmla="*/ 558 w 558"/>
                      <a:gd name="T5" fmla="*/ 870 h 870"/>
                      <a:gd name="T6" fmla="*/ 558 w 558"/>
                      <a:gd name="T7" fmla="*/ 330 h 870"/>
                      <a:gd name="T8" fmla="*/ 270 w 558"/>
                      <a:gd name="T9" fmla="*/ 0 h 870"/>
                      <a:gd name="T10" fmla="*/ 0 w 558"/>
                      <a:gd name="T11" fmla="*/ 348 h 87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58"/>
                      <a:gd name="T19" fmla="*/ 0 h 870"/>
                      <a:gd name="T20" fmla="*/ 558 w 558"/>
                      <a:gd name="T21" fmla="*/ 870 h 87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58" h="870">
                        <a:moveTo>
                          <a:pt x="0" y="348"/>
                        </a:moveTo>
                        <a:lnTo>
                          <a:pt x="0" y="870"/>
                        </a:lnTo>
                        <a:lnTo>
                          <a:pt x="558" y="870"/>
                        </a:lnTo>
                        <a:lnTo>
                          <a:pt x="558" y="330"/>
                        </a:lnTo>
                        <a:lnTo>
                          <a:pt x="270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33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8754" y="3500"/>
                    <a:ext cx="33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Freeform 350"/>
                  <p:cNvSpPr>
                    <a:spLocks/>
                  </p:cNvSpPr>
                  <p:nvPr/>
                </p:nvSpPr>
                <p:spPr bwMode="auto">
                  <a:xfrm>
                    <a:off x="9054" y="3372"/>
                    <a:ext cx="600" cy="264"/>
                  </a:xfrm>
                  <a:custGeom>
                    <a:avLst/>
                    <a:gdLst>
                      <a:gd name="T0" fmla="*/ 0 w 600"/>
                      <a:gd name="T1" fmla="*/ 0 h 264"/>
                      <a:gd name="T2" fmla="*/ 0 w 600"/>
                      <a:gd name="T3" fmla="*/ 264 h 264"/>
                      <a:gd name="T4" fmla="*/ 588 w 600"/>
                      <a:gd name="T5" fmla="*/ 264 h 264"/>
                      <a:gd name="T6" fmla="*/ 420 w 600"/>
                      <a:gd name="T7" fmla="*/ 114 h 264"/>
                      <a:gd name="T8" fmla="*/ 600 w 600"/>
                      <a:gd name="T9" fmla="*/ 0 h 264"/>
                      <a:gd name="T10" fmla="*/ 0 w 600"/>
                      <a:gd name="T11" fmla="*/ 0 h 26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00"/>
                      <a:gd name="T19" fmla="*/ 0 h 264"/>
                      <a:gd name="T20" fmla="*/ 600 w 600"/>
                      <a:gd name="T21" fmla="*/ 264 h 26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00" h="264">
                        <a:moveTo>
                          <a:pt x="0" y="0"/>
                        </a:moveTo>
                        <a:lnTo>
                          <a:pt x="0" y="264"/>
                        </a:lnTo>
                        <a:lnTo>
                          <a:pt x="588" y="264"/>
                        </a:lnTo>
                        <a:lnTo>
                          <a:pt x="420" y="114"/>
                        </a:lnTo>
                        <a:lnTo>
                          <a:pt x="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" name="Oval 351"/>
                <p:cNvSpPr>
                  <a:spLocks noChangeArrowheads="1"/>
                </p:cNvSpPr>
                <p:nvPr/>
              </p:nvSpPr>
              <p:spPr bwMode="auto">
                <a:xfrm rot="-2055341">
                  <a:off x="1741" y="1832"/>
                  <a:ext cx="138" cy="91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Line 352"/>
                <p:cNvSpPr>
                  <a:spLocks noChangeShapeType="1"/>
                </p:cNvSpPr>
                <p:nvPr/>
              </p:nvSpPr>
              <p:spPr bwMode="auto">
                <a:xfrm rot="-2055341">
                  <a:off x="1878" y="1832"/>
                  <a:ext cx="142" cy="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Freeform 353"/>
                <p:cNvSpPr>
                  <a:spLocks/>
                </p:cNvSpPr>
                <p:nvPr/>
              </p:nvSpPr>
              <p:spPr bwMode="auto">
                <a:xfrm rot="-2055341">
                  <a:off x="2030" y="1752"/>
                  <a:ext cx="182" cy="192"/>
                </a:xfrm>
                <a:custGeom>
                  <a:avLst/>
                  <a:gdLst>
                    <a:gd name="T0" fmla="*/ 0 w 558"/>
                    <a:gd name="T1" fmla="*/ 1 h 870"/>
                    <a:gd name="T2" fmla="*/ 0 w 558"/>
                    <a:gd name="T3" fmla="*/ 2 h 870"/>
                    <a:gd name="T4" fmla="*/ 6 w 558"/>
                    <a:gd name="T5" fmla="*/ 2 h 870"/>
                    <a:gd name="T6" fmla="*/ 6 w 558"/>
                    <a:gd name="T7" fmla="*/ 1 h 870"/>
                    <a:gd name="T8" fmla="*/ 3 w 558"/>
                    <a:gd name="T9" fmla="*/ 0 h 870"/>
                    <a:gd name="T10" fmla="*/ 0 w 558"/>
                    <a:gd name="T11" fmla="*/ 1 h 8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8"/>
                    <a:gd name="T19" fmla="*/ 0 h 870"/>
                    <a:gd name="T20" fmla="*/ 558 w 558"/>
                    <a:gd name="T21" fmla="*/ 870 h 8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8" h="870">
                      <a:moveTo>
                        <a:pt x="0" y="348"/>
                      </a:moveTo>
                      <a:lnTo>
                        <a:pt x="0" y="870"/>
                      </a:lnTo>
                      <a:lnTo>
                        <a:pt x="558" y="870"/>
                      </a:lnTo>
                      <a:lnTo>
                        <a:pt x="558" y="330"/>
                      </a:lnTo>
                      <a:lnTo>
                        <a:pt x="270" y="0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Line 354"/>
                <p:cNvSpPr>
                  <a:spLocks noChangeShapeType="1"/>
                </p:cNvSpPr>
                <p:nvPr/>
              </p:nvSpPr>
              <p:spPr bwMode="auto">
                <a:xfrm rot="-2055341">
                  <a:off x="2169" y="1747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Oval 355"/>
                <p:cNvSpPr>
                  <a:spLocks noChangeArrowheads="1"/>
                </p:cNvSpPr>
                <p:nvPr/>
              </p:nvSpPr>
              <p:spPr bwMode="auto">
                <a:xfrm rot="-2055341">
                  <a:off x="1540" y="1572"/>
                  <a:ext cx="138" cy="91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Line 356"/>
                <p:cNvSpPr>
                  <a:spLocks noChangeShapeType="1"/>
                </p:cNvSpPr>
                <p:nvPr/>
              </p:nvSpPr>
              <p:spPr bwMode="auto">
                <a:xfrm rot="-2055341">
                  <a:off x="1677" y="1572"/>
                  <a:ext cx="142" cy="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Freeform 357"/>
                <p:cNvSpPr>
                  <a:spLocks/>
                </p:cNvSpPr>
                <p:nvPr/>
              </p:nvSpPr>
              <p:spPr bwMode="auto">
                <a:xfrm rot="-2055341">
                  <a:off x="1829" y="1491"/>
                  <a:ext cx="181" cy="193"/>
                </a:xfrm>
                <a:custGeom>
                  <a:avLst/>
                  <a:gdLst>
                    <a:gd name="T0" fmla="*/ 0 w 558"/>
                    <a:gd name="T1" fmla="*/ 1 h 870"/>
                    <a:gd name="T2" fmla="*/ 0 w 558"/>
                    <a:gd name="T3" fmla="*/ 2 h 870"/>
                    <a:gd name="T4" fmla="*/ 6 w 558"/>
                    <a:gd name="T5" fmla="*/ 2 h 870"/>
                    <a:gd name="T6" fmla="*/ 6 w 558"/>
                    <a:gd name="T7" fmla="*/ 1 h 870"/>
                    <a:gd name="T8" fmla="*/ 3 w 558"/>
                    <a:gd name="T9" fmla="*/ 0 h 870"/>
                    <a:gd name="T10" fmla="*/ 0 w 558"/>
                    <a:gd name="T11" fmla="*/ 1 h 8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8"/>
                    <a:gd name="T19" fmla="*/ 0 h 870"/>
                    <a:gd name="T20" fmla="*/ 558 w 558"/>
                    <a:gd name="T21" fmla="*/ 870 h 8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8" h="870">
                      <a:moveTo>
                        <a:pt x="0" y="348"/>
                      </a:moveTo>
                      <a:lnTo>
                        <a:pt x="0" y="870"/>
                      </a:lnTo>
                      <a:lnTo>
                        <a:pt x="558" y="870"/>
                      </a:lnTo>
                      <a:lnTo>
                        <a:pt x="558" y="330"/>
                      </a:lnTo>
                      <a:lnTo>
                        <a:pt x="270" y="0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Line 358"/>
                <p:cNvSpPr>
                  <a:spLocks noChangeShapeType="1"/>
                </p:cNvSpPr>
                <p:nvPr/>
              </p:nvSpPr>
              <p:spPr bwMode="auto">
                <a:xfrm rot="-2055341">
                  <a:off x="1970" y="1491"/>
                  <a:ext cx="1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Line 359"/>
                <p:cNvSpPr>
                  <a:spLocks noChangeShapeType="1"/>
                </p:cNvSpPr>
                <p:nvPr/>
              </p:nvSpPr>
              <p:spPr bwMode="auto">
                <a:xfrm rot="-2055341">
                  <a:off x="1481" y="1324"/>
                  <a:ext cx="142" cy="9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360"/>
                <p:cNvSpPr>
                  <a:spLocks/>
                </p:cNvSpPr>
                <p:nvPr/>
              </p:nvSpPr>
              <p:spPr bwMode="auto">
                <a:xfrm rot="-2055341">
                  <a:off x="1634" y="1244"/>
                  <a:ext cx="181" cy="192"/>
                </a:xfrm>
                <a:custGeom>
                  <a:avLst/>
                  <a:gdLst>
                    <a:gd name="T0" fmla="*/ 0 w 558"/>
                    <a:gd name="T1" fmla="*/ 1 h 870"/>
                    <a:gd name="T2" fmla="*/ 0 w 558"/>
                    <a:gd name="T3" fmla="*/ 2 h 870"/>
                    <a:gd name="T4" fmla="*/ 6 w 558"/>
                    <a:gd name="T5" fmla="*/ 2 h 870"/>
                    <a:gd name="T6" fmla="*/ 6 w 558"/>
                    <a:gd name="T7" fmla="*/ 1 h 870"/>
                    <a:gd name="T8" fmla="*/ 3 w 558"/>
                    <a:gd name="T9" fmla="*/ 0 h 870"/>
                    <a:gd name="T10" fmla="*/ 0 w 558"/>
                    <a:gd name="T11" fmla="*/ 1 h 8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8"/>
                    <a:gd name="T19" fmla="*/ 0 h 870"/>
                    <a:gd name="T20" fmla="*/ 558 w 558"/>
                    <a:gd name="T21" fmla="*/ 870 h 8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8" h="870">
                      <a:moveTo>
                        <a:pt x="0" y="348"/>
                      </a:moveTo>
                      <a:lnTo>
                        <a:pt x="0" y="870"/>
                      </a:lnTo>
                      <a:lnTo>
                        <a:pt x="558" y="870"/>
                      </a:lnTo>
                      <a:lnTo>
                        <a:pt x="558" y="330"/>
                      </a:lnTo>
                      <a:lnTo>
                        <a:pt x="270" y="0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Line 361"/>
                <p:cNvSpPr>
                  <a:spLocks noChangeShapeType="1"/>
                </p:cNvSpPr>
                <p:nvPr/>
              </p:nvSpPr>
              <p:spPr bwMode="auto">
                <a:xfrm rot="-2055341">
                  <a:off x="1775" y="1244"/>
                  <a:ext cx="10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2" name="Group 362"/>
                <p:cNvGrpSpPr>
                  <a:grpSpLocks/>
                </p:cNvGrpSpPr>
                <p:nvPr/>
              </p:nvGrpSpPr>
              <p:grpSpPr bwMode="auto">
                <a:xfrm rot="-2055341">
                  <a:off x="1152" y="862"/>
                  <a:ext cx="724" cy="286"/>
                  <a:chOff x="7422" y="2744"/>
                  <a:chExt cx="2232" cy="1296"/>
                </a:xfrm>
              </p:grpSpPr>
              <p:sp>
                <p:nvSpPr>
                  <p:cNvPr id="44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7422" y="2744"/>
                    <a:ext cx="426" cy="414"/>
                  </a:xfrm>
                  <a:prstGeom prst="ellipse">
                    <a:avLst/>
                  </a:prstGeom>
                  <a:solidFill>
                    <a:srgbClr val="99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7764" y="3086"/>
                    <a:ext cx="438" cy="4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" name="Freeform 365"/>
                  <p:cNvSpPr>
                    <a:spLocks/>
                  </p:cNvSpPr>
                  <p:nvPr/>
                </p:nvSpPr>
                <p:spPr bwMode="auto">
                  <a:xfrm>
                    <a:off x="8202" y="3170"/>
                    <a:ext cx="558" cy="870"/>
                  </a:xfrm>
                  <a:custGeom>
                    <a:avLst/>
                    <a:gdLst>
                      <a:gd name="T0" fmla="*/ 0 w 558"/>
                      <a:gd name="T1" fmla="*/ 348 h 870"/>
                      <a:gd name="T2" fmla="*/ 0 w 558"/>
                      <a:gd name="T3" fmla="*/ 870 h 870"/>
                      <a:gd name="T4" fmla="*/ 558 w 558"/>
                      <a:gd name="T5" fmla="*/ 870 h 870"/>
                      <a:gd name="T6" fmla="*/ 558 w 558"/>
                      <a:gd name="T7" fmla="*/ 330 h 870"/>
                      <a:gd name="T8" fmla="*/ 270 w 558"/>
                      <a:gd name="T9" fmla="*/ 0 h 870"/>
                      <a:gd name="T10" fmla="*/ 0 w 558"/>
                      <a:gd name="T11" fmla="*/ 348 h 87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58"/>
                      <a:gd name="T19" fmla="*/ 0 h 870"/>
                      <a:gd name="T20" fmla="*/ 558 w 558"/>
                      <a:gd name="T21" fmla="*/ 870 h 87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58" h="870">
                        <a:moveTo>
                          <a:pt x="0" y="348"/>
                        </a:moveTo>
                        <a:lnTo>
                          <a:pt x="0" y="870"/>
                        </a:lnTo>
                        <a:lnTo>
                          <a:pt x="558" y="870"/>
                        </a:lnTo>
                        <a:lnTo>
                          <a:pt x="558" y="330"/>
                        </a:lnTo>
                        <a:lnTo>
                          <a:pt x="270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33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8754" y="3500"/>
                    <a:ext cx="33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Freeform 367"/>
                  <p:cNvSpPr>
                    <a:spLocks/>
                  </p:cNvSpPr>
                  <p:nvPr/>
                </p:nvSpPr>
                <p:spPr bwMode="auto">
                  <a:xfrm>
                    <a:off x="9054" y="3372"/>
                    <a:ext cx="600" cy="264"/>
                  </a:xfrm>
                  <a:custGeom>
                    <a:avLst/>
                    <a:gdLst>
                      <a:gd name="T0" fmla="*/ 0 w 600"/>
                      <a:gd name="T1" fmla="*/ 0 h 264"/>
                      <a:gd name="T2" fmla="*/ 0 w 600"/>
                      <a:gd name="T3" fmla="*/ 264 h 264"/>
                      <a:gd name="T4" fmla="*/ 588 w 600"/>
                      <a:gd name="T5" fmla="*/ 264 h 264"/>
                      <a:gd name="T6" fmla="*/ 420 w 600"/>
                      <a:gd name="T7" fmla="*/ 114 h 264"/>
                      <a:gd name="T8" fmla="*/ 600 w 600"/>
                      <a:gd name="T9" fmla="*/ 0 h 264"/>
                      <a:gd name="T10" fmla="*/ 0 w 600"/>
                      <a:gd name="T11" fmla="*/ 0 h 26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00"/>
                      <a:gd name="T19" fmla="*/ 0 h 264"/>
                      <a:gd name="T20" fmla="*/ 600 w 600"/>
                      <a:gd name="T21" fmla="*/ 264 h 26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00" h="264">
                        <a:moveTo>
                          <a:pt x="0" y="0"/>
                        </a:moveTo>
                        <a:lnTo>
                          <a:pt x="0" y="264"/>
                        </a:lnTo>
                        <a:lnTo>
                          <a:pt x="588" y="264"/>
                        </a:lnTo>
                        <a:lnTo>
                          <a:pt x="420" y="114"/>
                        </a:lnTo>
                        <a:lnTo>
                          <a:pt x="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3" name="Line 368"/>
                <p:cNvSpPr>
                  <a:spLocks noChangeShapeType="1"/>
                </p:cNvSpPr>
                <p:nvPr/>
              </p:nvSpPr>
              <p:spPr bwMode="auto">
                <a:xfrm rot="21350816" flipH="1">
                  <a:off x="2039" y="1983"/>
                  <a:ext cx="62" cy="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Line 369"/>
                <p:cNvSpPr>
                  <a:spLocks noChangeShapeType="1"/>
                </p:cNvSpPr>
                <p:nvPr/>
              </p:nvSpPr>
              <p:spPr bwMode="auto">
                <a:xfrm rot="21350816" flipH="1">
                  <a:off x="1840" y="1725"/>
                  <a:ext cx="70" cy="10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Line 370"/>
                <p:cNvSpPr>
                  <a:spLocks noChangeShapeType="1"/>
                </p:cNvSpPr>
                <p:nvPr/>
              </p:nvSpPr>
              <p:spPr bwMode="auto">
                <a:xfrm rot="21350816" flipH="1">
                  <a:off x="1636" y="1471"/>
                  <a:ext cx="84" cy="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Line 371"/>
                <p:cNvSpPr>
                  <a:spLocks noChangeShapeType="1"/>
                </p:cNvSpPr>
                <p:nvPr/>
              </p:nvSpPr>
              <p:spPr bwMode="auto">
                <a:xfrm rot="21350816" flipH="1">
                  <a:off x="1439" y="1185"/>
                  <a:ext cx="77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7" name="Group 372"/>
                <p:cNvGrpSpPr>
                  <a:grpSpLocks/>
                </p:cNvGrpSpPr>
                <p:nvPr/>
              </p:nvGrpSpPr>
              <p:grpSpPr bwMode="auto">
                <a:xfrm rot="-2055341">
                  <a:off x="975" y="574"/>
                  <a:ext cx="724" cy="287"/>
                  <a:chOff x="7422" y="2744"/>
                  <a:chExt cx="2232" cy="1296"/>
                </a:xfrm>
              </p:grpSpPr>
              <p:sp>
                <p:nvSpPr>
                  <p:cNvPr id="39" name="Oval 373"/>
                  <p:cNvSpPr>
                    <a:spLocks noChangeArrowheads="1"/>
                  </p:cNvSpPr>
                  <p:nvPr/>
                </p:nvSpPr>
                <p:spPr bwMode="auto">
                  <a:xfrm>
                    <a:off x="7422" y="2744"/>
                    <a:ext cx="426" cy="414"/>
                  </a:xfrm>
                  <a:prstGeom prst="ellipse">
                    <a:avLst/>
                  </a:prstGeom>
                  <a:solidFill>
                    <a:srgbClr val="99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7764" y="3086"/>
                    <a:ext cx="438" cy="4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" name="Freeform 375"/>
                  <p:cNvSpPr>
                    <a:spLocks/>
                  </p:cNvSpPr>
                  <p:nvPr/>
                </p:nvSpPr>
                <p:spPr bwMode="auto">
                  <a:xfrm>
                    <a:off x="8202" y="3170"/>
                    <a:ext cx="558" cy="870"/>
                  </a:xfrm>
                  <a:custGeom>
                    <a:avLst/>
                    <a:gdLst>
                      <a:gd name="T0" fmla="*/ 0 w 558"/>
                      <a:gd name="T1" fmla="*/ 348 h 870"/>
                      <a:gd name="T2" fmla="*/ 0 w 558"/>
                      <a:gd name="T3" fmla="*/ 870 h 870"/>
                      <a:gd name="T4" fmla="*/ 558 w 558"/>
                      <a:gd name="T5" fmla="*/ 870 h 870"/>
                      <a:gd name="T6" fmla="*/ 558 w 558"/>
                      <a:gd name="T7" fmla="*/ 330 h 870"/>
                      <a:gd name="T8" fmla="*/ 270 w 558"/>
                      <a:gd name="T9" fmla="*/ 0 h 870"/>
                      <a:gd name="T10" fmla="*/ 0 w 558"/>
                      <a:gd name="T11" fmla="*/ 348 h 87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58"/>
                      <a:gd name="T19" fmla="*/ 0 h 870"/>
                      <a:gd name="T20" fmla="*/ 558 w 558"/>
                      <a:gd name="T21" fmla="*/ 870 h 87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58" h="870">
                        <a:moveTo>
                          <a:pt x="0" y="348"/>
                        </a:moveTo>
                        <a:lnTo>
                          <a:pt x="0" y="870"/>
                        </a:lnTo>
                        <a:lnTo>
                          <a:pt x="558" y="870"/>
                        </a:lnTo>
                        <a:lnTo>
                          <a:pt x="558" y="330"/>
                        </a:lnTo>
                        <a:lnTo>
                          <a:pt x="270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33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8754" y="3500"/>
                    <a:ext cx="33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" name="Freeform 377"/>
                  <p:cNvSpPr>
                    <a:spLocks/>
                  </p:cNvSpPr>
                  <p:nvPr/>
                </p:nvSpPr>
                <p:spPr bwMode="auto">
                  <a:xfrm>
                    <a:off x="9054" y="3372"/>
                    <a:ext cx="600" cy="264"/>
                  </a:xfrm>
                  <a:custGeom>
                    <a:avLst/>
                    <a:gdLst>
                      <a:gd name="T0" fmla="*/ 0 w 600"/>
                      <a:gd name="T1" fmla="*/ 0 h 264"/>
                      <a:gd name="T2" fmla="*/ 0 w 600"/>
                      <a:gd name="T3" fmla="*/ 264 h 264"/>
                      <a:gd name="T4" fmla="*/ 588 w 600"/>
                      <a:gd name="T5" fmla="*/ 264 h 264"/>
                      <a:gd name="T6" fmla="*/ 420 w 600"/>
                      <a:gd name="T7" fmla="*/ 114 h 264"/>
                      <a:gd name="T8" fmla="*/ 600 w 600"/>
                      <a:gd name="T9" fmla="*/ 0 h 264"/>
                      <a:gd name="T10" fmla="*/ 0 w 600"/>
                      <a:gd name="T11" fmla="*/ 0 h 26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00"/>
                      <a:gd name="T19" fmla="*/ 0 h 264"/>
                      <a:gd name="T20" fmla="*/ 600 w 600"/>
                      <a:gd name="T21" fmla="*/ 264 h 26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00" h="264">
                        <a:moveTo>
                          <a:pt x="0" y="0"/>
                        </a:moveTo>
                        <a:lnTo>
                          <a:pt x="0" y="264"/>
                        </a:lnTo>
                        <a:lnTo>
                          <a:pt x="588" y="264"/>
                        </a:lnTo>
                        <a:lnTo>
                          <a:pt x="420" y="114"/>
                        </a:lnTo>
                        <a:lnTo>
                          <a:pt x="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8" name="Line 378"/>
                <p:cNvSpPr>
                  <a:spLocks noChangeShapeType="1"/>
                </p:cNvSpPr>
                <p:nvPr/>
              </p:nvSpPr>
              <p:spPr bwMode="auto">
                <a:xfrm rot="21350816" flipV="1">
                  <a:off x="1236" y="888"/>
                  <a:ext cx="99" cy="1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Line 379"/>
            <p:cNvSpPr>
              <a:spLocks noChangeShapeType="1"/>
            </p:cNvSpPr>
            <p:nvPr/>
          </p:nvSpPr>
          <p:spPr bwMode="auto">
            <a:xfrm flipV="1">
              <a:off x="2336" y="2205"/>
              <a:ext cx="68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381"/>
          <p:cNvGrpSpPr>
            <a:grpSpLocks/>
          </p:cNvGrpSpPr>
          <p:nvPr/>
        </p:nvGrpSpPr>
        <p:grpSpPr bwMode="auto">
          <a:xfrm rot="699998">
            <a:off x="4895850" y="1196975"/>
            <a:ext cx="2559050" cy="2698750"/>
            <a:chOff x="2867" y="677"/>
            <a:chExt cx="1612" cy="1700"/>
          </a:xfrm>
        </p:grpSpPr>
        <p:sp>
          <p:nvSpPr>
            <p:cNvPr id="63" name="Freeform 382"/>
            <p:cNvSpPr>
              <a:spLocks/>
            </p:cNvSpPr>
            <p:nvPr/>
          </p:nvSpPr>
          <p:spPr bwMode="auto">
            <a:xfrm rot="-9266339">
              <a:off x="3386" y="1158"/>
              <a:ext cx="190" cy="56"/>
            </a:xfrm>
            <a:custGeom>
              <a:avLst/>
              <a:gdLst>
                <a:gd name="T0" fmla="*/ 0 w 600"/>
                <a:gd name="T1" fmla="*/ 0 h 264"/>
                <a:gd name="T2" fmla="*/ 0 w 600"/>
                <a:gd name="T3" fmla="*/ 1 h 264"/>
                <a:gd name="T4" fmla="*/ 6 w 600"/>
                <a:gd name="T5" fmla="*/ 1 h 264"/>
                <a:gd name="T6" fmla="*/ 4 w 600"/>
                <a:gd name="T7" fmla="*/ 0 h 264"/>
                <a:gd name="T8" fmla="*/ 6 w 600"/>
                <a:gd name="T9" fmla="*/ 0 h 264"/>
                <a:gd name="T10" fmla="*/ 0 w 600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0"/>
                <a:gd name="T19" fmla="*/ 0 h 264"/>
                <a:gd name="T20" fmla="*/ 600 w 600"/>
                <a:gd name="T21" fmla="*/ 264 h 2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0" h="264">
                  <a:moveTo>
                    <a:pt x="0" y="0"/>
                  </a:moveTo>
                  <a:lnTo>
                    <a:pt x="0" y="264"/>
                  </a:lnTo>
                  <a:lnTo>
                    <a:pt x="588" y="264"/>
                  </a:lnTo>
                  <a:lnTo>
                    <a:pt x="420" y="114"/>
                  </a:lnTo>
                  <a:lnTo>
                    <a:pt x="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383"/>
            <p:cNvGrpSpPr>
              <a:grpSpLocks/>
            </p:cNvGrpSpPr>
            <p:nvPr/>
          </p:nvGrpSpPr>
          <p:grpSpPr bwMode="auto">
            <a:xfrm rot="1625859">
              <a:off x="2867" y="1995"/>
              <a:ext cx="750" cy="250"/>
              <a:chOff x="3654" y="2264"/>
              <a:chExt cx="1306" cy="703"/>
            </a:xfrm>
          </p:grpSpPr>
          <p:sp>
            <p:nvSpPr>
              <p:cNvPr id="105" name="Freeform 384"/>
              <p:cNvSpPr>
                <a:spLocks/>
              </p:cNvSpPr>
              <p:nvPr/>
            </p:nvSpPr>
            <p:spPr bwMode="auto">
              <a:xfrm flipV="1">
                <a:off x="3654" y="2504"/>
                <a:ext cx="260" cy="161"/>
              </a:xfrm>
              <a:custGeom>
                <a:avLst/>
                <a:gdLst>
                  <a:gd name="T0" fmla="*/ 0 w 414"/>
                  <a:gd name="T1" fmla="*/ 17 h 258"/>
                  <a:gd name="T2" fmla="*/ 27 w 414"/>
                  <a:gd name="T3" fmla="*/ 0 h 258"/>
                  <a:gd name="T4" fmla="*/ 64 w 414"/>
                  <a:gd name="T5" fmla="*/ 0 h 258"/>
                  <a:gd name="T6" fmla="*/ 64 w 414"/>
                  <a:gd name="T7" fmla="*/ 39 h 258"/>
                  <a:gd name="T8" fmla="*/ 23 w 414"/>
                  <a:gd name="T9" fmla="*/ 39 h 258"/>
                  <a:gd name="T10" fmla="*/ 0 w 414"/>
                  <a:gd name="T11" fmla="*/ 17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4"/>
                  <a:gd name="T19" fmla="*/ 0 h 258"/>
                  <a:gd name="T20" fmla="*/ 414 w 414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4" h="258">
                    <a:moveTo>
                      <a:pt x="0" y="114"/>
                    </a:moveTo>
                    <a:lnTo>
                      <a:pt x="174" y="0"/>
                    </a:lnTo>
                    <a:lnTo>
                      <a:pt x="414" y="0"/>
                    </a:lnTo>
                    <a:lnTo>
                      <a:pt x="414" y="258"/>
                    </a:lnTo>
                    <a:lnTo>
                      <a:pt x="150" y="25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Oval 385"/>
              <p:cNvSpPr>
                <a:spLocks noChangeArrowheads="1"/>
              </p:cNvSpPr>
              <p:nvPr/>
            </p:nvSpPr>
            <p:spPr bwMode="auto">
              <a:xfrm flipH="1" flipV="1">
                <a:off x="4693" y="2742"/>
                <a:ext cx="267" cy="225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Line 386"/>
              <p:cNvSpPr>
                <a:spLocks noChangeShapeType="1"/>
              </p:cNvSpPr>
              <p:nvPr/>
            </p:nvSpPr>
            <p:spPr bwMode="auto">
              <a:xfrm flipH="1" flipV="1">
                <a:off x="4471" y="2541"/>
                <a:ext cx="275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387"/>
              <p:cNvSpPr>
                <a:spLocks/>
              </p:cNvSpPr>
              <p:nvPr/>
            </p:nvSpPr>
            <p:spPr bwMode="auto">
              <a:xfrm flipH="1" flipV="1">
                <a:off x="4121" y="2264"/>
                <a:ext cx="350" cy="472"/>
              </a:xfrm>
              <a:custGeom>
                <a:avLst/>
                <a:gdLst>
                  <a:gd name="T0" fmla="*/ 0 w 558"/>
                  <a:gd name="T1" fmla="*/ 30 h 870"/>
                  <a:gd name="T2" fmla="*/ 0 w 558"/>
                  <a:gd name="T3" fmla="*/ 75 h 870"/>
                  <a:gd name="T4" fmla="*/ 87 w 558"/>
                  <a:gd name="T5" fmla="*/ 75 h 870"/>
                  <a:gd name="T6" fmla="*/ 87 w 558"/>
                  <a:gd name="T7" fmla="*/ 29 h 870"/>
                  <a:gd name="T8" fmla="*/ 41 w 558"/>
                  <a:gd name="T9" fmla="*/ 0 h 870"/>
                  <a:gd name="T10" fmla="*/ 0 w 558"/>
                  <a:gd name="T11" fmla="*/ 30 h 8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8"/>
                  <a:gd name="T19" fmla="*/ 0 h 870"/>
                  <a:gd name="T20" fmla="*/ 558 w 558"/>
                  <a:gd name="T21" fmla="*/ 870 h 8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8" h="870">
                    <a:moveTo>
                      <a:pt x="0" y="348"/>
                    </a:moveTo>
                    <a:lnTo>
                      <a:pt x="0" y="870"/>
                    </a:lnTo>
                    <a:lnTo>
                      <a:pt x="558" y="870"/>
                    </a:lnTo>
                    <a:lnTo>
                      <a:pt x="558" y="330"/>
                    </a:lnTo>
                    <a:lnTo>
                      <a:pt x="270" y="0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Line 388"/>
              <p:cNvSpPr>
                <a:spLocks noChangeShapeType="1"/>
              </p:cNvSpPr>
              <p:nvPr/>
            </p:nvSpPr>
            <p:spPr bwMode="auto">
              <a:xfrm flipH="1" flipV="1">
                <a:off x="3917" y="2556"/>
                <a:ext cx="20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" name="Line 389"/>
            <p:cNvSpPr>
              <a:spLocks noChangeShapeType="1"/>
            </p:cNvSpPr>
            <p:nvPr/>
          </p:nvSpPr>
          <p:spPr bwMode="auto">
            <a:xfrm rot="368069" flipV="1">
              <a:off x="3213" y="2293"/>
              <a:ext cx="181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Oval 390"/>
            <p:cNvSpPr>
              <a:spLocks noChangeArrowheads="1"/>
            </p:cNvSpPr>
            <p:nvPr/>
          </p:nvSpPr>
          <p:spPr bwMode="auto">
            <a:xfrm rot="1625859" flipH="1" flipV="1">
              <a:off x="3568" y="2043"/>
              <a:ext cx="154" cy="8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Line 391"/>
            <p:cNvSpPr>
              <a:spLocks noChangeShapeType="1"/>
            </p:cNvSpPr>
            <p:nvPr/>
          </p:nvSpPr>
          <p:spPr bwMode="auto">
            <a:xfrm rot="1625859" flipH="1" flipV="1">
              <a:off x="3485" y="1924"/>
              <a:ext cx="164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392"/>
            <p:cNvSpPr>
              <a:spLocks/>
            </p:cNvSpPr>
            <p:nvPr/>
          </p:nvSpPr>
          <p:spPr bwMode="auto">
            <a:xfrm rot="1625859" flipH="1" flipV="1">
              <a:off x="3333" y="1753"/>
              <a:ext cx="201" cy="168"/>
            </a:xfrm>
            <a:custGeom>
              <a:avLst/>
              <a:gdLst>
                <a:gd name="T0" fmla="*/ 0 w 558"/>
                <a:gd name="T1" fmla="*/ 1 h 870"/>
                <a:gd name="T2" fmla="*/ 0 w 558"/>
                <a:gd name="T3" fmla="*/ 1 h 870"/>
                <a:gd name="T4" fmla="*/ 9 w 558"/>
                <a:gd name="T5" fmla="*/ 1 h 870"/>
                <a:gd name="T6" fmla="*/ 9 w 558"/>
                <a:gd name="T7" fmla="*/ 0 h 870"/>
                <a:gd name="T8" fmla="*/ 5 w 558"/>
                <a:gd name="T9" fmla="*/ 0 h 870"/>
                <a:gd name="T10" fmla="*/ 0 w 558"/>
                <a:gd name="T11" fmla="*/ 1 h 8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8"/>
                <a:gd name="T19" fmla="*/ 0 h 870"/>
                <a:gd name="T20" fmla="*/ 558 w 558"/>
                <a:gd name="T21" fmla="*/ 870 h 8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8" h="870">
                  <a:moveTo>
                    <a:pt x="0" y="348"/>
                  </a:moveTo>
                  <a:lnTo>
                    <a:pt x="0" y="870"/>
                  </a:lnTo>
                  <a:lnTo>
                    <a:pt x="558" y="870"/>
                  </a:lnTo>
                  <a:lnTo>
                    <a:pt x="558" y="330"/>
                  </a:lnTo>
                  <a:lnTo>
                    <a:pt x="270" y="0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Line 393"/>
            <p:cNvSpPr>
              <a:spLocks noChangeShapeType="1"/>
            </p:cNvSpPr>
            <p:nvPr/>
          </p:nvSpPr>
          <p:spPr bwMode="auto">
            <a:xfrm rot="1625859" flipH="1" flipV="1">
              <a:off x="3224" y="1785"/>
              <a:ext cx="1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394"/>
            <p:cNvSpPr>
              <a:spLocks noChangeArrowheads="1"/>
            </p:cNvSpPr>
            <p:nvPr/>
          </p:nvSpPr>
          <p:spPr bwMode="auto">
            <a:xfrm rot="1625859" flipH="1" flipV="1">
              <a:off x="3727" y="1780"/>
              <a:ext cx="153" cy="81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Line 395"/>
            <p:cNvSpPr>
              <a:spLocks noChangeShapeType="1"/>
            </p:cNvSpPr>
            <p:nvPr/>
          </p:nvSpPr>
          <p:spPr bwMode="auto">
            <a:xfrm rot="1625859" flipH="1" flipV="1">
              <a:off x="3646" y="1661"/>
              <a:ext cx="157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396"/>
            <p:cNvSpPr>
              <a:spLocks/>
            </p:cNvSpPr>
            <p:nvPr/>
          </p:nvSpPr>
          <p:spPr bwMode="auto">
            <a:xfrm rot="1625859" flipH="1" flipV="1">
              <a:off x="3491" y="1490"/>
              <a:ext cx="202" cy="168"/>
            </a:xfrm>
            <a:custGeom>
              <a:avLst/>
              <a:gdLst>
                <a:gd name="T0" fmla="*/ 0 w 558"/>
                <a:gd name="T1" fmla="*/ 1 h 870"/>
                <a:gd name="T2" fmla="*/ 0 w 558"/>
                <a:gd name="T3" fmla="*/ 1 h 870"/>
                <a:gd name="T4" fmla="*/ 9 w 558"/>
                <a:gd name="T5" fmla="*/ 1 h 870"/>
                <a:gd name="T6" fmla="*/ 9 w 558"/>
                <a:gd name="T7" fmla="*/ 0 h 870"/>
                <a:gd name="T8" fmla="*/ 5 w 558"/>
                <a:gd name="T9" fmla="*/ 0 h 870"/>
                <a:gd name="T10" fmla="*/ 0 w 558"/>
                <a:gd name="T11" fmla="*/ 1 h 8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8"/>
                <a:gd name="T19" fmla="*/ 0 h 870"/>
                <a:gd name="T20" fmla="*/ 558 w 558"/>
                <a:gd name="T21" fmla="*/ 870 h 8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8" h="870">
                  <a:moveTo>
                    <a:pt x="0" y="348"/>
                  </a:moveTo>
                  <a:lnTo>
                    <a:pt x="0" y="870"/>
                  </a:lnTo>
                  <a:lnTo>
                    <a:pt x="558" y="870"/>
                  </a:lnTo>
                  <a:lnTo>
                    <a:pt x="558" y="330"/>
                  </a:lnTo>
                  <a:lnTo>
                    <a:pt x="270" y="0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Line 397"/>
            <p:cNvSpPr>
              <a:spLocks noChangeShapeType="1"/>
            </p:cNvSpPr>
            <p:nvPr/>
          </p:nvSpPr>
          <p:spPr bwMode="auto">
            <a:xfrm rot="1625859" flipH="1" flipV="1">
              <a:off x="3383" y="1522"/>
              <a:ext cx="1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Oval 398"/>
            <p:cNvSpPr>
              <a:spLocks noChangeArrowheads="1"/>
            </p:cNvSpPr>
            <p:nvPr/>
          </p:nvSpPr>
          <p:spPr bwMode="auto">
            <a:xfrm rot="1625859" flipH="1" flipV="1">
              <a:off x="3897" y="1508"/>
              <a:ext cx="153" cy="8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Line 399"/>
            <p:cNvSpPr>
              <a:spLocks noChangeShapeType="1"/>
            </p:cNvSpPr>
            <p:nvPr/>
          </p:nvSpPr>
          <p:spPr bwMode="auto">
            <a:xfrm rot="1625859" flipH="1" flipV="1">
              <a:off x="3816" y="1389"/>
              <a:ext cx="158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400"/>
            <p:cNvSpPr>
              <a:spLocks/>
            </p:cNvSpPr>
            <p:nvPr/>
          </p:nvSpPr>
          <p:spPr bwMode="auto">
            <a:xfrm rot="1625859" flipH="1" flipV="1">
              <a:off x="3662" y="1217"/>
              <a:ext cx="201" cy="168"/>
            </a:xfrm>
            <a:custGeom>
              <a:avLst/>
              <a:gdLst>
                <a:gd name="T0" fmla="*/ 0 w 558"/>
                <a:gd name="T1" fmla="*/ 1 h 870"/>
                <a:gd name="T2" fmla="*/ 0 w 558"/>
                <a:gd name="T3" fmla="*/ 1 h 870"/>
                <a:gd name="T4" fmla="*/ 9 w 558"/>
                <a:gd name="T5" fmla="*/ 1 h 870"/>
                <a:gd name="T6" fmla="*/ 9 w 558"/>
                <a:gd name="T7" fmla="*/ 0 h 870"/>
                <a:gd name="T8" fmla="*/ 5 w 558"/>
                <a:gd name="T9" fmla="*/ 0 h 870"/>
                <a:gd name="T10" fmla="*/ 0 w 558"/>
                <a:gd name="T11" fmla="*/ 1 h 8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8"/>
                <a:gd name="T19" fmla="*/ 0 h 870"/>
                <a:gd name="T20" fmla="*/ 558 w 558"/>
                <a:gd name="T21" fmla="*/ 870 h 8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8" h="870">
                  <a:moveTo>
                    <a:pt x="0" y="348"/>
                  </a:moveTo>
                  <a:lnTo>
                    <a:pt x="0" y="870"/>
                  </a:lnTo>
                  <a:lnTo>
                    <a:pt x="558" y="870"/>
                  </a:lnTo>
                  <a:lnTo>
                    <a:pt x="558" y="330"/>
                  </a:lnTo>
                  <a:lnTo>
                    <a:pt x="270" y="0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Line 401"/>
            <p:cNvSpPr>
              <a:spLocks noChangeShapeType="1"/>
            </p:cNvSpPr>
            <p:nvPr/>
          </p:nvSpPr>
          <p:spPr bwMode="auto">
            <a:xfrm rot="1625859" flipH="1" flipV="1">
              <a:off x="3553" y="1250"/>
              <a:ext cx="1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8" name="Group 402"/>
            <p:cNvGrpSpPr>
              <a:grpSpLocks/>
            </p:cNvGrpSpPr>
            <p:nvPr/>
          </p:nvGrpSpPr>
          <p:grpSpPr bwMode="auto">
            <a:xfrm rot="1625859">
              <a:off x="3542" y="958"/>
              <a:ext cx="750" cy="250"/>
              <a:chOff x="3654" y="2264"/>
              <a:chExt cx="1306" cy="703"/>
            </a:xfrm>
          </p:grpSpPr>
          <p:sp>
            <p:nvSpPr>
              <p:cNvPr id="100" name="Freeform 403"/>
              <p:cNvSpPr>
                <a:spLocks/>
              </p:cNvSpPr>
              <p:nvPr/>
            </p:nvSpPr>
            <p:spPr bwMode="auto">
              <a:xfrm flipV="1">
                <a:off x="3654" y="2504"/>
                <a:ext cx="260" cy="161"/>
              </a:xfrm>
              <a:custGeom>
                <a:avLst/>
                <a:gdLst>
                  <a:gd name="T0" fmla="*/ 0 w 414"/>
                  <a:gd name="T1" fmla="*/ 17 h 258"/>
                  <a:gd name="T2" fmla="*/ 27 w 414"/>
                  <a:gd name="T3" fmla="*/ 0 h 258"/>
                  <a:gd name="T4" fmla="*/ 64 w 414"/>
                  <a:gd name="T5" fmla="*/ 0 h 258"/>
                  <a:gd name="T6" fmla="*/ 64 w 414"/>
                  <a:gd name="T7" fmla="*/ 39 h 258"/>
                  <a:gd name="T8" fmla="*/ 23 w 414"/>
                  <a:gd name="T9" fmla="*/ 39 h 258"/>
                  <a:gd name="T10" fmla="*/ 0 w 414"/>
                  <a:gd name="T11" fmla="*/ 17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4"/>
                  <a:gd name="T19" fmla="*/ 0 h 258"/>
                  <a:gd name="T20" fmla="*/ 414 w 414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4" h="258">
                    <a:moveTo>
                      <a:pt x="0" y="114"/>
                    </a:moveTo>
                    <a:lnTo>
                      <a:pt x="174" y="0"/>
                    </a:lnTo>
                    <a:lnTo>
                      <a:pt x="414" y="0"/>
                    </a:lnTo>
                    <a:lnTo>
                      <a:pt x="414" y="258"/>
                    </a:lnTo>
                    <a:lnTo>
                      <a:pt x="150" y="25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Oval 404"/>
              <p:cNvSpPr>
                <a:spLocks noChangeArrowheads="1"/>
              </p:cNvSpPr>
              <p:nvPr/>
            </p:nvSpPr>
            <p:spPr bwMode="auto">
              <a:xfrm flipH="1" flipV="1">
                <a:off x="4693" y="2742"/>
                <a:ext cx="267" cy="225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Line 405"/>
              <p:cNvSpPr>
                <a:spLocks noChangeShapeType="1"/>
              </p:cNvSpPr>
              <p:nvPr/>
            </p:nvSpPr>
            <p:spPr bwMode="auto">
              <a:xfrm flipH="1" flipV="1">
                <a:off x="4471" y="2541"/>
                <a:ext cx="275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406"/>
              <p:cNvSpPr>
                <a:spLocks/>
              </p:cNvSpPr>
              <p:nvPr/>
            </p:nvSpPr>
            <p:spPr bwMode="auto">
              <a:xfrm flipH="1" flipV="1">
                <a:off x="4121" y="2264"/>
                <a:ext cx="350" cy="472"/>
              </a:xfrm>
              <a:custGeom>
                <a:avLst/>
                <a:gdLst>
                  <a:gd name="T0" fmla="*/ 0 w 558"/>
                  <a:gd name="T1" fmla="*/ 30 h 870"/>
                  <a:gd name="T2" fmla="*/ 0 w 558"/>
                  <a:gd name="T3" fmla="*/ 75 h 870"/>
                  <a:gd name="T4" fmla="*/ 87 w 558"/>
                  <a:gd name="T5" fmla="*/ 75 h 870"/>
                  <a:gd name="T6" fmla="*/ 87 w 558"/>
                  <a:gd name="T7" fmla="*/ 29 h 870"/>
                  <a:gd name="T8" fmla="*/ 41 w 558"/>
                  <a:gd name="T9" fmla="*/ 0 h 870"/>
                  <a:gd name="T10" fmla="*/ 0 w 558"/>
                  <a:gd name="T11" fmla="*/ 30 h 8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8"/>
                  <a:gd name="T19" fmla="*/ 0 h 870"/>
                  <a:gd name="T20" fmla="*/ 558 w 558"/>
                  <a:gd name="T21" fmla="*/ 870 h 8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8" h="870">
                    <a:moveTo>
                      <a:pt x="0" y="348"/>
                    </a:moveTo>
                    <a:lnTo>
                      <a:pt x="0" y="870"/>
                    </a:lnTo>
                    <a:lnTo>
                      <a:pt x="558" y="870"/>
                    </a:lnTo>
                    <a:lnTo>
                      <a:pt x="558" y="330"/>
                    </a:lnTo>
                    <a:lnTo>
                      <a:pt x="270" y="0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Line 407"/>
              <p:cNvSpPr>
                <a:spLocks noChangeShapeType="1"/>
              </p:cNvSpPr>
              <p:nvPr/>
            </p:nvSpPr>
            <p:spPr bwMode="auto">
              <a:xfrm flipH="1" flipV="1">
                <a:off x="3917" y="2556"/>
                <a:ext cx="20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9" name="Line 408"/>
            <p:cNvSpPr>
              <a:spLocks noChangeShapeType="1"/>
            </p:cNvSpPr>
            <p:nvPr/>
          </p:nvSpPr>
          <p:spPr bwMode="auto">
            <a:xfrm rot="368069">
              <a:off x="3386" y="2064"/>
              <a:ext cx="19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Line 409"/>
            <p:cNvSpPr>
              <a:spLocks noChangeShapeType="1"/>
            </p:cNvSpPr>
            <p:nvPr/>
          </p:nvSpPr>
          <p:spPr bwMode="auto">
            <a:xfrm rot="368069" flipV="1">
              <a:off x="3566" y="1796"/>
              <a:ext cx="165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Line 410"/>
            <p:cNvSpPr>
              <a:spLocks noChangeShapeType="1"/>
            </p:cNvSpPr>
            <p:nvPr/>
          </p:nvSpPr>
          <p:spPr bwMode="auto">
            <a:xfrm rot="368069" flipV="1">
              <a:off x="3729" y="1530"/>
              <a:ext cx="18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Line 411"/>
            <p:cNvSpPr>
              <a:spLocks noChangeShapeType="1"/>
            </p:cNvSpPr>
            <p:nvPr/>
          </p:nvSpPr>
          <p:spPr bwMode="auto">
            <a:xfrm rot="368069" flipV="1">
              <a:off x="3896" y="1272"/>
              <a:ext cx="194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3" name="Group 412"/>
            <p:cNvGrpSpPr>
              <a:grpSpLocks/>
            </p:cNvGrpSpPr>
            <p:nvPr/>
          </p:nvGrpSpPr>
          <p:grpSpPr bwMode="auto">
            <a:xfrm rot="-9316405">
              <a:off x="3268" y="1446"/>
              <a:ext cx="148" cy="60"/>
              <a:chOff x="4440" y="7223"/>
              <a:chExt cx="402" cy="169"/>
            </a:xfrm>
          </p:grpSpPr>
          <p:sp>
            <p:nvSpPr>
              <p:cNvPr id="96" name="Freeform 413"/>
              <p:cNvSpPr>
                <a:spLocks/>
              </p:cNvSpPr>
              <p:nvPr/>
            </p:nvSpPr>
            <p:spPr bwMode="auto">
              <a:xfrm>
                <a:off x="4440" y="7223"/>
                <a:ext cx="276" cy="169"/>
              </a:xfrm>
              <a:custGeom>
                <a:avLst/>
                <a:gdLst>
                  <a:gd name="T0" fmla="*/ 26 w 606"/>
                  <a:gd name="T1" fmla="*/ 0 h 240"/>
                  <a:gd name="T2" fmla="*/ 0 w 606"/>
                  <a:gd name="T3" fmla="*/ 0 h 240"/>
                  <a:gd name="T4" fmla="*/ 0 w 606"/>
                  <a:gd name="T5" fmla="*/ 59 h 240"/>
                  <a:gd name="T6" fmla="*/ 26 w 606"/>
                  <a:gd name="T7" fmla="*/ 59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6"/>
                  <a:gd name="T13" fmla="*/ 0 h 240"/>
                  <a:gd name="T14" fmla="*/ 606 w 606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6" h="240">
                    <a:moveTo>
                      <a:pt x="600" y="0"/>
                    </a:moveTo>
                    <a:lnTo>
                      <a:pt x="0" y="0"/>
                    </a:lnTo>
                    <a:lnTo>
                      <a:pt x="0" y="240"/>
                    </a:lnTo>
                    <a:lnTo>
                      <a:pt x="606" y="240"/>
                    </a:lnTo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7" name="Group 414"/>
              <p:cNvGrpSpPr>
                <a:grpSpLocks/>
              </p:cNvGrpSpPr>
              <p:nvPr/>
            </p:nvGrpSpPr>
            <p:grpSpPr bwMode="auto">
              <a:xfrm flipH="1">
                <a:off x="4698" y="7223"/>
                <a:ext cx="144" cy="169"/>
                <a:chOff x="8436" y="14628"/>
                <a:chExt cx="143" cy="246"/>
              </a:xfrm>
            </p:grpSpPr>
            <p:sp>
              <p:nvSpPr>
                <p:cNvPr id="98" name="Arc 415"/>
                <p:cNvSpPr>
                  <a:spLocks/>
                </p:cNvSpPr>
                <p:nvPr/>
              </p:nvSpPr>
              <p:spPr bwMode="auto">
                <a:xfrm flipH="1">
                  <a:off x="8436" y="14628"/>
                  <a:ext cx="138" cy="1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Arc 416"/>
                <p:cNvSpPr>
                  <a:spLocks/>
                </p:cNvSpPr>
                <p:nvPr/>
              </p:nvSpPr>
              <p:spPr bwMode="auto">
                <a:xfrm flipH="1" flipV="1">
                  <a:off x="8436" y="14736"/>
                  <a:ext cx="143" cy="138"/>
                </a:xfrm>
                <a:custGeom>
                  <a:avLst/>
                  <a:gdLst>
                    <a:gd name="T0" fmla="*/ 0 w 24360"/>
                    <a:gd name="T1" fmla="*/ 0 h 21600"/>
                    <a:gd name="T2" fmla="*/ 0 w 24360"/>
                    <a:gd name="T3" fmla="*/ 0 h 21600"/>
                    <a:gd name="T4" fmla="*/ 0 w 2436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4360"/>
                    <a:gd name="T10" fmla="*/ 0 h 21600"/>
                    <a:gd name="T11" fmla="*/ 24360 w 2436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360" h="21600" fill="none" extrusionOk="0">
                      <a:moveTo>
                        <a:pt x="0" y="177"/>
                      </a:moveTo>
                      <a:cubicBezTo>
                        <a:pt x="915" y="59"/>
                        <a:pt x="1837" y="-1"/>
                        <a:pt x="2760" y="0"/>
                      </a:cubicBezTo>
                      <a:cubicBezTo>
                        <a:pt x="14689" y="0"/>
                        <a:pt x="24360" y="9670"/>
                        <a:pt x="24360" y="21600"/>
                      </a:cubicBezTo>
                    </a:path>
                    <a:path w="24360" h="21600" stroke="0" extrusionOk="0">
                      <a:moveTo>
                        <a:pt x="0" y="177"/>
                      </a:moveTo>
                      <a:cubicBezTo>
                        <a:pt x="915" y="59"/>
                        <a:pt x="1837" y="-1"/>
                        <a:pt x="2760" y="0"/>
                      </a:cubicBezTo>
                      <a:cubicBezTo>
                        <a:pt x="14689" y="0"/>
                        <a:pt x="24360" y="9670"/>
                        <a:pt x="24360" y="21600"/>
                      </a:cubicBezTo>
                      <a:lnTo>
                        <a:pt x="276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4" name="Group 417"/>
            <p:cNvGrpSpPr>
              <a:grpSpLocks/>
            </p:cNvGrpSpPr>
            <p:nvPr/>
          </p:nvGrpSpPr>
          <p:grpSpPr bwMode="auto">
            <a:xfrm rot="-9071838">
              <a:off x="3023" y="1679"/>
              <a:ext cx="227" cy="60"/>
              <a:chOff x="4422" y="6949"/>
              <a:chExt cx="618" cy="169"/>
            </a:xfrm>
          </p:grpSpPr>
          <p:sp>
            <p:nvSpPr>
              <p:cNvPr id="92" name="Freeform 418"/>
              <p:cNvSpPr>
                <a:spLocks/>
              </p:cNvSpPr>
              <p:nvPr/>
            </p:nvSpPr>
            <p:spPr bwMode="auto">
              <a:xfrm>
                <a:off x="4422" y="6949"/>
                <a:ext cx="606" cy="169"/>
              </a:xfrm>
              <a:custGeom>
                <a:avLst/>
                <a:gdLst>
                  <a:gd name="T0" fmla="*/ 600 w 606"/>
                  <a:gd name="T1" fmla="*/ 0 h 240"/>
                  <a:gd name="T2" fmla="*/ 0 w 606"/>
                  <a:gd name="T3" fmla="*/ 0 h 240"/>
                  <a:gd name="T4" fmla="*/ 0 w 606"/>
                  <a:gd name="T5" fmla="*/ 59 h 240"/>
                  <a:gd name="T6" fmla="*/ 606 w 606"/>
                  <a:gd name="T7" fmla="*/ 59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6"/>
                  <a:gd name="T13" fmla="*/ 0 h 240"/>
                  <a:gd name="T14" fmla="*/ 606 w 606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6" h="240">
                    <a:moveTo>
                      <a:pt x="600" y="0"/>
                    </a:moveTo>
                    <a:lnTo>
                      <a:pt x="0" y="0"/>
                    </a:lnTo>
                    <a:lnTo>
                      <a:pt x="0" y="240"/>
                    </a:lnTo>
                    <a:lnTo>
                      <a:pt x="606" y="240"/>
                    </a:lnTo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3" name="Group 419"/>
              <p:cNvGrpSpPr>
                <a:grpSpLocks/>
              </p:cNvGrpSpPr>
              <p:nvPr/>
            </p:nvGrpSpPr>
            <p:grpSpPr bwMode="auto">
              <a:xfrm>
                <a:off x="4896" y="6949"/>
                <a:ext cx="144" cy="169"/>
                <a:chOff x="8436" y="14628"/>
                <a:chExt cx="143" cy="246"/>
              </a:xfrm>
            </p:grpSpPr>
            <p:sp>
              <p:nvSpPr>
                <p:cNvPr id="94" name="Arc 420"/>
                <p:cNvSpPr>
                  <a:spLocks/>
                </p:cNvSpPr>
                <p:nvPr/>
              </p:nvSpPr>
              <p:spPr bwMode="auto">
                <a:xfrm flipH="1">
                  <a:off x="8436" y="14628"/>
                  <a:ext cx="138" cy="1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Arc 421"/>
                <p:cNvSpPr>
                  <a:spLocks/>
                </p:cNvSpPr>
                <p:nvPr/>
              </p:nvSpPr>
              <p:spPr bwMode="auto">
                <a:xfrm flipH="1" flipV="1">
                  <a:off x="8436" y="14736"/>
                  <a:ext cx="143" cy="138"/>
                </a:xfrm>
                <a:custGeom>
                  <a:avLst/>
                  <a:gdLst>
                    <a:gd name="T0" fmla="*/ 0 w 24360"/>
                    <a:gd name="T1" fmla="*/ 0 h 21600"/>
                    <a:gd name="T2" fmla="*/ 0 w 24360"/>
                    <a:gd name="T3" fmla="*/ 0 h 21600"/>
                    <a:gd name="T4" fmla="*/ 0 w 2436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4360"/>
                    <a:gd name="T10" fmla="*/ 0 h 21600"/>
                    <a:gd name="T11" fmla="*/ 24360 w 2436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360" h="21600" fill="none" extrusionOk="0">
                      <a:moveTo>
                        <a:pt x="0" y="177"/>
                      </a:moveTo>
                      <a:cubicBezTo>
                        <a:pt x="915" y="59"/>
                        <a:pt x="1837" y="-1"/>
                        <a:pt x="2760" y="0"/>
                      </a:cubicBezTo>
                      <a:cubicBezTo>
                        <a:pt x="14689" y="0"/>
                        <a:pt x="24360" y="9670"/>
                        <a:pt x="24360" y="21600"/>
                      </a:cubicBezTo>
                    </a:path>
                    <a:path w="24360" h="21600" stroke="0" extrusionOk="0">
                      <a:moveTo>
                        <a:pt x="0" y="177"/>
                      </a:moveTo>
                      <a:cubicBezTo>
                        <a:pt x="915" y="59"/>
                        <a:pt x="1837" y="-1"/>
                        <a:pt x="2760" y="0"/>
                      </a:cubicBezTo>
                      <a:cubicBezTo>
                        <a:pt x="14689" y="0"/>
                        <a:pt x="24360" y="9670"/>
                        <a:pt x="24360" y="21600"/>
                      </a:cubicBezTo>
                      <a:lnTo>
                        <a:pt x="276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5" name="Group 422"/>
            <p:cNvGrpSpPr>
              <a:grpSpLocks/>
            </p:cNvGrpSpPr>
            <p:nvPr/>
          </p:nvGrpSpPr>
          <p:grpSpPr bwMode="auto">
            <a:xfrm rot="1625859">
              <a:off x="3729" y="677"/>
              <a:ext cx="750" cy="250"/>
              <a:chOff x="3654" y="2264"/>
              <a:chExt cx="1306" cy="703"/>
            </a:xfrm>
          </p:grpSpPr>
          <p:sp>
            <p:nvSpPr>
              <p:cNvPr id="87" name="Freeform 423"/>
              <p:cNvSpPr>
                <a:spLocks/>
              </p:cNvSpPr>
              <p:nvPr/>
            </p:nvSpPr>
            <p:spPr bwMode="auto">
              <a:xfrm flipV="1">
                <a:off x="3654" y="2504"/>
                <a:ext cx="260" cy="161"/>
              </a:xfrm>
              <a:custGeom>
                <a:avLst/>
                <a:gdLst>
                  <a:gd name="T0" fmla="*/ 0 w 414"/>
                  <a:gd name="T1" fmla="*/ 17 h 258"/>
                  <a:gd name="T2" fmla="*/ 27 w 414"/>
                  <a:gd name="T3" fmla="*/ 0 h 258"/>
                  <a:gd name="T4" fmla="*/ 64 w 414"/>
                  <a:gd name="T5" fmla="*/ 0 h 258"/>
                  <a:gd name="T6" fmla="*/ 64 w 414"/>
                  <a:gd name="T7" fmla="*/ 39 h 258"/>
                  <a:gd name="T8" fmla="*/ 23 w 414"/>
                  <a:gd name="T9" fmla="*/ 39 h 258"/>
                  <a:gd name="T10" fmla="*/ 0 w 414"/>
                  <a:gd name="T11" fmla="*/ 17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4"/>
                  <a:gd name="T19" fmla="*/ 0 h 258"/>
                  <a:gd name="T20" fmla="*/ 414 w 414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4" h="258">
                    <a:moveTo>
                      <a:pt x="0" y="114"/>
                    </a:moveTo>
                    <a:lnTo>
                      <a:pt x="174" y="0"/>
                    </a:lnTo>
                    <a:lnTo>
                      <a:pt x="414" y="0"/>
                    </a:lnTo>
                    <a:lnTo>
                      <a:pt x="414" y="258"/>
                    </a:lnTo>
                    <a:lnTo>
                      <a:pt x="150" y="25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Oval 424"/>
              <p:cNvSpPr>
                <a:spLocks noChangeArrowheads="1"/>
              </p:cNvSpPr>
              <p:nvPr/>
            </p:nvSpPr>
            <p:spPr bwMode="auto">
              <a:xfrm flipH="1" flipV="1">
                <a:off x="4693" y="2742"/>
                <a:ext cx="267" cy="225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Line 425"/>
              <p:cNvSpPr>
                <a:spLocks noChangeShapeType="1"/>
              </p:cNvSpPr>
              <p:nvPr/>
            </p:nvSpPr>
            <p:spPr bwMode="auto">
              <a:xfrm flipH="1" flipV="1">
                <a:off x="4471" y="2541"/>
                <a:ext cx="275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426"/>
              <p:cNvSpPr>
                <a:spLocks/>
              </p:cNvSpPr>
              <p:nvPr/>
            </p:nvSpPr>
            <p:spPr bwMode="auto">
              <a:xfrm flipH="1" flipV="1">
                <a:off x="4121" y="2264"/>
                <a:ext cx="350" cy="472"/>
              </a:xfrm>
              <a:custGeom>
                <a:avLst/>
                <a:gdLst>
                  <a:gd name="T0" fmla="*/ 0 w 558"/>
                  <a:gd name="T1" fmla="*/ 30 h 870"/>
                  <a:gd name="T2" fmla="*/ 0 w 558"/>
                  <a:gd name="T3" fmla="*/ 75 h 870"/>
                  <a:gd name="T4" fmla="*/ 87 w 558"/>
                  <a:gd name="T5" fmla="*/ 75 h 870"/>
                  <a:gd name="T6" fmla="*/ 87 w 558"/>
                  <a:gd name="T7" fmla="*/ 29 h 870"/>
                  <a:gd name="T8" fmla="*/ 41 w 558"/>
                  <a:gd name="T9" fmla="*/ 0 h 870"/>
                  <a:gd name="T10" fmla="*/ 0 w 558"/>
                  <a:gd name="T11" fmla="*/ 30 h 8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8"/>
                  <a:gd name="T19" fmla="*/ 0 h 870"/>
                  <a:gd name="T20" fmla="*/ 558 w 558"/>
                  <a:gd name="T21" fmla="*/ 870 h 8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8" h="870">
                    <a:moveTo>
                      <a:pt x="0" y="348"/>
                    </a:moveTo>
                    <a:lnTo>
                      <a:pt x="0" y="870"/>
                    </a:lnTo>
                    <a:lnTo>
                      <a:pt x="558" y="870"/>
                    </a:lnTo>
                    <a:lnTo>
                      <a:pt x="558" y="330"/>
                    </a:lnTo>
                    <a:lnTo>
                      <a:pt x="270" y="0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Line 427"/>
              <p:cNvSpPr>
                <a:spLocks noChangeShapeType="1"/>
              </p:cNvSpPr>
              <p:nvPr/>
            </p:nvSpPr>
            <p:spPr bwMode="auto">
              <a:xfrm flipH="1" flipV="1">
                <a:off x="3917" y="2556"/>
                <a:ext cx="20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6" name="Line 428"/>
            <p:cNvSpPr>
              <a:spLocks noChangeShapeType="1"/>
            </p:cNvSpPr>
            <p:nvPr/>
          </p:nvSpPr>
          <p:spPr bwMode="auto">
            <a:xfrm rot="368069" flipV="1">
              <a:off x="4066" y="997"/>
              <a:ext cx="209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Group 429"/>
          <p:cNvGrpSpPr>
            <a:grpSpLocks/>
          </p:cNvGrpSpPr>
          <p:nvPr/>
        </p:nvGrpSpPr>
        <p:grpSpPr bwMode="auto">
          <a:xfrm>
            <a:off x="3851275" y="1773238"/>
            <a:ext cx="1092200" cy="301625"/>
            <a:chOff x="4689" y="7547"/>
            <a:chExt cx="2125" cy="614"/>
          </a:xfrm>
        </p:grpSpPr>
        <p:sp>
          <p:nvSpPr>
            <p:cNvPr id="111" name="Freeform 430"/>
            <p:cNvSpPr>
              <a:spLocks/>
            </p:cNvSpPr>
            <p:nvPr/>
          </p:nvSpPr>
          <p:spPr bwMode="auto">
            <a:xfrm rot="-770595" flipH="1" flipV="1">
              <a:off x="5331" y="7547"/>
              <a:ext cx="620" cy="542"/>
            </a:xfrm>
            <a:custGeom>
              <a:avLst/>
              <a:gdLst>
                <a:gd name="T0" fmla="*/ 0 w 558"/>
                <a:gd name="T1" fmla="*/ 52 h 870"/>
                <a:gd name="T2" fmla="*/ 0 w 558"/>
                <a:gd name="T3" fmla="*/ 131 h 870"/>
                <a:gd name="T4" fmla="*/ 851 w 558"/>
                <a:gd name="T5" fmla="*/ 131 h 870"/>
                <a:gd name="T6" fmla="*/ 851 w 558"/>
                <a:gd name="T7" fmla="*/ 50 h 870"/>
                <a:gd name="T8" fmla="*/ 411 w 558"/>
                <a:gd name="T9" fmla="*/ 0 h 870"/>
                <a:gd name="T10" fmla="*/ 0 w 558"/>
                <a:gd name="T11" fmla="*/ 52 h 8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8"/>
                <a:gd name="T19" fmla="*/ 0 h 870"/>
                <a:gd name="T20" fmla="*/ 558 w 558"/>
                <a:gd name="T21" fmla="*/ 870 h 8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8" h="870">
                  <a:moveTo>
                    <a:pt x="0" y="348"/>
                  </a:moveTo>
                  <a:lnTo>
                    <a:pt x="0" y="870"/>
                  </a:lnTo>
                  <a:lnTo>
                    <a:pt x="558" y="870"/>
                  </a:lnTo>
                  <a:lnTo>
                    <a:pt x="558" y="330"/>
                  </a:lnTo>
                  <a:lnTo>
                    <a:pt x="270" y="0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Line 431"/>
            <p:cNvSpPr>
              <a:spLocks noChangeShapeType="1"/>
            </p:cNvSpPr>
            <p:nvPr/>
          </p:nvSpPr>
          <p:spPr bwMode="auto">
            <a:xfrm rot="-770595" flipH="1" flipV="1">
              <a:off x="4997" y="7991"/>
              <a:ext cx="3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3" name="Group 432"/>
            <p:cNvGrpSpPr>
              <a:grpSpLocks/>
            </p:cNvGrpSpPr>
            <p:nvPr/>
          </p:nvGrpSpPr>
          <p:grpSpPr bwMode="auto">
            <a:xfrm rot="9924585">
              <a:off x="4689" y="7954"/>
              <a:ext cx="456" cy="195"/>
              <a:chOff x="4440" y="7223"/>
              <a:chExt cx="402" cy="169"/>
            </a:xfrm>
          </p:grpSpPr>
          <p:sp>
            <p:nvSpPr>
              <p:cNvPr id="116" name="Freeform 433"/>
              <p:cNvSpPr>
                <a:spLocks/>
              </p:cNvSpPr>
              <p:nvPr/>
            </p:nvSpPr>
            <p:spPr bwMode="auto">
              <a:xfrm>
                <a:off x="4440" y="7223"/>
                <a:ext cx="276" cy="169"/>
              </a:xfrm>
              <a:custGeom>
                <a:avLst/>
                <a:gdLst>
                  <a:gd name="T0" fmla="*/ 26 w 606"/>
                  <a:gd name="T1" fmla="*/ 0 h 240"/>
                  <a:gd name="T2" fmla="*/ 0 w 606"/>
                  <a:gd name="T3" fmla="*/ 0 h 240"/>
                  <a:gd name="T4" fmla="*/ 0 w 606"/>
                  <a:gd name="T5" fmla="*/ 59 h 240"/>
                  <a:gd name="T6" fmla="*/ 26 w 606"/>
                  <a:gd name="T7" fmla="*/ 59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6"/>
                  <a:gd name="T13" fmla="*/ 0 h 240"/>
                  <a:gd name="T14" fmla="*/ 606 w 606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6" h="240">
                    <a:moveTo>
                      <a:pt x="600" y="0"/>
                    </a:moveTo>
                    <a:lnTo>
                      <a:pt x="0" y="0"/>
                    </a:lnTo>
                    <a:lnTo>
                      <a:pt x="0" y="240"/>
                    </a:lnTo>
                    <a:lnTo>
                      <a:pt x="606" y="240"/>
                    </a:lnTo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7" name="Group 434"/>
              <p:cNvGrpSpPr>
                <a:grpSpLocks/>
              </p:cNvGrpSpPr>
              <p:nvPr/>
            </p:nvGrpSpPr>
            <p:grpSpPr bwMode="auto">
              <a:xfrm flipH="1">
                <a:off x="4698" y="7223"/>
                <a:ext cx="144" cy="169"/>
                <a:chOff x="8436" y="14628"/>
                <a:chExt cx="143" cy="246"/>
              </a:xfrm>
            </p:grpSpPr>
            <p:sp>
              <p:nvSpPr>
                <p:cNvPr id="118" name="Arc 435"/>
                <p:cNvSpPr>
                  <a:spLocks/>
                </p:cNvSpPr>
                <p:nvPr/>
              </p:nvSpPr>
              <p:spPr bwMode="auto">
                <a:xfrm flipH="1">
                  <a:off x="8436" y="14628"/>
                  <a:ext cx="138" cy="1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Arc 436"/>
                <p:cNvSpPr>
                  <a:spLocks/>
                </p:cNvSpPr>
                <p:nvPr/>
              </p:nvSpPr>
              <p:spPr bwMode="auto">
                <a:xfrm flipH="1" flipV="1">
                  <a:off x="8436" y="14736"/>
                  <a:ext cx="143" cy="138"/>
                </a:xfrm>
                <a:custGeom>
                  <a:avLst/>
                  <a:gdLst>
                    <a:gd name="T0" fmla="*/ 0 w 24360"/>
                    <a:gd name="T1" fmla="*/ 0 h 21600"/>
                    <a:gd name="T2" fmla="*/ 0 w 24360"/>
                    <a:gd name="T3" fmla="*/ 0 h 21600"/>
                    <a:gd name="T4" fmla="*/ 0 w 2436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4360"/>
                    <a:gd name="T10" fmla="*/ 0 h 21600"/>
                    <a:gd name="T11" fmla="*/ 24360 w 2436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360" h="21600" fill="none" extrusionOk="0">
                      <a:moveTo>
                        <a:pt x="0" y="177"/>
                      </a:moveTo>
                      <a:cubicBezTo>
                        <a:pt x="915" y="59"/>
                        <a:pt x="1837" y="-1"/>
                        <a:pt x="2760" y="0"/>
                      </a:cubicBezTo>
                      <a:cubicBezTo>
                        <a:pt x="14689" y="0"/>
                        <a:pt x="24360" y="9670"/>
                        <a:pt x="24360" y="21600"/>
                      </a:cubicBezTo>
                    </a:path>
                    <a:path w="24360" h="21600" stroke="0" extrusionOk="0">
                      <a:moveTo>
                        <a:pt x="0" y="177"/>
                      </a:moveTo>
                      <a:cubicBezTo>
                        <a:pt x="915" y="59"/>
                        <a:pt x="1837" y="-1"/>
                        <a:pt x="2760" y="0"/>
                      </a:cubicBezTo>
                      <a:cubicBezTo>
                        <a:pt x="14689" y="0"/>
                        <a:pt x="24360" y="9670"/>
                        <a:pt x="24360" y="21600"/>
                      </a:cubicBezTo>
                      <a:lnTo>
                        <a:pt x="276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4" name="Oval 437"/>
            <p:cNvSpPr>
              <a:spLocks noChangeArrowheads="1"/>
            </p:cNvSpPr>
            <p:nvPr/>
          </p:nvSpPr>
          <p:spPr bwMode="auto">
            <a:xfrm rot="-153342" flipH="1" flipV="1">
              <a:off x="6342" y="7902"/>
              <a:ext cx="472" cy="259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Line 438"/>
            <p:cNvSpPr>
              <a:spLocks noChangeShapeType="1"/>
            </p:cNvSpPr>
            <p:nvPr/>
          </p:nvSpPr>
          <p:spPr bwMode="auto">
            <a:xfrm rot="-153342" flipH="1" flipV="1">
              <a:off x="5939" y="7770"/>
              <a:ext cx="397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Group 439"/>
          <p:cNvGrpSpPr>
            <a:grpSpLocks/>
          </p:cNvGrpSpPr>
          <p:nvPr/>
        </p:nvGrpSpPr>
        <p:grpSpPr bwMode="auto">
          <a:xfrm rot="532397">
            <a:off x="3924300" y="2205038"/>
            <a:ext cx="1192213" cy="419100"/>
            <a:chOff x="4995" y="8376"/>
            <a:chExt cx="2318" cy="851"/>
          </a:xfrm>
        </p:grpSpPr>
        <p:sp>
          <p:nvSpPr>
            <p:cNvPr id="121" name="Oval 440"/>
            <p:cNvSpPr>
              <a:spLocks noChangeArrowheads="1"/>
            </p:cNvSpPr>
            <p:nvPr/>
          </p:nvSpPr>
          <p:spPr bwMode="auto">
            <a:xfrm rot="-1461819">
              <a:off x="4995" y="8691"/>
              <a:ext cx="427" cy="295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Line 441"/>
            <p:cNvSpPr>
              <a:spLocks noChangeShapeType="1"/>
            </p:cNvSpPr>
            <p:nvPr/>
          </p:nvSpPr>
          <p:spPr bwMode="auto">
            <a:xfrm rot="-1461819">
              <a:off x="5414" y="8769"/>
              <a:ext cx="439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442"/>
            <p:cNvSpPr>
              <a:spLocks/>
            </p:cNvSpPr>
            <p:nvPr/>
          </p:nvSpPr>
          <p:spPr bwMode="auto">
            <a:xfrm rot="-1461819">
              <a:off x="5898" y="8607"/>
              <a:ext cx="560" cy="620"/>
            </a:xfrm>
            <a:custGeom>
              <a:avLst/>
              <a:gdLst>
                <a:gd name="T0" fmla="*/ 0 w 558"/>
                <a:gd name="T1" fmla="*/ 90 h 870"/>
                <a:gd name="T2" fmla="*/ 0 w 558"/>
                <a:gd name="T3" fmla="*/ 224 h 870"/>
                <a:gd name="T4" fmla="*/ 566 w 558"/>
                <a:gd name="T5" fmla="*/ 224 h 870"/>
                <a:gd name="T6" fmla="*/ 566 w 558"/>
                <a:gd name="T7" fmla="*/ 85 h 870"/>
                <a:gd name="T8" fmla="*/ 274 w 558"/>
                <a:gd name="T9" fmla="*/ 0 h 870"/>
                <a:gd name="T10" fmla="*/ 0 w 558"/>
                <a:gd name="T11" fmla="*/ 90 h 8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8"/>
                <a:gd name="T19" fmla="*/ 0 h 870"/>
                <a:gd name="T20" fmla="*/ 558 w 558"/>
                <a:gd name="T21" fmla="*/ 870 h 8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8" h="870">
                  <a:moveTo>
                    <a:pt x="0" y="348"/>
                  </a:moveTo>
                  <a:lnTo>
                    <a:pt x="0" y="870"/>
                  </a:lnTo>
                  <a:lnTo>
                    <a:pt x="558" y="870"/>
                  </a:lnTo>
                  <a:lnTo>
                    <a:pt x="558" y="330"/>
                  </a:lnTo>
                  <a:lnTo>
                    <a:pt x="270" y="0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Line 443"/>
            <p:cNvSpPr>
              <a:spLocks noChangeShapeType="1"/>
            </p:cNvSpPr>
            <p:nvPr/>
          </p:nvSpPr>
          <p:spPr bwMode="auto">
            <a:xfrm rot="-1461819">
              <a:off x="6381" y="8669"/>
              <a:ext cx="3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5" name="Group 444"/>
            <p:cNvGrpSpPr>
              <a:grpSpLocks/>
            </p:cNvGrpSpPr>
            <p:nvPr/>
          </p:nvGrpSpPr>
          <p:grpSpPr bwMode="auto">
            <a:xfrm rot="-1583127">
              <a:off x="6612" y="8376"/>
              <a:ext cx="701" cy="194"/>
              <a:chOff x="4422" y="6949"/>
              <a:chExt cx="618" cy="169"/>
            </a:xfrm>
          </p:grpSpPr>
          <p:sp>
            <p:nvSpPr>
              <p:cNvPr id="126" name="Freeform 445"/>
              <p:cNvSpPr>
                <a:spLocks/>
              </p:cNvSpPr>
              <p:nvPr/>
            </p:nvSpPr>
            <p:spPr bwMode="auto">
              <a:xfrm>
                <a:off x="4422" y="6949"/>
                <a:ext cx="606" cy="169"/>
              </a:xfrm>
              <a:custGeom>
                <a:avLst/>
                <a:gdLst>
                  <a:gd name="T0" fmla="*/ 600 w 606"/>
                  <a:gd name="T1" fmla="*/ 0 h 240"/>
                  <a:gd name="T2" fmla="*/ 0 w 606"/>
                  <a:gd name="T3" fmla="*/ 0 h 240"/>
                  <a:gd name="T4" fmla="*/ 0 w 606"/>
                  <a:gd name="T5" fmla="*/ 59 h 240"/>
                  <a:gd name="T6" fmla="*/ 606 w 606"/>
                  <a:gd name="T7" fmla="*/ 59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6"/>
                  <a:gd name="T13" fmla="*/ 0 h 240"/>
                  <a:gd name="T14" fmla="*/ 606 w 606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6" h="240">
                    <a:moveTo>
                      <a:pt x="600" y="0"/>
                    </a:moveTo>
                    <a:lnTo>
                      <a:pt x="0" y="0"/>
                    </a:lnTo>
                    <a:lnTo>
                      <a:pt x="0" y="240"/>
                    </a:lnTo>
                    <a:lnTo>
                      <a:pt x="606" y="240"/>
                    </a:lnTo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7" name="Group 446"/>
              <p:cNvGrpSpPr>
                <a:grpSpLocks/>
              </p:cNvGrpSpPr>
              <p:nvPr/>
            </p:nvGrpSpPr>
            <p:grpSpPr bwMode="auto">
              <a:xfrm>
                <a:off x="4896" y="6949"/>
                <a:ext cx="144" cy="169"/>
                <a:chOff x="8436" y="14628"/>
                <a:chExt cx="143" cy="246"/>
              </a:xfrm>
            </p:grpSpPr>
            <p:sp>
              <p:nvSpPr>
                <p:cNvPr id="128" name="Arc 447"/>
                <p:cNvSpPr>
                  <a:spLocks/>
                </p:cNvSpPr>
                <p:nvPr/>
              </p:nvSpPr>
              <p:spPr bwMode="auto">
                <a:xfrm flipH="1">
                  <a:off x="8436" y="14628"/>
                  <a:ext cx="138" cy="1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Arc 448"/>
                <p:cNvSpPr>
                  <a:spLocks/>
                </p:cNvSpPr>
                <p:nvPr/>
              </p:nvSpPr>
              <p:spPr bwMode="auto">
                <a:xfrm flipH="1" flipV="1">
                  <a:off x="8436" y="14736"/>
                  <a:ext cx="143" cy="138"/>
                </a:xfrm>
                <a:custGeom>
                  <a:avLst/>
                  <a:gdLst>
                    <a:gd name="T0" fmla="*/ 0 w 24360"/>
                    <a:gd name="T1" fmla="*/ 0 h 21600"/>
                    <a:gd name="T2" fmla="*/ 0 w 24360"/>
                    <a:gd name="T3" fmla="*/ 0 h 21600"/>
                    <a:gd name="T4" fmla="*/ 0 w 2436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4360"/>
                    <a:gd name="T10" fmla="*/ 0 h 21600"/>
                    <a:gd name="T11" fmla="*/ 24360 w 2436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360" h="21600" fill="none" extrusionOk="0">
                      <a:moveTo>
                        <a:pt x="0" y="177"/>
                      </a:moveTo>
                      <a:cubicBezTo>
                        <a:pt x="915" y="59"/>
                        <a:pt x="1837" y="-1"/>
                        <a:pt x="2760" y="0"/>
                      </a:cubicBezTo>
                      <a:cubicBezTo>
                        <a:pt x="14689" y="0"/>
                        <a:pt x="24360" y="9670"/>
                        <a:pt x="24360" y="21600"/>
                      </a:cubicBezTo>
                    </a:path>
                    <a:path w="24360" h="21600" stroke="0" extrusionOk="0">
                      <a:moveTo>
                        <a:pt x="0" y="177"/>
                      </a:moveTo>
                      <a:cubicBezTo>
                        <a:pt x="915" y="59"/>
                        <a:pt x="1837" y="-1"/>
                        <a:pt x="2760" y="0"/>
                      </a:cubicBezTo>
                      <a:cubicBezTo>
                        <a:pt x="14689" y="0"/>
                        <a:pt x="24360" y="9670"/>
                        <a:pt x="24360" y="21600"/>
                      </a:cubicBezTo>
                      <a:lnTo>
                        <a:pt x="276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30" name="Group 449"/>
          <p:cNvGrpSpPr>
            <a:grpSpLocks/>
          </p:cNvGrpSpPr>
          <p:nvPr/>
        </p:nvGrpSpPr>
        <p:grpSpPr bwMode="auto">
          <a:xfrm rot="-436333">
            <a:off x="2303463" y="333375"/>
            <a:ext cx="1638300" cy="1377950"/>
            <a:chOff x="1585" y="210"/>
            <a:chExt cx="1032" cy="868"/>
          </a:xfrm>
        </p:grpSpPr>
        <p:grpSp>
          <p:nvGrpSpPr>
            <p:cNvPr id="131" name="Group 450"/>
            <p:cNvGrpSpPr>
              <a:grpSpLocks/>
            </p:cNvGrpSpPr>
            <p:nvPr/>
          </p:nvGrpSpPr>
          <p:grpSpPr bwMode="auto">
            <a:xfrm rot="-2193130">
              <a:off x="1740" y="510"/>
              <a:ext cx="750" cy="250"/>
              <a:chOff x="3654" y="2264"/>
              <a:chExt cx="1306" cy="703"/>
            </a:xfrm>
          </p:grpSpPr>
          <p:sp>
            <p:nvSpPr>
              <p:cNvPr id="144" name="Freeform 451"/>
              <p:cNvSpPr>
                <a:spLocks/>
              </p:cNvSpPr>
              <p:nvPr/>
            </p:nvSpPr>
            <p:spPr bwMode="auto">
              <a:xfrm flipV="1">
                <a:off x="3654" y="2504"/>
                <a:ext cx="260" cy="161"/>
              </a:xfrm>
              <a:custGeom>
                <a:avLst/>
                <a:gdLst>
                  <a:gd name="T0" fmla="*/ 0 w 414"/>
                  <a:gd name="T1" fmla="*/ 17 h 258"/>
                  <a:gd name="T2" fmla="*/ 27 w 414"/>
                  <a:gd name="T3" fmla="*/ 0 h 258"/>
                  <a:gd name="T4" fmla="*/ 64 w 414"/>
                  <a:gd name="T5" fmla="*/ 0 h 258"/>
                  <a:gd name="T6" fmla="*/ 64 w 414"/>
                  <a:gd name="T7" fmla="*/ 39 h 258"/>
                  <a:gd name="T8" fmla="*/ 23 w 414"/>
                  <a:gd name="T9" fmla="*/ 39 h 258"/>
                  <a:gd name="T10" fmla="*/ 0 w 414"/>
                  <a:gd name="T11" fmla="*/ 17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4"/>
                  <a:gd name="T19" fmla="*/ 0 h 258"/>
                  <a:gd name="T20" fmla="*/ 414 w 414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4" h="258">
                    <a:moveTo>
                      <a:pt x="0" y="114"/>
                    </a:moveTo>
                    <a:lnTo>
                      <a:pt x="174" y="0"/>
                    </a:lnTo>
                    <a:lnTo>
                      <a:pt x="414" y="0"/>
                    </a:lnTo>
                    <a:lnTo>
                      <a:pt x="414" y="258"/>
                    </a:lnTo>
                    <a:lnTo>
                      <a:pt x="150" y="25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Oval 452"/>
              <p:cNvSpPr>
                <a:spLocks noChangeArrowheads="1"/>
              </p:cNvSpPr>
              <p:nvPr/>
            </p:nvSpPr>
            <p:spPr bwMode="auto">
              <a:xfrm flipH="1" flipV="1">
                <a:off x="4693" y="2742"/>
                <a:ext cx="267" cy="225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Line 453"/>
              <p:cNvSpPr>
                <a:spLocks noChangeShapeType="1"/>
              </p:cNvSpPr>
              <p:nvPr/>
            </p:nvSpPr>
            <p:spPr bwMode="auto">
              <a:xfrm flipH="1" flipV="1">
                <a:off x="4471" y="2541"/>
                <a:ext cx="275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454"/>
              <p:cNvSpPr>
                <a:spLocks/>
              </p:cNvSpPr>
              <p:nvPr/>
            </p:nvSpPr>
            <p:spPr bwMode="auto">
              <a:xfrm flipH="1" flipV="1">
                <a:off x="4121" y="2264"/>
                <a:ext cx="350" cy="472"/>
              </a:xfrm>
              <a:custGeom>
                <a:avLst/>
                <a:gdLst>
                  <a:gd name="T0" fmla="*/ 0 w 558"/>
                  <a:gd name="T1" fmla="*/ 30 h 870"/>
                  <a:gd name="T2" fmla="*/ 0 w 558"/>
                  <a:gd name="T3" fmla="*/ 75 h 870"/>
                  <a:gd name="T4" fmla="*/ 87 w 558"/>
                  <a:gd name="T5" fmla="*/ 75 h 870"/>
                  <a:gd name="T6" fmla="*/ 87 w 558"/>
                  <a:gd name="T7" fmla="*/ 29 h 870"/>
                  <a:gd name="T8" fmla="*/ 41 w 558"/>
                  <a:gd name="T9" fmla="*/ 0 h 870"/>
                  <a:gd name="T10" fmla="*/ 0 w 558"/>
                  <a:gd name="T11" fmla="*/ 30 h 8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8"/>
                  <a:gd name="T19" fmla="*/ 0 h 870"/>
                  <a:gd name="T20" fmla="*/ 558 w 558"/>
                  <a:gd name="T21" fmla="*/ 870 h 8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8" h="870">
                    <a:moveTo>
                      <a:pt x="0" y="348"/>
                    </a:moveTo>
                    <a:lnTo>
                      <a:pt x="0" y="870"/>
                    </a:lnTo>
                    <a:lnTo>
                      <a:pt x="558" y="870"/>
                    </a:lnTo>
                    <a:lnTo>
                      <a:pt x="558" y="330"/>
                    </a:lnTo>
                    <a:lnTo>
                      <a:pt x="270" y="0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Line 455"/>
              <p:cNvSpPr>
                <a:spLocks noChangeShapeType="1"/>
              </p:cNvSpPr>
              <p:nvPr/>
            </p:nvSpPr>
            <p:spPr bwMode="auto">
              <a:xfrm flipH="1" flipV="1">
                <a:off x="3917" y="2556"/>
                <a:ext cx="20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2" name="Group 456"/>
            <p:cNvGrpSpPr>
              <a:grpSpLocks/>
            </p:cNvGrpSpPr>
            <p:nvPr/>
          </p:nvGrpSpPr>
          <p:grpSpPr bwMode="auto">
            <a:xfrm rot="8472964">
              <a:off x="1892" y="792"/>
              <a:ext cx="725" cy="286"/>
              <a:chOff x="7422" y="2744"/>
              <a:chExt cx="2232" cy="1296"/>
            </a:xfrm>
          </p:grpSpPr>
          <p:sp>
            <p:nvSpPr>
              <p:cNvPr id="139" name="Oval 457"/>
              <p:cNvSpPr>
                <a:spLocks noChangeArrowheads="1"/>
              </p:cNvSpPr>
              <p:nvPr/>
            </p:nvSpPr>
            <p:spPr bwMode="auto">
              <a:xfrm>
                <a:off x="7422" y="2744"/>
                <a:ext cx="426" cy="414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Line 458"/>
              <p:cNvSpPr>
                <a:spLocks noChangeShapeType="1"/>
              </p:cNvSpPr>
              <p:nvPr/>
            </p:nvSpPr>
            <p:spPr bwMode="auto">
              <a:xfrm>
                <a:off x="7764" y="3086"/>
                <a:ext cx="438" cy="4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459"/>
              <p:cNvSpPr>
                <a:spLocks/>
              </p:cNvSpPr>
              <p:nvPr/>
            </p:nvSpPr>
            <p:spPr bwMode="auto">
              <a:xfrm>
                <a:off x="8202" y="3170"/>
                <a:ext cx="558" cy="870"/>
              </a:xfrm>
              <a:custGeom>
                <a:avLst/>
                <a:gdLst>
                  <a:gd name="T0" fmla="*/ 0 w 558"/>
                  <a:gd name="T1" fmla="*/ 348 h 870"/>
                  <a:gd name="T2" fmla="*/ 0 w 558"/>
                  <a:gd name="T3" fmla="*/ 870 h 870"/>
                  <a:gd name="T4" fmla="*/ 558 w 558"/>
                  <a:gd name="T5" fmla="*/ 870 h 870"/>
                  <a:gd name="T6" fmla="*/ 558 w 558"/>
                  <a:gd name="T7" fmla="*/ 330 h 870"/>
                  <a:gd name="T8" fmla="*/ 270 w 558"/>
                  <a:gd name="T9" fmla="*/ 0 h 870"/>
                  <a:gd name="T10" fmla="*/ 0 w 558"/>
                  <a:gd name="T11" fmla="*/ 348 h 8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8"/>
                  <a:gd name="T19" fmla="*/ 0 h 870"/>
                  <a:gd name="T20" fmla="*/ 558 w 558"/>
                  <a:gd name="T21" fmla="*/ 870 h 8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8" h="870">
                    <a:moveTo>
                      <a:pt x="0" y="348"/>
                    </a:moveTo>
                    <a:lnTo>
                      <a:pt x="0" y="870"/>
                    </a:lnTo>
                    <a:lnTo>
                      <a:pt x="558" y="870"/>
                    </a:lnTo>
                    <a:lnTo>
                      <a:pt x="558" y="330"/>
                    </a:lnTo>
                    <a:lnTo>
                      <a:pt x="270" y="0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Line 460"/>
              <p:cNvSpPr>
                <a:spLocks noChangeShapeType="1"/>
              </p:cNvSpPr>
              <p:nvPr/>
            </p:nvSpPr>
            <p:spPr bwMode="auto">
              <a:xfrm>
                <a:off x="8754" y="3500"/>
                <a:ext cx="3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461"/>
              <p:cNvSpPr>
                <a:spLocks/>
              </p:cNvSpPr>
              <p:nvPr/>
            </p:nvSpPr>
            <p:spPr bwMode="auto">
              <a:xfrm>
                <a:off x="9054" y="3372"/>
                <a:ext cx="600" cy="264"/>
              </a:xfrm>
              <a:custGeom>
                <a:avLst/>
                <a:gdLst>
                  <a:gd name="T0" fmla="*/ 0 w 600"/>
                  <a:gd name="T1" fmla="*/ 0 h 264"/>
                  <a:gd name="T2" fmla="*/ 0 w 600"/>
                  <a:gd name="T3" fmla="*/ 264 h 264"/>
                  <a:gd name="T4" fmla="*/ 588 w 600"/>
                  <a:gd name="T5" fmla="*/ 264 h 264"/>
                  <a:gd name="T6" fmla="*/ 420 w 600"/>
                  <a:gd name="T7" fmla="*/ 114 h 264"/>
                  <a:gd name="T8" fmla="*/ 600 w 600"/>
                  <a:gd name="T9" fmla="*/ 0 h 264"/>
                  <a:gd name="T10" fmla="*/ 0 w 600"/>
                  <a:gd name="T11" fmla="*/ 0 h 2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0"/>
                  <a:gd name="T19" fmla="*/ 0 h 264"/>
                  <a:gd name="T20" fmla="*/ 600 w 600"/>
                  <a:gd name="T21" fmla="*/ 264 h 2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0" h="264">
                    <a:moveTo>
                      <a:pt x="0" y="0"/>
                    </a:moveTo>
                    <a:lnTo>
                      <a:pt x="0" y="264"/>
                    </a:lnTo>
                    <a:lnTo>
                      <a:pt x="588" y="264"/>
                    </a:lnTo>
                    <a:lnTo>
                      <a:pt x="420" y="114"/>
                    </a:lnTo>
                    <a:lnTo>
                      <a:pt x="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" name="Group 462"/>
            <p:cNvGrpSpPr>
              <a:grpSpLocks/>
            </p:cNvGrpSpPr>
            <p:nvPr/>
          </p:nvGrpSpPr>
          <p:grpSpPr bwMode="auto">
            <a:xfrm rot="-2193130">
              <a:off x="1585" y="210"/>
              <a:ext cx="750" cy="250"/>
              <a:chOff x="3654" y="2264"/>
              <a:chExt cx="1306" cy="703"/>
            </a:xfrm>
          </p:grpSpPr>
          <p:sp>
            <p:nvSpPr>
              <p:cNvPr id="134" name="Freeform 463"/>
              <p:cNvSpPr>
                <a:spLocks/>
              </p:cNvSpPr>
              <p:nvPr/>
            </p:nvSpPr>
            <p:spPr bwMode="auto">
              <a:xfrm flipV="1">
                <a:off x="3654" y="2504"/>
                <a:ext cx="260" cy="161"/>
              </a:xfrm>
              <a:custGeom>
                <a:avLst/>
                <a:gdLst>
                  <a:gd name="T0" fmla="*/ 0 w 414"/>
                  <a:gd name="T1" fmla="*/ 17 h 258"/>
                  <a:gd name="T2" fmla="*/ 27 w 414"/>
                  <a:gd name="T3" fmla="*/ 0 h 258"/>
                  <a:gd name="T4" fmla="*/ 64 w 414"/>
                  <a:gd name="T5" fmla="*/ 0 h 258"/>
                  <a:gd name="T6" fmla="*/ 64 w 414"/>
                  <a:gd name="T7" fmla="*/ 39 h 258"/>
                  <a:gd name="T8" fmla="*/ 23 w 414"/>
                  <a:gd name="T9" fmla="*/ 39 h 258"/>
                  <a:gd name="T10" fmla="*/ 0 w 414"/>
                  <a:gd name="T11" fmla="*/ 17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4"/>
                  <a:gd name="T19" fmla="*/ 0 h 258"/>
                  <a:gd name="T20" fmla="*/ 414 w 414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4" h="258">
                    <a:moveTo>
                      <a:pt x="0" y="114"/>
                    </a:moveTo>
                    <a:lnTo>
                      <a:pt x="174" y="0"/>
                    </a:lnTo>
                    <a:lnTo>
                      <a:pt x="414" y="0"/>
                    </a:lnTo>
                    <a:lnTo>
                      <a:pt x="414" y="258"/>
                    </a:lnTo>
                    <a:lnTo>
                      <a:pt x="150" y="25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Oval 464"/>
              <p:cNvSpPr>
                <a:spLocks noChangeArrowheads="1"/>
              </p:cNvSpPr>
              <p:nvPr/>
            </p:nvSpPr>
            <p:spPr bwMode="auto">
              <a:xfrm flipH="1" flipV="1">
                <a:off x="4693" y="2742"/>
                <a:ext cx="267" cy="225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Line 465"/>
              <p:cNvSpPr>
                <a:spLocks noChangeShapeType="1"/>
              </p:cNvSpPr>
              <p:nvPr/>
            </p:nvSpPr>
            <p:spPr bwMode="auto">
              <a:xfrm flipH="1" flipV="1">
                <a:off x="4471" y="2541"/>
                <a:ext cx="275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466"/>
              <p:cNvSpPr>
                <a:spLocks/>
              </p:cNvSpPr>
              <p:nvPr/>
            </p:nvSpPr>
            <p:spPr bwMode="auto">
              <a:xfrm flipH="1" flipV="1">
                <a:off x="4121" y="2264"/>
                <a:ext cx="350" cy="472"/>
              </a:xfrm>
              <a:custGeom>
                <a:avLst/>
                <a:gdLst>
                  <a:gd name="T0" fmla="*/ 0 w 558"/>
                  <a:gd name="T1" fmla="*/ 30 h 870"/>
                  <a:gd name="T2" fmla="*/ 0 w 558"/>
                  <a:gd name="T3" fmla="*/ 75 h 870"/>
                  <a:gd name="T4" fmla="*/ 87 w 558"/>
                  <a:gd name="T5" fmla="*/ 75 h 870"/>
                  <a:gd name="T6" fmla="*/ 87 w 558"/>
                  <a:gd name="T7" fmla="*/ 29 h 870"/>
                  <a:gd name="T8" fmla="*/ 41 w 558"/>
                  <a:gd name="T9" fmla="*/ 0 h 870"/>
                  <a:gd name="T10" fmla="*/ 0 w 558"/>
                  <a:gd name="T11" fmla="*/ 30 h 8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8"/>
                  <a:gd name="T19" fmla="*/ 0 h 870"/>
                  <a:gd name="T20" fmla="*/ 558 w 558"/>
                  <a:gd name="T21" fmla="*/ 870 h 8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8" h="870">
                    <a:moveTo>
                      <a:pt x="0" y="348"/>
                    </a:moveTo>
                    <a:lnTo>
                      <a:pt x="0" y="870"/>
                    </a:lnTo>
                    <a:lnTo>
                      <a:pt x="558" y="870"/>
                    </a:lnTo>
                    <a:lnTo>
                      <a:pt x="558" y="330"/>
                    </a:lnTo>
                    <a:lnTo>
                      <a:pt x="270" y="0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Line 467"/>
              <p:cNvSpPr>
                <a:spLocks noChangeShapeType="1"/>
              </p:cNvSpPr>
              <p:nvPr/>
            </p:nvSpPr>
            <p:spPr bwMode="auto">
              <a:xfrm flipH="1" flipV="1">
                <a:off x="3917" y="2556"/>
                <a:ext cx="20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9" name="Line 468"/>
          <p:cNvSpPr>
            <a:spLocks noChangeShapeType="1"/>
          </p:cNvSpPr>
          <p:nvPr/>
        </p:nvSpPr>
        <p:spPr bwMode="auto">
          <a:xfrm rot="21350816" flipV="1">
            <a:off x="3384550" y="871538"/>
            <a:ext cx="106363" cy="322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Line 469"/>
          <p:cNvSpPr>
            <a:spLocks noChangeShapeType="1"/>
          </p:cNvSpPr>
          <p:nvPr/>
        </p:nvSpPr>
        <p:spPr bwMode="auto">
          <a:xfrm rot="21350816" flipH="1">
            <a:off x="3095625" y="439738"/>
            <a:ext cx="144463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1" name="Group 470"/>
          <p:cNvGrpSpPr>
            <a:grpSpLocks/>
          </p:cNvGrpSpPr>
          <p:nvPr/>
        </p:nvGrpSpPr>
        <p:grpSpPr bwMode="auto">
          <a:xfrm rot="739753">
            <a:off x="4895850" y="476250"/>
            <a:ext cx="1836738" cy="1262063"/>
            <a:chOff x="2699" y="300"/>
            <a:chExt cx="1157" cy="795"/>
          </a:xfrm>
        </p:grpSpPr>
        <p:sp>
          <p:nvSpPr>
            <p:cNvPr id="152" name="Line 471"/>
            <p:cNvSpPr>
              <a:spLocks noChangeShapeType="1"/>
            </p:cNvSpPr>
            <p:nvPr/>
          </p:nvSpPr>
          <p:spPr bwMode="auto">
            <a:xfrm rot="368069" flipV="1">
              <a:off x="2930" y="778"/>
              <a:ext cx="209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3" name="Group 472"/>
            <p:cNvGrpSpPr>
              <a:grpSpLocks/>
            </p:cNvGrpSpPr>
            <p:nvPr/>
          </p:nvGrpSpPr>
          <p:grpSpPr bwMode="auto">
            <a:xfrm>
              <a:off x="2699" y="300"/>
              <a:ext cx="1157" cy="795"/>
              <a:chOff x="2699" y="316"/>
              <a:chExt cx="1157" cy="795"/>
            </a:xfrm>
          </p:grpSpPr>
          <p:grpSp>
            <p:nvGrpSpPr>
              <p:cNvPr id="155" name="Group 473"/>
              <p:cNvGrpSpPr>
                <a:grpSpLocks/>
              </p:cNvGrpSpPr>
              <p:nvPr/>
            </p:nvGrpSpPr>
            <p:grpSpPr bwMode="auto">
              <a:xfrm rot="-9138515">
                <a:off x="2699" y="861"/>
                <a:ext cx="750" cy="250"/>
                <a:chOff x="3654" y="2264"/>
                <a:chExt cx="1306" cy="703"/>
              </a:xfrm>
            </p:grpSpPr>
            <p:sp>
              <p:nvSpPr>
                <p:cNvPr id="168" name="Freeform 474"/>
                <p:cNvSpPr>
                  <a:spLocks/>
                </p:cNvSpPr>
                <p:nvPr/>
              </p:nvSpPr>
              <p:spPr bwMode="auto">
                <a:xfrm flipV="1">
                  <a:off x="3654" y="2504"/>
                  <a:ext cx="260" cy="161"/>
                </a:xfrm>
                <a:custGeom>
                  <a:avLst/>
                  <a:gdLst>
                    <a:gd name="T0" fmla="*/ 0 w 414"/>
                    <a:gd name="T1" fmla="*/ 17 h 258"/>
                    <a:gd name="T2" fmla="*/ 27 w 414"/>
                    <a:gd name="T3" fmla="*/ 0 h 258"/>
                    <a:gd name="T4" fmla="*/ 64 w 414"/>
                    <a:gd name="T5" fmla="*/ 0 h 258"/>
                    <a:gd name="T6" fmla="*/ 64 w 414"/>
                    <a:gd name="T7" fmla="*/ 39 h 258"/>
                    <a:gd name="T8" fmla="*/ 23 w 414"/>
                    <a:gd name="T9" fmla="*/ 39 h 258"/>
                    <a:gd name="T10" fmla="*/ 0 w 414"/>
                    <a:gd name="T11" fmla="*/ 17 h 2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4"/>
                    <a:gd name="T19" fmla="*/ 0 h 258"/>
                    <a:gd name="T20" fmla="*/ 414 w 414"/>
                    <a:gd name="T21" fmla="*/ 258 h 2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4" h="258">
                      <a:moveTo>
                        <a:pt x="0" y="114"/>
                      </a:moveTo>
                      <a:lnTo>
                        <a:pt x="174" y="0"/>
                      </a:lnTo>
                      <a:lnTo>
                        <a:pt x="414" y="0"/>
                      </a:lnTo>
                      <a:lnTo>
                        <a:pt x="414" y="258"/>
                      </a:lnTo>
                      <a:lnTo>
                        <a:pt x="150" y="258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Oval 475"/>
                <p:cNvSpPr>
                  <a:spLocks noChangeArrowheads="1"/>
                </p:cNvSpPr>
                <p:nvPr/>
              </p:nvSpPr>
              <p:spPr bwMode="auto">
                <a:xfrm flipH="1" flipV="1">
                  <a:off x="4693" y="2742"/>
                  <a:ext cx="267" cy="225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Line 476"/>
                <p:cNvSpPr>
                  <a:spLocks noChangeShapeType="1"/>
                </p:cNvSpPr>
                <p:nvPr/>
              </p:nvSpPr>
              <p:spPr bwMode="auto">
                <a:xfrm flipH="1" flipV="1">
                  <a:off x="4471" y="2541"/>
                  <a:ext cx="275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Freeform 477"/>
                <p:cNvSpPr>
                  <a:spLocks/>
                </p:cNvSpPr>
                <p:nvPr/>
              </p:nvSpPr>
              <p:spPr bwMode="auto">
                <a:xfrm flipH="1" flipV="1">
                  <a:off x="4121" y="2264"/>
                  <a:ext cx="350" cy="472"/>
                </a:xfrm>
                <a:custGeom>
                  <a:avLst/>
                  <a:gdLst>
                    <a:gd name="T0" fmla="*/ 0 w 558"/>
                    <a:gd name="T1" fmla="*/ 30 h 870"/>
                    <a:gd name="T2" fmla="*/ 0 w 558"/>
                    <a:gd name="T3" fmla="*/ 75 h 870"/>
                    <a:gd name="T4" fmla="*/ 87 w 558"/>
                    <a:gd name="T5" fmla="*/ 75 h 870"/>
                    <a:gd name="T6" fmla="*/ 87 w 558"/>
                    <a:gd name="T7" fmla="*/ 29 h 870"/>
                    <a:gd name="T8" fmla="*/ 41 w 558"/>
                    <a:gd name="T9" fmla="*/ 0 h 870"/>
                    <a:gd name="T10" fmla="*/ 0 w 558"/>
                    <a:gd name="T11" fmla="*/ 30 h 8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8"/>
                    <a:gd name="T19" fmla="*/ 0 h 870"/>
                    <a:gd name="T20" fmla="*/ 558 w 558"/>
                    <a:gd name="T21" fmla="*/ 870 h 8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8" h="870">
                      <a:moveTo>
                        <a:pt x="0" y="348"/>
                      </a:moveTo>
                      <a:lnTo>
                        <a:pt x="0" y="870"/>
                      </a:lnTo>
                      <a:lnTo>
                        <a:pt x="558" y="870"/>
                      </a:lnTo>
                      <a:lnTo>
                        <a:pt x="558" y="330"/>
                      </a:lnTo>
                      <a:lnTo>
                        <a:pt x="270" y="0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Line 478"/>
                <p:cNvSpPr>
                  <a:spLocks noChangeShapeType="1"/>
                </p:cNvSpPr>
                <p:nvPr/>
              </p:nvSpPr>
              <p:spPr bwMode="auto">
                <a:xfrm flipH="1" flipV="1">
                  <a:off x="3917" y="2556"/>
                  <a:ext cx="20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6" name="Group 479"/>
              <p:cNvGrpSpPr>
                <a:grpSpLocks/>
              </p:cNvGrpSpPr>
              <p:nvPr/>
            </p:nvGrpSpPr>
            <p:grpSpPr bwMode="auto">
              <a:xfrm rot="1697476">
                <a:off x="2946" y="587"/>
                <a:ext cx="724" cy="286"/>
                <a:chOff x="7422" y="2744"/>
                <a:chExt cx="2232" cy="1296"/>
              </a:xfrm>
            </p:grpSpPr>
            <p:sp>
              <p:nvSpPr>
                <p:cNvPr id="163" name="Oval 480"/>
                <p:cNvSpPr>
                  <a:spLocks noChangeArrowheads="1"/>
                </p:cNvSpPr>
                <p:nvPr/>
              </p:nvSpPr>
              <p:spPr bwMode="auto">
                <a:xfrm>
                  <a:off x="7422" y="2744"/>
                  <a:ext cx="426" cy="414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Line 481"/>
                <p:cNvSpPr>
                  <a:spLocks noChangeShapeType="1"/>
                </p:cNvSpPr>
                <p:nvPr/>
              </p:nvSpPr>
              <p:spPr bwMode="auto">
                <a:xfrm>
                  <a:off x="7764" y="3086"/>
                  <a:ext cx="438" cy="4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Freeform 482"/>
                <p:cNvSpPr>
                  <a:spLocks/>
                </p:cNvSpPr>
                <p:nvPr/>
              </p:nvSpPr>
              <p:spPr bwMode="auto">
                <a:xfrm>
                  <a:off x="8202" y="3170"/>
                  <a:ext cx="558" cy="870"/>
                </a:xfrm>
                <a:custGeom>
                  <a:avLst/>
                  <a:gdLst>
                    <a:gd name="T0" fmla="*/ 0 w 558"/>
                    <a:gd name="T1" fmla="*/ 348 h 870"/>
                    <a:gd name="T2" fmla="*/ 0 w 558"/>
                    <a:gd name="T3" fmla="*/ 870 h 870"/>
                    <a:gd name="T4" fmla="*/ 558 w 558"/>
                    <a:gd name="T5" fmla="*/ 870 h 870"/>
                    <a:gd name="T6" fmla="*/ 558 w 558"/>
                    <a:gd name="T7" fmla="*/ 330 h 870"/>
                    <a:gd name="T8" fmla="*/ 270 w 558"/>
                    <a:gd name="T9" fmla="*/ 0 h 870"/>
                    <a:gd name="T10" fmla="*/ 0 w 558"/>
                    <a:gd name="T11" fmla="*/ 348 h 8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8"/>
                    <a:gd name="T19" fmla="*/ 0 h 870"/>
                    <a:gd name="T20" fmla="*/ 558 w 558"/>
                    <a:gd name="T21" fmla="*/ 870 h 8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8" h="870">
                      <a:moveTo>
                        <a:pt x="0" y="348"/>
                      </a:moveTo>
                      <a:lnTo>
                        <a:pt x="0" y="870"/>
                      </a:lnTo>
                      <a:lnTo>
                        <a:pt x="558" y="870"/>
                      </a:lnTo>
                      <a:lnTo>
                        <a:pt x="558" y="330"/>
                      </a:lnTo>
                      <a:lnTo>
                        <a:pt x="270" y="0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Line 483"/>
                <p:cNvSpPr>
                  <a:spLocks noChangeShapeType="1"/>
                </p:cNvSpPr>
                <p:nvPr/>
              </p:nvSpPr>
              <p:spPr bwMode="auto">
                <a:xfrm>
                  <a:off x="8754" y="3500"/>
                  <a:ext cx="33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Freeform 484"/>
                <p:cNvSpPr>
                  <a:spLocks/>
                </p:cNvSpPr>
                <p:nvPr/>
              </p:nvSpPr>
              <p:spPr bwMode="auto">
                <a:xfrm>
                  <a:off x="9054" y="3372"/>
                  <a:ext cx="600" cy="264"/>
                </a:xfrm>
                <a:custGeom>
                  <a:avLst/>
                  <a:gdLst>
                    <a:gd name="T0" fmla="*/ 0 w 600"/>
                    <a:gd name="T1" fmla="*/ 0 h 264"/>
                    <a:gd name="T2" fmla="*/ 0 w 600"/>
                    <a:gd name="T3" fmla="*/ 264 h 264"/>
                    <a:gd name="T4" fmla="*/ 588 w 600"/>
                    <a:gd name="T5" fmla="*/ 264 h 264"/>
                    <a:gd name="T6" fmla="*/ 420 w 600"/>
                    <a:gd name="T7" fmla="*/ 114 h 264"/>
                    <a:gd name="T8" fmla="*/ 600 w 600"/>
                    <a:gd name="T9" fmla="*/ 0 h 264"/>
                    <a:gd name="T10" fmla="*/ 0 w 600"/>
                    <a:gd name="T11" fmla="*/ 0 h 2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0"/>
                    <a:gd name="T19" fmla="*/ 0 h 264"/>
                    <a:gd name="T20" fmla="*/ 600 w 600"/>
                    <a:gd name="T21" fmla="*/ 264 h 2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0" h="264">
                      <a:moveTo>
                        <a:pt x="0" y="0"/>
                      </a:moveTo>
                      <a:lnTo>
                        <a:pt x="0" y="264"/>
                      </a:lnTo>
                      <a:lnTo>
                        <a:pt x="588" y="264"/>
                      </a:lnTo>
                      <a:lnTo>
                        <a:pt x="420" y="114"/>
                      </a:lnTo>
                      <a:lnTo>
                        <a:pt x="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7" name="Group 485"/>
              <p:cNvGrpSpPr>
                <a:grpSpLocks/>
              </p:cNvGrpSpPr>
              <p:nvPr/>
            </p:nvGrpSpPr>
            <p:grpSpPr bwMode="auto">
              <a:xfrm rot="1697476">
                <a:off x="3131" y="316"/>
                <a:ext cx="725" cy="286"/>
                <a:chOff x="7422" y="2744"/>
                <a:chExt cx="2232" cy="1296"/>
              </a:xfrm>
            </p:grpSpPr>
            <p:sp>
              <p:nvSpPr>
                <p:cNvPr id="158" name="Oval 486"/>
                <p:cNvSpPr>
                  <a:spLocks noChangeArrowheads="1"/>
                </p:cNvSpPr>
                <p:nvPr/>
              </p:nvSpPr>
              <p:spPr bwMode="auto">
                <a:xfrm>
                  <a:off x="7422" y="2744"/>
                  <a:ext cx="426" cy="414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Line 487"/>
                <p:cNvSpPr>
                  <a:spLocks noChangeShapeType="1"/>
                </p:cNvSpPr>
                <p:nvPr/>
              </p:nvSpPr>
              <p:spPr bwMode="auto">
                <a:xfrm>
                  <a:off x="7764" y="3086"/>
                  <a:ext cx="438" cy="4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488"/>
                <p:cNvSpPr>
                  <a:spLocks/>
                </p:cNvSpPr>
                <p:nvPr/>
              </p:nvSpPr>
              <p:spPr bwMode="auto">
                <a:xfrm>
                  <a:off x="8202" y="3170"/>
                  <a:ext cx="558" cy="870"/>
                </a:xfrm>
                <a:custGeom>
                  <a:avLst/>
                  <a:gdLst>
                    <a:gd name="T0" fmla="*/ 0 w 558"/>
                    <a:gd name="T1" fmla="*/ 348 h 870"/>
                    <a:gd name="T2" fmla="*/ 0 w 558"/>
                    <a:gd name="T3" fmla="*/ 870 h 870"/>
                    <a:gd name="T4" fmla="*/ 558 w 558"/>
                    <a:gd name="T5" fmla="*/ 870 h 870"/>
                    <a:gd name="T6" fmla="*/ 558 w 558"/>
                    <a:gd name="T7" fmla="*/ 330 h 870"/>
                    <a:gd name="T8" fmla="*/ 270 w 558"/>
                    <a:gd name="T9" fmla="*/ 0 h 870"/>
                    <a:gd name="T10" fmla="*/ 0 w 558"/>
                    <a:gd name="T11" fmla="*/ 348 h 8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8"/>
                    <a:gd name="T19" fmla="*/ 0 h 870"/>
                    <a:gd name="T20" fmla="*/ 558 w 558"/>
                    <a:gd name="T21" fmla="*/ 870 h 8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8" h="870">
                      <a:moveTo>
                        <a:pt x="0" y="348"/>
                      </a:moveTo>
                      <a:lnTo>
                        <a:pt x="0" y="870"/>
                      </a:lnTo>
                      <a:lnTo>
                        <a:pt x="558" y="870"/>
                      </a:lnTo>
                      <a:lnTo>
                        <a:pt x="558" y="330"/>
                      </a:lnTo>
                      <a:lnTo>
                        <a:pt x="270" y="0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Line 489"/>
                <p:cNvSpPr>
                  <a:spLocks noChangeShapeType="1"/>
                </p:cNvSpPr>
                <p:nvPr/>
              </p:nvSpPr>
              <p:spPr bwMode="auto">
                <a:xfrm>
                  <a:off x="8754" y="3500"/>
                  <a:ext cx="33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Freeform 490"/>
                <p:cNvSpPr>
                  <a:spLocks/>
                </p:cNvSpPr>
                <p:nvPr/>
              </p:nvSpPr>
              <p:spPr bwMode="auto">
                <a:xfrm>
                  <a:off x="9054" y="3372"/>
                  <a:ext cx="600" cy="264"/>
                </a:xfrm>
                <a:custGeom>
                  <a:avLst/>
                  <a:gdLst>
                    <a:gd name="T0" fmla="*/ 0 w 600"/>
                    <a:gd name="T1" fmla="*/ 0 h 264"/>
                    <a:gd name="T2" fmla="*/ 0 w 600"/>
                    <a:gd name="T3" fmla="*/ 264 h 264"/>
                    <a:gd name="T4" fmla="*/ 588 w 600"/>
                    <a:gd name="T5" fmla="*/ 264 h 264"/>
                    <a:gd name="T6" fmla="*/ 420 w 600"/>
                    <a:gd name="T7" fmla="*/ 114 h 264"/>
                    <a:gd name="T8" fmla="*/ 600 w 600"/>
                    <a:gd name="T9" fmla="*/ 0 h 264"/>
                    <a:gd name="T10" fmla="*/ 0 w 600"/>
                    <a:gd name="T11" fmla="*/ 0 h 2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0"/>
                    <a:gd name="T19" fmla="*/ 0 h 264"/>
                    <a:gd name="T20" fmla="*/ 600 w 600"/>
                    <a:gd name="T21" fmla="*/ 264 h 2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0" h="264">
                      <a:moveTo>
                        <a:pt x="0" y="0"/>
                      </a:moveTo>
                      <a:lnTo>
                        <a:pt x="0" y="264"/>
                      </a:lnTo>
                      <a:lnTo>
                        <a:pt x="588" y="264"/>
                      </a:lnTo>
                      <a:lnTo>
                        <a:pt x="420" y="114"/>
                      </a:lnTo>
                      <a:lnTo>
                        <a:pt x="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4" name="Line 491"/>
            <p:cNvSpPr>
              <a:spLocks noChangeShapeType="1"/>
            </p:cNvSpPr>
            <p:nvPr/>
          </p:nvSpPr>
          <p:spPr bwMode="auto">
            <a:xfrm rot="368069">
              <a:off x="3145" y="498"/>
              <a:ext cx="187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3" name="Line 326"/>
          <p:cNvSpPr>
            <a:spLocks noChangeShapeType="1"/>
          </p:cNvSpPr>
          <p:nvPr/>
        </p:nvSpPr>
        <p:spPr bwMode="auto">
          <a:xfrm>
            <a:off x="2268538" y="404813"/>
            <a:ext cx="790575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Line 320"/>
          <p:cNvSpPr>
            <a:spLocks noChangeShapeType="1"/>
          </p:cNvSpPr>
          <p:nvPr/>
        </p:nvSpPr>
        <p:spPr bwMode="auto">
          <a:xfrm flipH="1">
            <a:off x="1692275" y="2565400"/>
            <a:ext cx="2519363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Line 323"/>
          <p:cNvSpPr>
            <a:spLocks noChangeShapeType="1"/>
          </p:cNvSpPr>
          <p:nvPr/>
        </p:nvSpPr>
        <p:spPr bwMode="auto">
          <a:xfrm flipV="1">
            <a:off x="827088" y="2097088"/>
            <a:ext cx="2667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Line 492"/>
          <p:cNvSpPr>
            <a:spLocks noChangeShapeType="1"/>
          </p:cNvSpPr>
          <p:nvPr/>
        </p:nvSpPr>
        <p:spPr bwMode="auto">
          <a:xfrm flipH="1">
            <a:off x="1692275" y="2133600"/>
            <a:ext cx="2374900" cy="2124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Picture 493" descr="Double helix DNA structure with bases labe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8871" y="159230"/>
            <a:ext cx="4176713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" name="Line 316"/>
          <p:cNvSpPr>
            <a:spLocks noChangeShapeType="1"/>
          </p:cNvSpPr>
          <p:nvPr/>
        </p:nvSpPr>
        <p:spPr bwMode="auto">
          <a:xfrm flipV="1">
            <a:off x="5219700" y="4616450"/>
            <a:ext cx="110490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9" name="Group 494"/>
          <p:cNvGrpSpPr>
            <a:grpSpLocks/>
          </p:cNvGrpSpPr>
          <p:nvPr/>
        </p:nvGrpSpPr>
        <p:grpSpPr bwMode="auto">
          <a:xfrm>
            <a:off x="3492500" y="0"/>
            <a:ext cx="1944688" cy="6345238"/>
            <a:chOff x="884" y="935"/>
            <a:chExt cx="1225" cy="2948"/>
          </a:xfrm>
        </p:grpSpPr>
        <p:grpSp>
          <p:nvGrpSpPr>
            <p:cNvPr id="180" name="Group 495"/>
            <p:cNvGrpSpPr>
              <a:grpSpLocks noChangeAspect="1"/>
            </p:cNvGrpSpPr>
            <p:nvPr/>
          </p:nvGrpSpPr>
          <p:grpSpPr bwMode="auto">
            <a:xfrm>
              <a:off x="884" y="2432"/>
              <a:ext cx="1225" cy="1451"/>
              <a:chOff x="2245" y="2292"/>
              <a:chExt cx="1225" cy="1451"/>
            </a:xfrm>
          </p:grpSpPr>
          <p:sp>
            <p:nvSpPr>
              <p:cNvPr id="300" name="AutoShape 496"/>
              <p:cNvSpPr>
                <a:spLocks noChangeAspect="1" noChangeArrowheads="1" noTextEdit="1"/>
              </p:cNvSpPr>
              <p:nvPr/>
            </p:nvSpPr>
            <p:spPr bwMode="auto">
              <a:xfrm>
                <a:off x="2245" y="2292"/>
                <a:ext cx="1225" cy="1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1" name="Group 497"/>
              <p:cNvGrpSpPr>
                <a:grpSpLocks/>
              </p:cNvGrpSpPr>
              <p:nvPr/>
            </p:nvGrpSpPr>
            <p:grpSpPr bwMode="auto">
              <a:xfrm>
                <a:off x="2247" y="2293"/>
                <a:ext cx="629" cy="246"/>
                <a:chOff x="2247" y="2293"/>
                <a:chExt cx="629" cy="246"/>
              </a:xfrm>
            </p:grpSpPr>
            <p:sp>
              <p:nvSpPr>
                <p:cNvPr id="411" name="Oval 498"/>
                <p:cNvSpPr>
                  <a:spLocks noChangeArrowheads="1"/>
                </p:cNvSpPr>
                <p:nvPr/>
              </p:nvSpPr>
              <p:spPr bwMode="auto">
                <a:xfrm>
                  <a:off x="2247" y="2293"/>
                  <a:ext cx="124" cy="82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2" name="Line 499"/>
                <p:cNvSpPr>
                  <a:spLocks noChangeShapeType="1"/>
                </p:cNvSpPr>
                <p:nvPr/>
              </p:nvSpPr>
              <p:spPr bwMode="auto">
                <a:xfrm>
                  <a:off x="2344" y="2359"/>
                  <a:ext cx="122" cy="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3" name="Freeform 500"/>
                <p:cNvSpPr>
                  <a:spLocks/>
                </p:cNvSpPr>
                <p:nvPr/>
              </p:nvSpPr>
              <p:spPr bwMode="auto">
                <a:xfrm>
                  <a:off x="2466" y="2374"/>
                  <a:ext cx="158" cy="165"/>
                </a:xfrm>
                <a:custGeom>
                  <a:avLst/>
                  <a:gdLst>
                    <a:gd name="T0" fmla="*/ 0 w 158"/>
                    <a:gd name="T1" fmla="*/ 65 h 165"/>
                    <a:gd name="T2" fmla="*/ 0 w 158"/>
                    <a:gd name="T3" fmla="*/ 165 h 165"/>
                    <a:gd name="T4" fmla="*/ 158 w 158"/>
                    <a:gd name="T5" fmla="*/ 165 h 165"/>
                    <a:gd name="T6" fmla="*/ 158 w 158"/>
                    <a:gd name="T7" fmla="*/ 62 h 165"/>
                    <a:gd name="T8" fmla="*/ 76 w 158"/>
                    <a:gd name="T9" fmla="*/ 0 h 165"/>
                    <a:gd name="T10" fmla="*/ 0 w 158"/>
                    <a:gd name="T11" fmla="*/ 65 h 1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165"/>
                    <a:gd name="T20" fmla="*/ 158 w 158"/>
                    <a:gd name="T21" fmla="*/ 165 h 1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165">
                      <a:moveTo>
                        <a:pt x="0" y="65"/>
                      </a:moveTo>
                      <a:lnTo>
                        <a:pt x="0" y="165"/>
                      </a:lnTo>
                      <a:lnTo>
                        <a:pt x="158" y="165"/>
                      </a:lnTo>
                      <a:lnTo>
                        <a:pt x="158" y="62"/>
                      </a:lnTo>
                      <a:lnTo>
                        <a:pt x="76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" name="Line 501"/>
                <p:cNvSpPr>
                  <a:spLocks noChangeShapeType="1"/>
                </p:cNvSpPr>
                <p:nvPr/>
              </p:nvSpPr>
              <p:spPr bwMode="auto">
                <a:xfrm>
                  <a:off x="2621" y="2436"/>
                  <a:ext cx="9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" name="Freeform 502"/>
                <p:cNvSpPr>
                  <a:spLocks/>
                </p:cNvSpPr>
                <p:nvPr/>
              </p:nvSpPr>
              <p:spPr bwMode="auto">
                <a:xfrm>
                  <a:off x="2705" y="2413"/>
                  <a:ext cx="171" cy="50"/>
                </a:xfrm>
                <a:custGeom>
                  <a:avLst/>
                  <a:gdLst>
                    <a:gd name="T0" fmla="*/ 0 w 171"/>
                    <a:gd name="T1" fmla="*/ 0 h 50"/>
                    <a:gd name="T2" fmla="*/ 0 w 171"/>
                    <a:gd name="T3" fmla="*/ 50 h 50"/>
                    <a:gd name="T4" fmla="*/ 166 w 171"/>
                    <a:gd name="T5" fmla="*/ 50 h 50"/>
                    <a:gd name="T6" fmla="*/ 118 w 171"/>
                    <a:gd name="T7" fmla="*/ 22 h 50"/>
                    <a:gd name="T8" fmla="*/ 171 w 171"/>
                    <a:gd name="T9" fmla="*/ 0 h 50"/>
                    <a:gd name="T10" fmla="*/ 0 w 171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1"/>
                    <a:gd name="T19" fmla="*/ 0 h 50"/>
                    <a:gd name="T20" fmla="*/ 171 w 171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1" h="5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166" y="50"/>
                      </a:lnTo>
                      <a:lnTo>
                        <a:pt x="118" y="22"/>
                      </a:lnTo>
                      <a:lnTo>
                        <a:pt x="17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2" name="Oval 503"/>
              <p:cNvSpPr>
                <a:spLocks noChangeArrowheads="1"/>
              </p:cNvSpPr>
              <p:nvPr/>
            </p:nvSpPr>
            <p:spPr bwMode="auto">
              <a:xfrm>
                <a:off x="2247" y="2581"/>
                <a:ext cx="124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Line 504"/>
              <p:cNvSpPr>
                <a:spLocks noChangeShapeType="1"/>
              </p:cNvSpPr>
              <p:nvPr/>
            </p:nvSpPr>
            <p:spPr bwMode="auto">
              <a:xfrm>
                <a:off x="2344" y="2648"/>
                <a:ext cx="122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505"/>
              <p:cNvSpPr>
                <a:spLocks/>
              </p:cNvSpPr>
              <p:nvPr/>
            </p:nvSpPr>
            <p:spPr bwMode="auto">
              <a:xfrm>
                <a:off x="2466" y="2663"/>
                <a:ext cx="158" cy="165"/>
              </a:xfrm>
              <a:custGeom>
                <a:avLst/>
                <a:gdLst>
                  <a:gd name="T0" fmla="*/ 0 w 158"/>
                  <a:gd name="T1" fmla="*/ 65 h 165"/>
                  <a:gd name="T2" fmla="*/ 0 w 158"/>
                  <a:gd name="T3" fmla="*/ 165 h 165"/>
                  <a:gd name="T4" fmla="*/ 158 w 158"/>
                  <a:gd name="T5" fmla="*/ 165 h 165"/>
                  <a:gd name="T6" fmla="*/ 158 w 158"/>
                  <a:gd name="T7" fmla="*/ 62 h 165"/>
                  <a:gd name="T8" fmla="*/ 76 w 158"/>
                  <a:gd name="T9" fmla="*/ 0 h 165"/>
                  <a:gd name="T10" fmla="*/ 0 w 158"/>
                  <a:gd name="T11" fmla="*/ 65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"/>
                  <a:gd name="T19" fmla="*/ 0 h 165"/>
                  <a:gd name="T20" fmla="*/ 158 w 158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" h="165">
                    <a:moveTo>
                      <a:pt x="0" y="65"/>
                    </a:moveTo>
                    <a:lnTo>
                      <a:pt x="0" y="165"/>
                    </a:lnTo>
                    <a:lnTo>
                      <a:pt x="158" y="165"/>
                    </a:lnTo>
                    <a:lnTo>
                      <a:pt x="158" y="62"/>
                    </a:lnTo>
                    <a:lnTo>
                      <a:pt x="76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Line 506"/>
              <p:cNvSpPr>
                <a:spLocks noChangeShapeType="1"/>
              </p:cNvSpPr>
              <p:nvPr/>
            </p:nvSpPr>
            <p:spPr bwMode="auto">
              <a:xfrm>
                <a:off x="2621" y="2725"/>
                <a:ext cx="9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Oval 507"/>
              <p:cNvSpPr>
                <a:spLocks noChangeArrowheads="1"/>
              </p:cNvSpPr>
              <p:nvPr/>
            </p:nvSpPr>
            <p:spPr bwMode="auto">
              <a:xfrm>
                <a:off x="2254" y="2878"/>
                <a:ext cx="123" cy="79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Line 508"/>
              <p:cNvSpPr>
                <a:spLocks noChangeShapeType="1"/>
              </p:cNvSpPr>
              <p:nvPr/>
            </p:nvSpPr>
            <p:spPr bwMode="auto">
              <a:xfrm>
                <a:off x="2351" y="2942"/>
                <a:ext cx="123" cy="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509"/>
              <p:cNvSpPr>
                <a:spLocks/>
              </p:cNvSpPr>
              <p:nvPr/>
            </p:nvSpPr>
            <p:spPr bwMode="auto">
              <a:xfrm>
                <a:off x="2474" y="2960"/>
                <a:ext cx="157" cy="164"/>
              </a:xfrm>
              <a:custGeom>
                <a:avLst/>
                <a:gdLst>
                  <a:gd name="T0" fmla="*/ 0 w 157"/>
                  <a:gd name="T1" fmla="*/ 66 h 164"/>
                  <a:gd name="T2" fmla="*/ 0 w 157"/>
                  <a:gd name="T3" fmla="*/ 164 h 164"/>
                  <a:gd name="T4" fmla="*/ 157 w 157"/>
                  <a:gd name="T5" fmla="*/ 164 h 164"/>
                  <a:gd name="T6" fmla="*/ 157 w 157"/>
                  <a:gd name="T7" fmla="*/ 61 h 164"/>
                  <a:gd name="T8" fmla="*/ 74 w 157"/>
                  <a:gd name="T9" fmla="*/ 0 h 164"/>
                  <a:gd name="T10" fmla="*/ 0 w 157"/>
                  <a:gd name="T11" fmla="*/ 66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4"/>
                  <a:gd name="T20" fmla="*/ 157 w 157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4">
                    <a:moveTo>
                      <a:pt x="0" y="66"/>
                    </a:moveTo>
                    <a:lnTo>
                      <a:pt x="0" y="164"/>
                    </a:lnTo>
                    <a:lnTo>
                      <a:pt x="157" y="164"/>
                    </a:lnTo>
                    <a:lnTo>
                      <a:pt x="157" y="61"/>
                    </a:lnTo>
                    <a:lnTo>
                      <a:pt x="74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Line 510"/>
              <p:cNvSpPr>
                <a:spLocks noChangeShapeType="1"/>
              </p:cNvSpPr>
              <p:nvPr/>
            </p:nvSpPr>
            <p:spPr bwMode="auto">
              <a:xfrm>
                <a:off x="2627" y="3021"/>
                <a:ext cx="94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Line 511"/>
              <p:cNvSpPr>
                <a:spLocks noChangeShapeType="1"/>
              </p:cNvSpPr>
              <p:nvPr/>
            </p:nvSpPr>
            <p:spPr bwMode="auto">
              <a:xfrm flipH="1">
                <a:off x="2344" y="2539"/>
                <a:ext cx="13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Line 512"/>
              <p:cNvSpPr>
                <a:spLocks noChangeShapeType="1"/>
              </p:cNvSpPr>
              <p:nvPr/>
            </p:nvSpPr>
            <p:spPr bwMode="auto">
              <a:xfrm flipH="1">
                <a:off x="2358" y="2826"/>
                <a:ext cx="116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Oval 513"/>
              <p:cNvSpPr>
                <a:spLocks noChangeArrowheads="1"/>
              </p:cNvSpPr>
              <p:nvPr/>
            </p:nvSpPr>
            <p:spPr bwMode="auto">
              <a:xfrm>
                <a:off x="2254" y="3172"/>
                <a:ext cx="123" cy="81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Line 514"/>
              <p:cNvSpPr>
                <a:spLocks noChangeShapeType="1"/>
              </p:cNvSpPr>
              <p:nvPr/>
            </p:nvSpPr>
            <p:spPr bwMode="auto">
              <a:xfrm>
                <a:off x="2351" y="3236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515"/>
              <p:cNvSpPr>
                <a:spLocks/>
              </p:cNvSpPr>
              <p:nvPr/>
            </p:nvSpPr>
            <p:spPr bwMode="auto">
              <a:xfrm>
                <a:off x="2474" y="3252"/>
                <a:ext cx="157" cy="164"/>
              </a:xfrm>
              <a:custGeom>
                <a:avLst/>
                <a:gdLst>
                  <a:gd name="T0" fmla="*/ 0 w 157"/>
                  <a:gd name="T1" fmla="*/ 65 h 164"/>
                  <a:gd name="T2" fmla="*/ 0 w 157"/>
                  <a:gd name="T3" fmla="*/ 164 h 164"/>
                  <a:gd name="T4" fmla="*/ 157 w 157"/>
                  <a:gd name="T5" fmla="*/ 164 h 164"/>
                  <a:gd name="T6" fmla="*/ 157 w 157"/>
                  <a:gd name="T7" fmla="*/ 62 h 164"/>
                  <a:gd name="T8" fmla="*/ 74 w 157"/>
                  <a:gd name="T9" fmla="*/ 0 h 164"/>
                  <a:gd name="T10" fmla="*/ 0 w 157"/>
                  <a:gd name="T11" fmla="*/ 65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4"/>
                  <a:gd name="T20" fmla="*/ 157 w 157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4">
                    <a:moveTo>
                      <a:pt x="0" y="65"/>
                    </a:moveTo>
                    <a:lnTo>
                      <a:pt x="0" y="164"/>
                    </a:lnTo>
                    <a:lnTo>
                      <a:pt x="157" y="164"/>
                    </a:lnTo>
                    <a:lnTo>
                      <a:pt x="157" y="62"/>
                    </a:lnTo>
                    <a:lnTo>
                      <a:pt x="74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Line 516"/>
              <p:cNvSpPr>
                <a:spLocks noChangeShapeType="1"/>
              </p:cNvSpPr>
              <p:nvPr/>
            </p:nvSpPr>
            <p:spPr bwMode="auto">
              <a:xfrm>
                <a:off x="2627" y="3314"/>
                <a:ext cx="9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Line 517"/>
              <p:cNvSpPr>
                <a:spLocks noChangeShapeType="1"/>
              </p:cNvSpPr>
              <p:nvPr/>
            </p:nvSpPr>
            <p:spPr bwMode="auto">
              <a:xfrm flipH="1">
                <a:off x="2358" y="3122"/>
                <a:ext cx="116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7" name="Group 518"/>
              <p:cNvGrpSpPr>
                <a:grpSpLocks/>
              </p:cNvGrpSpPr>
              <p:nvPr/>
            </p:nvGrpSpPr>
            <p:grpSpPr bwMode="auto">
              <a:xfrm>
                <a:off x="2710" y="2980"/>
                <a:ext cx="169" cy="52"/>
                <a:chOff x="2710" y="2980"/>
                <a:chExt cx="169" cy="52"/>
              </a:xfrm>
            </p:grpSpPr>
            <p:sp>
              <p:nvSpPr>
                <p:cNvPr id="409" name="Freeform 519"/>
                <p:cNvSpPr>
                  <a:spLocks/>
                </p:cNvSpPr>
                <p:nvPr/>
              </p:nvSpPr>
              <p:spPr bwMode="auto">
                <a:xfrm>
                  <a:off x="2710" y="2980"/>
                  <a:ext cx="169" cy="52"/>
                </a:xfrm>
                <a:custGeom>
                  <a:avLst/>
                  <a:gdLst>
                    <a:gd name="T0" fmla="*/ 168 w 169"/>
                    <a:gd name="T1" fmla="*/ 0 h 52"/>
                    <a:gd name="T2" fmla="*/ 0 w 169"/>
                    <a:gd name="T3" fmla="*/ 0 h 52"/>
                    <a:gd name="T4" fmla="*/ 0 w 169"/>
                    <a:gd name="T5" fmla="*/ 52 h 52"/>
                    <a:gd name="T6" fmla="*/ 169 w 169"/>
                    <a:gd name="T7" fmla="*/ 52 h 52"/>
                    <a:gd name="T8" fmla="*/ 168 w 169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52"/>
                    <a:gd name="T17" fmla="*/ 169 w 169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52">
                      <a:moveTo>
                        <a:pt x="168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69" y="52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0" name="Freeform 520"/>
                <p:cNvSpPr>
                  <a:spLocks/>
                </p:cNvSpPr>
                <p:nvPr/>
              </p:nvSpPr>
              <p:spPr bwMode="auto">
                <a:xfrm>
                  <a:off x="2710" y="2980"/>
                  <a:ext cx="169" cy="52"/>
                </a:xfrm>
                <a:custGeom>
                  <a:avLst/>
                  <a:gdLst>
                    <a:gd name="T0" fmla="*/ 168 w 169"/>
                    <a:gd name="T1" fmla="*/ 0 h 52"/>
                    <a:gd name="T2" fmla="*/ 0 w 169"/>
                    <a:gd name="T3" fmla="*/ 0 h 52"/>
                    <a:gd name="T4" fmla="*/ 0 w 169"/>
                    <a:gd name="T5" fmla="*/ 52 h 52"/>
                    <a:gd name="T6" fmla="*/ 169 w 169"/>
                    <a:gd name="T7" fmla="*/ 52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9"/>
                    <a:gd name="T13" fmla="*/ 0 h 52"/>
                    <a:gd name="T14" fmla="*/ 169 w 169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9" h="52">
                      <a:moveTo>
                        <a:pt x="168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69" y="52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8" name="Freeform 521"/>
              <p:cNvSpPr>
                <a:spLocks/>
              </p:cNvSpPr>
              <p:nvPr/>
            </p:nvSpPr>
            <p:spPr bwMode="auto">
              <a:xfrm>
                <a:off x="2711" y="2692"/>
                <a:ext cx="119" cy="57"/>
              </a:xfrm>
              <a:custGeom>
                <a:avLst/>
                <a:gdLst>
                  <a:gd name="T0" fmla="*/ 119 w 119"/>
                  <a:gd name="T1" fmla="*/ 26 h 57"/>
                  <a:gd name="T2" fmla="*/ 70 w 119"/>
                  <a:gd name="T3" fmla="*/ 0 h 57"/>
                  <a:gd name="T4" fmla="*/ 0 w 119"/>
                  <a:gd name="T5" fmla="*/ 0 h 57"/>
                  <a:gd name="T6" fmla="*/ 0 w 119"/>
                  <a:gd name="T7" fmla="*/ 57 h 57"/>
                  <a:gd name="T8" fmla="*/ 77 w 119"/>
                  <a:gd name="T9" fmla="*/ 57 h 57"/>
                  <a:gd name="T10" fmla="*/ 119 w 119"/>
                  <a:gd name="T11" fmla="*/ 26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57"/>
                  <a:gd name="T20" fmla="*/ 119 w 119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57">
                    <a:moveTo>
                      <a:pt x="119" y="2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57"/>
                    </a:lnTo>
                    <a:lnTo>
                      <a:pt x="77" y="57"/>
                    </a:lnTo>
                    <a:lnTo>
                      <a:pt x="119" y="2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9" name="Group 522"/>
              <p:cNvGrpSpPr>
                <a:grpSpLocks/>
              </p:cNvGrpSpPr>
              <p:nvPr/>
            </p:nvGrpSpPr>
            <p:grpSpPr bwMode="auto">
              <a:xfrm>
                <a:off x="2850" y="2981"/>
                <a:ext cx="32" cy="48"/>
                <a:chOff x="2850" y="2981"/>
                <a:chExt cx="32" cy="48"/>
              </a:xfrm>
            </p:grpSpPr>
            <p:grpSp>
              <p:nvGrpSpPr>
                <p:cNvPr id="403" name="Group 523"/>
                <p:cNvGrpSpPr>
                  <a:grpSpLocks/>
                </p:cNvGrpSpPr>
                <p:nvPr/>
              </p:nvGrpSpPr>
              <p:grpSpPr bwMode="auto">
                <a:xfrm>
                  <a:off x="2850" y="2981"/>
                  <a:ext cx="29" cy="24"/>
                  <a:chOff x="2850" y="2981"/>
                  <a:chExt cx="29" cy="24"/>
                </a:xfrm>
              </p:grpSpPr>
              <p:sp>
                <p:nvSpPr>
                  <p:cNvPr id="407" name="Freeform 524"/>
                  <p:cNvSpPr>
                    <a:spLocks/>
                  </p:cNvSpPr>
                  <p:nvPr/>
                </p:nvSpPr>
                <p:spPr bwMode="auto">
                  <a:xfrm>
                    <a:off x="2850" y="2981"/>
                    <a:ext cx="29" cy="24"/>
                  </a:xfrm>
                  <a:custGeom>
                    <a:avLst/>
                    <a:gdLst>
                      <a:gd name="T0" fmla="*/ 29 w 29"/>
                      <a:gd name="T1" fmla="*/ 0 h 24"/>
                      <a:gd name="T2" fmla="*/ 17 w 29"/>
                      <a:gd name="T3" fmla="*/ 3 h 24"/>
                      <a:gd name="T4" fmla="*/ 9 w 29"/>
                      <a:gd name="T5" fmla="*/ 7 h 24"/>
                      <a:gd name="T6" fmla="*/ 1 w 29"/>
                      <a:gd name="T7" fmla="*/ 13 h 24"/>
                      <a:gd name="T8" fmla="*/ 0 w 29"/>
                      <a:gd name="T9" fmla="*/ 24 h 24"/>
                      <a:gd name="T10" fmla="*/ 29 w 29"/>
                      <a:gd name="T11" fmla="*/ 24 h 24"/>
                      <a:gd name="T12" fmla="*/ 29 w 29"/>
                      <a:gd name="T13" fmla="*/ 0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9"/>
                      <a:gd name="T22" fmla="*/ 0 h 24"/>
                      <a:gd name="T23" fmla="*/ 29 w 29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9" h="24">
                        <a:moveTo>
                          <a:pt x="29" y="0"/>
                        </a:moveTo>
                        <a:lnTo>
                          <a:pt x="17" y="3"/>
                        </a:lnTo>
                        <a:lnTo>
                          <a:pt x="9" y="7"/>
                        </a:lnTo>
                        <a:lnTo>
                          <a:pt x="1" y="13"/>
                        </a:lnTo>
                        <a:lnTo>
                          <a:pt x="0" y="24"/>
                        </a:lnTo>
                        <a:lnTo>
                          <a:pt x="29" y="24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8" name="Freeform 525"/>
                  <p:cNvSpPr>
                    <a:spLocks/>
                  </p:cNvSpPr>
                  <p:nvPr/>
                </p:nvSpPr>
                <p:spPr bwMode="auto">
                  <a:xfrm>
                    <a:off x="2850" y="2981"/>
                    <a:ext cx="29" cy="24"/>
                  </a:xfrm>
                  <a:custGeom>
                    <a:avLst/>
                    <a:gdLst>
                      <a:gd name="T0" fmla="*/ 29 w 29"/>
                      <a:gd name="T1" fmla="*/ 0 h 24"/>
                      <a:gd name="T2" fmla="*/ 17 w 29"/>
                      <a:gd name="T3" fmla="*/ 3 h 24"/>
                      <a:gd name="T4" fmla="*/ 9 w 29"/>
                      <a:gd name="T5" fmla="*/ 7 h 24"/>
                      <a:gd name="T6" fmla="*/ 1 w 29"/>
                      <a:gd name="T7" fmla="*/ 13 h 24"/>
                      <a:gd name="T8" fmla="*/ 0 w 29"/>
                      <a:gd name="T9" fmla="*/ 24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24"/>
                      <a:gd name="T17" fmla="*/ 29 w 29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24">
                        <a:moveTo>
                          <a:pt x="29" y="0"/>
                        </a:moveTo>
                        <a:lnTo>
                          <a:pt x="17" y="3"/>
                        </a:lnTo>
                        <a:lnTo>
                          <a:pt x="9" y="7"/>
                        </a:lnTo>
                        <a:lnTo>
                          <a:pt x="1" y="13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04" name="Group 526"/>
                <p:cNvGrpSpPr>
                  <a:grpSpLocks/>
                </p:cNvGrpSpPr>
                <p:nvPr/>
              </p:nvGrpSpPr>
              <p:grpSpPr bwMode="auto">
                <a:xfrm>
                  <a:off x="2850" y="3002"/>
                  <a:ext cx="32" cy="27"/>
                  <a:chOff x="2850" y="3002"/>
                  <a:chExt cx="32" cy="27"/>
                </a:xfrm>
              </p:grpSpPr>
              <p:sp>
                <p:nvSpPr>
                  <p:cNvPr id="405" name="Freeform 527"/>
                  <p:cNvSpPr>
                    <a:spLocks/>
                  </p:cNvSpPr>
                  <p:nvPr/>
                </p:nvSpPr>
                <p:spPr bwMode="auto">
                  <a:xfrm>
                    <a:off x="2850" y="3002"/>
                    <a:ext cx="32" cy="27"/>
                  </a:xfrm>
                  <a:custGeom>
                    <a:avLst/>
                    <a:gdLst>
                      <a:gd name="T0" fmla="*/ 32 w 32"/>
                      <a:gd name="T1" fmla="*/ 27 h 27"/>
                      <a:gd name="T2" fmla="*/ 29 w 32"/>
                      <a:gd name="T3" fmla="*/ 27 h 27"/>
                      <a:gd name="T4" fmla="*/ 28 w 32"/>
                      <a:gd name="T5" fmla="*/ 27 h 27"/>
                      <a:gd name="T6" fmla="*/ 17 w 32"/>
                      <a:gd name="T7" fmla="*/ 25 h 27"/>
                      <a:gd name="T8" fmla="*/ 9 w 32"/>
                      <a:gd name="T9" fmla="*/ 18 h 27"/>
                      <a:gd name="T10" fmla="*/ 1 w 32"/>
                      <a:gd name="T11" fmla="*/ 10 h 27"/>
                      <a:gd name="T12" fmla="*/ 0 w 32"/>
                      <a:gd name="T13" fmla="*/ 0 h 27"/>
                      <a:gd name="T14" fmla="*/ 28 w 32"/>
                      <a:gd name="T15" fmla="*/ 0 h 27"/>
                      <a:gd name="T16" fmla="*/ 32 w 32"/>
                      <a:gd name="T17" fmla="*/ 27 h 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2"/>
                      <a:gd name="T28" fmla="*/ 0 h 27"/>
                      <a:gd name="T29" fmla="*/ 32 w 32"/>
                      <a:gd name="T30" fmla="*/ 27 h 2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2" h="27">
                        <a:moveTo>
                          <a:pt x="32" y="27"/>
                        </a:move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17" y="25"/>
                        </a:lnTo>
                        <a:lnTo>
                          <a:pt x="9" y="18"/>
                        </a:lnTo>
                        <a:lnTo>
                          <a:pt x="1" y="10"/>
                        </a:lnTo>
                        <a:lnTo>
                          <a:pt x="0" y="0"/>
                        </a:lnTo>
                        <a:lnTo>
                          <a:pt x="28" y="0"/>
                        </a:lnTo>
                        <a:lnTo>
                          <a:pt x="32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6" name="Freeform 528"/>
                  <p:cNvSpPr>
                    <a:spLocks/>
                  </p:cNvSpPr>
                  <p:nvPr/>
                </p:nvSpPr>
                <p:spPr bwMode="auto">
                  <a:xfrm>
                    <a:off x="2850" y="3002"/>
                    <a:ext cx="32" cy="27"/>
                  </a:xfrm>
                  <a:custGeom>
                    <a:avLst/>
                    <a:gdLst>
                      <a:gd name="T0" fmla="*/ 32 w 32"/>
                      <a:gd name="T1" fmla="*/ 27 h 27"/>
                      <a:gd name="T2" fmla="*/ 29 w 32"/>
                      <a:gd name="T3" fmla="*/ 27 h 27"/>
                      <a:gd name="T4" fmla="*/ 28 w 32"/>
                      <a:gd name="T5" fmla="*/ 27 h 27"/>
                      <a:gd name="T6" fmla="*/ 17 w 32"/>
                      <a:gd name="T7" fmla="*/ 25 h 27"/>
                      <a:gd name="T8" fmla="*/ 9 w 32"/>
                      <a:gd name="T9" fmla="*/ 18 h 27"/>
                      <a:gd name="T10" fmla="*/ 1 w 32"/>
                      <a:gd name="T11" fmla="*/ 10 h 27"/>
                      <a:gd name="T12" fmla="*/ 0 w 32"/>
                      <a:gd name="T13" fmla="*/ 0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7"/>
                      <a:gd name="T23" fmla="*/ 32 w 32"/>
                      <a:gd name="T24" fmla="*/ 27 h 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7">
                        <a:moveTo>
                          <a:pt x="32" y="27"/>
                        </a:move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17" y="25"/>
                        </a:lnTo>
                        <a:lnTo>
                          <a:pt x="9" y="18"/>
                        </a:lnTo>
                        <a:lnTo>
                          <a:pt x="1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20" name="Group 529"/>
              <p:cNvGrpSpPr>
                <a:grpSpLocks/>
              </p:cNvGrpSpPr>
              <p:nvPr/>
            </p:nvGrpSpPr>
            <p:grpSpPr bwMode="auto">
              <a:xfrm>
                <a:off x="2714" y="3276"/>
                <a:ext cx="114" cy="55"/>
                <a:chOff x="2714" y="3276"/>
                <a:chExt cx="114" cy="55"/>
              </a:xfrm>
            </p:grpSpPr>
            <p:grpSp>
              <p:nvGrpSpPr>
                <p:cNvPr id="393" name="Group 530"/>
                <p:cNvGrpSpPr>
                  <a:grpSpLocks/>
                </p:cNvGrpSpPr>
                <p:nvPr/>
              </p:nvGrpSpPr>
              <p:grpSpPr bwMode="auto">
                <a:xfrm>
                  <a:off x="2714" y="3277"/>
                  <a:ext cx="80" cy="54"/>
                  <a:chOff x="2714" y="3277"/>
                  <a:chExt cx="80" cy="54"/>
                </a:xfrm>
              </p:grpSpPr>
              <p:sp>
                <p:nvSpPr>
                  <p:cNvPr id="401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3277"/>
                    <a:ext cx="78" cy="52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2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3277"/>
                    <a:ext cx="80" cy="5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94" name="Group 533"/>
                <p:cNvGrpSpPr>
                  <a:grpSpLocks/>
                </p:cNvGrpSpPr>
                <p:nvPr/>
              </p:nvGrpSpPr>
              <p:grpSpPr bwMode="auto">
                <a:xfrm>
                  <a:off x="2788" y="3276"/>
                  <a:ext cx="40" cy="52"/>
                  <a:chOff x="2788" y="3276"/>
                  <a:chExt cx="40" cy="52"/>
                </a:xfrm>
              </p:grpSpPr>
              <p:grpSp>
                <p:nvGrpSpPr>
                  <p:cNvPr id="395" name="Group 534"/>
                  <p:cNvGrpSpPr>
                    <a:grpSpLocks/>
                  </p:cNvGrpSpPr>
                  <p:nvPr/>
                </p:nvGrpSpPr>
                <p:grpSpPr bwMode="auto">
                  <a:xfrm>
                    <a:off x="2789" y="3276"/>
                    <a:ext cx="39" cy="24"/>
                    <a:chOff x="2789" y="3276"/>
                    <a:chExt cx="39" cy="24"/>
                  </a:xfrm>
                </p:grpSpPr>
                <p:sp>
                  <p:nvSpPr>
                    <p:cNvPr id="399" name="Freeform 535"/>
                    <p:cNvSpPr>
                      <a:spLocks/>
                    </p:cNvSpPr>
                    <p:nvPr/>
                  </p:nvSpPr>
                  <p:spPr bwMode="auto">
                    <a:xfrm>
                      <a:off x="2789" y="3276"/>
                      <a:ext cx="39" cy="24"/>
                    </a:xfrm>
                    <a:custGeom>
                      <a:avLst/>
                      <a:gdLst>
                        <a:gd name="T0" fmla="*/ 0 w 39"/>
                        <a:gd name="T1" fmla="*/ 0 h 24"/>
                        <a:gd name="T2" fmla="*/ 16 w 39"/>
                        <a:gd name="T3" fmla="*/ 1 h 24"/>
                        <a:gd name="T4" fmla="*/ 28 w 39"/>
                        <a:gd name="T5" fmla="*/ 7 h 24"/>
                        <a:gd name="T6" fmla="*/ 37 w 39"/>
                        <a:gd name="T7" fmla="*/ 15 h 24"/>
                        <a:gd name="T8" fmla="*/ 39 w 39"/>
                        <a:gd name="T9" fmla="*/ 24 h 24"/>
                        <a:gd name="T10" fmla="*/ 0 w 39"/>
                        <a:gd name="T11" fmla="*/ 24 h 24"/>
                        <a:gd name="T12" fmla="*/ 0 w 39"/>
                        <a:gd name="T13" fmla="*/ 0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4"/>
                        <a:gd name="T23" fmla="*/ 39 w 39"/>
                        <a:gd name="T24" fmla="*/ 24 h 2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4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7"/>
                          </a:lnTo>
                          <a:lnTo>
                            <a:pt x="37" y="15"/>
                          </a:lnTo>
                          <a:lnTo>
                            <a:pt x="39" y="24"/>
                          </a:lnTo>
                          <a:lnTo>
                            <a:pt x="0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0" name="Freeform 536"/>
                    <p:cNvSpPr>
                      <a:spLocks/>
                    </p:cNvSpPr>
                    <p:nvPr/>
                  </p:nvSpPr>
                  <p:spPr bwMode="auto">
                    <a:xfrm>
                      <a:off x="2789" y="3276"/>
                      <a:ext cx="39" cy="24"/>
                    </a:xfrm>
                    <a:custGeom>
                      <a:avLst/>
                      <a:gdLst>
                        <a:gd name="T0" fmla="*/ 0 w 39"/>
                        <a:gd name="T1" fmla="*/ 0 h 24"/>
                        <a:gd name="T2" fmla="*/ 16 w 39"/>
                        <a:gd name="T3" fmla="*/ 1 h 24"/>
                        <a:gd name="T4" fmla="*/ 28 w 39"/>
                        <a:gd name="T5" fmla="*/ 7 h 24"/>
                        <a:gd name="T6" fmla="*/ 37 w 39"/>
                        <a:gd name="T7" fmla="*/ 15 h 24"/>
                        <a:gd name="T8" fmla="*/ 39 w 39"/>
                        <a:gd name="T9" fmla="*/ 24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"/>
                        <a:gd name="T16" fmla="*/ 0 h 24"/>
                        <a:gd name="T17" fmla="*/ 39 w 39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" h="24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7"/>
                          </a:lnTo>
                          <a:lnTo>
                            <a:pt x="37" y="15"/>
                          </a:lnTo>
                          <a:lnTo>
                            <a:pt x="39" y="24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96" name="Group 537"/>
                  <p:cNvGrpSpPr>
                    <a:grpSpLocks/>
                  </p:cNvGrpSpPr>
                  <p:nvPr/>
                </p:nvGrpSpPr>
                <p:grpSpPr bwMode="auto">
                  <a:xfrm>
                    <a:off x="2788" y="3298"/>
                    <a:ext cx="40" cy="30"/>
                    <a:chOff x="2788" y="3298"/>
                    <a:chExt cx="40" cy="30"/>
                  </a:xfrm>
                </p:grpSpPr>
                <p:sp>
                  <p:nvSpPr>
                    <p:cNvPr id="397" name="Freeform 538"/>
                    <p:cNvSpPr>
                      <a:spLocks/>
                    </p:cNvSpPr>
                    <p:nvPr/>
                  </p:nvSpPr>
                  <p:spPr bwMode="auto">
                    <a:xfrm>
                      <a:off x="2788" y="3298"/>
                      <a:ext cx="40" cy="30"/>
                    </a:xfrm>
                    <a:custGeom>
                      <a:avLst/>
                      <a:gdLst>
                        <a:gd name="T0" fmla="*/ 0 w 40"/>
                        <a:gd name="T1" fmla="*/ 30 h 30"/>
                        <a:gd name="T2" fmla="*/ 1 w 40"/>
                        <a:gd name="T3" fmla="*/ 30 h 30"/>
                        <a:gd name="T4" fmla="*/ 4 w 40"/>
                        <a:gd name="T5" fmla="*/ 30 h 30"/>
                        <a:gd name="T6" fmla="*/ 17 w 40"/>
                        <a:gd name="T7" fmla="*/ 28 h 30"/>
                        <a:gd name="T8" fmla="*/ 29 w 40"/>
                        <a:gd name="T9" fmla="*/ 21 h 30"/>
                        <a:gd name="T10" fmla="*/ 38 w 40"/>
                        <a:gd name="T11" fmla="*/ 12 h 30"/>
                        <a:gd name="T12" fmla="*/ 40 w 40"/>
                        <a:gd name="T13" fmla="*/ 0 h 30"/>
                        <a:gd name="T14" fmla="*/ 4 w 40"/>
                        <a:gd name="T15" fmla="*/ 0 h 30"/>
                        <a:gd name="T16" fmla="*/ 0 w 40"/>
                        <a:gd name="T17" fmla="*/ 30 h 3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0"/>
                        <a:gd name="T28" fmla="*/ 0 h 30"/>
                        <a:gd name="T29" fmla="*/ 40 w 40"/>
                        <a:gd name="T30" fmla="*/ 30 h 3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0" h="30">
                          <a:moveTo>
                            <a:pt x="0" y="30"/>
                          </a:moveTo>
                          <a:lnTo>
                            <a:pt x="1" y="30"/>
                          </a:lnTo>
                          <a:lnTo>
                            <a:pt x="4" y="30"/>
                          </a:lnTo>
                          <a:lnTo>
                            <a:pt x="17" y="28"/>
                          </a:lnTo>
                          <a:lnTo>
                            <a:pt x="29" y="21"/>
                          </a:lnTo>
                          <a:lnTo>
                            <a:pt x="38" y="12"/>
                          </a:lnTo>
                          <a:lnTo>
                            <a:pt x="40" y="0"/>
                          </a:lnTo>
                          <a:lnTo>
                            <a:pt x="4" y="0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8" name="Freeform 539"/>
                    <p:cNvSpPr>
                      <a:spLocks/>
                    </p:cNvSpPr>
                    <p:nvPr/>
                  </p:nvSpPr>
                  <p:spPr bwMode="auto">
                    <a:xfrm>
                      <a:off x="2788" y="3298"/>
                      <a:ext cx="40" cy="30"/>
                    </a:xfrm>
                    <a:custGeom>
                      <a:avLst/>
                      <a:gdLst>
                        <a:gd name="T0" fmla="*/ 0 w 40"/>
                        <a:gd name="T1" fmla="*/ 30 h 30"/>
                        <a:gd name="T2" fmla="*/ 1 w 40"/>
                        <a:gd name="T3" fmla="*/ 30 h 30"/>
                        <a:gd name="T4" fmla="*/ 4 w 40"/>
                        <a:gd name="T5" fmla="*/ 30 h 30"/>
                        <a:gd name="T6" fmla="*/ 17 w 40"/>
                        <a:gd name="T7" fmla="*/ 28 h 30"/>
                        <a:gd name="T8" fmla="*/ 29 w 40"/>
                        <a:gd name="T9" fmla="*/ 21 h 30"/>
                        <a:gd name="T10" fmla="*/ 38 w 40"/>
                        <a:gd name="T11" fmla="*/ 12 h 30"/>
                        <a:gd name="T12" fmla="*/ 40 w 40"/>
                        <a:gd name="T13" fmla="*/ 0 h 3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"/>
                        <a:gd name="T22" fmla="*/ 0 h 30"/>
                        <a:gd name="T23" fmla="*/ 40 w 40"/>
                        <a:gd name="T24" fmla="*/ 30 h 3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" h="30">
                          <a:moveTo>
                            <a:pt x="0" y="30"/>
                          </a:moveTo>
                          <a:lnTo>
                            <a:pt x="1" y="30"/>
                          </a:lnTo>
                          <a:lnTo>
                            <a:pt x="4" y="30"/>
                          </a:lnTo>
                          <a:lnTo>
                            <a:pt x="17" y="28"/>
                          </a:lnTo>
                          <a:lnTo>
                            <a:pt x="29" y="21"/>
                          </a:lnTo>
                          <a:lnTo>
                            <a:pt x="38" y="12"/>
                          </a:lnTo>
                          <a:lnTo>
                            <a:pt x="4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21" name="Oval 540"/>
              <p:cNvSpPr>
                <a:spLocks noChangeArrowheads="1"/>
              </p:cNvSpPr>
              <p:nvPr/>
            </p:nvSpPr>
            <p:spPr bwMode="auto">
              <a:xfrm>
                <a:off x="2251" y="3465"/>
                <a:ext cx="123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Line 541"/>
              <p:cNvSpPr>
                <a:spLocks noChangeShapeType="1"/>
              </p:cNvSpPr>
              <p:nvPr/>
            </p:nvSpPr>
            <p:spPr bwMode="auto">
              <a:xfrm>
                <a:off x="2346" y="3529"/>
                <a:ext cx="124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542"/>
              <p:cNvSpPr>
                <a:spLocks/>
              </p:cNvSpPr>
              <p:nvPr/>
            </p:nvSpPr>
            <p:spPr bwMode="auto">
              <a:xfrm>
                <a:off x="2470" y="3545"/>
                <a:ext cx="156" cy="165"/>
              </a:xfrm>
              <a:custGeom>
                <a:avLst/>
                <a:gdLst>
                  <a:gd name="T0" fmla="*/ 0 w 156"/>
                  <a:gd name="T1" fmla="*/ 66 h 165"/>
                  <a:gd name="T2" fmla="*/ 0 w 156"/>
                  <a:gd name="T3" fmla="*/ 165 h 165"/>
                  <a:gd name="T4" fmla="*/ 156 w 156"/>
                  <a:gd name="T5" fmla="*/ 165 h 165"/>
                  <a:gd name="T6" fmla="*/ 156 w 156"/>
                  <a:gd name="T7" fmla="*/ 63 h 165"/>
                  <a:gd name="T8" fmla="*/ 77 w 156"/>
                  <a:gd name="T9" fmla="*/ 0 h 165"/>
                  <a:gd name="T10" fmla="*/ 0 w 156"/>
                  <a:gd name="T11" fmla="*/ 66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165"/>
                  <a:gd name="T20" fmla="*/ 156 w 156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165">
                    <a:moveTo>
                      <a:pt x="0" y="66"/>
                    </a:moveTo>
                    <a:lnTo>
                      <a:pt x="0" y="165"/>
                    </a:lnTo>
                    <a:lnTo>
                      <a:pt x="156" y="165"/>
                    </a:lnTo>
                    <a:lnTo>
                      <a:pt x="156" y="63"/>
                    </a:lnTo>
                    <a:lnTo>
                      <a:pt x="7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Line 543"/>
              <p:cNvSpPr>
                <a:spLocks noChangeShapeType="1"/>
              </p:cNvSpPr>
              <p:nvPr/>
            </p:nvSpPr>
            <p:spPr bwMode="auto">
              <a:xfrm>
                <a:off x="2626" y="3608"/>
                <a:ext cx="9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Line 544"/>
              <p:cNvSpPr>
                <a:spLocks noChangeShapeType="1"/>
              </p:cNvSpPr>
              <p:nvPr/>
            </p:nvSpPr>
            <p:spPr bwMode="auto">
              <a:xfrm flipH="1">
                <a:off x="2357" y="3416"/>
                <a:ext cx="113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26" name="Group 545"/>
              <p:cNvGrpSpPr>
                <a:grpSpLocks/>
              </p:cNvGrpSpPr>
              <p:nvPr/>
            </p:nvGrpSpPr>
            <p:grpSpPr bwMode="auto">
              <a:xfrm>
                <a:off x="2711" y="3569"/>
                <a:ext cx="112" cy="55"/>
                <a:chOff x="2711" y="3569"/>
                <a:chExt cx="112" cy="55"/>
              </a:xfrm>
            </p:grpSpPr>
            <p:grpSp>
              <p:nvGrpSpPr>
                <p:cNvPr id="383" name="Group 546"/>
                <p:cNvGrpSpPr>
                  <a:grpSpLocks/>
                </p:cNvGrpSpPr>
                <p:nvPr/>
              </p:nvGrpSpPr>
              <p:grpSpPr bwMode="auto">
                <a:xfrm>
                  <a:off x="2711" y="3570"/>
                  <a:ext cx="80" cy="54"/>
                  <a:chOff x="2711" y="3570"/>
                  <a:chExt cx="80" cy="54"/>
                </a:xfrm>
              </p:grpSpPr>
              <p:sp>
                <p:nvSpPr>
                  <p:cNvPr id="391" name="Rectangle 547"/>
                  <p:cNvSpPr>
                    <a:spLocks noChangeArrowheads="1"/>
                  </p:cNvSpPr>
                  <p:nvPr/>
                </p:nvSpPr>
                <p:spPr bwMode="auto">
                  <a:xfrm>
                    <a:off x="2711" y="3570"/>
                    <a:ext cx="78" cy="52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2" name="Rectangle 548"/>
                  <p:cNvSpPr>
                    <a:spLocks noChangeArrowheads="1"/>
                  </p:cNvSpPr>
                  <p:nvPr/>
                </p:nvSpPr>
                <p:spPr bwMode="auto">
                  <a:xfrm>
                    <a:off x="2711" y="3570"/>
                    <a:ext cx="80" cy="5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84" name="Group 549"/>
                <p:cNvGrpSpPr>
                  <a:grpSpLocks/>
                </p:cNvGrpSpPr>
                <p:nvPr/>
              </p:nvGrpSpPr>
              <p:grpSpPr bwMode="auto">
                <a:xfrm>
                  <a:off x="2784" y="3569"/>
                  <a:ext cx="39" cy="52"/>
                  <a:chOff x="2784" y="3569"/>
                  <a:chExt cx="39" cy="52"/>
                </a:xfrm>
              </p:grpSpPr>
              <p:grpSp>
                <p:nvGrpSpPr>
                  <p:cNvPr id="385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2784" y="3569"/>
                    <a:ext cx="39" cy="25"/>
                    <a:chOff x="2784" y="3569"/>
                    <a:chExt cx="39" cy="25"/>
                  </a:xfrm>
                </p:grpSpPr>
                <p:sp>
                  <p:nvSpPr>
                    <p:cNvPr id="389" name="Freeform 551"/>
                    <p:cNvSpPr>
                      <a:spLocks/>
                    </p:cNvSpPr>
                    <p:nvPr/>
                  </p:nvSpPr>
                  <p:spPr bwMode="auto">
                    <a:xfrm>
                      <a:off x="2784" y="3569"/>
                      <a:ext cx="39" cy="25"/>
                    </a:xfrm>
                    <a:custGeom>
                      <a:avLst/>
                      <a:gdLst>
                        <a:gd name="T0" fmla="*/ 0 w 39"/>
                        <a:gd name="T1" fmla="*/ 0 h 25"/>
                        <a:gd name="T2" fmla="*/ 16 w 39"/>
                        <a:gd name="T3" fmla="*/ 1 h 25"/>
                        <a:gd name="T4" fmla="*/ 28 w 39"/>
                        <a:gd name="T5" fmla="*/ 9 h 25"/>
                        <a:gd name="T6" fmla="*/ 38 w 39"/>
                        <a:gd name="T7" fmla="*/ 15 h 25"/>
                        <a:gd name="T8" fmla="*/ 39 w 39"/>
                        <a:gd name="T9" fmla="*/ 25 h 25"/>
                        <a:gd name="T10" fmla="*/ 0 w 39"/>
                        <a:gd name="T11" fmla="*/ 25 h 25"/>
                        <a:gd name="T12" fmla="*/ 0 w 39"/>
                        <a:gd name="T13" fmla="*/ 0 h 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5"/>
                        <a:gd name="T23" fmla="*/ 39 w 39"/>
                        <a:gd name="T24" fmla="*/ 25 h 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5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9"/>
                          </a:lnTo>
                          <a:lnTo>
                            <a:pt x="38" y="15"/>
                          </a:lnTo>
                          <a:lnTo>
                            <a:pt x="39" y="25"/>
                          </a:lnTo>
                          <a:lnTo>
                            <a:pt x="0" y="2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0" name="Freeform 552"/>
                    <p:cNvSpPr>
                      <a:spLocks/>
                    </p:cNvSpPr>
                    <p:nvPr/>
                  </p:nvSpPr>
                  <p:spPr bwMode="auto">
                    <a:xfrm>
                      <a:off x="2784" y="3569"/>
                      <a:ext cx="39" cy="25"/>
                    </a:xfrm>
                    <a:custGeom>
                      <a:avLst/>
                      <a:gdLst>
                        <a:gd name="T0" fmla="*/ 0 w 39"/>
                        <a:gd name="T1" fmla="*/ 0 h 25"/>
                        <a:gd name="T2" fmla="*/ 16 w 39"/>
                        <a:gd name="T3" fmla="*/ 1 h 25"/>
                        <a:gd name="T4" fmla="*/ 28 w 39"/>
                        <a:gd name="T5" fmla="*/ 9 h 25"/>
                        <a:gd name="T6" fmla="*/ 38 w 39"/>
                        <a:gd name="T7" fmla="*/ 15 h 25"/>
                        <a:gd name="T8" fmla="*/ 39 w 39"/>
                        <a:gd name="T9" fmla="*/ 25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"/>
                        <a:gd name="T16" fmla="*/ 0 h 25"/>
                        <a:gd name="T17" fmla="*/ 39 w 39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" h="25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9"/>
                          </a:lnTo>
                          <a:lnTo>
                            <a:pt x="38" y="15"/>
                          </a:lnTo>
                          <a:lnTo>
                            <a:pt x="39" y="2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86" name="Group 553"/>
                  <p:cNvGrpSpPr>
                    <a:grpSpLocks/>
                  </p:cNvGrpSpPr>
                  <p:nvPr/>
                </p:nvGrpSpPr>
                <p:grpSpPr bwMode="auto">
                  <a:xfrm>
                    <a:off x="2784" y="3593"/>
                    <a:ext cx="39" cy="28"/>
                    <a:chOff x="2784" y="3593"/>
                    <a:chExt cx="39" cy="28"/>
                  </a:xfrm>
                </p:grpSpPr>
                <p:sp>
                  <p:nvSpPr>
                    <p:cNvPr id="387" name="Freeform 554"/>
                    <p:cNvSpPr>
                      <a:spLocks/>
                    </p:cNvSpPr>
                    <p:nvPr/>
                  </p:nvSpPr>
                  <p:spPr bwMode="auto">
                    <a:xfrm>
                      <a:off x="2784" y="3593"/>
                      <a:ext cx="39" cy="28"/>
                    </a:xfrm>
                    <a:custGeom>
                      <a:avLst/>
                      <a:gdLst>
                        <a:gd name="T0" fmla="*/ 0 w 39"/>
                        <a:gd name="T1" fmla="*/ 28 h 28"/>
                        <a:gd name="T2" fmla="*/ 4 w 39"/>
                        <a:gd name="T3" fmla="*/ 28 h 28"/>
                        <a:gd name="T4" fmla="*/ 5 w 39"/>
                        <a:gd name="T5" fmla="*/ 28 h 28"/>
                        <a:gd name="T6" fmla="*/ 19 w 39"/>
                        <a:gd name="T7" fmla="*/ 26 h 28"/>
                        <a:gd name="T8" fmla="*/ 28 w 39"/>
                        <a:gd name="T9" fmla="*/ 19 h 28"/>
                        <a:gd name="T10" fmla="*/ 38 w 39"/>
                        <a:gd name="T11" fmla="*/ 12 h 28"/>
                        <a:gd name="T12" fmla="*/ 39 w 39"/>
                        <a:gd name="T13" fmla="*/ 0 h 28"/>
                        <a:gd name="T14" fmla="*/ 5 w 39"/>
                        <a:gd name="T15" fmla="*/ 0 h 28"/>
                        <a:gd name="T16" fmla="*/ 0 w 39"/>
                        <a:gd name="T17" fmla="*/ 28 h 2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9"/>
                        <a:gd name="T28" fmla="*/ 0 h 28"/>
                        <a:gd name="T29" fmla="*/ 39 w 39"/>
                        <a:gd name="T30" fmla="*/ 28 h 2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9" h="28">
                          <a:moveTo>
                            <a:pt x="0" y="28"/>
                          </a:moveTo>
                          <a:lnTo>
                            <a:pt x="4" y="28"/>
                          </a:lnTo>
                          <a:lnTo>
                            <a:pt x="5" y="28"/>
                          </a:lnTo>
                          <a:lnTo>
                            <a:pt x="19" y="26"/>
                          </a:lnTo>
                          <a:lnTo>
                            <a:pt x="28" y="19"/>
                          </a:lnTo>
                          <a:lnTo>
                            <a:pt x="38" y="12"/>
                          </a:lnTo>
                          <a:lnTo>
                            <a:pt x="39" y="0"/>
                          </a:lnTo>
                          <a:lnTo>
                            <a:pt x="5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8" name="Freeform 555"/>
                    <p:cNvSpPr>
                      <a:spLocks/>
                    </p:cNvSpPr>
                    <p:nvPr/>
                  </p:nvSpPr>
                  <p:spPr bwMode="auto">
                    <a:xfrm>
                      <a:off x="2784" y="3593"/>
                      <a:ext cx="39" cy="28"/>
                    </a:xfrm>
                    <a:custGeom>
                      <a:avLst/>
                      <a:gdLst>
                        <a:gd name="T0" fmla="*/ 0 w 39"/>
                        <a:gd name="T1" fmla="*/ 28 h 28"/>
                        <a:gd name="T2" fmla="*/ 4 w 39"/>
                        <a:gd name="T3" fmla="*/ 28 h 28"/>
                        <a:gd name="T4" fmla="*/ 5 w 39"/>
                        <a:gd name="T5" fmla="*/ 28 h 28"/>
                        <a:gd name="T6" fmla="*/ 19 w 39"/>
                        <a:gd name="T7" fmla="*/ 26 h 28"/>
                        <a:gd name="T8" fmla="*/ 28 w 39"/>
                        <a:gd name="T9" fmla="*/ 19 h 28"/>
                        <a:gd name="T10" fmla="*/ 38 w 39"/>
                        <a:gd name="T11" fmla="*/ 12 h 28"/>
                        <a:gd name="T12" fmla="*/ 39 w 39"/>
                        <a:gd name="T13" fmla="*/ 0 h 2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8"/>
                        <a:gd name="T23" fmla="*/ 39 w 39"/>
                        <a:gd name="T24" fmla="*/ 28 h 2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8">
                          <a:moveTo>
                            <a:pt x="0" y="28"/>
                          </a:moveTo>
                          <a:lnTo>
                            <a:pt x="4" y="28"/>
                          </a:lnTo>
                          <a:lnTo>
                            <a:pt x="5" y="28"/>
                          </a:lnTo>
                          <a:lnTo>
                            <a:pt x="19" y="26"/>
                          </a:lnTo>
                          <a:lnTo>
                            <a:pt x="28" y="19"/>
                          </a:lnTo>
                          <a:lnTo>
                            <a:pt x="38" y="12"/>
                          </a:lnTo>
                          <a:lnTo>
                            <a:pt x="39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27" name="Oval 556"/>
              <p:cNvSpPr>
                <a:spLocks noChangeArrowheads="1"/>
              </p:cNvSpPr>
              <p:nvPr/>
            </p:nvSpPr>
            <p:spPr bwMode="auto">
              <a:xfrm>
                <a:off x="3343" y="3661"/>
                <a:ext cx="122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Line 557"/>
              <p:cNvSpPr>
                <a:spLocks noChangeShapeType="1"/>
              </p:cNvSpPr>
              <p:nvPr/>
            </p:nvSpPr>
            <p:spPr bwMode="auto">
              <a:xfrm flipH="1" flipV="1">
                <a:off x="3241" y="3591"/>
                <a:ext cx="125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58"/>
              <p:cNvSpPr>
                <a:spLocks/>
              </p:cNvSpPr>
              <p:nvPr/>
            </p:nvSpPr>
            <p:spPr bwMode="auto">
              <a:xfrm>
                <a:off x="3084" y="3493"/>
                <a:ext cx="157" cy="165"/>
              </a:xfrm>
              <a:custGeom>
                <a:avLst/>
                <a:gdLst>
                  <a:gd name="T0" fmla="*/ 157 w 157"/>
                  <a:gd name="T1" fmla="*/ 100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3 h 165"/>
                  <a:gd name="T8" fmla="*/ 83 w 157"/>
                  <a:gd name="T9" fmla="*/ 165 h 165"/>
                  <a:gd name="T10" fmla="*/ 157 w 157"/>
                  <a:gd name="T11" fmla="*/ 10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100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83" y="165"/>
                    </a:lnTo>
                    <a:lnTo>
                      <a:pt x="157" y="10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Line 559"/>
              <p:cNvSpPr>
                <a:spLocks noChangeShapeType="1"/>
              </p:cNvSpPr>
              <p:nvPr/>
            </p:nvSpPr>
            <p:spPr bwMode="auto">
              <a:xfrm flipH="1">
                <a:off x="2994" y="3596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60"/>
              <p:cNvSpPr>
                <a:spLocks/>
              </p:cNvSpPr>
              <p:nvPr/>
            </p:nvSpPr>
            <p:spPr bwMode="auto">
              <a:xfrm>
                <a:off x="2819" y="2694"/>
                <a:ext cx="169" cy="47"/>
              </a:xfrm>
              <a:custGeom>
                <a:avLst/>
                <a:gdLst>
                  <a:gd name="T0" fmla="*/ 169 w 169"/>
                  <a:gd name="T1" fmla="*/ 47 h 47"/>
                  <a:gd name="T2" fmla="*/ 169 w 169"/>
                  <a:gd name="T3" fmla="*/ 0 h 47"/>
                  <a:gd name="T4" fmla="*/ 3 w 169"/>
                  <a:gd name="T5" fmla="*/ 0 h 47"/>
                  <a:gd name="T6" fmla="*/ 51 w 169"/>
                  <a:gd name="T7" fmla="*/ 27 h 47"/>
                  <a:gd name="T8" fmla="*/ 0 w 169"/>
                  <a:gd name="T9" fmla="*/ 47 h 47"/>
                  <a:gd name="T10" fmla="*/ 169 w 169"/>
                  <a:gd name="T11" fmla="*/ 47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9"/>
                  <a:gd name="T19" fmla="*/ 0 h 47"/>
                  <a:gd name="T20" fmla="*/ 169 w 169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9" h="47">
                    <a:moveTo>
                      <a:pt x="169" y="47"/>
                    </a:moveTo>
                    <a:lnTo>
                      <a:pt x="169" y="0"/>
                    </a:lnTo>
                    <a:lnTo>
                      <a:pt x="3" y="0"/>
                    </a:lnTo>
                    <a:lnTo>
                      <a:pt x="51" y="27"/>
                    </a:lnTo>
                    <a:lnTo>
                      <a:pt x="0" y="47"/>
                    </a:lnTo>
                    <a:lnTo>
                      <a:pt x="169" y="4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Oval 561"/>
              <p:cNvSpPr>
                <a:spLocks noChangeArrowheads="1"/>
              </p:cNvSpPr>
              <p:nvPr/>
            </p:nvSpPr>
            <p:spPr bwMode="auto">
              <a:xfrm>
                <a:off x="3347" y="3372"/>
                <a:ext cx="121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Line 562"/>
              <p:cNvSpPr>
                <a:spLocks noChangeShapeType="1"/>
              </p:cNvSpPr>
              <p:nvPr/>
            </p:nvSpPr>
            <p:spPr bwMode="auto">
              <a:xfrm flipH="1" flipV="1">
                <a:off x="3246" y="3301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563"/>
              <p:cNvSpPr>
                <a:spLocks/>
              </p:cNvSpPr>
              <p:nvPr/>
            </p:nvSpPr>
            <p:spPr bwMode="auto">
              <a:xfrm>
                <a:off x="3089" y="3203"/>
                <a:ext cx="157" cy="165"/>
              </a:xfrm>
              <a:custGeom>
                <a:avLst/>
                <a:gdLst>
                  <a:gd name="T0" fmla="*/ 157 w 157"/>
                  <a:gd name="T1" fmla="*/ 99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2 h 165"/>
                  <a:gd name="T8" fmla="*/ 81 w 157"/>
                  <a:gd name="T9" fmla="*/ 165 h 165"/>
                  <a:gd name="T10" fmla="*/ 157 w 157"/>
                  <a:gd name="T11" fmla="*/ 99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9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81" y="165"/>
                    </a:lnTo>
                    <a:lnTo>
                      <a:pt x="157" y="99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Line 564"/>
              <p:cNvSpPr>
                <a:spLocks noChangeShapeType="1"/>
              </p:cNvSpPr>
              <p:nvPr/>
            </p:nvSpPr>
            <p:spPr bwMode="auto">
              <a:xfrm flipH="1">
                <a:off x="2999" y="3305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565"/>
              <p:cNvSpPr>
                <a:spLocks noChangeArrowheads="1"/>
              </p:cNvSpPr>
              <p:nvPr/>
            </p:nvSpPr>
            <p:spPr bwMode="auto">
              <a:xfrm>
                <a:off x="3341" y="3076"/>
                <a:ext cx="121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Line 566"/>
              <p:cNvSpPr>
                <a:spLocks noChangeShapeType="1"/>
              </p:cNvSpPr>
              <p:nvPr/>
            </p:nvSpPr>
            <p:spPr bwMode="auto">
              <a:xfrm flipH="1" flipV="1">
                <a:off x="3240" y="3003"/>
                <a:ext cx="123" cy="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567"/>
              <p:cNvSpPr>
                <a:spLocks/>
              </p:cNvSpPr>
              <p:nvPr/>
            </p:nvSpPr>
            <p:spPr bwMode="auto">
              <a:xfrm>
                <a:off x="3083" y="2907"/>
                <a:ext cx="157" cy="165"/>
              </a:xfrm>
              <a:custGeom>
                <a:avLst/>
                <a:gdLst>
                  <a:gd name="T0" fmla="*/ 157 w 157"/>
                  <a:gd name="T1" fmla="*/ 98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2 h 165"/>
                  <a:gd name="T8" fmla="*/ 81 w 157"/>
                  <a:gd name="T9" fmla="*/ 165 h 165"/>
                  <a:gd name="T10" fmla="*/ 157 w 157"/>
                  <a:gd name="T11" fmla="*/ 98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8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81" y="165"/>
                    </a:lnTo>
                    <a:lnTo>
                      <a:pt x="157" y="9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Line 568"/>
              <p:cNvSpPr>
                <a:spLocks noChangeShapeType="1"/>
              </p:cNvSpPr>
              <p:nvPr/>
            </p:nvSpPr>
            <p:spPr bwMode="auto">
              <a:xfrm flipH="1" flipV="1">
                <a:off x="2993" y="3009"/>
                <a:ext cx="9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Line 569"/>
              <p:cNvSpPr>
                <a:spLocks noChangeShapeType="1"/>
              </p:cNvSpPr>
              <p:nvPr/>
            </p:nvSpPr>
            <p:spPr bwMode="auto">
              <a:xfrm flipV="1">
                <a:off x="3240" y="3435"/>
                <a:ext cx="129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Line 570"/>
              <p:cNvSpPr>
                <a:spLocks noChangeShapeType="1"/>
              </p:cNvSpPr>
              <p:nvPr/>
            </p:nvSpPr>
            <p:spPr bwMode="auto">
              <a:xfrm flipV="1">
                <a:off x="3240" y="3137"/>
                <a:ext cx="113" cy="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571"/>
              <p:cNvSpPr>
                <a:spLocks noChangeArrowheads="1"/>
              </p:cNvSpPr>
              <p:nvPr/>
            </p:nvSpPr>
            <p:spPr bwMode="auto">
              <a:xfrm>
                <a:off x="3341" y="2782"/>
                <a:ext cx="121" cy="83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Line 572"/>
              <p:cNvSpPr>
                <a:spLocks noChangeShapeType="1"/>
              </p:cNvSpPr>
              <p:nvPr/>
            </p:nvSpPr>
            <p:spPr bwMode="auto">
              <a:xfrm flipH="1" flipV="1">
                <a:off x="3240" y="2712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573"/>
              <p:cNvSpPr>
                <a:spLocks/>
              </p:cNvSpPr>
              <p:nvPr/>
            </p:nvSpPr>
            <p:spPr bwMode="auto">
              <a:xfrm>
                <a:off x="3083" y="2615"/>
                <a:ext cx="157" cy="165"/>
              </a:xfrm>
              <a:custGeom>
                <a:avLst/>
                <a:gdLst>
                  <a:gd name="T0" fmla="*/ 157 w 157"/>
                  <a:gd name="T1" fmla="*/ 98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1 h 165"/>
                  <a:gd name="T8" fmla="*/ 81 w 157"/>
                  <a:gd name="T9" fmla="*/ 165 h 165"/>
                  <a:gd name="T10" fmla="*/ 157 w 157"/>
                  <a:gd name="T11" fmla="*/ 98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8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81" y="165"/>
                    </a:lnTo>
                    <a:lnTo>
                      <a:pt x="157" y="9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Line 574"/>
              <p:cNvSpPr>
                <a:spLocks noChangeShapeType="1"/>
              </p:cNvSpPr>
              <p:nvPr/>
            </p:nvSpPr>
            <p:spPr bwMode="auto">
              <a:xfrm flipH="1">
                <a:off x="2993" y="2716"/>
                <a:ext cx="9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Line 575"/>
              <p:cNvSpPr>
                <a:spLocks noChangeShapeType="1"/>
              </p:cNvSpPr>
              <p:nvPr/>
            </p:nvSpPr>
            <p:spPr bwMode="auto">
              <a:xfrm flipV="1">
                <a:off x="3240" y="2853"/>
                <a:ext cx="113" cy="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576"/>
              <p:cNvSpPr>
                <a:spLocks/>
              </p:cNvSpPr>
              <p:nvPr/>
            </p:nvSpPr>
            <p:spPr bwMode="auto">
              <a:xfrm>
                <a:off x="2876" y="2405"/>
                <a:ext cx="118" cy="57"/>
              </a:xfrm>
              <a:custGeom>
                <a:avLst/>
                <a:gdLst>
                  <a:gd name="T0" fmla="*/ 0 w 118"/>
                  <a:gd name="T1" fmla="*/ 31 h 57"/>
                  <a:gd name="T2" fmla="*/ 50 w 118"/>
                  <a:gd name="T3" fmla="*/ 57 h 57"/>
                  <a:gd name="T4" fmla="*/ 118 w 118"/>
                  <a:gd name="T5" fmla="*/ 57 h 57"/>
                  <a:gd name="T6" fmla="*/ 118 w 118"/>
                  <a:gd name="T7" fmla="*/ 0 h 57"/>
                  <a:gd name="T8" fmla="*/ 44 w 118"/>
                  <a:gd name="T9" fmla="*/ 0 h 57"/>
                  <a:gd name="T10" fmla="*/ 0 w 118"/>
                  <a:gd name="T11" fmla="*/ 31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57"/>
                  <a:gd name="T20" fmla="*/ 118 w 118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57">
                    <a:moveTo>
                      <a:pt x="0" y="31"/>
                    </a:moveTo>
                    <a:lnTo>
                      <a:pt x="50" y="57"/>
                    </a:lnTo>
                    <a:lnTo>
                      <a:pt x="118" y="57"/>
                    </a:lnTo>
                    <a:lnTo>
                      <a:pt x="118" y="0"/>
                    </a:lnTo>
                    <a:lnTo>
                      <a:pt x="4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48" name="Group 577"/>
              <p:cNvGrpSpPr>
                <a:grpSpLocks/>
              </p:cNvGrpSpPr>
              <p:nvPr/>
            </p:nvGrpSpPr>
            <p:grpSpPr bwMode="auto">
              <a:xfrm>
                <a:off x="2828" y="3277"/>
                <a:ext cx="171" cy="54"/>
                <a:chOff x="2828" y="3277"/>
                <a:chExt cx="171" cy="54"/>
              </a:xfrm>
            </p:grpSpPr>
            <p:sp>
              <p:nvSpPr>
                <p:cNvPr id="381" name="Freeform 578"/>
                <p:cNvSpPr>
                  <a:spLocks/>
                </p:cNvSpPr>
                <p:nvPr/>
              </p:nvSpPr>
              <p:spPr bwMode="auto">
                <a:xfrm>
                  <a:off x="2828" y="3277"/>
                  <a:ext cx="171" cy="54"/>
                </a:xfrm>
                <a:custGeom>
                  <a:avLst/>
                  <a:gdLst>
                    <a:gd name="T0" fmla="*/ 2 w 171"/>
                    <a:gd name="T1" fmla="*/ 54 h 54"/>
                    <a:gd name="T2" fmla="*/ 171 w 171"/>
                    <a:gd name="T3" fmla="*/ 54 h 54"/>
                    <a:gd name="T4" fmla="*/ 171 w 171"/>
                    <a:gd name="T5" fmla="*/ 0 h 54"/>
                    <a:gd name="T6" fmla="*/ 0 w 171"/>
                    <a:gd name="T7" fmla="*/ 0 h 54"/>
                    <a:gd name="T8" fmla="*/ 2 w 171"/>
                    <a:gd name="T9" fmla="*/ 54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"/>
                    <a:gd name="T16" fmla="*/ 0 h 54"/>
                    <a:gd name="T17" fmla="*/ 171 w 171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" h="54">
                      <a:moveTo>
                        <a:pt x="2" y="54"/>
                      </a:moveTo>
                      <a:lnTo>
                        <a:pt x="171" y="54"/>
                      </a:lnTo>
                      <a:lnTo>
                        <a:pt x="171" y="0"/>
                      </a:lnTo>
                      <a:lnTo>
                        <a:pt x="0" y="0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" name="Freeform 579"/>
                <p:cNvSpPr>
                  <a:spLocks/>
                </p:cNvSpPr>
                <p:nvPr/>
              </p:nvSpPr>
              <p:spPr bwMode="auto">
                <a:xfrm>
                  <a:off x="2828" y="3277"/>
                  <a:ext cx="171" cy="54"/>
                </a:xfrm>
                <a:custGeom>
                  <a:avLst/>
                  <a:gdLst>
                    <a:gd name="T0" fmla="*/ 2 w 171"/>
                    <a:gd name="T1" fmla="*/ 54 h 54"/>
                    <a:gd name="T2" fmla="*/ 171 w 171"/>
                    <a:gd name="T3" fmla="*/ 54 h 54"/>
                    <a:gd name="T4" fmla="*/ 171 w 171"/>
                    <a:gd name="T5" fmla="*/ 0 h 54"/>
                    <a:gd name="T6" fmla="*/ 0 w 171"/>
                    <a:gd name="T7" fmla="*/ 0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54"/>
                    <a:gd name="T14" fmla="*/ 171 w 171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54">
                      <a:moveTo>
                        <a:pt x="2" y="54"/>
                      </a:moveTo>
                      <a:lnTo>
                        <a:pt x="171" y="54"/>
                      </a:lnTo>
                      <a:lnTo>
                        <a:pt x="17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9" name="Group 580"/>
              <p:cNvGrpSpPr>
                <a:grpSpLocks/>
              </p:cNvGrpSpPr>
              <p:nvPr/>
            </p:nvGrpSpPr>
            <p:grpSpPr bwMode="auto">
              <a:xfrm>
                <a:off x="2828" y="3282"/>
                <a:ext cx="33" cy="46"/>
                <a:chOff x="2828" y="3282"/>
                <a:chExt cx="33" cy="46"/>
              </a:xfrm>
            </p:grpSpPr>
            <p:grpSp>
              <p:nvGrpSpPr>
                <p:cNvPr id="375" name="Group 581"/>
                <p:cNvGrpSpPr>
                  <a:grpSpLocks/>
                </p:cNvGrpSpPr>
                <p:nvPr/>
              </p:nvGrpSpPr>
              <p:grpSpPr bwMode="auto">
                <a:xfrm>
                  <a:off x="2830" y="3305"/>
                  <a:ext cx="31" cy="23"/>
                  <a:chOff x="2830" y="3305"/>
                  <a:chExt cx="31" cy="23"/>
                </a:xfrm>
              </p:grpSpPr>
              <p:sp>
                <p:nvSpPr>
                  <p:cNvPr id="379" name="Freeform 582"/>
                  <p:cNvSpPr>
                    <a:spLocks/>
                  </p:cNvSpPr>
                  <p:nvPr/>
                </p:nvSpPr>
                <p:spPr bwMode="auto">
                  <a:xfrm>
                    <a:off x="2830" y="3305"/>
                    <a:ext cx="31" cy="23"/>
                  </a:xfrm>
                  <a:custGeom>
                    <a:avLst/>
                    <a:gdLst>
                      <a:gd name="T0" fmla="*/ 0 w 31"/>
                      <a:gd name="T1" fmla="*/ 23 h 23"/>
                      <a:gd name="T2" fmla="*/ 14 w 31"/>
                      <a:gd name="T3" fmla="*/ 21 h 23"/>
                      <a:gd name="T4" fmla="*/ 21 w 31"/>
                      <a:gd name="T5" fmla="*/ 15 h 23"/>
                      <a:gd name="T6" fmla="*/ 29 w 31"/>
                      <a:gd name="T7" fmla="*/ 9 h 23"/>
                      <a:gd name="T8" fmla="*/ 31 w 31"/>
                      <a:gd name="T9" fmla="*/ 0 h 23"/>
                      <a:gd name="T10" fmla="*/ 0 w 31"/>
                      <a:gd name="T11" fmla="*/ 0 h 23"/>
                      <a:gd name="T12" fmla="*/ 0 w 31"/>
                      <a:gd name="T13" fmla="*/ 23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"/>
                      <a:gd name="T22" fmla="*/ 0 h 23"/>
                      <a:gd name="T23" fmla="*/ 31 w 31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" h="23">
                        <a:moveTo>
                          <a:pt x="0" y="23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0" name="Freeform 583"/>
                  <p:cNvSpPr>
                    <a:spLocks/>
                  </p:cNvSpPr>
                  <p:nvPr/>
                </p:nvSpPr>
                <p:spPr bwMode="auto">
                  <a:xfrm>
                    <a:off x="2830" y="3305"/>
                    <a:ext cx="31" cy="23"/>
                  </a:xfrm>
                  <a:custGeom>
                    <a:avLst/>
                    <a:gdLst>
                      <a:gd name="T0" fmla="*/ 0 w 31"/>
                      <a:gd name="T1" fmla="*/ 23 h 23"/>
                      <a:gd name="T2" fmla="*/ 14 w 31"/>
                      <a:gd name="T3" fmla="*/ 21 h 23"/>
                      <a:gd name="T4" fmla="*/ 21 w 31"/>
                      <a:gd name="T5" fmla="*/ 15 h 23"/>
                      <a:gd name="T6" fmla="*/ 29 w 31"/>
                      <a:gd name="T7" fmla="*/ 9 h 23"/>
                      <a:gd name="T8" fmla="*/ 31 w 31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3"/>
                      <a:gd name="T17" fmla="*/ 31 w 31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3">
                        <a:moveTo>
                          <a:pt x="0" y="23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76" name="Group 584"/>
                <p:cNvGrpSpPr>
                  <a:grpSpLocks/>
                </p:cNvGrpSpPr>
                <p:nvPr/>
              </p:nvGrpSpPr>
              <p:grpSpPr bwMode="auto">
                <a:xfrm>
                  <a:off x="2828" y="3282"/>
                  <a:ext cx="33" cy="25"/>
                  <a:chOff x="2828" y="3282"/>
                  <a:chExt cx="33" cy="25"/>
                </a:xfrm>
              </p:grpSpPr>
              <p:sp>
                <p:nvSpPr>
                  <p:cNvPr id="377" name="Freeform 585"/>
                  <p:cNvSpPr>
                    <a:spLocks/>
                  </p:cNvSpPr>
                  <p:nvPr/>
                </p:nvSpPr>
                <p:spPr bwMode="auto">
                  <a:xfrm>
                    <a:off x="2828" y="3282"/>
                    <a:ext cx="33" cy="25"/>
                  </a:xfrm>
                  <a:custGeom>
                    <a:avLst/>
                    <a:gdLst>
                      <a:gd name="T0" fmla="*/ 0 w 33"/>
                      <a:gd name="T1" fmla="*/ 0 h 25"/>
                      <a:gd name="T2" fmla="*/ 2 w 33"/>
                      <a:gd name="T3" fmla="*/ 0 h 25"/>
                      <a:gd name="T4" fmla="*/ 5 w 33"/>
                      <a:gd name="T5" fmla="*/ 0 h 25"/>
                      <a:gd name="T6" fmla="*/ 16 w 33"/>
                      <a:gd name="T7" fmla="*/ 1 h 25"/>
                      <a:gd name="T8" fmla="*/ 23 w 33"/>
                      <a:gd name="T9" fmla="*/ 9 h 25"/>
                      <a:gd name="T10" fmla="*/ 31 w 33"/>
                      <a:gd name="T11" fmla="*/ 15 h 25"/>
                      <a:gd name="T12" fmla="*/ 33 w 33"/>
                      <a:gd name="T13" fmla="*/ 25 h 25"/>
                      <a:gd name="T14" fmla="*/ 5 w 33"/>
                      <a:gd name="T15" fmla="*/ 25 h 25"/>
                      <a:gd name="T16" fmla="*/ 0 w 33"/>
                      <a:gd name="T17" fmla="*/ 0 h 2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"/>
                      <a:gd name="T28" fmla="*/ 0 h 25"/>
                      <a:gd name="T29" fmla="*/ 33 w 33"/>
                      <a:gd name="T30" fmla="*/ 25 h 2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" h="25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1"/>
                        </a:lnTo>
                        <a:lnTo>
                          <a:pt x="23" y="9"/>
                        </a:lnTo>
                        <a:lnTo>
                          <a:pt x="31" y="15"/>
                        </a:lnTo>
                        <a:lnTo>
                          <a:pt x="33" y="25"/>
                        </a:lnTo>
                        <a:lnTo>
                          <a:pt x="5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8" name="Freeform 586"/>
                  <p:cNvSpPr>
                    <a:spLocks/>
                  </p:cNvSpPr>
                  <p:nvPr/>
                </p:nvSpPr>
                <p:spPr bwMode="auto">
                  <a:xfrm>
                    <a:off x="2828" y="3282"/>
                    <a:ext cx="33" cy="25"/>
                  </a:xfrm>
                  <a:custGeom>
                    <a:avLst/>
                    <a:gdLst>
                      <a:gd name="T0" fmla="*/ 0 w 33"/>
                      <a:gd name="T1" fmla="*/ 0 h 25"/>
                      <a:gd name="T2" fmla="*/ 2 w 33"/>
                      <a:gd name="T3" fmla="*/ 0 h 25"/>
                      <a:gd name="T4" fmla="*/ 5 w 33"/>
                      <a:gd name="T5" fmla="*/ 0 h 25"/>
                      <a:gd name="T6" fmla="*/ 16 w 33"/>
                      <a:gd name="T7" fmla="*/ 1 h 25"/>
                      <a:gd name="T8" fmla="*/ 23 w 33"/>
                      <a:gd name="T9" fmla="*/ 9 h 25"/>
                      <a:gd name="T10" fmla="*/ 31 w 33"/>
                      <a:gd name="T11" fmla="*/ 15 h 25"/>
                      <a:gd name="T12" fmla="*/ 33 w 33"/>
                      <a:gd name="T13" fmla="*/ 25 h 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25"/>
                      <a:gd name="T23" fmla="*/ 33 w 33"/>
                      <a:gd name="T24" fmla="*/ 25 h 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25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1"/>
                        </a:lnTo>
                        <a:lnTo>
                          <a:pt x="23" y="9"/>
                        </a:lnTo>
                        <a:lnTo>
                          <a:pt x="31" y="15"/>
                        </a:lnTo>
                        <a:lnTo>
                          <a:pt x="33" y="2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50" name="Group 587"/>
              <p:cNvGrpSpPr>
                <a:grpSpLocks/>
              </p:cNvGrpSpPr>
              <p:nvPr/>
            </p:nvGrpSpPr>
            <p:grpSpPr bwMode="auto">
              <a:xfrm>
                <a:off x="2915" y="2978"/>
                <a:ext cx="76" cy="52"/>
                <a:chOff x="2915" y="2978"/>
                <a:chExt cx="76" cy="52"/>
              </a:xfrm>
            </p:grpSpPr>
            <p:sp>
              <p:nvSpPr>
                <p:cNvPr id="373" name="Freeform 588"/>
                <p:cNvSpPr>
                  <a:spLocks/>
                </p:cNvSpPr>
                <p:nvPr/>
              </p:nvSpPr>
              <p:spPr bwMode="auto">
                <a:xfrm>
                  <a:off x="2915" y="2978"/>
                  <a:ext cx="76" cy="52"/>
                </a:xfrm>
                <a:custGeom>
                  <a:avLst/>
                  <a:gdLst>
                    <a:gd name="T0" fmla="*/ 2 w 76"/>
                    <a:gd name="T1" fmla="*/ 52 h 52"/>
                    <a:gd name="T2" fmla="*/ 76 w 76"/>
                    <a:gd name="T3" fmla="*/ 52 h 52"/>
                    <a:gd name="T4" fmla="*/ 76 w 76"/>
                    <a:gd name="T5" fmla="*/ 0 h 52"/>
                    <a:gd name="T6" fmla="*/ 0 w 76"/>
                    <a:gd name="T7" fmla="*/ 0 h 52"/>
                    <a:gd name="T8" fmla="*/ 2 w 76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52"/>
                    <a:gd name="T17" fmla="*/ 76 w 76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52">
                      <a:moveTo>
                        <a:pt x="2" y="52"/>
                      </a:moveTo>
                      <a:lnTo>
                        <a:pt x="76" y="52"/>
                      </a:lnTo>
                      <a:lnTo>
                        <a:pt x="76" y="0"/>
                      </a:lnTo>
                      <a:lnTo>
                        <a:pt x="0" y="0"/>
                      </a:lnTo>
                      <a:lnTo>
                        <a:pt x="2" y="5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" name="Freeform 589"/>
                <p:cNvSpPr>
                  <a:spLocks/>
                </p:cNvSpPr>
                <p:nvPr/>
              </p:nvSpPr>
              <p:spPr bwMode="auto">
                <a:xfrm>
                  <a:off x="2915" y="2978"/>
                  <a:ext cx="76" cy="52"/>
                </a:xfrm>
                <a:custGeom>
                  <a:avLst/>
                  <a:gdLst>
                    <a:gd name="T0" fmla="*/ 2 w 76"/>
                    <a:gd name="T1" fmla="*/ 52 h 52"/>
                    <a:gd name="T2" fmla="*/ 76 w 76"/>
                    <a:gd name="T3" fmla="*/ 52 h 52"/>
                    <a:gd name="T4" fmla="*/ 76 w 76"/>
                    <a:gd name="T5" fmla="*/ 0 h 52"/>
                    <a:gd name="T6" fmla="*/ 0 w 76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"/>
                    <a:gd name="T13" fmla="*/ 0 h 52"/>
                    <a:gd name="T14" fmla="*/ 76 w 76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" h="52">
                      <a:moveTo>
                        <a:pt x="2" y="52"/>
                      </a:moveTo>
                      <a:lnTo>
                        <a:pt x="76" y="52"/>
                      </a:lnTo>
                      <a:lnTo>
                        <a:pt x="7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1" name="Group 590"/>
              <p:cNvGrpSpPr>
                <a:grpSpLocks/>
              </p:cNvGrpSpPr>
              <p:nvPr/>
            </p:nvGrpSpPr>
            <p:grpSpPr bwMode="auto">
              <a:xfrm>
                <a:off x="2879" y="2978"/>
                <a:ext cx="39" cy="54"/>
                <a:chOff x="2879" y="2978"/>
                <a:chExt cx="39" cy="54"/>
              </a:xfrm>
            </p:grpSpPr>
            <p:grpSp>
              <p:nvGrpSpPr>
                <p:cNvPr id="367" name="Group 591"/>
                <p:cNvGrpSpPr>
                  <a:grpSpLocks/>
                </p:cNvGrpSpPr>
                <p:nvPr/>
              </p:nvGrpSpPr>
              <p:grpSpPr bwMode="auto">
                <a:xfrm>
                  <a:off x="2879" y="3005"/>
                  <a:ext cx="39" cy="27"/>
                  <a:chOff x="2879" y="3005"/>
                  <a:chExt cx="39" cy="27"/>
                </a:xfrm>
              </p:grpSpPr>
              <p:sp>
                <p:nvSpPr>
                  <p:cNvPr id="371" name="Freeform 592"/>
                  <p:cNvSpPr>
                    <a:spLocks/>
                  </p:cNvSpPr>
                  <p:nvPr/>
                </p:nvSpPr>
                <p:spPr bwMode="auto">
                  <a:xfrm>
                    <a:off x="2879" y="3005"/>
                    <a:ext cx="39" cy="27"/>
                  </a:xfrm>
                  <a:custGeom>
                    <a:avLst/>
                    <a:gdLst>
                      <a:gd name="T0" fmla="*/ 39 w 39"/>
                      <a:gd name="T1" fmla="*/ 27 h 27"/>
                      <a:gd name="T2" fmla="*/ 25 w 39"/>
                      <a:gd name="T3" fmla="*/ 25 h 27"/>
                      <a:gd name="T4" fmla="*/ 11 w 39"/>
                      <a:gd name="T5" fmla="*/ 18 h 27"/>
                      <a:gd name="T6" fmla="*/ 3 w 39"/>
                      <a:gd name="T7" fmla="*/ 10 h 27"/>
                      <a:gd name="T8" fmla="*/ 0 w 39"/>
                      <a:gd name="T9" fmla="*/ 0 h 27"/>
                      <a:gd name="T10" fmla="*/ 39 w 39"/>
                      <a:gd name="T11" fmla="*/ 0 h 27"/>
                      <a:gd name="T12" fmla="*/ 39 w 39"/>
                      <a:gd name="T13" fmla="*/ 27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27"/>
                      <a:gd name="T23" fmla="*/ 39 w 39"/>
                      <a:gd name="T24" fmla="*/ 27 h 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27">
                        <a:moveTo>
                          <a:pt x="39" y="27"/>
                        </a:moveTo>
                        <a:lnTo>
                          <a:pt x="25" y="25"/>
                        </a:lnTo>
                        <a:lnTo>
                          <a:pt x="11" y="18"/>
                        </a:lnTo>
                        <a:lnTo>
                          <a:pt x="3" y="10"/>
                        </a:lnTo>
                        <a:lnTo>
                          <a:pt x="0" y="0"/>
                        </a:lnTo>
                        <a:lnTo>
                          <a:pt x="39" y="0"/>
                        </a:lnTo>
                        <a:lnTo>
                          <a:pt x="39" y="27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2" name="Freeform 593"/>
                  <p:cNvSpPr>
                    <a:spLocks/>
                  </p:cNvSpPr>
                  <p:nvPr/>
                </p:nvSpPr>
                <p:spPr bwMode="auto">
                  <a:xfrm>
                    <a:off x="2879" y="3005"/>
                    <a:ext cx="39" cy="27"/>
                  </a:xfrm>
                  <a:custGeom>
                    <a:avLst/>
                    <a:gdLst>
                      <a:gd name="T0" fmla="*/ 39 w 39"/>
                      <a:gd name="T1" fmla="*/ 27 h 27"/>
                      <a:gd name="T2" fmla="*/ 25 w 39"/>
                      <a:gd name="T3" fmla="*/ 25 h 27"/>
                      <a:gd name="T4" fmla="*/ 11 w 39"/>
                      <a:gd name="T5" fmla="*/ 18 h 27"/>
                      <a:gd name="T6" fmla="*/ 3 w 39"/>
                      <a:gd name="T7" fmla="*/ 10 h 27"/>
                      <a:gd name="T8" fmla="*/ 0 w 39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27"/>
                      <a:gd name="T17" fmla="*/ 39 w 39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27">
                        <a:moveTo>
                          <a:pt x="39" y="27"/>
                        </a:moveTo>
                        <a:lnTo>
                          <a:pt x="25" y="25"/>
                        </a:lnTo>
                        <a:lnTo>
                          <a:pt x="11" y="18"/>
                        </a:lnTo>
                        <a:lnTo>
                          <a:pt x="3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68" name="Group 594"/>
                <p:cNvGrpSpPr>
                  <a:grpSpLocks/>
                </p:cNvGrpSpPr>
                <p:nvPr/>
              </p:nvGrpSpPr>
              <p:grpSpPr bwMode="auto">
                <a:xfrm>
                  <a:off x="2879" y="2978"/>
                  <a:ext cx="39" cy="30"/>
                  <a:chOff x="2879" y="2978"/>
                  <a:chExt cx="39" cy="30"/>
                </a:xfrm>
              </p:grpSpPr>
              <p:sp>
                <p:nvSpPr>
                  <p:cNvPr id="369" name="Freeform 595"/>
                  <p:cNvSpPr>
                    <a:spLocks/>
                  </p:cNvSpPr>
                  <p:nvPr/>
                </p:nvSpPr>
                <p:spPr bwMode="auto">
                  <a:xfrm>
                    <a:off x="2879" y="2978"/>
                    <a:ext cx="39" cy="30"/>
                  </a:xfrm>
                  <a:custGeom>
                    <a:avLst/>
                    <a:gdLst>
                      <a:gd name="T0" fmla="*/ 39 w 39"/>
                      <a:gd name="T1" fmla="*/ 2 h 30"/>
                      <a:gd name="T2" fmla="*/ 38 w 39"/>
                      <a:gd name="T3" fmla="*/ 0 h 30"/>
                      <a:gd name="T4" fmla="*/ 36 w 39"/>
                      <a:gd name="T5" fmla="*/ 0 h 30"/>
                      <a:gd name="T6" fmla="*/ 22 w 39"/>
                      <a:gd name="T7" fmla="*/ 2 h 30"/>
                      <a:gd name="T8" fmla="*/ 11 w 39"/>
                      <a:gd name="T9" fmla="*/ 9 h 30"/>
                      <a:gd name="T10" fmla="*/ 3 w 39"/>
                      <a:gd name="T11" fmla="*/ 19 h 30"/>
                      <a:gd name="T12" fmla="*/ 0 w 39"/>
                      <a:gd name="T13" fmla="*/ 30 h 30"/>
                      <a:gd name="T14" fmla="*/ 36 w 39"/>
                      <a:gd name="T15" fmla="*/ 30 h 30"/>
                      <a:gd name="T16" fmla="*/ 39 w 39"/>
                      <a:gd name="T17" fmla="*/ 2 h 3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9"/>
                      <a:gd name="T28" fmla="*/ 0 h 30"/>
                      <a:gd name="T29" fmla="*/ 39 w 39"/>
                      <a:gd name="T30" fmla="*/ 30 h 3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9" h="30">
                        <a:moveTo>
                          <a:pt x="39" y="2"/>
                        </a:moveTo>
                        <a:lnTo>
                          <a:pt x="38" y="0"/>
                        </a:lnTo>
                        <a:lnTo>
                          <a:pt x="36" y="0"/>
                        </a:lnTo>
                        <a:lnTo>
                          <a:pt x="22" y="2"/>
                        </a:lnTo>
                        <a:lnTo>
                          <a:pt x="11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  <a:lnTo>
                          <a:pt x="36" y="30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" name="Freeform 596"/>
                  <p:cNvSpPr>
                    <a:spLocks/>
                  </p:cNvSpPr>
                  <p:nvPr/>
                </p:nvSpPr>
                <p:spPr bwMode="auto">
                  <a:xfrm>
                    <a:off x="2879" y="2978"/>
                    <a:ext cx="39" cy="30"/>
                  </a:xfrm>
                  <a:custGeom>
                    <a:avLst/>
                    <a:gdLst>
                      <a:gd name="T0" fmla="*/ 39 w 39"/>
                      <a:gd name="T1" fmla="*/ 2 h 30"/>
                      <a:gd name="T2" fmla="*/ 38 w 39"/>
                      <a:gd name="T3" fmla="*/ 0 h 30"/>
                      <a:gd name="T4" fmla="*/ 36 w 39"/>
                      <a:gd name="T5" fmla="*/ 0 h 30"/>
                      <a:gd name="T6" fmla="*/ 22 w 39"/>
                      <a:gd name="T7" fmla="*/ 2 h 30"/>
                      <a:gd name="T8" fmla="*/ 11 w 39"/>
                      <a:gd name="T9" fmla="*/ 9 h 30"/>
                      <a:gd name="T10" fmla="*/ 3 w 39"/>
                      <a:gd name="T11" fmla="*/ 19 h 30"/>
                      <a:gd name="T12" fmla="*/ 0 w 39"/>
                      <a:gd name="T13" fmla="*/ 30 h 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30"/>
                      <a:gd name="T23" fmla="*/ 39 w 39"/>
                      <a:gd name="T24" fmla="*/ 30 h 3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30">
                        <a:moveTo>
                          <a:pt x="39" y="2"/>
                        </a:moveTo>
                        <a:lnTo>
                          <a:pt x="38" y="0"/>
                        </a:lnTo>
                        <a:lnTo>
                          <a:pt x="36" y="0"/>
                        </a:lnTo>
                        <a:lnTo>
                          <a:pt x="22" y="2"/>
                        </a:lnTo>
                        <a:lnTo>
                          <a:pt x="11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52" name="Oval 597"/>
              <p:cNvSpPr>
                <a:spLocks noChangeArrowheads="1"/>
              </p:cNvSpPr>
              <p:nvPr/>
            </p:nvSpPr>
            <p:spPr bwMode="auto">
              <a:xfrm>
                <a:off x="3343" y="2488"/>
                <a:ext cx="124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Line 598"/>
              <p:cNvSpPr>
                <a:spLocks noChangeShapeType="1"/>
              </p:cNvSpPr>
              <p:nvPr/>
            </p:nvSpPr>
            <p:spPr bwMode="auto">
              <a:xfrm flipH="1" flipV="1">
                <a:off x="3243" y="2418"/>
                <a:ext cx="123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599"/>
              <p:cNvSpPr>
                <a:spLocks/>
              </p:cNvSpPr>
              <p:nvPr/>
            </p:nvSpPr>
            <p:spPr bwMode="auto">
              <a:xfrm>
                <a:off x="3086" y="2320"/>
                <a:ext cx="157" cy="167"/>
              </a:xfrm>
              <a:custGeom>
                <a:avLst/>
                <a:gdLst>
                  <a:gd name="T0" fmla="*/ 157 w 157"/>
                  <a:gd name="T1" fmla="*/ 100 h 167"/>
                  <a:gd name="T2" fmla="*/ 157 w 157"/>
                  <a:gd name="T3" fmla="*/ 0 h 167"/>
                  <a:gd name="T4" fmla="*/ 0 w 157"/>
                  <a:gd name="T5" fmla="*/ 0 h 167"/>
                  <a:gd name="T6" fmla="*/ 0 w 157"/>
                  <a:gd name="T7" fmla="*/ 103 h 167"/>
                  <a:gd name="T8" fmla="*/ 81 w 157"/>
                  <a:gd name="T9" fmla="*/ 167 h 167"/>
                  <a:gd name="T10" fmla="*/ 157 w 157"/>
                  <a:gd name="T11" fmla="*/ 100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7"/>
                  <a:gd name="T20" fmla="*/ 157 w 157"/>
                  <a:gd name="T21" fmla="*/ 167 h 1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7">
                    <a:moveTo>
                      <a:pt x="157" y="100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81" y="167"/>
                    </a:lnTo>
                    <a:lnTo>
                      <a:pt x="157" y="10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Line 600"/>
              <p:cNvSpPr>
                <a:spLocks noChangeShapeType="1"/>
              </p:cNvSpPr>
              <p:nvPr/>
            </p:nvSpPr>
            <p:spPr bwMode="auto">
              <a:xfrm flipH="1">
                <a:off x="2994" y="2423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Line 601"/>
              <p:cNvSpPr>
                <a:spLocks noChangeShapeType="1"/>
              </p:cNvSpPr>
              <p:nvPr/>
            </p:nvSpPr>
            <p:spPr bwMode="auto">
              <a:xfrm flipV="1">
                <a:off x="3243" y="2558"/>
                <a:ext cx="114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57" name="Group 602"/>
              <p:cNvGrpSpPr>
                <a:grpSpLocks/>
              </p:cNvGrpSpPr>
              <p:nvPr/>
            </p:nvGrpSpPr>
            <p:grpSpPr bwMode="auto">
              <a:xfrm>
                <a:off x="2828" y="3569"/>
                <a:ext cx="171" cy="52"/>
                <a:chOff x="2828" y="3569"/>
                <a:chExt cx="171" cy="52"/>
              </a:xfrm>
            </p:grpSpPr>
            <p:sp>
              <p:nvSpPr>
                <p:cNvPr id="365" name="Freeform 603"/>
                <p:cNvSpPr>
                  <a:spLocks/>
                </p:cNvSpPr>
                <p:nvPr/>
              </p:nvSpPr>
              <p:spPr bwMode="auto">
                <a:xfrm>
                  <a:off x="2828" y="3569"/>
                  <a:ext cx="171" cy="52"/>
                </a:xfrm>
                <a:custGeom>
                  <a:avLst/>
                  <a:gdLst>
                    <a:gd name="T0" fmla="*/ 2 w 171"/>
                    <a:gd name="T1" fmla="*/ 52 h 52"/>
                    <a:gd name="T2" fmla="*/ 171 w 171"/>
                    <a:gd name="T3" fmla="*/ 52 h 52"/>
                    <a:gd name="T4" fmla="*/ 171 w 171"/>
                    <a:gd name="T5" fmla="*/ 0 h 52"/>
                    <a:gd name="T6" fmla="*/ 0 w 171"/>
                    <a:gd name="T7" fmla="*/ 0 h 52"/>
                    <a:gd name="T8" fmla="*/ 2 w 171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"/>
                    <a:gd name="T16" fmla="*/ 0 h 52"/>
                    <a:gd name="T17" fmla="*/ 171 w 17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" h="52">
                      <a:moveTo>
                        <a:pt x="2" y="52"/>
                      </a:moveTo>
                      <a:lnTo>
                        <a:pt x="171" y="52"/>
                      </a:lnTo>
                      <a:lnTo>
                        <a:pt x="171" y="0"/>
                      </a:lnTo>
                      <a:lnTo>
                        <a:pt x="0" y="0"/>
                      </a:lnTo>
                      <a:lnTo>
                        <a:pt x="2" y="5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" name="Freeform 604"/>
                <p:cNvSpPr>
                  <a:spLocks/>
                </p:cNvSpPr>
                <p:nvPr/>
              </p:nvSpPr>
              <p:spPr bwMode="auto">
                <a:xfrm>
                  <a:off x="2828" y="3569"/>
                  <a:ext cx="171" cy="52"/>
                </a:xfrm>
                <a:custGeom>
                  <a:avLst/>
                  <a:gdLst>
                    <a:gd name="T0" fmla="*/ 2 w 171"/>
                    <a:gd name="T1" fmla="*/ 52 h 52"/>
                    <a:gd name="T2" fmla="*/ 171 w 171"/>
                    <a:gd name="T3" fmla="*/ 52 h 52"/>
                    <a:gd name="T4" fmla="*/ 171 w 171"/>
                    <a:gd name="T5" fmla="*/ 0 h 52"/>
                    <a:gd name="T6" fmla="*/ 0 w 171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52"/>
                    <a:gd name="T14" fmla="*/ 171 w 171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52">
                      <a:moveTo>
                        <a:pt x="2" y="52"/>
                      </a:moveTo>
                      <a:lnTo>
                        <a:pt x="171" y="52"/>
                      </a:lnTo>
                      <a:lnTo>
                        <a:pt x="17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" name="Group 605"/>
              <p:cNvGrpSpPr>
                <a:grpSpLocks/>
              </p:cNvGrpSpPr>
              <p:nvPr/>
            </p:nvGrpSpPr>
            <p:grpSpPr bwMode="auto">
              <a:xfrm>
                <a:off x="2828" y="3573"/>
                <a:ext cx="33" cy="46"/>
                <a:chOff x="2828" y="3573"/>
                <a:chExt cx="33" cy="46"/>
              </a:xfrm>
            </p:grpSpPr>
            <p:grpSp>
              <p:nvGrpSpPr>
                <p:cNvPr id="359" name="Group 606"/>
                <p:cNvGrpSpPr>
                  <a:grpSpLocks/>
                </p:cNvGrpSpPr>
                <p:nvPr/>
              </p:nvGrpSpPr>
              <p:grpSpPr bwMode="auto">
                <a:xfrm>
                  <a:off x="2830" y="3597"/>
                  <a:ext cx="31" cy="22"/>
                  <a:chOff x="2830" y="3597"/>
                  <a:chExt cx="31" cy="22"/>
                </a:xfrm>
              </p:grpSpPr>
              <p:sp>
                <p:nvSpPr>
                  <p:cNvPr id="363" name="Freeform 607"/>
                  <p:cNvSpPr>
                    <a:spLocks/>
                  </p:cNvSpPr>
                  <p:nvPr/>
                </p:nvSpPr>
                <p:spPr bwMode="auto">
                  <a:xfrm>
                    <a:off x="2830" y="3597"/>
                    <a:ext cx="31" cy="22"/>
                  </a:xfrm>
                  <a:custGeom>
                    <a:avLst/>
                    <a:gdLst>
                      <a:gd name="T0" fmla="*/ 0 w 31"/>
                      <a:gd name="T1" fmla="*/ 22 h 22"/>
                      <a:gd name="T2" fmla="*/ 14 w 31"/>
                      <a:gd name="T3" fmla="*/ 21 h 22"/>
                      <a:gd name="T4" fmla="*/ 21 w 31"/>
                      <a:gd name="T5" fmla="*/ 15 h 22"/>
                      <a:gd name="T6" fmla="*/ 29 w 31"/>
                      <a:gd name="T7" fmla="*/ 9 h 22"/>
                      <a:gd name="T8" fmla="*/ 31 w 31"/>
                      <a:gd name="T9" fmla="*/ 0 h 22"/>
                      <a:gd name="T10" fmla="*/ 0 w 31"/>
                      <a:gd name="T11" fmla="*/ 0 h 22"/>
                      <a:gd name="T12" fmla="*/ 0 w 31"/>
                      <a:gd name="T13" fmla="*/ 22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"/>
                      <a:gd name="T22" fmla="*/ 0 h 22"/>
                      <a:gd name="T23" fmla="*/ 31 w 31"/>
                      <a:gd name="T24" fmla="*/ 22 h 2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" h="22">
                        <a:moveTo>
                          <a:pt x="0" y="22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4" name="Freeform 608"/>
                  <p:cNvSpPr>
                    <a:spLocks/>
                  </p:cNvSpPr>
                  <p:nvPr/>
                </p:nvSpPr>
                <p:spPr bwMode="auto">
                  <a:xfrm>
                    <a:off x="2830" y="3597"/>
                    <a:ext cx="31" cy="22"/>
                  </a:xfrm>
                  <a:custGeom>
                    <a:avLst/>
                    <a:gdLst>
                      <a:gd name="T0" fmla="*/ 0 w 31"/>
                      <a:gd name="T1" fmla="*/ 22 h 22"/>
                      <a:gd name="T2" fmla="*/ 14 w 31"/>
                      <a:gd name="T3" fmla="*/ 21 h 22"/>
                      <a:gd name="T4" fmla="*/ 21 w 31"/>
                      <a:gd name="T5" fmla="*/ 15 h 22"/>
                      <a:gd name="T6" fmla="*/ 29 w 31"/>
                      <a:gd name="T7" fmla="*/ 9 h 22"/>
                      <a:gd name="T8" fmla="*/ 31 w 31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2"/>
                      <a:gd name="T17" fmla="*/ 31 w 31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2">
                        <a:moveTo>
                          <a:pt x="0" y="22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60" name="Group 609"/>
                <p:cNvGrpSpPr>
                  <a:grpSpLocks/>
                </p:cNvGrpSpPr>
                <p:nvPr/>
              </p:nvGrpSpPr>
              <p:grpSpPr bwMode="auto">
                <a:xfrm>
                  <a:off x="2828" y="3573"/>
                  <a:ext cx="33" cy="26"/>
                  <a:chOff x="2828" y="3573"/>
                  <a:chExt cx="33" cy="26"/>
                </a:xfrm>
              </p:grpSpPr>
              <p:sp>
                <p:nvSpPr>
                  <p:cNvPr id="361" name="Freeform 610"/>
                  <p:cNvSpPr>
                    <a:spLocks/>
                  </p:cNvSpPr>
                  <p:nvPr/>
                </p:nvSpPr>
                <p:spPr bwMode="auto">
                  <a:xfrm>
                    <a:off x="2828" y="3573"/>
                    <a:ext cx="33" cy="26"/>
                  </a:xfrm>
                  <a:custGeom>
                    <a:avLst/>
                    <a:gdLst>
                      <a:gd name="T0" fmla="*/ 0 w 33"/>
                      <a:gd name="T1" fmla="*/ 0 h 26"/>
                      <a:gd name="T2" fmla="*/ 2 w 33"/>
                      <a:gd name="T3" fmla="*/ 0 h 26"/>
                      <a:gd name="T4" fmla="*/ 5 w 33"/>
                      <a:gd name="T5" fmla="*/ 0 h 26"/>
                      <a:gd name="T6" fmla="*/ 16 w 33"/>
                      <a:gd name="T7" fmla="*/ 2 h 26"/>
                      <a:gd name="T8" fmla="*/ 23 w 33"/>
                      <a:gd name="T9" fmla="*/ 8 h 26"/>
                      <a:gd name="T10" fmla="*/ 31 w 33"/>
                      <a:gd name="T11" fmla="*/ 15 h 26"/>
                      <a:gd name="T12" fmla="*/ 33 w 33"/>
                      <a:gd name="T13" fmla="*/ 26 h 26"/>
                      <a:gd name="T14" fmla="*/ 5 w 33"/>
                      <a:gd name="T15" fmla="*/ 26 h 26"/>
                      <a:gd name="T16" fmla="*/ 0 w 33"/>
                      <a:gd name="T17" fmla="*/ 0 h 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"/>
                      <a:gd name="T28" fmla="*/ 0 h 26"/>
                      <a:gd name="T29" fmla="*/ 33 w 33"/>
                      <a:gd name="T30" fmla="*/ 26 h 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" h="2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2"/>
                        </a:lnTo>
                        <a:lnTo>
                          <a:pt x="23" y="8"/>
                        </a:lnTo>
                        <a:lnTo>
                          <a:pt x="31" y="15"/>
                        </a:lnTo>
                        <a:lnTo>
                          <a:pt x="33" y="26"/>
                        </a:lnTo>
                        <a:lnTo>
                          <a:pt x="5" y="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2" name="Freeform 611"/>
                  <p:cNvSpPr>
                    <a:spLocks/>
                  </p:cNvSpPr>
                  <p:nvPr/>
                </p:nvSpPr>
                <p:spPr bwMode="auto">
                  <a:xfrm>
                    <a:off x="2828" y="3573"/>
                    <a:ext cx="33" cy="26"/>
                  </a:xfrm>
                  <a:custGeom>
                    <a:avLst/>
                    <a:gdLst>
                      <a:gd name="T0" fmla="*/ 0 w 33"/>
                      <a:gd name="T1" fmla="*/ 0 h 26"/>
                      <a:gd name="T2" fmla="*/ 2 w 33"/>
                      <a:gd name="T3" fmla="*/ 0 h 26"/>
                      <a:gd name="T4" fmla="*/ 5 w 33"/>
                      <a:gd name="T5" fmla="*/ 0 h 26"/>
                      <a:gd name="T6" fmla="*/ 16 w 33"/>
                      <a:gd name="T7" fmla="*/ 2 h 26"/>
                      <a:gd name="T8" fmla="*/ 23 w 33"/>
                      <a:gd name="T9" fmla="*/ 8 h 26"/>
                      <a:gd name="T10" fmla="*/ 31 w 33"/>
                      <a:gd name="T11" fmla="*/ 15 h 26"/>
                      <a:gd name="T12" fmla="*/ 33 w 33"/>
                      <a:gd name="T13" fmla="*/ 26 h 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26"/>
                      <a:gd name="T23" fmla="*/ 33 w 33"/>
                      <a:gd name="T24" fmla="*/ 26 h 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2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2"/>
                        </a:lnTo>
                        <a:lnTo>
                          <a:pt x="23" y="8"/>
                        </a:lnTo>
                        <a:lnTo>
                          <a:pt x="31" y="15"/>
                        </a:lnTo>
                        <a:lnTo>
                          <a:pt x="33" y="2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81" name="Group 612"/>
            <p:cNvGrpSpPr>
              <a:grpSpLocks noChangeAspect="1"/>
            </p:cNvGrpSpPr>
            <p:nvPr/>
          </p:nvGrpSpPr>
          <p:grpSpPr bwMode="auto">
            <a:xfrm>
              <a:off x="884" y="935"/>
              <a:ext cx="1225" cy="1451"/>
              <a:chOff x="2245" y="2292"/>
              <a:chExt cx="1225" cy="1451"/>
            </a:xfrm>
          </p:grpSpPr>
          <p:sp>
            <p:nvSpPr>
              <p:cNvPr id="184" name="AutoShape 613"/>
              <p:cNvSpPr>
                <a:spLocks noChangeAspect="1" noChangeArrowheads="1" noTextEdit="1"/>
              </p:cNvSpPr>
              <p:nvPr/>
            </p:nvSpPr>
            <p:spPr bwMode="auto">
              <a:xfrm>
                <a:off x="2245" y="2292"/>
                <a:ext cx="1225" cy="1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5" name="Group 614"/>
              <p:cNvGrpSpPr>
                <a:grpSpLocks/>
              </p:cNvGrpSpPr>
              <p:nvPr/>
            </p:nvGrpSpPr>
            <p:grpSpPr bwMode="auto">
              <a:xfrm>
                <a:off x="2247" y="2293"/>
                <a:ext cx="629" cy="246"/>
                <a:chOff x="2247" y="2293"/>
                <a:chExt cx="629" cy="246"/>
              </a:xfrm>
            </p:grpSpPr>
            <p:sp>
              <p:nvSpPr>
                <p:cNvPr id="295" name="Oval 615"/>
                <p:cNvSpPr>
                  <a:spLocks noChangeArrowheads="1"/>
                </p:cNvSpPr>
                <p:nvPr/>
              </p:nvSpPr>
              <p:spPr bwMode="auto">
                <a:xfrm>
                  <a:off x="2247" y="2293"/>
                  <a:ext cx="124" cy="82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" name="Line 616"/>
                <p:cNvSpPr>
                  <a:spLocks noChangeShapeType="1"/>
                </p:cNvSpPr>
                <p:nvPr/>
              </p:nvSpPr>
              <p:spPr bwMode="auto">
                <a:xfrm>
                  <a:off x="2344" y="2359"/>
                  <a:ext cx="122" cy="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" name="Freeform 617"/>
                <p:cNvSpPr>
                  <a:spLocks/>
                </p:cNvSpPr>
                <p:nvPr/>
              </p:nvSpPr>
              <p:spPr bwMode="auto">
                <a:xfrm>
                  <a:off x="2466" y="2374"/>
                  <a:ext cx="158" cy="165"/>
                </a:xfrm>
                <a:custGeom>
                  <a:avLst/>
                  <a:gdLst>
                    <a:gd name="T0" fmla="*/ 0 w 158"/>
                    <a:gd name="T1" fmla="*/ 65 h 165"/>
                    <a:gd name="T2" fmla="*/ 0 w 158"/>
                    <a:gd name="T3" fmla="*/ 165 h 165"/>
                    <a:gd name="T4" fmla="*/ 158 w 158"/>
                    <a:gd name="T5" fmla="*/ 165 h 165"/>
                    <a:gd name="T6" fmla="*/ 158 w 158"/>
                    <a:gd name="T7" fmla="*/ 62 h 165"/>
                    <a:gd name="T8" fmla="*/ 76 w 158"/>
                    <a:gd name="T9" fmla="*/ 0 h 165"/>
                    <a:gd name="T10" fmla="*/ 0 w 158"/>
                    <a:gd name="T11" fmla="*/ 65 h 1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165"/>
                    <a:gd name="T20" fmla="*/ 158 w 158"/>
                    <a:gd name="T21" fmla="*/ 165 h 1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165">
                      <a:moveTo>
                        <a:pt x="0" y="65"/>
                      </a:moveTo>
                      <a:lnTo>
                        <a:pt x="0" y="165"/>
                      </a:lnTo>
                      <a:lnTo>
                        <a:pt x="158" y="165"/>
                      </a:lnTo>
                      <a:lnTo>
                        <a:pt x="158" y="62"/>
                      </a:lnTo>
                      <a:lnTo>
                        <a:pt x="76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" name="Line 618"/>
                <p:cNvSpPr>
                  <a:spLocks noChangeShapeType="1"/>
                </p:cNvSpPr>
                <p:nvPr/>
              </p:nvSpPr>
              <p:spPr bwMode="auto">
                <a:xfrm>
                  <a:off x="2621" y="2436"/>
                  <a:ext cx="9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" name="Freeform 619"/>
                <p:cNvSpPr>
                  <a:spLocks/>
                </p:cNvSpPr>
                <p:nvPr/>
              </p:nvSpPr>
              <p:spPr bwMode="auto">
                <a:xfrm>
                  <a:off x="2705" y="2413"/>
                  <a:ext cx="171" cy="50"/>
                </a:xfrm>
                <a:custGeom>
                  <a:avLst/>
                  <a:gdLst>
                    <a:gd name="T0" fmla="*/ 0 w 171"/>
                    <a:gd name="T1" fmla="*/ 0 h 50"/>
                    <a:gd name="T2" fmla="*/ 0 w 171"/>
                    <a:gd name="T3" fmla="*/ 50 h 50"/>
                    <a:gd name="T4" fmla="*/ 166 w 171"/>
                    <a:gd name="T5" fmla="*/ 50 h 50"/>
                    <a:gd name="T6" fmla="*/ 118 w 171"/>
                    <a:gd name="T7" fmla="*/ 22 h 50"/>
                    <a:gd name="T8" fmla="*/ 171 w 171"/>
                    <a:gd name="T9" fmla="*/ 0 h 50"/>
                    <a:gd name="T10" fmla="*/ 0 w 171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1"/>
                    <a:gd name="T19" fmla="*/ 0 h 50"/>
                    <a:gd name="T20" fmla="*/ 171 w 171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1" h="5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166" y="50"/>
                      </a:lnTo>
                      <a:lnTo>
                        <a:pt x="118" y="22"/>
                      </a:lnTo>
                      <a:lnTo>
                        <a:pt x="17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6" name="Oval 620"/>
              <p:cNvSpPr>
                <a:spLocks noChangeArrowheads="1"/>
              </p:cNvSpPr>
              <p:nvPr/>
            </p:nvSpPr>
            <p:spPr bwMode="auto">
              <a:xfrm>
                <a:off x="2247" y="2581"/>
                <a:ext cx="124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Line 621"/>
              <p:cNvSpPr>
                <a:spLocks noChangeShapeType="1"/>
              </p:cNvSpPr>
              <p:nvPr/>
            </p:nvSpPr>
            <p:spPr bwMode="auto">
              <a:xfrm>
                <a:off x="2344" y="2648"/>
                <a:ext cx="122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622"/>
              <p:cNvSpPr>
                <a:spLocks/>
              </p:cNvSpPr>
              <p:nvPr/>
            </p:nvSpPr>
            <p:spPr bwMode="auto">
              <a:xfrm>
                <a:off x="2466" y="2663"/>
                <a:ext cx="158" cy="165"/>
              </a:xfrm>
              <a:custGeom>
                <a:avLst/>
                <a:gdLst>
                  <a:gd name="T0" fmla="*/ 0 w 158"/>
                  <a:gd name="T1" fmla="*/ 65 h 165"/>
                  <a:gd name="T2" fmla="*/ 0 w 158"/>
                  <a:gd name="T3" fmla="*/ 165 h 165"/>
                  <a:gd name="T4" fmla="*/ 158 w 158"/>
                  <a:gd name="T5" fmla="*/ 165 h 165"/>
                  <a:gd name="T6" fmla="*/ 158 w 158"/>
                  <a:gd name="T7" fmla="*/ 62 h 165"/>
                  <a:gd name="T8" fmla="*/ 76 w 158"/>
                  <a:gd name="T9" fmla="*/ 0 h 165"/>
                  <a:gd name="T10" fmla="*/ 0 w 158"/>
                  <a:gd name="T11" fmla="*/ 65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"/>
                  <a:gd name="T19" fmla="*/ 0 h 165"/>
                  <a:gd name="T20" fmla="*/ 158 w 158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" h="165">
                    <a:moveTo>
                      <a:pt x="0" y="65"/>
                    </a:moveTo>
                    <a:lnTo>
                      <a:pt x="0" y="165"/>
                    </a:lnTo>
                    <a:lnTo>
                      <a:pt x="158" y="165"/>
                    </a:lnTo>
                    <a:lnTo>
                      <a:pt x="158" y="62"/>
                    </a:lnTo>
                    <a:lnTo>
                      <a:pt x="76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Line 623"/>
              <p:cNvSpPr>
                <a:spLocks noChangeShapeType="1"/>
              </p:cNvSpPr>
              <p:nvPr/>
            </p:nvSpPr>
            <p:spPr bwMode="auto">
              <a:xfrm>
                <a:off x="2621" y="2725"/>
                <a:ext cx="9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Oval 624"/>
              <p:cNvSpPr>
                <a:spLocks noChangeArrowheads="1"/>
              </p:cNvSpPr>
              <p:nvPr/>
            </p:nvSpPr>
            <p:spPr bwMode="auto">
              <a:xfrm>
                <a:off x="2254" y="2878"/>
                <a:ext cx="123" cy="79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Line 625"/>
              <p:cNvSpPr>
                <a:spLocks noChangeShapeType="1"/>
              </p:cNvSpPr>
              <p:nvPr/>
            </p:nvSpPr>
            <p:spPr bwMode="auto">
              <a:xfrm>
                <a:off x="2351" y="2942"/>
                <a:ext cx="123" cy="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626"/>
              <p:cNvSpPr>
                <a:spLocks/>
              </p:cNvSpPr>
              <p:nvPr/>
            </p:nvSpPr>
            <p:spPr bwMode="auto">
              <a:xfrm>
                <a:off x="2474" y="2960"/>
                <a:ext cx="157" cy="164"/>
              </a:xfrm>
              <a:custGeom>
                <a:avLst/>
                <a:gdLst>
                  <a:gd name="T0" fmla="*/ 0 w 157"/>
                  <a:gd name="T1" fmla="*/ 66 h 164"/>
                  <a:gd name="T2" fmla="*/ 0 w 157"/>
                  <a:gd name="T3" fmla="*/ 164 h 164"/>
                  <a:gd name="T4" fmla="*/ 157 w 157"/>
                  <a:gd name="T5" fmla="*/ 164 h 164"/>
                  <a:gd name="T6" fmla="*/ 157 w 157"/>
                  <a:gd name="T7" fmla="*/ 61 h 164"/>
                  <a:gd name="T8" fmla="*/ 74 w 157"/>
                  <a:gd name="T9" fmla="*/ 0 h 164"/>
                  <a:gd name="T10" fmla="*/ 0 w 157"/>
                  <a:gd name="T11" fmla="*/ 66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4"/>
                  <a:gd name="T20" fmla="*/ 157 w 157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4">
                    <a:moveTo>
                      <a:pt x="0" y="66"/>
                    </a:moveTo>
                    <a:lnTo>
                      <a:pt x="0" y="164"/>
                    </a:lnTo>
                    <a:lnTo>
                      <a:pt x="157" y="164"/>
                    </a:lnTo>
                    <a:lnTo>
                      <a:pt x="157" y="61"/>
                    </a:lnTo>
                    <a:lnTo>
                      <a:pt x="74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Line 627"/>
              <p:cNvSpPr>
                <a:spLocks noChangeShapeType="1"/>
              </p:cNvSpPr>
              <p:nvPr/>
            </p:nvSpPr>
            <p:spPr bwMode="auto">
              <a:xfrm>
                <a:off x="2627" y="3021"/>
                <a:ext cx="94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Line 628"/>
              <p:cNvSpPr>
                <a:spLocks noChangeShapeType="1"/>
              </p:cNvSpPr>
              <p:nvPr/>
            </p:nvSpPr>
            <p:spPr bwMode="auto">
              <a:xfrm flipH="1">
                <a:off x="2344" y="2539"/>
                <a:ext cx="13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Line 629"/>
              <p:cNvSpPr>
                <a:spLocks noChangeShapeType="1"/>
              </p:cNvSpPr>
              <p:nvPr/>
            </p:nvSpPr>
            <p:spPr bwMode="auto">
              <a:xfrm flipH="1">
                <a:off x="2358" y="2826"/>
                <a:ext cx="116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Oval 630"/>
              <p:cNvSpPr>
                <a:spLocks noChangeArrowheads="1"/>
              </p:cNvSpPr>
              <p:nvPr/>
            </p:nvSpPr>
            <p:spPr bwMode="auto">
              <a:xfrm>
                <a:off x="2254" y="3172"/>
                <a:ext cx="123" cy="81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Line 631"/>
              <p:cNvSpPr>
                <a:spLocks noChangeShapeType="1"/>
              </p:cNvSpPr>
              <p:nvPr/>
            </p:nvSpPr>
            <p:spPr bwMode="auto">
              <a:xfrm>
                <a:off x="2351" y="3236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632"/>
              <p:cNvSpPr>
                <a:spLocks/>
              </p:cNvSpPr>
              <p:nvPr/>
            </p:nvSpPr>
            <p:spPr bwMode="auto">
              <a:xfrm>
                <a:off x="2474" y="3252"/>
                <a:ext cx="157" cy="164"/>
              </a:xfrm>
              <a:custGeom>
                <a:avLst/>
                <a:gdLst>
                  <a:gd name="T0" fmla="*/ 0 w 157"/>
                  <a:gd name="T1" fmla="*/ 65 h 164"/>
                  <a:gd name="T2" fmla="*/ 0 w 157"/>
                  <a:gd name="T3" fmla="*/ 164 h 164"/>
                  <a:gd name="T4" fmla="*/ 157 w 157"/>
                  <a:gd name="T5" fmla="*/ 164 h 164"/>
                  <a:gd name="T6" fmla="*/ 157 w 157"/>
                  <a:gd name="T7" fmla="*/ 62 h 164"/>
                  <a:gd name="T8" fmla="*/ 74 w 157"/>
                  <a:gd name="T9" fmla="*/ 0 h 164"/>
                  <a:gd name="T10" fmla="*/ 0 w 157"/>
                  <a:gd name="T11" fmla="*/ 65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4"/>
                  <a:gd name="T20" fmla="*/ 157 w 157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4">
                    <a:moveTo>
                      <a:pt x="0" y="65"/>
                    </a:moveTo>
                    <a:lnTo>
                      <a:pt x="0" y="164"/>
                    </a:lnTo>
                    <a:lnTo>
                      <a:pt x="157" y="164"/>
                    </a:lnTo>
                    <a:lnTo>
                      <a:pt x="157" y="62"/>
                    </a:lnTo>
                    <a:lnTo>
                      <a:pt x="74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Line 633"/>
              <p:cNvSpPr>
                <a:spLocks noChangeShapeType="1"/>
              </p:cNvSpPr>
              <p:nvPr/>
            </p:nvSpPr>
            <p:spPr bwMode="auto">
              <a:xfrm>
                <a:off x="2627" y="3314"/>
                <a:ext cx="9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Line 634"/>
              <p:cNvSpPr>
                <a:spLocks noChangeShapeType="1"/>
              </p:cNvSpPr>
              <p:nvPr/>
            </p:nvSpPr>
            <p:spPr bwMode="auto">
              <a:xfrm flipH="1">
                <a:off x="2358" y="3122"/>
                <a:ext cx="116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1" name="Group 635"/>
              <p:cNvGrpSpPr>
                <a:grpSpLocks/>
              </p:cNvGrpSpPr>
              <p:nvPr/>
            </p:nvGrpSpPr>
            <p:grpSpPr bwMode="auto">
              <a:xfrm>
                <a:off x="2710" y="2980"/>
                <a:ext cx="169" cy="52"/>
                <a:chOff x="2710" y="2980"/>
                <a:chExt cx="169" cy="52"/>
              </a:xfrm>
            </p:grpSpPr>
            <p:sp>
              <p:nvSpPr>
                <p:cNvPr id="293" name="Freeform 636"/>
                <p:cNvSpPr>
                  <a:spLocks/>
                </p:cNvSpPr>
                <p:nvPr/>
              </p:nvSpPr>
              <p:spPr bwMode="auto">
                <a:xfrm>
                  <a:off x="2710" y="2980"/>
                  <a:ext cx="169" cy="52"/>
                </a:xfrm>
                <a:custGeom>
                  <a:avLst/>
                  <a:gdLst>
                    <a:gd name="T0" fmla="*/ 168 w 169"/>
                    <a:gd name="T1" fmla="*/ 0 h 52"/>
                    <a:gd name="T2" fmla="*/ 0 w 169"/>
                    <a:gd name="T3" fmla="*/ 0 h 52"/>
                    <a:gd name="T4" fmla="*/ 0 w 169"/>
                    <a:gd name="T5" fmla="*/ 52 h 52"/>
                    <a:gd name="T6" fmla="*/ 169 w 169"/>
                    <a:gd name="T7" fmla="*/ 52 h 52"/>
                    <a:gd name="T8" fmla="*/ 168 w 169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52"/>
                    <a:gd name="T17" fmla="*/ 169 w 169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52">
                      <a:moveTo>
                        <a:pt x="168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69" y="52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" name="Freeform 637"/>
                <p:cNvSpPr>
                  <a:spLocks/>
                </p:cNvSpPr>
                <p:nvPr/>
              </p:nvSpPr>
              <p:spPr bwMode="auto">
                <a:xfrm>
                  <a:off x="2710" y="2980"/>
                  <a:ext cx="169" cy="52"/>
                </a:xfrm>
                <a:custGeom>
                  <a:avLst/>
                  <a:gdLst>
                    <a:gd name="T0" fmla="*/ 168 w 169"/>
                    <a:gd name="T1" fmla="*/ 0 h 52"/>
                    <a:gd name="T2" fmla="*/ 0 w 169"/>
                    <a:gd name="T3" fmla="*/ 0 h 52"/>
                    <a:gd name="T4" fmla="*/ 0 w 169"/>
                    <a:gd name="T5" fmla="*/ 52 h 52"/>
                    <a:gd name="T6" fmla="*/ 169 w 169"/>
                    <a:gd name="T7" fmla="*/ 52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9"/>
                    <a:gd name="T13" fmla="*/ 0 h 52"/>
                    <a:gd name="T14" fmla="*/ 169 w 169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9" h="52">
                      <a:moveTo>
                        <a:pt x="168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69" y="52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638"/>
              <p:cNvSpPr>
                <a:spLocks/>
              </p:cNvSpPr>
              <p:nvPr/>
            </p:nvSpPr>
            <p:spPr bwMode="auto">
              <a:xfrm>
                <a:off x="2711" y="2692"/>
                <a:ext cx="119" cy="57"/>
              </a:xfrm>
              <a:custGeom>
                <a:avLst/>
                <a:gdLst>
                  <a:gd name="T0" fmla="*/ 119 w 119"/>
                  <a:gd name="T1" fmla="*/ 26 h 57"/>
                  <a:gd name="T2" fmla="*/ 70 w 119"/>
                  <a:gd name="T3" fmla="*/ 0 h 57"/>
                  <a:gd name="T4" fmla="*/ 0 w 119"/>
                  <a:gd name="T5" fmla="*/ 0 h 57"/>
                  <a:gd name="T6" fmla="*/ 0 w 119"/>
                  <a:gd name="T7" fmla="*/ 57 h 57"/>
                  <a:gd name="T8" fmla="*/ 77 w 119"/>
                  <a:gd name="T9" fmla="*/ 57 h 57"/>
                  <a:gd name="T10" fmla="*/ 119 w 119"/>
                  <a:gd name="T11" fmla="*/ 26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57"/>
                  <a:gd name="T20" fmla="*/ 119 w 119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57">
                    <a:moveTo>
                      <a:pt x="119" y="2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57"/>
                    </a:lnTo>
                    <a:lnTo>
                      <a:pt x="77" y="57"/>
                    </a:lnTo>
                    <a:lnTo>
                      <a:pt x="119" y="2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3" name="Group 639"/>
              <p:cNvGrpSpPr>
                <a:grpSpLocks/>
              </p:cNvGrpSpPr>
              <p:nvPr/>
            </p:nvGrpSpPr>
            <p:grpSpPr bwMode="auto">
              <a:xfrm>
                <a:off x="2850" y="2981"/>
                <a:ext cx="32" cy="48"/>
                <a:chOff x="2850" y="2981"/>
                <a:chExt cx="32" cy="48"/>
              </a:xfrm>
            </p:grpSpPr>
            <p:grpSp>
              <p:nvGrpSpPr>
                <p:cNvPr id="287" name="Group 640"/>
                <p:cNvGrpSpPr>
                  <a:grpSpLocks/>
                </p:cNvGrpSpPr>
                <p:nvPr/>
              </p:nvGrpSpPr>
              <p:grpSpPr bwMode="auto">
                <a:xfrm>
                  <a:off x="2850" y="2981"/>
                  <a:ext cx="29" cy="24"/>
                  <a:chOff x="2850" y="2981"/>
                  <a:chExt cx="29" cy="24"/>
                </a:xfrm>
              </p:grpSpPr>
              <p:sp>
                <p:nvSpPr>
                  <p:cNvPr id="291" name="Freeform 641"/>
                  <p:cNvSpPr>
                    <a:spLocks/>
                  </p:cNvSpPr>
                  <p:nvPr/>
                </p:nvSpPr>
                <p:spPr bwMode="auto">
                  <a:xfrm>
                    <a:off x="2850" y="2981"/>
                    <a:ext cx="29" cy="24"/>
                  </a:xfrm>
                  <a:custGeom>
                    <a:avLst/>
                    <a:gdLst>
                      <a:gd name="T0" fmla="*/ 29 w 29"/>
                      <a:gd name="T1" fmla="*/ 0 h 24"/>
                      <a:gd name="T2" fmla="*/ 17 w 29"/>
                      <a:gd name="T3" fmla="*/ 3 h 24"/>
                      <a:gd name="T4" fmla="*/ 9 w 29"/>
                      <a:gd name="T5" fmla="*/ 7 h 24"/>
                      <a:gd name="T6" fmla="*/ 1 w 29"/>
                      <a:gd name="T7" fmla="*/ 13 h 24"/>
                      <a:gd name="T8" fmla="*/ 0 w 29"/>
                      <a:gd name="T9" fmla="*/ 24 h 24"/>
                      <a:gd name="T10" fmla="*/ 29 w 29"/>
                      <a:gd name="T11" fmla="*/ 24 h 24"/>
                      <a:gd name="T12" fmla="*/ 29 w 29"/>
                      <a:gd name="T13" fmla="*/ 0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9"/>
                      <a:gd name="T22" fmla="*/ 0 h 24"/>
                      <a:gd name="T23" fmla="*/ 29 w 29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9" h="24">
                        <a:moveTo>
                          <a:pt x="29" y="0"/>
                        </a:moveTo>
                        <a:lnTo>
                          <a:pt x="17" y="3"/>
                        </a:lnTo>
                        <a:lnTo>
                          <a:pt x="9" y="7"/>
                        </a:lnTo>
                        <a:lnTo>
                          <a:pt x="1" y="13"/>
                        </a:lnTo>
                        <a:lnTo>
                          <a:pt x="0" y="24"/>
                        </a:lnTo>
                        <a:lnTo>
                          <a:pt x="29" y="24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2" name="Freeform 642"/>
                  <p:cNvSpPr>
                    <a:spLocks/>
                  </p:cNvSpPr>
                  <p:nvPr/>
                </p:nvSpPr>
                <p:spPr bwMode="auto">
                  <a:xfrm>
                    <a:off x="2850" y="2981"/>
                    <a:ext cx="29" cy="24"/>
                  </a:xfrm>
                  <a:custGeom>
                    <a:avLst/>
                    <a:gdLst>
                      <a:gd name="T0" fmla="*/ 29 w 29"/>
                      <a:gd name="T1" fmla="*/ 0 h 24"/>
                      <a:gd name="T2" fmla="*/ 17 w 29"/>
                      <a:gd name="T3" fmla="*/ 3 h 24"/>
                      <a:gd name="T4" fmla="*/ 9 w 29"/>
                      <a:gd name="T5" fmla="*/ 7 h 24"/>
                      <a:gd name="T6" fmla="*/ 1 w 29"/>
                      <a:gd name="T7" fmla="*/ 13 h 24"/>
                      <a:gd name="T8" fmla="*/ 0 w 29"/>
                      <a:gd name="T9" fmla="*/ 24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24"/>
                      <a:gd name="T17" fmla="*/ 29 w 29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24">
                        <a:moveTo>
                          <a:pt x="29" y="0"/>
                        </a:moveTo>
                        <a:lnTo>
                          <a:pt x="17" y="3"/>
                        </a:lnTo>
                        <a:lnTo>
                          <a:pt x="9" y="7"/>
                        </a:lnTo>
                        <a:lnTo>
                          <a:pt x="1" y="13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8" name="Group 643"/>
                <p:cNvGrpSpPr>
                  <a:grpSpLocks/>
                </p:cNvGrpSpPr>
                <p:nvPr/>
              </p:nvGrpSpPr>
              <p:grpSpPr bwMode="auto">
                <a:xfrm>
                  <a:off x="2850" y="3002"/>
                  <a:ext cx="32" cy="27"/>
                  <a:chOff x="2850" y="3002"/>
                  <a:chExt cx="32" cy="27"/>
                </a:xfrm>
              </p:grpSpPr>
              <p:sp>
                <p:nvSpPr>
                  <p:cNvPr id="289" name="Freeform 644"/>
                  <p:cNvSpPr>
                    <a:spLocks/>
                  </p:cNvSpPr>
                  <p:nvPr/>
                </p:nvSpPr>
                <p:spPr bwMode="auto">
                  <a:xfrm>
                    <a:off x="2850" y="3002"/>
                    <a:ext cx="32" cy="27"/>
                  </a:xfrm>
                  <a:custGeom>
                    <a:avLst/>
                    <a:gdLst>
                      <a:gd name="T0" fmla="*/ 32 w 32"/>
                      <a:gd name="T1" fmla="*/ 27 h 27"/>
                      <a:gd name="T2" fmla="*/ 29 w 32"/>
                      <a:gd name="T3" fmla="*/ 27 h 27"/>
                      <a:gd name="T4" fmla="*/ 28 w 32"/>
                      <a:gd name="T5" fmla="*/ 27 h 27"/>
                      <a:gd name="T6" fmla="*/ 17 w 32"/>
                      <a:gd name="T7" fmla="*/ 25 h 27"/>
                      <a:gd name="T8" fmla="*/ 9 w 32"/>
                      <a:gd name="T9" fmla="*/ 18 h 27"/>
                      <a:gd name="T10" fmla="*/ 1 w 32"/>
                      <a:gd name="T11" fmla="*/ 10 h 27"/>
                      <a:gd name="T12" fmla="*/ 0 w 32"/>
                      <a:gd name="T13" fmla="*/ 0 h 27"/>
                      <a:gd name="T14" fmla="*/ 28 w 32"/>
                      <a:gd name="T15" fmla="*/ 0 h 27"/>
                      <a:gd name="T16" fmla="*/ 32 w 32"/>
                      <a:gd name="T17" fmla="*/ 27 h 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2"/>
                      <a:gd name="T28" fmla="*/ 0 h 27"/>
                      <a:gd name="T29" fmla="*/ 32 w 32"/>
                      <a:gd name="T30" fmla="*/ 27 h 2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2" h="27">
                        <a:moveTo>
                          <a:pt x="32" y="27"/>
                        </a:move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17" y="25"/>
                        </a:lnTo>
                        <a:lnTo>
                          <a:pt x="9" y="18"/>
                        </a:lnTo>
                        <a:lnTo>
                          <a:pt x="1" y="10"/>
                        </a:lnTo>
                        <a:lnTo>
                          <a:pt x="0" y="0"/>
                        </a:lnTo>
                        <a:lnTo>
                          <a:pt x="28" y="0"/>
                        </a:lnTo>
                        <a:lnTo>
                          <a:pt x="32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0" name="Freeform 645"/>
                  <p:cNvSpPr>
                    <a:spLocks/>
                  </p:cNvSpPr>
                  <p:nvPr/>
                </p:nvSpPr>
                <p:spPr bwMode="auto">
                  <a:xfrm>
                    <a:off x="2850" y="3002"/>
                    <a:ext cx="32" cy="27"/>
                  </a:xfrm>
                  <a:custGeom>
                    <a:avLst/>
                    <a:gdLst>
                      <a:gd name="T0" fmla="*/ 32 w 32"/>
                      <a:gd name="T1" fmla="*/ 27 h 27"/>
                      <a:gd name="T2" fmla="*/ 29 w 32"/>
                      <a:gd name="T3" fmla="*/ 27 h 27"/>
                      <a:gd name="T4" fmla="*/ 28 w 32"/>
                      <a:gd name="T5" fmla="*/ 27 h 27"/>
                      <a:gd name="T6" fmla="*/ 17 w 32"/>
                      <a:gd name="T7" fmla="*/ 25 h 27"/>
                      <a:gd name="T8" fmla="*/ 9 w 32"/>
                      <a:gd name="T9" fmla="*/ 18 h 27"/>
                      <a:gd name="T10" fmla="*/ 1 w 32"/>
                      <a:gd name="T11" fmla="*/ 10 h 27"/>
                      <a:gd name="T12" fmla="*/ 0 w 32"/>
                      <a:gd name="T13" fmla="*/ 0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7"/>
                      <a:gd name="T23" fmla="*/ 32 w 32"/>
                      <a:gd name="T24" fmla="*/ 27 h 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7">
                        <a:moveTo>
                          <a:pt x="32" y="27"/>
                        </a:move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17" y="25"/>
                        </a:lnTo>
                        <a:lnTo>
                          <a:pt x="9" y="18"/>
                        </a:lnTo>
                        <a:lnTo>
                          <a:pt x="1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04" name="Group 646"/>
              <p:cNvGrpSpPr>
                <a:grpSpLocks/>
              </p:cNvGrpSpPr>
              <p:nvPr/>
            </p:nvGrpSpPr>
            <p:grpSpPr bwMode="auto">
              <a:xfrm>
                <a:off x="2714" y="3276"/>
                <a:ext cx="114" cy="55"/>
                <a:chOff x="2714" y="3276"/>
                <a:chExt cx="114" cy="55"/>
              </a:xfrm>
            </p:grpSpPr>
            <p:grpSp>
              <p:nvGrpSpPr>
                <p:cNvPr id="277" name="Group 647"/>
                <p:cNvGrpSpPr>
                  <a:grpSpLocks/>
                </p:cNvGrpSpPr>
                <p:nvPr/>
              </p:nvGrpSpPr>
              <p:grpSpPr bwMode="auto">
                <a:xfrm>
                  <a:off x="2714" y="3277"/>
                  <a:ext cx="80" cy="54"/>
                  <a:chOff x="2714" y="3277"/>
                  <a:chExt cx="80" cy="54"/>
                </a:xfrm>
              </p:grpSpPr>
              <p:sp>
                <p:nvSpPr>
                  <p:cNvPr id="285" name="Rectangle 648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3277"/>
                    <a:ext cx="78" cy="52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" name="Rectangle 649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3277"/>
                    <a:ext cx="80" cy="5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8" name="Group 650"/>
                <p:cNvGrpSpPr>
                  <a:grpSpLocks/>
                </p:cNvGrpSpPr>
                <p:nvPr/>
              </p:nvGrpSpPr>
              <p:grpSpPr bwMode="auto">
                <a:xfrm>
                  <a:off x="2788" y="3276"/>
                  <a:ext cx="40" cy="52"/>
                  <a:chOff x="2788" y="3276"/>
                  <a:chExt cx="40" cy="52"/>
                </a:xfrm>
              </p:grpSpPr>
              <p:grpSp>
                <p:nvGrpSpPr>
                  <p:cNvPr id="279" name="Group 651"/>
                  <p:cNvGrpSpPr>
                    <a:grpSpLocks/>
                  </p:cNvGrpSpPr>
                  <p:nvPr/>
                </p:nvGrpSpPr>
                <p:grpSpPr bwMode="auto">
                  <a:xfrm>
                    <a:off x="2789" y="3276"/>
                    <a:ext cx="39" cy="24"/>
                    <a:chOff x="2789" y="3276"/>
                    <a:chExt cx="39" cy="24"/>
                  </a:xfrm>
                </p:grpSpPr>
                <p:sp>
                  <p:nvSpPr>
                    <p:cNvPr id="283" name="Freeform 652"/>
                    <p:cNvSpPr>
                      <a:spLocks/>
                    </p:cNvSpPr>
                    <p:nvPr/>
                  </p:nvSpPr>
                  <p:spPr bwMode="auto">
                    <a:xfrm>
                      <a:off x="2789" y="3276"/>
                      <a:ext cx="39" cy="24"/>
                    </a:xfrm>
                    <a:custGeom>
                      <a:avLst/>
                      <a:gdLst>
                        <a:gd name="T0" fmla="*/ 0 w 39"/>
                        <a:gd name="T1" fmla="*/ 0 h 24"/>
                        <a:gd name="T2" fmla="*/ 16 w 39"/>
                        <a:gd name="T3" fmla="*/ 1 h 24"/>
                        <a:gd name="T4" fmla="*/ 28 w 39"/>
                        <a:gd name="T5" fmla="*/ 7 h 24"/>
                        <a:gd name="T6" fmla="*/ 37 w 39"/>
                        <a:gd name="T7" fmla="*/ 15 h 24"/>
                        <a:gd name="T8" fmla="*/ 39 w 39"/>
                        <a:gd name="T9" fmla="*/ 24 h 24"/>
                        <a:gd name="T10" fmla="*/ 0 w 39"/>
                        <a:gd name="T11" fmla="*/ 24 h 24"/>
                        <a:gd name="T12" fmla="*/ 0 w 39"/>
                        <a:gd name="T13" fmla="*/ 0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4"/>
                        <a:gd name="T23" fmla="*/ 39 w 39"/>
                        <a:gd name="T24" fmla="*/ 24 h 2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4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7"/>
                          </a:lnTo>
                          <a:lnTo>
                            <a:pt x="37" y="15"/>
                          </a:lnTo>
                          <a:lnTo>
                            <a:pt x="39" y="24"/>
                          </a:lnTo>
                          <a:lnTo>
                            <a:pt x="0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4" name="Freeform 653"/>
                    <p:cNvSpPr>
                      <a:spLocks/>
                    </p:cNvSpPr>
                    <p:nvPr/>
                  </p:nvSpPr>
                  <p:spPr bwMode="auto">
                    <a:xfrm>
                      <a:off x="2789" y="3276"/>
                      <a:ext cx="39" cy="24"/>
                    </a:xfrm>
                    <a:custGeom>
                      <a:avLst/>
                      <a:gdLst>
                        <a:gd name="T0" fmla="*/ 0 w 39"/>
                        <a:gd name="T1" fmla="*/ 0 h 24"/>
                        <a:gd name="T2" fmla="*/ 16 w 39"/>
                        <a:gd name="T3" fmla="*/ 1 h 24"/>
                        <a:gd name="T4" fmla="*/ 28 w 39"/>
                        <a:gd name="T5" fmla="*/ 7 h 24"/>
                        <a:gd name="T6" fmla="*/ 37 w 39"/>
                        <a:gd name="T7" fmla="*/ 15 h 24"/>
                        <a:gd name="T8" fmla="*/ 39 w 39"/>
                        <a:gd name="T9" fmla="*/ 24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"/>
                        <a:gd name="T16" fmla="*/ 0 h 24"/>
                        <a:gd name="T17" fmla="*/ 39 w 39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" h="24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7"/>
                          </a:lnTo>
                          <a:lnTo>
                            <a:pt x="37" y="15"/>
                          </a:lnTo>
                          <a:lnTo>
                            <a:pt x="39" y="24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80" name="Group 654"/>
                  <p:cNvGrpSpPr>
                    <a:grpSpLocks/>
                  </p:cNvGrpSpPr>
                  <p:nvPr/>
                </p:nvGrpSpPr>
                <p:grpSpPr bwMode="auto">
                  <a:xfrm>
                    <a:off x="2788" y="3298"/>
                    <a:ext cx="40" cy="30"/>
                    <a:chOff x="2788" y="3298"/>
                    <a:chExt cx="40" cy="30"/>
                  </a:xfrm>
                </p:grpSpPr>
                <p:sp>
                  <p:nvSpPr>
                    <p:cNvPr id="281" name="Freeform 655"/>
                    <p:cNvSpPr>
                      <a:spLocks/>
                    </p:cNvSpPr>
                    <p:nvPr/>
                  </p:nvSpPr>
                  <p:spPr bwMode="auto">
                    <a:xfrm>
                      <a:off x="2788" y="3298"/>
                      <a:ext cx="40" cy="30"/>
                    </a:xfrm>
                    <a:custGeom>
                      <a:avLst/>
                      <a:gdLst>
                        <a:gd name="T0" fmla="*/ 0 w 40"/>
                        <a:gd name="T1" fmla="*/ 30 h 30"/>
                        <a:gd name="T2" fmla="*/ 1 w 40"/>
                        <a:gd name="T3" fmla="*/ 30 h 30"/>
                        <a:gd name="T4" fmla="*/ 4 w 40"/>
                        <a:gd name="T5" fmla="*/ 30 h 30"/>
                        <a:gd name="T6" fmla="*/ 17 w 40"/>
                        <a:gd name="T7" fmla="*/ 28 h 30"/>
                        <a:gd name="T8" fmla="*/ 29 w 40"/>
                        <a:gd name="T9" fmla="*/ 21 h 30"/>
                        <a:gd name="T10" fmla="*/ 38 w 40"/>
                        <a:gd name="T11" fmla="*/ 12 h 30"/>
                        <a:gd name="T12" fmla="*/ 40 w 40"/>
                        <a:gd name="T13" fmla="*/ 0 h 30"/>
                        <a:gd name="T14" fmla="*/ 4 w 40"/>
                        <a:gd name="T15" fmla="*/ 0 h 30"/>
                        <a:gd name="T16" fmla="*/ 0 w 40"/>
                        <a:gd name="T17" fmla="*/ 30 h 3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0"/>
                        <a:gd name="T28" fmla="*/ 0 h 30"/>
                        <a:gd name="T29" fmla="*/ 40 w 40"/>
                        <a:gd name="T30" fmla="*/ 30 h 3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0" h="30">
                          <a:moveTo>
                            <a:pt x="0" y="30"/>
                          </a:moveTo>
                          <a:lnTo>
                            <a:pt x="1" y="30"/>
                          </a:lnTo>
                          <a:lnTo>
                            <a:pt x="4" y="30"/>
                          </a:lnTo>
                          <a:lnTo>
                            <a:pt x="17" y="28"/>
                          </a:lnTo>
                          <a:lnTo>
                            <a:pt x="29" y="21"/>
                          </a:lnTo>
                          <a:lnTo>
                            <a:pt x="38" y="12"/>
                          </a:lnTo>
                          <a:lnTo>
                            <a:pt x="40" y="0"/>
                          </a:lnTo>
                          <a:lnTo>
                            <a:pt x="4" y="0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Freeform 656"/>
                    <p:cNvSpPr>
                      <a:spLocks/>
                    </p:cNvSpPr>
                    <p:nvPr/>
                  </p:nvSpPr>
                  <p:spPr bwMode="auto">
                    <a:xfrm>
                      <a:off x="2788" y="3298"/>
                      <a:ext cx="40" cy="30"/>
                    </a:xfrm>
                    <a:custGeom>
                      <a:avLst/>
                      <a:gdLst>
                        <a:gd name="T0" fmla="*/ 0 w 40"/>
                        <a:gd name="T1" fmla="*/ 30 h 30"/>
                        <a:gd name="T2" fmla="*/ 1 w 40"/>
                        <a:gd name="T3" fmla="*/ 30 h 30"/>
                        <a:gd name="T4" fmla="*/ 4 w 40"/>
                        <a:gd name="T5" fmla="*/ 30 h 30"/>
                        <a:gd name="T6" fmla="*/ 17 w 40"/>
                        <a:gd name="T7" fmla="*/ 28 h 30"/>
                        <a:gd name="T8" fmla="*/ 29 w 40"/>
                        <a:gd name="T9" fmla="*/ 21 h 30"/>
                        <a:gd name="T10" fmla="*/ 38 w 40"/>
                        <a:gd name="T11" fmla="*/ 12 h 30"/>
                        <a:gd name="T12" fmla="*/ 40 w 40"/>
                        <a:gd name="T13" fmla="*/ 0 h 3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"/>
                        <a:gd name="T22" fmla="*/ 0 h 30"/>
                        <a:gd name="T23" fmla="*/ 40 w 40"/>
                        <a:gd name="T24" fmla="*/ 30 h 3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" h="30">
                          <a:moveTo>
                            <a:pt x="0" y="30"/>
                          </a:moveTo>
                          <a:lnTo>
                            <a:pt x="1" y="30"/>
                          </a:lnTo>
                          <a:lnTo>
                            <a:pt x="4" y="30"/>
                          </a:lnTo>
                          <a:lnTo>
                            <a:pt x="17" y="28"/>
                          </a:lnTo>
                          <a:lnTo>
                            <a:pt x="29" y="21"/>
                          </a:lnTo>
                          <a:lnTo>
                            <a:pt x="38" y="12"/>
                          </a:lnTo>
                          <a:lnTo>
                            <a:pt x="4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05" name="Oval 657"/>
              <p:cNvSpPr>
                <a:spLocks noChangeArrowheads="1"/>
              </p:cNvSpPr>
              <p:nvPr/>
            </p:nvSpPr>
            <p:spPr bwMode="auto">
              <a:xfrm>
                <a:off x="2251" y="3465"/>
                <a:ext cx="123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Line 658"/>
              <p:cNvSpPr>
                <a:spLocks noChangeShapeType="1"/>
              </p:cNvSpPr>
              <p:nvPr/>
            </p:nvSpPr>
            <p:spPr bwMode="auto">
              <a:xfrm>
                <a:off x="2346" y="3529"/>
                <a:ext cx="124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659"/>
              <p:cNvSpPr>
                <a:spLocks/>
              </p:cNvSpPr>
              <p:nvPr/>
            </p:nvSpPr>
            <p:spPr bwMode="auto">
              <a:xfrm>
                <a:off x="2470" y="3545"/>
                <a:ext cx="156" cy="165"/>
              </a:xfrm>
              <a:custGeom>
                <a:avLst/>
                <a:gdLst>
                  <a:gd name="T0" fmla="*/ 0 w 156"/>
                  <a:gd name="T1" fmla="*/ 66 h 165"/>
                  <a:gd name="T2" fmla="*/ 0 w 156"/>
                  <a:gd name="T3" fmla="*/ 165 h 165"/>
                  <a:gd name="T4" fmla="*/ 156 w 156"/>
                  <a:gd name="T5" fmla="*/ 165 h 165"/>
                  <a:gd name="T6" fmla="*/ 156 w 156"/>
                  <a:gd name="T7" fmla="*/ 63 h 165"/>
                  <a:gd name="T8" fmla="*/ 77 w 156"/>
                  <a:gd name="T9" fmla="*/ 0 h 165"/>
                  <a:gd name="T10" fmla="*/ 0 w 156"/>
                  <a:gd name="T11" fmla="*/ 66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165"/>
                  <a:gd name="T20" fmla="*/ 156 w 156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165">
                    <a:moveTo>
                      <a:pt x="0" y="66"/>
                    </a:moveTo>
                    <a:lnTo>
                      <a:pt x="0" y="165"/>
                    </a:lnTo>
                    <a:lnTo>
                      <a:pt x="156" y="165"/>
                    </a:lnTo>
                    <a:lnTo>
                      <a:pt x="156" y="63"/>
                    </a:lnTo>
                    <a:lnTo>
                      <a:pt x="7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Line 660"/>
              <p:cNvSpPr>
                <a:spLocks noChangeShapeType="1"/>
              </p:cNvSpPr>
              <p:nvPr/>
            </p:nvSpPr>
            <p:spPr bwMode="auto">
              <a:xfrm>
                <a:off x="2626" y="3608"/>
                <a:ext cx="9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Line 661"/>
              <p:cNvSpPr>
                <a:spLocks noChangeShapeType="1"/>
              </p:cNvSpPr>
              <p:nvPr/>
            </p:nvSpPr>
            <p:spPr bwMode="auto">
              <a:xfrm flipH="1">
                <a:off x="2357" y="3416"/>
                <a:ext cx="113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0" name="Group 662"/>
              <p:cNvGrpSpPr>
                <a:grpSpLocks/>
              </p:cNvGrpSpPr>
              <p:nvPr/>
            </p:nvGrpSpPr>
            <p:grpSpPr bwMode="auto">
              <a:xfrm>
                <a:off x="2711" y="3569"/>
                <a:ext cx="112" cy="55"/>
                <a:chOff x="2711" y="3569"/>
                <a:chExt cx="112" cy="55"/>
              </a:xfrm>
            </p:grpSpPr>
            <p:grpSp>
              <p:nvGrpSpPr>
                <p:cNvPr id="267" name="Group 663"/>
                <p:cNvGrpSpPr>
                  <a:grpSpLocks/>
                </p:cNvGrpSpPr>
                <p:nvPr/>
              </p:nvGrpSpPr>
              <p:grpSpPr bwMode="auto">
                <a:xfrm>
                  <a:off x="2711" y="3570"/>
                  <a:ext cx="80" cy="54"/>
                  <a:chOff x="2711" y="3570"/>
                  <a:chExt cx="80" cy="54"/>
                </a:xfrm>
              </p:grpSpPr>
              <p:sp>
                <p:nvSpPr>
                  <p:cNvPr id="275" name="Rectangle 664"/>
                  <p:cNvSpPr>
                    <a:spLocks noChangeArrowheads="1"/>
                  </p:cNvSpPr>
                  <p:nvPr/>
                </p:nvSpPr>
                <p:spPr bwMode="auto">
                  <a:xfrm>
                    <a:off x="2711" y="3570"/>
                    <a:ext cx="78" cy="52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6" name="Rectangle 665"/>
                  <p:cNvSpPr>
                    <a:spLocks noChangeArrowheads="1"/>
                  </p:cNvSpPr>
                  <p:nvPr/>
                </p:nvSpPr>
                <p:spPr bwMode="auto">
                  <a:xfrm>
                    <a:off x="2711" y="3570"/>
                    <a:ext cx="80" cy="5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8" name="Group 666"/>
                <p:cNvGrpSpPr>
                  <a:grpSpLocks/>
                </p:cNvGrpSpPr>
                <p:nvPr/>
              </p:nvGrpSpPr>
              <p:grpSpPr bwMode="auto">
                <a:xfrm>
                  <a:off x="2784" y="3569"/>
                  <a:ext cx="39" cy="52"/>
                  <a:chOff x="2784" y="3569"/>
                  <a:chExt cx="39" cy="52"/>
                </a:xfrm>
              </p:grpSpPr>
              <p:grpSp>
                <p:nvGrpSpPr>
                  <p:cNvPr id="269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2784" y="3569"/>
                    <a:ext cx="39" cy="25"/>
                    <a:chOff x="2784" y="3569"/>
                    <a:chExt cx="39" cy="25"/>
                  </a:xfrm>
                </p:grpSpPr>
                <p:sp>
                  <p:nvSpPr>
                    <p:cNvPr id="273" name="Freeform 668"/>
                    <p:cNvSpPr>
                      <a:spLocks/>
                    </p:cNvSpPr>
                    <p:nvPr/>
                  </p:nvSpPr>
                  <p:spPr bwMode="auto">
                    <a:xfrm>
                      <a:off x="2784" y="3569"/>
                      <a:ext cx="39" cy="25"/>
                    </a:xfrm>
                    <a:custGeom>
                      <a:avLst/>
                      <a:gdLst>
                        <a:gd name="T0" fmla="*/ 0 w 39"/>
                        <a:gd name="T1" fmla="*/ 0 h 25"/>
                        <a:gd name="T2" fmla="*/ 16 w 39"/>
                        <a:gd name="T3" fmla="*/ 1 h 25"/>
                        <a:gd name="T4" fmla="*/ 28 w 39"/>
                        <a:gd name="T5" fmla="*/ 9 h 25"/>
                        <a:gd name="T6" fmla="*/ 38 w 39"/>
                        <a:gd name="T7" fmla="*/ 15 h 25"/>
                        <a:gd name="T8" fmla="*/ 39 w 39"/>
                        <a:gd name="T9" fmla="*/ 25 h 25"/>
                        <a:gd name="T10" fmla="*/ 0 w 39"/>
                        <a:gd name="T11" fmla="*/ 25 h 25"/>
                        <a:gd name="T12" fmla="*/ 0 w 39"/>
                        <a:gd name="T13" fmla="*/ 0 h 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5"/>
                        <a:gd name="T23" fmla="*/ 39 w 39"/>
                        <a:gd name="T24" fmla="*/ 25 h 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5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9"/>
                          </a:lnTo>
                          <a:lnTo>
                            <a:pt x="38" y="15"/>
                          </a:lnTo>
                          <a:lnTo>
                            <a:pt x="39" y="25"/>
                          </a:lnTo>
                          <a:lnTo>
                            <a:pt x="0" y="2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4" name="Freeform 669"/>
                    <p:cNvSpPr>
                      <a:spLocks/>
                    </p:cNvSpPr>
                    <p:nvPr/>
                  </p:nvSpPr>
                  <p:spPr bwMode="auto">
                    <a:xfrm>
                      <a:off x="2784" y="3569"/>
                      <a:ext cx="39" cy="25"/>
                    </a:xfrm>
                    <a:custGeom>
                      <a:avLst/>
                      <a:gdLst>
                        <a:gd name="T0" fmla="*/ 0 w 39"/>
                        <a:gd name="T1" fmla="*/ 0 h 25"/>
                        <a:gd name="T2" fmla="*/ 16 w 39"/>
                        <a:gd name="T3" fmla="*/ 1 h 25"/>
                        <a:gd name="T4" fmla="*/ 28 w 39"/>
                        <a:gd name="T5" fmla="*/ 9 h 25"/>
                        <a:gd name="T6" fmla="*/ 38 w 39"/>
                        <a:gd name="T7" fmla="*/ 15 h 25"/>
                        <a:gd name="T8" fmla="*/ 39 w 39"/>
                        <a:gd name="T9" fmla="*/ 25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"/>
                        <a:gd name="T16" fmla="*/ 0 h 25"/>
                        <a:gd name="T17" fmla="*/ 39 w 39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" h="25">
                          <a:moveTo>
                            <a:pt x="0" y="0"/>
                          </a:moveTo>
                          <a:lnTo>
                            <a:pt x="16" y="1"/>
                          </a:lnTo>
                          <a:lnTo>
                            <a:pt x="28" y="9"/>
                          </a:lnTo>
                          <a:lnTo>
                            <a:pt x="38" y="15"/>
                          </a:lnTo>
                          <a:lnTo>
                            <a:pt x="39" y="2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70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2784" y="3593"/>
                    <a:ext cx="39" cy="28"/>
                    <a:chOff x="2784" y="3593"/>
                    <a:chExt cx="39" cy="28"/>
                  </a:xfrm>
                </p:grpSpPr>
                <p:sp>
                  <p:nvSpPr>
                    <p:cNvPr id="271" name="Freeform 671"/>
                    <p:cNvSpPr>
                      <a:spLocks/>
                    </p:cNvSpPr>
                    <p:nvPr/>
                  </p:nvSpPr>
                  <p:spPr bwMode="auto">
                    <a:xfrm>
                      <a:off x="2784" y="3593"/>
                      <a:ext cx="39" cy="28"/>
                    </a:xfrm>
                    <a:custGeom>
                      <a:avLst/>
                      <a:gdLst>
                        <a:gd name="T0" fmla="*/ 0 w 39"/>
                        <a:gd name="T1" fmla="*/ 28 h 28"/>
                        <a:gd name="T2" fmla="*/ 4 w 39"/>
                        <a:gd name="T3" fmla="*/ 28 h 28"/>
                        <a:gd name="T4" fmla="*/ 5 w 39"/>
                        <a:gd name="T5" fmla="*/ 28 h 28"/>
                        <a:gd name="T6" fmla="*/ 19 w 39"/>
                        <a:gd name="T7" fmla="*/ 26 h 28"/>
                        <a:gd name="T8" fmla="*/ 28 w 39"/>
                        <a:gd name="T9" fmla="*/ 19 h 28"/>
                        <a:gd name="T10" fmla="*/ 38 w 39"/>
                        <a:gd name="T11" fmla="*/ 12 h 28"/>
                        <a:gd name="T12" fmla="*/ 39 w 39"/>
                        <a:gd name="T13" fmla="*/ 0 h 28"/>
                        <a:gd name="T14" fmla="*/ 5 w 39"/>
                        <a:gd name="T15" fmla="*/ 0 h 28"/>
                        <a:gd name="T16" fmla="*/ 0 w 39"/>
                        <a:gd name="T17" fmla="*/ 28 h 2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9"/>
                        <a:gd name="T28" fmla="*/ 0 h 28"/>
                        <a:gd name="T29" fmla="*/ 39 w 39"/>
                        <a:gd name="T30" fmla="*/ 28 h 2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9" h="28">
                          <a:moveTo>
                            <a:pt x="0" y="28"/>
                          </a:moveTo>
                          <a:lnTo>
                            <a:pt x="4" y="28"/>
                          </a:lnTo>
                          <a:lnTo>
                            <a:pt x="5" y="28"/>
                          </a:lnTo>
                          <a:lnTo>
                            <a:pt x="19" y="26"/>
                          </a:lnTo>
                          <a:lnTo>
                            <a:pt x="28" y="19"/>
                          </a:lnTo>
                          <a:lnTo>
                            <a:pt x="38" y="12"/>
                          </a:lnTo>
                          <a:lnTo>
                            <a:pt x="39" y="0"/>
                          </a:lnTo>
                          <a:lnTo>
                            <a:pt x="5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2" name="Freeform 672"/>
                    <p:cNvSpPr>
                      <a:spLocks/>
                    </p:cNvSpPr>
                    <p:nvPr/>
                  </p:nvSpPr>
                  <p:spPr bwMode="auto">
                    <a:xfrm>
                      <a:off x="2784" y="3593"/>
                      <a:ext cx="39" cy="28"/>
                    </a:xfrm>
                    <a:custGeom>
                      <a:avLst/>
                      <a:gdLst>
                        <a:gd name="T0" fmla="*/ 0 w 39"/>
                        <a:gd name="T1" fmla="*/ 28 h 28"/>
                        <a:gd name="T2" fmla="*/ 4 w 39"/>
                        <a:gd name="T3" fmla="*/ 28 h 28"/>
                        <a:gd name="T4" fmla="*/ 5 w 39"/>
                        <a:gd name="T5" fmla="*/ 28 h 28"/>
                        <a:gd name="T6" fmla="*/ 19 w 39"/>
                        <a:gd name="T7" fmla="*/ 26 h 28"/>
                        <a:gd name="T8" fmla="*/ 28 w 39"/>
                        <a:gd name="T9" fmla="*/ 19 h 28"/>
                        <a:gd name="T10" fmla="*/ 38 w 39"/>
                        <a:gd name="T11" fmla="*/ 12 h 28"/>
                        <a:gd name="T12" fmla="*/ 39 w 39"/>
                        <a:gd name="T13" fmla="*/ 0 h 2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8"/>
                        <a:gd name="T23" fmla="*/ 39 w 39"/>
                        <a:gd name="T24" fmla="*/ 28 h 2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8">
                          <a:moveTo>
                            <a:pt x="0" y="28"/>
                          </a:moveTo>
                          <a:lnTo>
                            <a:pt x="4" y="28"/>
                          </a:lnTo>
                          <a:lnTo>
                            <a:pt x="5" y="28"/>
                          </a:lnTo>
                          <a:lnTo>
                            <a:pt x="19" y="26"/>
                          </a:lnTo>
                          <a:lnTo>
                            <a:pt x="28" y="19"/>
                          </a:lnTo>
                          <a:lnTo>
                            <a:pt x="38" y="12"/>
                          </a:lnTo>
                          <a:lnTo>
                            <a:pt x="39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11" name="Oval 673"/>
              <p:cNvSpPr>
                <a:spLocks noChangeArrowheads="1"/>
              </p:cNvSpPr>
              <p:nvPr/>
            </p:nvSpPr>
            <p:spPr bwMode="auto">
              <a:xfrm>
                <a:off x="3343" y="3661"/>
                <a:ext cx="122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Line 674"/>
              <p:cNvSpPr>
                <a:spLocks noChangeShapeType="1"/>
              </p:cNvSpPr>
              <p:nvPr/>
            </p:nvSpPr>
            <p:spPr bwMode="auto">
              <a:xfrm flipH="1" flipV="1">
                <a:off x="3241" y="3591"/>
                <a:ext cx="125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675"/>
              <p:cNvSpPr>
                <a:spLocks/>
              </p:cNvSpPr>
              <p:nvPr/>
            </p:nvSpPr>
            <p:spPr bwMode="auto">
              <a:xfrm>
                <a:off x="3084" y="3493"/>
                <a:ext cx="157" cy="165"/>
              </a:xfrm>
              <a:custGeom>
                <a:avLst/>
                <a:gdLst>
                  <a:gd name="T0" fmla="*/ 157 w 157"/>
                  <a:gd name="T1" fmla="*/ 100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3 h 165"/>
                  <a:gd name="T8" fmla="*/ 83 w 157"/>
                  <a:gd name="T9" fmla="*/ 165 h 165"/>
                  <a:gd name="T10" fmla="*/ 157 w 157"/>
                  <a:gd name="T11" fmla="*/ 10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100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83" y="165"/>
                    </a:lnTo>
                    <a:lnTo>
                      <a:pt x="157" y="10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Line 676"/>
              <p:cNvSpPr>
                <a:spLocks noChangeShapeType="1"/>
              </p:cNvSpPr>
              <p:nvPr/>
            </p:nvSpPr>
            <p:spPr bwMode="auto">
              <a:xfrm flipH="1">
                <a:off x="2994" y="3596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677"/>
              <p:cNvSpPr>
                <a:spLocks/>
              </p:cNvSpPr>
              <p:nvPr/>
            </p:nvSpPr>
            <p:spPr bwMode="auto">
              <a:xfrm>
                <a:off x="2819" y="2694"/>
                <a:ext cx="169" cy="47"/>
              </a:xfrm>
              <a:custGeom>
                <a:avLst/>
                <a:gdLst>
                  <a:gd name="T0" fmla="*/ 169 w 169"/>
                  <a:gd name="T1" fmla="*/ 47 h 47"/>
                  <a:gd name="T2" fmla="*/ 169 w 169"/>
                  <a:gd name="T3" fmla="*/ 0 h 47"/>
                  <a:gd name="T4" fmla="*/ 3 w 169"/>
                  <a:gd name="T5" fmla="*/ 0 h 47"/>
                  <a:gd name="T6" fmla="*/ 51 w 169"/>
                  <a:gd name="T7" fmla="*/ 27 h 47"/>
                  <a:gd name="T8" fmla="*/ 0 w 169"/>
                  <a:gd name="T9" fmla="*/ 47 h 47"/>
                  <a:gd name="T10" fmla="*/ 169 w 169"/>
                  <a:gd name="T11" fmla="*/ 47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9"/>
                  <a:gd name="T19" fmla="*/ 0 h 47"/>
                  <a:gd name="T20" fmla="*/ 169 w 169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9" h="47">
                    <a:moveTo>
                      <a:pt x="169" y="47"/>
                    </a:moveTo>
                    <a:lnTo>
                      <a:pt x="169" y="0"/>
                    </a:lnTo>
                    <a:lnTo>
                      <a:pt x="3" y="0"/>
                    </a:lnTo>
                    <a:lnTo>
                      <a:pt x="51" y="27"/>
                    </a:lnTo>
                    <a:lnTo>
                      <a:pt x="0" y="47"/>
                    </a:lnTo>
                    <a:lnTo>
                      <a:pt x="169" y="4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Oval 678"/>
              <p:cNvSpPr>
                <a:spLocks noChangeArrowheads="1"/>
              </p:cNvSpPr>
              <p:nvPr/>
            </p:nvSpPr>
            <p:spPr bwMode="auto">
              <a:xfrm>
                <a:off x="3347" y="3372"/>
                <a:ext cx="121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Line 679"/>
              <p:cNvSpPr>
                <a:spLocks noChangeShapeType="1"/>
              </p:cNvSpPr>
              <p:nvPr/>
            </p:nvSpPr>
            <p:spPr bwMode="auto">
              <a:xfrm flipH="1" flipV="1">
                <a:off x="3246" y="3301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680"/>
              <p:cNvSpPr>
                <a:spLocks/>
              </p:cNvSpPr>
              <p:nvPr/>
            </p:nvSpPr>
            <p:spPr bwMode="auto">
              <a:xfrm>
                <a:off x="3089" y="3203"/>
                <a:ext cx="157" cy="165"/>
              </a:xfrm>
              <a:custGeom>
                <a:avLst/>
                <a:gdLst>
                  <a:gd name="T0" fmla="*/ 157 w 157"/>
                  <a:gd name="T1" fmla="*/ 99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2 h 165"/>
                  <a:gd name="T8" fmla="*/ 81 w 157"/>
                  <a:gd name="T9" fmla="*/ 165 h 165"/>
                  <a:gd name="T10" fmla="*/ 157 w 157"/>
                  <a:gd name="T11" fmla="*/ 99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9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81" y="165"/>
                    </a:lnTo>
                    <a:lnTo>
                      <a:pt x="157" y="99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Line 681"/>
              <p:cNvSpPr>
                <a:spLocks noChangeShapeType="1"/>
              </p:cNvSpPr>
              <p:nvPr/>
            </p:nvSpPr>
            <p:spPr bwMode="auto">
              <a:xfrm flipH="1">
                <a:off x="2999" y="3305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Oval 682"/>
              <p:cNvSpPr>
                <a:spLocks noChangeArrowheads="1"/>
              </p:cNvSpPr>
              <p:nvPr/>
            </p:nvSpPr>
            <p:spPr bwMode="auto">
              <a:xfrm>
                <a:off x="3341" y="3076"/>
                <a:ext cx="121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Line 683"/>
              <p:cNvSpPr>
                <a:spLocks noChangeShapeType="1"/>
              </p:cNvSpPr>
              <p:nvPr/>
            </p:nvSpPr>
            <p:spPr bwMode="auto">
              <a:xfrm flipH="1" flipV="1">
                <a:off x="3240" y="3003"/>
                <a:ext cx="123" cy="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684"/>
              <p:cNvSpPr>
                <a:spLocks/>
              </p:cNvSpPr>
              <p:nvPr/>
            </p:nvSpPr>
            <p:spPr bwMode="auto">
              <a:xfrm>
                <a:off x="3083" y="2907"/>
                <a:ext cx="157" cy="165"/>
              </a:xfrm>
              <a:custGeom>
                <a:avLst/>
                <a:gdLst>
                  <a:gd name="T0" fmla="*/ 157 w 157"/>
                  <a:gd name="T1" fmla="*/ 98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2 h 165"/>
                  <a:gd name="T8" fmla="*/ 81 w 157"/>
                  <a:gd name="T9" fmla="*/ 165 h 165"/>
                  <a:gd name="T10" fmla="*/ 157 w 157"/>
                  <a:gd name="T11" fmla="*/ 98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8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81" y="165"/>
                    </a:lnTo>
                    <a:lnTo>
                      <a:pt x="157" y="9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Line 685"/>
              <p:cNvSpPr>
                <a:spLocks noChangeShapeType="1"/>
              </p:cNvSpPr>
              <p:nvPr/>
            </p:nvSpPr>
            <p:spPr bwMode="auto">
              <a:xfrm flipH="1" flipV="1">
                <a:off x="2993" y="3009"/>
                <a:ext cx="9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Line 686"/>
              <p:cNvSpPr>
                <a:spLocks noChangeShapeType="1"/>
              </p:cNvSpPr>
              <p:nvPr/>
            </p:nvSpPr>
            <p:spPr bwMode="auto">
              <a:xfrm flipV="1">
                <a:off x="3240" y="3435"/>
                <a:ext cx="129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Line 687"/>
              <p:cNvSpPr>
                <a:spLocks noChangeShapeType="1"/>
              </p:cNvSpPr>
              <p:nvPr/>
            </p:nvSpPr>
            <p:spPr bwMode="auto">
              <a:xfrm flipV="1">
                <a:off x="3240" y="3137"/>
                <a:ext cx="113" cy="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Oval 688"/>
              <p:cNvSpPr>
                <a:spLocks noChangeArrowheads="1"/>
              </p:cNvSpPr>
              <p:nvPr/>
            </p:nvSpPr>
            <p:spPr bwMode="auto">
              <a:xfrm>
                <a:off x="3341" y="2782"/>
                <a:ext cx="121" cy="83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Line 689"/>
              <p:cNvSpPr>
                <a:spLocks noChangeShapeType="1"/>
              </p:cNvSpPr>
              <p:nvPr/>
            </p:nvSpPr>
            <p:spPr bwMode="auto">
              <a:xfrm flipH="1" flipV="1">
                <a:off x="3240" y="2712"/>
                <a:ext cx="123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690"/>
              <p:cNvSpPr>
                <a:spLocks/>
              </p:cNvSpPr>
              <p:nvPr/>
            </p:nvSpPr>
            <p:spPr bwMode="auto">
              <a:xfrm>
                <a:off x="3083" y="2615"/>
                <a:ext cx="157" cy="165"/>
              </a:xfrm>
              <a:custGeom>
                <a:avLst/>
                <a:gdLst>
                  <a:gd name="T0" fmla="*/ 157 w 157"/>
                  <a:gd name="T1" fmla="*/ 98 h 165"/>
                  <a:gd name="T2" fmla="*/ 157 w 157"/>
                  <a:gd name="T3" fmla="*/ 0 h 165"/>
                  <a:gd name="T4" fmla="*/ 0 w 157"/>
                  <a:gd name="T5" fmla="*/ 0 h 165"/>
                  <a:gd name="T6" fmla="*/ 0 w 157"/>
                  <a:gd name="T7" fmla="*/ 101 h 165"/>
                  <a:gd name="T8" fmla="*/ 81 w 157"/>
                  <a:gd name="T9" fmla="*/ 165 h 165"/>
                  <a:gd name="T10" fmla="*/ 157 w 157"/>
                  <a:gd name="T11" fmla="*/ 98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5"/>
                  <a:gd name="T20" fmla="*/ 157 w 157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5">
                    <a:moveTo>
                      <a:pt x="157" y="98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81" y="165"/>
                    </a:lnTo>
                    <a:lnTo>
                      <a:pt x="157" y="9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Line 691"/>
              <p:cNvSpPr>
                <a:spLocks noChangeShapeType="1"/>
              </p:cNvSpPr>
              <p:nvPr/>
            </p:nvSpPr>
            <p:spPr bwMode="auto">
              <a:xfrm flipH="1">
                <a:off x="2993" y="2716"/>
                <a:ext cx="9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Line 692"/>
              <p:cNvSpPr>
                <a:spLocks noChangeShapeType="1"/>
              </p:cNvSpPr>
              <p:nvPr/>
            </p:nvSpPr>
            <p:spPr bwMode="auto">
              <a:xfrm flipV="1">
                <a:off x="3240" y="2853"/>
                <a:ext cx="113" cy="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693"/>
              <p:cNvSpPr>
                <a:spLocks/>
              </p:cNvSpPr>
              <p:nvPr/>
            </p:nvSpPr>
            <p:spPr bwMode="auto">
              <a:xfrm>
                <a:off x="2876" y="2405"/>
                <a:ext cx="118" cy="57"/>
              </a:xfrm>
              <a:custGeom>
                <a:avLst/>
                <a:gdLst>
                  <a:gd name="T0" fmla="*/ 0 w 118"/>
                  <a:gd name="T1" fmla="*/ 31 h 57"/>
                  <a:gd name="T2" fmla="*/ 50 w 118"/>
                  <a:gd name="T3" fmla="*/ 57 h 57"/>
                  <a:gd name="T4" fmla="*/ 118 w 118"/>
                  <a:gd name="T5" fmla="*/ 57 h 57"/>
                  <a:gd name="T6" fmla="*/ 118 w 118"/>
                  <a:gd name="T7" fmla="*/ 0 h 57"/>
                  <a:gd name="T8" fmla="*/ 44 w 118"/>
                  <a:gd name="T9" fmla="*/ 0 h 57"/>
                  <a:gd name="T10" fmla="*/ 0 w 118"/>
                  <a:gd name="T11" fmla="*/ 31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57"/>
                  <a:gd name="T20" fmla="*/ 118 w 118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57">
                    <a:moveTo>
                      <a:pt x="0" y="31"/>
                    </a:moveTo>
                    <a:lnTo>
                      <a:pt x="50" y="57"/>
                    </a:lnTo>
                    <a:lnTo>
                      <a:pt x="118" y="57"/>
                    </a:lnTo>
                    <a:lnTo>
                      <a:pt x="118" y="0"/>
                    </a:lnTo>
                    <a:lnTo>
                      <a:pt x="4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2" name="Group 694"/>
              <p:cNvGrpSpPr>
                <a:grpSpLocks/>
              </p:cNvGrpSpPr>
              <p:nvPr/>
            </p:nvGrpSpPr>
            <p:grpSpPr bwMode="auto">
              <a:xfrm>
                <a:off x="2828" y="3277"/>
                <a:ext cx="171" cy="54"/>
                <a:chOff x="2828" y="3277"/>
                <a:chExt cx="171" cy="54"/>
              </a:xfrm>
            </p:grpSpPr>
            <p:sp>
              <p:nvSpPr>
                <p:cNvPr id="265" name="Freeform 695"/>
                <p:cNvSpPr>
                  <a:spLocks/>
                </p:cNvSpPr>
                <p:nvPr/>
              </p:nvSpPr>
              <p:spPr bwMode="auto">
                <a:xfrm>
                  <a:off x="2828" y="3277"/>
                  <a:ext cx="171" cy="54"/>
                </a:xfrm>
                <a:custGeom>
                  <a:avLst/>
                  <a:gdLst>
                    <a:gd name="T0" fmla="*/ 2 w 171"/>
                    <a:gd name="T1" fmla="*/ 54 h 54"/>
                    <a:gd name="T2" fmla="*/ 171 w 171"/>
                    <a:gd name="T3" fmla="*/ 54 h 54"/>
                    <a:gd name="T4" fmla="*/ 171 w 171"/>
                    <a:gd name="T5" fmla="*/ 0 h 54"/>
                    <a:gd name="T6" fmla="*/ 0 w 171"/>
                    <a:gd name="T7" fmla="*/ 0 h 54"/>
                    <a:gd name="T8" fmla="*/ 2 w 171"/>
                    <a:gd name="T9" fmla="*/ 54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"/>
                    <a:gd name="T16" fmla="*/ 0 h 54"/>
                    <a:gd name="T17" fmla="*/ 171 w 171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" h="54">
                      <a:moveTo>
                        <a:pt x="2" y="54"/>
                      </a:moveTo>
                      <a:lnTo>
                        <a:pt x="171" y="54"/>
                      </a:lnTo>
                      <a:lnTo>
                        <a:pt x="171" y="0"/>
                      </a:lnTo>
                      <a:lnTo>
                        <a:pt x="0" y="0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Freeform 696"/>
                <p:cNvSpPr>
                  <a:spLocks/>
                </p:cNvSpPr>
                <p:nvPr/>
              </p:nvSpPr>
              <p:spPr bwMode="auto">
                <a:xfrm>
                  <a:off x="2828" y="3277"/>
                  <a:ext cx="171" cy="54"/>
                </a:xfrm>
                <a:custGeom>
                  <a:avLst/>
                  <a:gdLst>
                    <a:gd name="T0" fmla="*/ 2 w 171"/>
                    <a:gd name="T1" fmla="*/ 54 h 54"/>
                    <a:gd name="T2" fmla="*/ 171 w 171"/>
                    <a:gd name="T3" fmla="*/ 54 h 54"/>
                    <a:gd name="T4" fmla="*/ 171 w 171"/>
                    <a:gd name="T5" fmla="*/ 0 h 54"/>
                    <a:gd name="T6" fmla="*/ 0 w 171"/>
                    <a:gd name="T7" fmla="*/ 0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54"/>
                    <a:gd name="T14" fmla="*/ 171 w 171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54">
                      <a:moveTo>
                        <a:pt x="2" y="54"/>
                      </a:moveTo>
                      <a:lnTo>
                        <a:pt x="171" y="54"/>
                      </a:lnTo>
                      <a:lnTo>
                        <a:pt x="17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3" name="Group 697"/>
              <p:cNvGrpSpPr>
                <a:grpSpLocks/>
              </p:cNvGrpSpPr>
              <p:nvPr/>
            </p:nvGrpSpPr>
            <p:grpSpPr bwMode="auto">
              <a:xfrm>
                <a:off x="2828" y="3282"/>
                <a:ext cx="33" cy="46"/>
                <a:chOff x="2828" y="3282"/>
                <a:chExt cx="33" cy="46"/>
              </a:xfrm>
            </p:grpSpPr>
            <p:grpSp>
              <p:nvGrpSpPr>
                <p:cNvPr id="259" name="Group 698"/>
                <p:cNvGrpSpPr>
                  <a:grpSpLocks/>
                </p:cNvGrpSpPr>
                <p:nvPr/>
              </p:nvGrpSpPr>
              <p:grpSpPr bwMode="auto">
                <a:xfrm>
                  <a:off x="2830" y="3305"/>
                  <a:ext cx="31" cy="23"/>
                  <a:chOff x="2830" y="3305"/>
                  <a:chExt cx="31" cy="23"/>
                </a:xfrm>
              </p:grpSpPr>
              <p:sp>
                <p:nvSpPr>
                  <p:cNvPr id="263" name="Freeform 699"/>
                  <p:cNvSpPr>
                    <a:spLocks/>
                  </p:cNvSpPr>
                  <p:nvPr/>
                </p:nvSpPr>
                <p:spPr bwMode="auto">
                  <a:xfrm>
                    <a:off x="2830" y="3305"/>
                    <a:ext cx="31" cy="23"/>
                  </a:xfrm>
                  <a:custGeom>
                    <a:avLst/>
                    <a:gdLst>
                      <a:gd name="T0" fmla="*/ 0 w 31"/>
                      <a:gd name="T1" fmla="*/ 23 h 23"/>
                      <a:gd name="T2" fmla="*/ 14 w 31"/>
                      <a:gd name="T3" fmla="*/ 21 h 23"/>
                      <a:gd name="T4" fmla="*/ 21 w 31"/>
                      <a:gd name="T5" fmla="*/ 15 h 23"/>
                      <a:gd name="T6" fmla="*/ 29 w 31"/>
                      <a:gd name="T7" fmla="*/ 9 h 23"/>
                      <a:gd name="T8" fmla="*/ 31 w 31"/>
                      <a:gd name="T9" fmla="*/ 0 h 23"/>
                      <a:gd name="T10" fmla="*/ 0 w 31"/>
                      <a:gd name="T11" fmla="*/ 0 h 23"/>
                      <a:gd name="T12" fmla="*/ 0 w 31"/>
                      <a:gd name="T13" fmla="*/ 23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"/>
                      <a:gd name="T22" fmla="*/ 0 h 23"/>
                      <a:gd name="T23" fmla="*/ 31 w 31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" h="23">
                        <a:moveTo>
                          <a:pt x="0" y="23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4" name="Freeform 700"/>
                  <p:cNvSpPr>
                    <a:spLocks/>
                  </p:cNvSpPr>
                  <p:nvPr/>
                </p:nvSpPr>
                <p:spPr bwMode="auto">
                  <a:xfrm>
                    <a:off x="2830" y="3305"/>
                    <a:ext cx="31" cy="23"/>
                  </a:xfrm>
                  <a:custGeom>
                    <a:avLst/>
                    <a:gdLst>
                      <a:gd name="T0" fmla="*/ 0 w 31"/>
                      <a:gd name="T1" fmla="*/ 23 h 23"/>
                      <a:gd name="T2" fmla="*/ 14 w 31"/>
                      <a:gd name="T3" fmla="*/ 21 h 23"/>
                      <a:gd name="T4" fmla="*/ 21 w 31"/>
                      <a:gd name="T5" fmla="*/ 15 h 23"/>
                      <a:gd name="T6" fmla="*/ 29 w 31"/>
                      <a:gd name="T7" fmla="*/ 9 h 23"/>
                      <a:gd name="T8" fmla="*/ 31 w 31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3"/>
                      <a:gd name="T17" fmla="*/ 31 w 31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3">
                        <a:moveTo>
                          <a:pt x="0" y="23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0" name="Group 701"/>
                <p:cNvGrpSpPr>
                  <a:grpSpLocks/>
                </p:cNvGrpSpPr>
                <p:nvPr/>
              </p:nvGrpSpPr>
              <p:grpSpPr bwMode="auto">
                <a:xfrm>
                  <a:off x="2828" y="3282"/>
                  <a:ext cx="33" cy="25"/>
                  <a:chOff x="2828" y="3282"/>
                  <a:chExt cx="33" cy="25"/>
                </a:xfrm>
              </p:grpSpPr>
              <p:sp>
                <p:nvSpPr>
                  <p:cNvPr id="261" name="Freeform 702"/>
                  <p:cNvSpPr>
                    <a:spLocks/>
                  </p:cNvSpPr>
                  <p:nvPr/>
                </p:nvSpPr>
                <p:spPr bwMode="auto">
                  <a:xfrm>
                    <a:off x="2828" y="3282"/>
                    <a:ext cx="33" cy="25"/>
                  </a:xfrm>
                  <a:custGeom>
                    <a:avLst/>
                    <a:gdLst>
                      <a:gd name="T0" fmla="*/ 0 w 33"/>
                      <a:gd name="T1" fmla="*/ 0 h 25"/>
                      <a:gd name="T2" fmla="*/ 2 w 33"/>
                      <a:gd name="T3" fmla="*/ 0 h 25"/>
                      <a:gd name="T4" fmla="*/ 5 w 33"/>
                      <a:gd name="T5" fmla="*/ 0 h 25"/>
                      <a:gd name="T6" fmla="*/ 16 w 33"/>
                      <a:gd name="T7" fmla="*/ 1 h 25"/>
                      <a:gd name="T8" fmla="*/ 23 w 33"/>
                      <a:gd name="T9" fmla="*/ 9 h 25"/>
                      <a:gd name="T10" fmla="*/ 31 w 33"/>
                      <a:gd name="T11" fmla="*/ 15 h 25"/>
                      <a:gd name="T12" fmla="*/ 33 w 33"/>
                      <a:gd name="T13" fmla="*/ 25 h 25"/>
                      <a:gd name="T14" fmla="*/ 5 w 33"/>
                      <a:gd name="T15" fmla="*/ 25 h 25"/>
                      <a:gd name="T16" fmla="*/ 0 w 33"/>
                      <a:gd name="T17" fmla="*/ 0 h 2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"/>
                      <a:gd name="T28" fmla="*/ 0 h 25"/>
                      <a:gd name="T29" fmla="*/ 33 w 33"/>
                      <a:gd name="T30" fmla="*/ 25 h 2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" h="25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1"/>
                        </a:lnTo>
                        <a:lnTo>
                          <a:pt x="23" y="9"/>
                        </a:lnTo>
                        <a:lnTo>
                          <a:pt x="31" y="15"/>
                        </a:lnTo>
                        <a:lnTo>
                          <a:pt x="33" y="25"/>
                        </a:lnTo>
                        <a:lnTo>
                          <a:pt x="5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2" name="Freeform 703"/>
                  <p:cNvSpPr>
                    <a:spLocks/>
                  </p:cNvSpPr>
                  <p:nvPr/>
                </p:nvSpPr>
                <p:spPr bwMode="auto">
                  <a:xfrm>
                    <a:off x="2828" y="3282"/>
                    <a:ext cx="33" cy="25"/>
                  </a:xfrm>
                  <a:custGeom>
                    <a:avLst/>
                    <a:gdLst>
                      <a:gd name="T0" fmla="*/ 0 w 33"/>
                      <a:gd name="T1" fmla="*/ 0 h 25"/>
                      <a:gd name="T2" fmla="*/ 2 w 33"/>
                      <a:gd name="T3" fmla="*/ 0 h 25"/>
                      <a:gd name="T4" fmla="*/ 5 w 33"/>
                      <a:gd name="T5" fmla="*/ 0 h 25"/>
                      <a:gd name="T6" fmla="*/ 16 w 33"/>
                      <a:gd name="T7" fmla="*/ 1 h 25"/>
                      <a:gd name="T8" fmla="*/ 23 w 33"/>
                      <a:gd name="T9" fmla="*/ 9 h 25"/>
                      <a:gd name="T10" fmla="*/ 31 w 33"/>
                      <a:gd name="T11" fmla="*/ 15 h 25"/>
                      <a:gd name="T12" fmla="*/ 33 w 33"/>
                      <a:gd name="T13" fmla="*/ 25 h 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25"/>
                      <a:gd name="T23" fmla="*/ 33 w 33"/>
                      <a:gd name="T24" fmla="*/ 25 h 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25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1"/>
                        </a:lnTo>
                        <a:lnTo>
                          <a:pt x="23" y="9"/>
                        </a:lnTo>
                        <a:lnTo>
                          <a:pt x="31" y="15"/>
                        </a:lnTo>
                        <a:lnTo>
                          <a:pt x="33" y="2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34" name="Group 704"/>
              <p:cNvGrpSpPr>
                <a:grpSpLocks/>
              </p:cNvGrpSpPr>
              <p:nvPr/>
            </p:nvGrpSpPr>
            <p:grpSpPr bwMode="auto">
              <a:xfrm>
                <a:off x="2915" y="2978"/>
                <a:ext cx="76" cy="52"/>
                <a:chOff x="2915" y="2978"/>
                <a:chExt cx="76" cy="52"/>
              </a:xfrm>
            </p:grpSpPr>
            <p:sp>
              <p:nvSpPr>
                <p:cNvPr id="257" name="Freeform 705"/>
                <p:cNvSpPr>
                  <a:spLocks/>
                </p:cNvSpPr>
                <p:nvPr/>
              </p:nvSpPr>
              <p:spPr bwMode="auto">
                <a:xfrm>
                  <a:off x="2915" y="2978"/>
                  <a:ext cx="76" cy="52"/>
                </a:xfrm>
                <a:custGeom>
                  <a:avLst/>
                  <a:gdLst>
                    <a:gd name="T0" fmla="*/ 2 w 76"/>
                    <a:gd name="T1" fmla="*/ 52 h 52"/>
                    <a:gd name="T2" fmla="*/ 76 w 76"/>
                    <a:gd name="T3" fmla="*/ 52 h 52"/>
                    <a:gd name="T4" fmla="*/ 76 w 76"/>
                    <a:gd name="T5" fmla="*/ 0 h 52"/>
                    <a:gd name="T6" fmla="*/ 0 w 76"/>
                    <a:gd name="T7" fmla="*/ 0 h 52"/>
                    <a:gd name="T8" fmla="*/ 2 w 76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52"/>
                    <a:gd name="T17" fmla="*/ 76 w 76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52">
                      <a:moveTo>
                        <a:pt x="2" y="52"/>
                      </a:moveTo>
                      <a:lnTo>
                        <a:pt x="76" y="52"/>
                      </a:lnTo>
                      <a:lnTo>
                        <a:pt x="76" y="0"/>
                      </a:lnTo>
                      <a:lnTo>
                        <a:pt x="0" y="0"/>
                      </a:lnTo>
                      <a:lnTo>
                        <a:pt x="2" y="5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Freeform 706"/>
                <p:cNvSpPr>
                  <a:spLocks/>
                </p:cNvSpPr>
                <p:nvPr/>
              </p:nvSpPr>
              <p:spPr bwMode="auto">
                <a:xfrm>
                  <a:off x="2915" y="2978"/>
                  <a:ext cx="76" cy="52"/>
                </a:xfrm>
                <a:custGeom>
                  <a:avLst/>
                  <a:gdLst>
                    <a:gd name="T0" fmla="*/ 2 w 76"/>
                    <a:gd name="T1" fmla="*/ 52 h 52"/>
                    <a:gd name="T2" fmla="*/ 76 w 76"/>
                    <a:gd name="T3" fmla="*/ 52 h 52"/>
                    <a:gd name="T4" fmla="*/ 76 w 76"/>
                    <a:gd name="T5" fmla="*/ 0 h 52"/>
                    <a:gd name="T6" fmla="*/ 0 w 76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"/>
                    <a:gd name="T13" fmla="*/ 0 h 52"/>
                    <a:gd name="T14" fmla="*/ 76 w 76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" h="52">
                      <a:moveTo>
                        <a:pt x="2" y="52"/>
                      </a:moveTo>
                      <a:lnTo>
                        <a:pt x="76" y="52"/>
                      </a:lnTo>
                      <a:lnTo>
                        <a:pt x="7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5" name="Group 707"/>
              <p:cNvGrpSpPr>
                <a:grpSpLocks/>
              </p:cNvGrpSpPr>
              <p:nvPr/>
            </p:nvGrpSpPr>
            <p:grpSpPr bwMode="auto">
              <a:xfrm>
                <a:off x="2879" y="2978"/>
                <a:ext cx="39" cy="54"/>
                <a:chOff x="2879" y="2978"/>
                <a:chExt cx="39" cy="54"/>
              </a:xfrm>
            </p:grpSpPr>
            <p:grpSp>
              <p:nvGrpSpPr>
                <p:cNvPr id="251" name="Group 708"/>
                <p:cNvGrpSpPr>
                  <a:grpSpLocks/>
                </p:cNvGrpSpPr>
                <p:nvPr/>
              </p:nvGrpSpPr>
              <p:grpSpPr bwMode="auto">
                <a:xfrm>
                  <a:off x="2879" y="3005"/>
                  <a:ext cx="39" cy="27"/>
                  <a:chOff x="2879" y="3005"/>
                  <a:chExt cx="39" cy="27"/>
                </a:xfrm>
              </p:grpSpPr>
              <p:sp>
                <p:nvSpPr>
                  <p:cNvPr id="255" name="Freeform 709"/>
                  <p:cNvSpPr>
                    <a:spLocks/>
                  </p:cNvSpPr>
                  <p:nvPr/>
                </p:nvSpPr>
                <p:spPr bwMode="auto">
                  <a:xfrm>
                    <a:off x="2879" y="3005"/>
                    <a:ext cx="39" cy="27"/>
                  </a:xfrm>
                  <a:custGeom>
                    <a:avLst/>
                    <a:gdLst>
                      <a:gd name="T0" fmla="*/ 39 w 39"/>
                      <a:gd name="T1" fmla="*/ 27 h 27"/>
                      <a:gd name="T2" fmla="*/ 25 w 39"/>
                      <a:gd name="T3" fmla="*/ 25 h 27"/>
                      <a:gd name="T4" fmla="*/ 11 w 39"/>
                      <a:gd name="T5" fmla="*/ 18 h 27"/>
                      <a:gd name="T6" fmla="*/ 3 w 39"/>
                      <a:gd name="T7" fmla="*/ 10 h 27"/>
                      <a:gd name="T8" fmla="*/ 0 w 39"/>
                      <a:gd name="T9" fmla="*/ 0 h 27"/>
                      <a:gd name="T10" fmla="*/ 39 w 39"/>
                      <a:gd name="T11" fmla="*/ 0 h 27"/>
                      <a:gd name="T12" fmla="*/ 39 w 39"/>
                      <a:gd name="T13" fmla="*/ 27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27"/>
                      <a:gd name="T23" fmla="*/ 39 w 39"/>
                      <a:gd name="T24" fmla="*/ 27 h 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27">
                        <a:moveTo>
                          <a:pt x="39" y="27"/>
                        </a:moveTo>
                        <a:lnTo>
                          <a:pt x="25" y="25"/>
                        </a:lnTo>
                        <a:lnTo>
                          <a:pt x="11" y="18"/>
                        </a:lnTo>
                        <a:lnTo>
                          <a:pt x="3" y="10"/>
                        </a:lnTo>
                        <a:lnTo>
                          <a:pt x="0" y="0"/>
                        </a:lnTo>
                        <a:lnTo>
                          <a:pt x="39" y="0"/>
                        </a:lnTo>
                        <a:lnTo>
                          <a:pt x="39" y="27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" name="Freeform 710"/>
                  <p:cNvSpPr>
                    <a:spLocks/>
                  </p:cNvSpPr>
                  <p:nvPr/>
                </p:nvSpPr>
                <p:spPr bwMode="auto">
                  <a:xfrm>
                    <a:off x="2879" y="3005"/>
                    <a:ext cx="39" cy="27"/>
                  </a:xfrm>
                  <a:custGeom>
                    <a:avLst/>
                    <a:gdLst>
                      <a:gd name="T0" fmla="*/ 39 w 39"/>
                      <a:gd name="T1" fmla="*/ 27 h 27"/>
                      <a:gd name="T2" fmla="*/ 25 w 39"/>
                      <a:gd name="T3" fmla="*/ 25 h 27"/>
                      <a:gd name="T4" fmla="*/ 11 w 39"/>
                      <a:gd name="T5" fmla="*/ 18 h 27"/>
                      <a:gd name="T6" fmla="*/ 3 w 39"/>
                      <a:gd name="T7" fmla="*/ 10 h 27"/>
                      <a:gd name="T8" fmla="*/ 0 w 39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27"/>
                      <a:gd name="T17" fmla="*/ 39 w 39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27">
                        <a:moveTo>
                          <a:pt x="39" y="27"/>
                        </a:moveTo>
                        <a:lnTo>
                          <a:pt x="25" y="25"/>
                        </a:lnTo>
                        <a:lnTo>
                          <a:pt x="11" y="18"/>
                        </a:lnTo>
                        <a:lnTo>
                          <a:pt x="3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52" name="Group 711"/>
                <p:cNvGrpSpPr>
                  <a:grpSpLocks/>
                </p:cNvGrpSpPr>
                <p:nvPr/>
              </p:nvGrpSpPr>
              <p:grpSpPr bwMode="auto">
                <a:xfrm>
                  <a:off x="2879" y="2978"/>
                  <a:ext cx="39" cy="30"/>
                  <a:chOff x="2879" y="2978"/>
                  <a:chExt cx="39" cy="30"/>
                </a:xfrm>
              </p:grpSpPr>
              <p:sp>
                <p:nvSpPr>
                  <p:cNvPr id="253" name="Freeform 712"/>
                  <p:cNvSpPr>
                    <a:spLocks/>
                  </p:cNvSpPr>
                  <p:nvPr/>
                </p:nvSpPr>
                <p:spPr bwMode="auto">
                  <a:xfrm>
                    <a:off x="2879" y="2978"/>
                    <a:ext cx="39" cy="30"/>
                  </a:xfrm>
                  <a:custGeom>
                    <a:avLst/>
                    <a:gdLst>
                      <a:gd name="T0" fmla="*/ 39 w 39"/>
                      <a:gd name="T1" fmla="*/ 2 h 30"/>
                      <a:gd name="T2" fmla="*/ 38 w 39"/>
                      <a:gd name="T3" fmla="*/ 0 h 30"/>
                      <a:gd name="T4" fmla="*/ 36 w 39"/>
                      <a:gd name="T5" fmla="*/ 0 h 30"/>
                      <a:gd name="T6" fmla="*/ 22 w 39"/>
                      <a:gd name="T7" fmla="*/ 2 h 30"/>
                      <a:gd name="T8" fmla="*/ 11 w 39"/>
                      <a:gd name="T9" fmla="*/ 9 h 30"/>
                      <a:gd name="T10" fmla="*/ 3 w 39"/>
                      <a:gd name="T11" fmla="*/ 19 h 30"/>
                      <a:gd name="T12" fmla="*/ 0 w 39"/>
                      <a:gd name="T13" fmla="*/ 30 h 30"/>
                      <a:gd name="T14" fmla="*/ 36 w 39"/>
                      <a:gd name="T15" fmla="*/ 30 h 30"/>
                      <a:gd name="T16" fmla="*/ 39 w 39"/>
                      <a:gd name="T17" fmla="*/ 2 h 3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9"/>
                      <a:gd name="T28" fmla="*/ 0 h 30"/>
                      <a:gd name="T29" fmla="*/ 39 w 39"/>
                      <a:gd name="T30" fmla="*/ 30 h 3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9" h="30">
                        <a:moveTo>
                          <a:pt x="39" y="2"/>
                        </a:moveTo>
                        <a:lnTo>
                          <a:pt x="38" y="0"/>
                        </a:lnTo>
                        <a:lnTo>
                          <a:pt x="36" y="0"/>
                        </a:lnTo>
                        <a:lnTo>
                          <a:pt x="22" y="2"/>
                        </a:lnTo>
                        <a:lnTo>
                          <a:pt x="11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  <a:lnTo>
                          <a:pt x="36" y="30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4" name="Freeform 713"/>
                  <p:cNvSpPr>
                    <a:spLocks/>
                  </p:cNvSpPr>
                  <p:nvPr/>
                </p:nvSpPr>
                <p:spPr bwMode="auto">
                  <a:xfrm>
                    <a:off x="2879" y="2978"/>
                    <a:ext cx="39" cy="30"/>
                  </a:xfrm>
                  <a:custGeom>
                    <a:avLst/>
                    <a:gdLst>
                      <a:gd name="T0" fmla="*/ 39 w 39"/>
                      <a:gd name="T1" fmla="*/ 2 h 30"/>
                      <a:gd name="T2" fmla="*/ 38 w 39"/>
                      <a:gd name="T3" fmla="*/ 0 h 30"/>
                      <a:gd name="T4" fmla="*/ 36 w 39"/>
                      <a:gd name="T5" fmla="*/ 0 h 30"/>
                      <a:gd name="T6" fmla="*/ 22 w 39"/>
                      <a:gd name="T7" fmla="*/ 2 h 30"/>
                      <a:gd name="T8" fmla="*/ 11 w 39"/>
                      <a:gd name="T9" fmla="*/ 9 h 30"/>
                      <a:gd name="T10" fmla="*/ 3 w 39"/>
                      <a:gd name="T11" fmla="*/ 19 h 30"/>
                      <a:gd name="T12" fmla="*/ 0 w 39"/>
                      <a:gd name="T13" fmla="*/ 30 h 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30"/>
                      <a:gd name="T23" fmla="*/ 39 w 39"/>
                      <a:gd name="T24" fmla="*/ 30 h 3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30">
                        <a:moveTo>
                          <a:pt x="39" y="2"/>
                        </a:moveTo>
                        <a:lnTo>
                          <a:pt x="38" y="0"/>
                        </a:lnTo>
                        <a:lnTo>
                          <a:pt x="36" y="0"/>
                        </a:lnTo>
                        <a:lnTo>
                          <a:pt x="22" y="2"/>
                        </a:lnTo>
                        <a:lnTo>
                          <a:pt x="11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36" name="Oval 714"/>
              <p:cNvSpPr>
                <a:spLocks noChangeArrowheads="1"/>
              </p:cNvSpPr>
              <p:nvPr/>
            </p:nvSpPr>
            <p:spPr bwMode="auto">
              <a:xfrm>
                <a:off x="3343" y="2488"/>
                <a:ext cx="124" cy="8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Line 715"/>
              <p:cNvSpPr>
                <a:spLocks noChangeShapeType="1"/>
              </p:cNvSpPr>
              <p:nvPr/>
            </p:nvSpPr>
            <p:spPr bwMode="auto">
              <a:xfrm flipH="1" flipV="1">
                <a:off x="3243" y="2418"/>
                <a:ext cx="123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716"/>
              <p:cNvSpPr>
                <a:spLocks/>
              </p:cNvSpPr>
              <p:nvPr/>
            </p:nvSpPr>
            <p:spPr bwMode="auto">
              <a:xfrm>
                <a:off x="3086" y="2320"/>
                <a:ext cx="157" cy="167"/>
              </a:xfrm>
              <a:custGeom>
                <a:avLst/>
                <a:gdLst>
                  <a:gd name="T0" fmla="*/ 157 w 157"/>
                  <a:gd name="T1" fmla="*/ 100 h 167"/>
                  <a:gd name="T2" fmla="*/ 157 w 157"/>
                  <a:gd name="T3" fmla="*/ 0 h 167"/>
                  <a:gd name="T4" fmla="*/ 0 w 157"/>
                  <a:gd name="T5" fmla="*/ 0 h 167"/>
                  <a:gd name="T6" fmla="*/ 0 w 157"/>
                  <a:gd name="T7" fmla="*/ 103 h 167"/>
                  <a:gd name="T8" fmla="*/ 81 w 157"/>
                  <a:gd name="T9" fmla="*/ 167 h 167"/>
                  <a:gd name="T10" fmla="*/ 157 w 157"/>
                  <a:gd name="T11" fmla="*/ 100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67"/>
                  <a:gd name="T20" fmla="*/ 157 w 157"/>
                  <a:gd name="T21" fmla="*/ 167 h 1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67">
                    <a:moveTo>
                      <a:pt x="157" y="100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81" y="167"/>
                    </a:lnTo>
                    <a:lnTo>
                      <a:pt x="157" y="10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Line 717"/>
              <p:cNvSpPr>
                <a:spLocks noChangeShapeType="1"/>
              </p:cNvSpPr>
              <p:nvPr/>
            </p:nvSpPr>
            <p:spPr bwMode="auto">
              <a:xfrm flipH="1">
                <a:off x="2994" y="2423"/>
                <a:ext cx="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Line 718"/>
              <p:cNvSpPr>
                <a:spLocks noChangeShapeType="1"/>
              </p:cNvSpPr>
              <p:nvPr/>
            </p:nvSpPr>
            <p:spPr bwMode="auto">
              <a:xfrm flipV="1">
                <a:off x="3243" y="2558"/>
                <a:ext cx="114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41" name="Group 719"/>
              <p:cNvGrpSpPr>
                <a:grpSpLocks/>
              </p:cNvGrpSpPr>
              <p:nvPr/>
            </p:nvGrpSpPr>
            <p:grpSpPr bwMode="auto">
              <a:xfrm>
                <a:off x="2828" y="3569"/>
                <a:ext cx="171" cy="52"/>
                <a:chOff x="2828" y="3569"/>
                <a:chExt cx="171" cy="52"/>
              </a:xfrm>
            </p:grpSpPr>
            <p:sp>
              <p:nvSpPr>
                <p:cNvPr id="249" name="Freeform 720"/>
                <p:cNvSpPr>
                  <a:spLocks/>
                </p:cNvSpPr>
                <p:nvPr/>
              </p:nvSpPr>
              <p:spPr bwMode="auto">
                <a:xfrm>
                  <a:off x="2828" y="3569"/>
                  <a:ext cx="171" cy="52"/>
                </a:xfrm>
                <a:custGeom>
                  <a:avLst/>
                  <a:gdLst>
                    <a:gd name="T0" fmla="*/ 2 w 171"/>
                    <a:gd name="T1" fmla="*/ 52 h 52"/>
                    <a:gd name="T2" fmla="*/ 171 w 171"/>
                    <a:gd name="T3" fmla="*/ 52 h 52"/>
                    <a:gd name="T4" fmla="*/ 171 w 171"/>
                    <a:gd name="T5" fmla="*/ 0 h 52"/>
                    <a:gd name="T6" fmla="*/ 0 w 171"/>
                    <a:gd name="T7" fmla="*/ 0 h 52"/>
                    <a:gd name="T8" fmla="*/ 2 w 171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"/>
                    <a:gd name="T16" fmla="*/ 0 h 52"/>
                    <a:gd name="T17" fmla="*/ 171 w 17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" h="52">
                      <a:moveTo>
                        <a:pt x="2" y="52"/>
                      </a:moveTo>
                      <a:lnTo>
                        <a:pt x="171" y="52"/>
                      </a:lnTo>
                      <a:lnTo>
                        <a:pt x="171" y="0"/>
                      </a:lnTo>
                      <a:lnTo>
                        <a:pt x="0" y="0"/>
                      </a:lnTo>
                      <a:lnTo>
                        <a:pt x="2" y="5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Freeform 721"/>
                <p:cNvSpPr>
                  <a:spLocks/>
                </p:cNvSpPr>
                <p:nvPr/>
              </p:nvSpPr>
              <p:spPr bwMode="auto">
                <a:xfrm>
                  <a:off x="2828" y="3569"/>
                  <a:ext cx="171" cy="52"/>
                </a:xfrm>
                <a:custGeom>
                  <a:avLst/>
                  <a:gdLst>
                    <a:gd name="T0" fmla="*/ 2 w 171"/>
                    <a:gd name="T1" fmla="*/ 52 h 52"/>
                    <a:gd name="T2" fmla="*/ 171 w 171"/>
                    <a:gd name="T3" fmla="*/ 52 h 52"/>
                    <a:gd name="T4" fmla="*/ 171 w 171"/>
                    <a:gd name="T5" fmla="*/ 0 h 52"/>
                    <a:gd name="T6" fmla="*/ 0 w 171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52"/>
                    <a:gd name="T14" fmla="*/ 171 w 171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52">
                      <a:moveTo>
                        <a:pt x="2" y="52"/>
                      </a:moveTo>
                      <a:lnTo>
                        <a:pt x="171" y="52"/>
                      </a:lnTo>
                      <a:lnTo>
                        <a:pt x="17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2" name="Group 722"/>
              <p:cNvGrpSpPr>
                <a:grpSpLocks/>
              </p:cNvGrpSpPr>
              <p:nvPr/>
            </p:nvGrpSpPr>
            <p:grpSpPr bwMode="auto">
              <a:xfrm>
                <a:off x="2828" y="3573"/>
                <a:ext cx="33" cy="46"/>
                <a:chOff x="2828" y="3573"/>
                <a:chExt cx="33" cy="46"/>
              </a:xfrm>
            </p:grpSpPr>
            <p:grpSp>
              <p:nvGrpSpPr>
                <p:cNvPr id="243" name="Group 723"/>
                <p:cNvGrpSpPr>
                  <a:grpSpLocks/>
                </p:cNvGrpSpPr>
                <p:nvPr/>
              </p:nvGrpSpPr>
              <p:grpSpPr bwMode="auto">
                <a:xfrm>
                  <a:off x="2830" y="3597"/>
                  <a:ext cx="31" cy="22"/>
                  <a:chOff x="2830" y="3597"/>
                  <a:chExt cx="31" cy="22"/>
                </a:xfrm>
              </p:grpSpPr>
              <p:sp>
                <p:nvSpPr>
                  <p:cNvPr id="247" name="Freeform 724"/>
                  <p:cNvSpPr>
                    <a:spLocks/>
                  </p:cNvSpPr>
                  <p:nvPr/>
                </p:nvSpPr>
                <p:spPr bwMode="auto">
                  <a:xfrm>
                    <a:off x="2830" y="3597"/>
                    <a:ext cx="31" cy="22"/>
                  </a:xfrm>
                  <a:custGeom>
                    <a:avLst/>
                    <a:gdLst>
                      <a:gd name="T0" fmla="*/ 0 w 31"/>
                      <a:gd name="T1" fmla="*/ 22 h 22"/>
                      <a:gd name="T2" fmla="*/ 14 w 31"/>
                      <a:gd name="T3" fmla="*/ 21 h 22"/>
                      <a:gd name="T4" fmla="*/ 21 w 31"/>
                      <a:gd name="T5" fmla="*/ 15 h 22"/>
                      <a:gd name="T6" fmla="*/ 29 w 31"/>
                      <a:gd name="T7" fmla="*/ 9 h 22"/>
                      <a:gd name="T8" fmla="*/ 31 w 31"/>
                      <a:gd name="T9" fmla="*/ 0 h 22"/>
                      <a:gd name="T10" fmla="*/ 0 w 31"/>
                      <a:gd name="T11" fmla="*/ 0 h 22"/>
                      <a:gd name="T12" fmla="*/ 0 w 31"/>
                      <a:gd name="T13" fmla="*/ 22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"/>
                      <a:gd name="T22" fmla="*/ 0 h 22"/>
                      <a:gd name="T23" fmla="*/ 31 w 31"/>
                      <a:gd name="T24" fmla="*/ 22 h 2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" h="22">
                        <a:moveTo>
                          <a:pt x="0" y="22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8" name="Freeform 725"/>
                  <p:cNvSpPr>
                    <a:spLocks/>
                  </p:cNvSpPr>
                  <p:nvPr/>
                </p:nvSpPr>
                <p:spPr bwMode="auto">
                  <a:xfrm>
                    <a:off x="2830" y="3597"/>
                    <a:ext cx="31" cy="22"/>
                  </a:xfrm>
                  <a:custGeom>
                    <a:avLst/>
                    <a:gdLst>
                      <a:gd name="T0" fmla="*/ 0 w 31"/>
                      <a:gd name="T1" fmla="*/ 22 h 22"/>
                      <a:gd name="T2" fmla="*/ 14 w 31"/>
                      <a:gd name="T3" fmla="*/ 21 h 22"/>
                      <a:gd name="T4" fmla="*/ 21 w 31"/>
                      <a:gd name="T5" fmla="*/ 15 h 22"/>
                      <a:gd name="T6" fmla="*/ 29 w 31"/>
                      <a:gd name="T7" fmla="*/ 9 h 22"/>
                      <a:gd name="T8" fmla="*/ 31 w 31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2"/>
                      <a:gd name="T17" fmla="*/ 31 w 31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2">
                        <a:moveTo>
                          <a:pt x="0" y="22"/>
                        </a:moveTo>
                        <a:lnTo>
                          <a:pt x="14" y="21"/>
                        </a:lnTo>
                        <a:lnTo>
                          <a:pt x="21" y="15"/>
                        </a:lnTo>
                        <a:lnTo>
                          <a:pt x="29" y="9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4" name="Group 726"/>
                <p:cNvGrpSpPr>
                  <a:grpSpLocks/>
                </p:cNvGrpSpPr>
                <p:nvPr/>
              </p:nvGrpSpPr>
              <p:grpSpPr bwMode="auto">
                <a:xfrm>
                  <a:off x="2828" y="3573"/>
                  <a:ext cx="33" cy="26"/>
                  <a:chOff x="2828" y="3573"/>
                  <a:chExt cx="33" cy="26"/>
                </a:xfrm>
              </p:grpSpPr>
              <p:sp>
                <p:nvSpPr>
                  <p:cNvPr id="245" name="Freeform 727"/>
                  <p:cNvSpPr>
                    <a:spLocks/>
                  </p:cNvSpPr>
                  <p:nvPr/>
                </p:nvSpPr>
                <p:spPr bwMode="auto">
                  <a:xfrm>
                    <a:off x="2828" y="3573"/>
                    <a:ext cx="33" cy="26"/>
                  </a:xfrm>
                  <a:custGeom>
                    <a:avLst/>
                    <a:gdLst>
                      <a:gd name="T0" fmla="*/ 0 w 33"/>
                      <a:gd name="T1" fmla="*/ 0 h 26"/>
                      <a:gd name="T2" fmla="*/ 2 w 33"/>
                      <a:gd name="T3" fmla="*/ 0 h 26"/>
                      <a:gd name="T4" fmla="*/ 5 w 33"/>
                      <a:gd name="T5" fmla="*/ 0 h 26"/>
                      <a:gd name="T6" fmla="*/ 16 w 33"/>
                      <a:gd name="T7" fmla="*/ 2 h 26"/>
                      <a:gd name="T8" fmla="*/ 23 w 33"/>
                      <a:gd name="T9" fmla="*/ 8 h 26"/>
                      <a:gd name="T10" fmla="*/ 31 w 33"/>
                      <a:gd name="T11" fmla="*/ 15 h 26"/>
                      <a:gd name="T12" fmla="*/ 33 w 33"/>
                      <a:gd name="T13" fmla="*/ 26 h 26"/>
                      <a:gd name="T14" fmla="*/ 5 w 33"/>
                      <a:gd name="T15" fmla="*/ 26 h 26"/>
                      <a:gd name="T16" fmla="*/ 0 w 33"/>
                      <a:gd name="T17" fmla="*/ 0 h 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"/>
                      <a:gd name="T28" fmla="*/ 0 h 26"/>
                      <a:gd name="T29" fmla="*/ 33 w 33"/>
                      <a:gd name="T30" fmla="*/ 26 h 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" h="2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2"/>
                        </a:lnTo>
                        <a:lnTo>
                          <a:pt x="23" y="8"/>
                        </a:lnTo>
                        <a:lnTo>
                          <a:pt x="31" y="15"/>
                        </a:lnTo>
                        <a:lnTo>
                          <a:pt x="33" y="26"/>
                        </a:lnTo>
                        <a:lnTo>
                          <a:pt x="5" y="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" name="Freeform 728"/>
                  <p:cNvSpPr>
                    <a:spLocks/>
                  </p:cNvSpPr>
                  <p:nvPr/>
                </p:nvSpPr>
                <p:spPr bwMode="auto">
                  <a:xfrm>
                    <a:off x="2828" y="3573"/>
                    <a:ext cx="33" cy="26"/>
                  </a:xfrm>
                  <a:custGeom>
                    <a:avLst/>
                    <a:gdLst>
                      <a:gd name="T0" fmla="*/ 0 w 33"/>
                      <a:gd name="T1" fmla="*/ 0 h 26"/>
                      <a:gd name="T2" fmla="*/ 2 w 33"/>
                      <a:gd name="T3" fmla="*/ 0 h 26"/>
                      <a:gd name="T4" fmla="*/ 5 w 33"/>
                      <a:gd name="T5" fmla="*/ 0 h 26"/>
                      <a:gd name="T6" fmla="*/ 16 w 33"/>
                      <a:gd name="T7" fmla="*/ 2 h 26"/>
                      <a:gd name="T8" fmla="*/ 23 w 33"/>
                      <a:gd name="T9" fmla="*/ 8 h 26"/>
                      <a:gd name="T10" fmla="*/ 31 w 33"/>
                      <a:gd name="T11" fmla="*/ 15 h 26"/>
                      <a:gd name="T12" fmla="*/ 33 w 33"/>
                      <a:gd name="T13" fmla="*/ 26 h 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26"/>
                      <a:gd name="T23" fmla="*/ 33 w 33"/>
                      <a:gd name="T24" fmla="*/ 26 h 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2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6" y="2"/>
                        </a:lnTo>
                        <a:lnTo>
                          <a:pt x="23" y="8"/>
                        </a:lnTo>
                        <a:lnTo>
                          <a:pt x="31" y="15"/>
                        </a:lnTo>
                        <a:lnTo>
                          <a:pt x="33" y="2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82" name="Line 729"/>
            <p:cNvSpPr>
              <a:spLocks noChangeShapeType="1"/>
            </p:cNvSpPr>
            <p:nvPr/>
          </p:nvSpPr>
          <p:spPr bwMode="auto">
            <a:xfrm flipV="1">
              <a:off x="975" y="2341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Line 730"/>
            <p:cNvSpPr>
              <a:spLocks noChangeShapeType="1"/>
            </p:cNvSpPr>
            <p:nvPr/>
          </p:nvSpPr>
          <p:spPr bwMode="auto">
            <a:xfrm flipV="1">
              <a:off x="1882" y="2364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7891463" y="5052676"/>
            <a:ext cx="3987328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Note</a:t>
            </a:r>
            <a:r>
              <a:rPr lang="en-GB" sz="2200" dirty="0" smtClean="0"/>
              <a:t> – this gives the basic stages but </a:t>
            </a:r>
            <a:r>
              <a:rPr lang="en-GB" sz="2200" dirty="0" smtClean="0">
                <a:solidFill>
                  <a:srgbClr val="FF0000"/>
                </a:solidFill>
              </a:rPr>
              <a:t>not the correct orientation for both strands</a:t>
            </a:r>
            <a:r>
              <a:rPr lang="en-GB" sz="2200" dirty="0" smtClean="0"/>
              <a:t> as it is too difficult to do just now.</a:t>
            </a:r>
            <a:endParaRPr lang="en-GB" sz="2200" dirty="0"/>
          </a:p>
        </p:txBody>
      </p:sp>
      <p:sp>
        <p:nvSpPr>
          <p:cNvPr id="417" name="Title 1"/>
          <p:cNvSpPr txBox="1">
            <a:spLocks/>
          </p:cNvSpPr>
          <p:nvPr/>
        </p:nvSpPr>
        <p:spPr>
          <a:xfrm rot="1713669">
            <a:off x="8458002" y="2100899"/>
            <a:ext cx="3624263" cy="8771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ot"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rgbClr val="0033CC"/>
                </a:solidFill>
                <a:latin typeface="Aharoni"/>
              </a:rPr>
              <a:t>  DNA replication </a:t>
            </a:r>
          </a:p>
          <a:p>
            <a:pPr algn="ctr"/>
            <a:r>
              <a:rPr lang="en-GB" sz="2800" b="1" dirty="0" smtClean="0">
                <a:solidFill>
                  <a:srgbClr val="0033CC"/>
                </a:solidFill>
                <a:latin typeface="Aharoni"/>
              </a:rPr>
              <a:t>- The basic steps</a:t>
            </a:r>
            <a:endParaRPr lang="en-GB" sz="2800" b="1" dirty="0">
              <a:solidFill>
                <a:srgbClr val="0033CC"/>
              </a:solidFill>
              <a:latin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5293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nimBg="1"/>
      <p:bldP spid="11" grpId="0" animBg="1"/>
      <p:bldP spid="149" grpId="0" animBg="1"/>
      <p:bldP spid="150" grpId="0" animBg="1"/>
      <p:bldP spid="173" grpId="0" animBg="1"/>
      <p:bldP spid="174" grpId="0" animBg="1"/>
      <p:bldP spid="175" grpId="0" animBg="1"/>
      <p:bldP spid="176" grpId="0" animBg="1"/>
      <p:bldP spid="1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683" y="0"/>
            <a:ext cx="9653993" cy="778098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DNA replication: Jumbled up basic stages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2729" y="5755569"/>
            <a:ext cx="4516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DNA </a:t>
            </a:r>
            <a:r>
              <a:rPr lang="en-US" sz="2400" dirty="0">
                <a:latin typeface="Calibri" pitchFamily="34" charset="0"/>
              </a:rPr>
              <a:t>double helix </a:t>
            </a:r>
            <a:r>
              <a:rPr lang="en-US" sz="2400" u="sng" dirty="0" smtClean="0">
                <a:latin typeface="Calibri" pitchFamily="34" charset="0"/>
              </a:rPr>
              <a:t>unwinds.</a:t>
            </a:r>
            <a:endParaRPr lang="en-US" sz="2400" u="sng" dirty="0">
              <a:latin typeface="Calibri" pitchFamily="34" charset="0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15589" y="3927285"/>
            <a:ext cx="11260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u="sng" dirty="0" smtClean="0">
                <a:latin typeface="Calibri" pitchFamily="34" charset="0"/>
              </a:rPr>
              <a:t>Weak hydrogen bonds between bases break</a:t>
            </a:r>
            <a:r>
              <a:rPr lang="en-US" sz="2400" dirty="0" smtClean="0">
                <a:latin typeface="Calibri" pitchFamily="34" charset="0"/>
              </a:rPr>
              <a:t> (‘unzips’) causing the 2 strands to separate.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1169031"/>
            <a:ext cx="10119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Free DNA </a:t>
            </a:r>
            <a:r>
              <a:rPr lang="en-US" sz="2400" u="sng" dirty="0" smtClean="0">
                <a:latin typeface="Calibri" pitchFamily="34" charset="0"/>
              </a:rPr>
              <a:t>nucleotides join complimentary pairs</a:t>
            </a:r>
            <a:r>
              <a:rPr lang="en-US" sz="2400" dirty="0" smtClean="0">
                <a:latin typeface="Calibri" pitchFamily="34" charset="0"/>
              </a:rPr>
              <a:t> on open strand.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49184" y="4659116"/>
            <a:ext cx="9779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u="sng" dirty="0" smtClean="0">
                <a:latin typeface="Calibri" pitchFamily="34" charset="0"/>
              </a:rPr>
              <a:t>Weak hydrogen bonds reform</a:t>
            </a:r>
            <a:r>
              <a:rPr lang="en-US" sz="2400" dirty="0" smtClean="0">
                <a:latin typeface="Calibri" pitchFamily="34" charset="0"/>
              </a:rPr>
              <a:t> between base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43350" y="1970663"/>
            <a:ext cx="9826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Strong </a:t>
            </a:r>
            <a:r>
              <a:rPr lang="en-US" sz="2400" u="sng" dirty="0" smtClean="0">
                <a:latin typeface="Calibri" pitchFamily="34" charset="0"/>
              </a:rPr>
              <a:t>chemical bond forms</a:t>
            </a:r>
            <a:r>
              <a:rPr lang="en-US" sz="2400" dirty="0" smtClean="0">
                <a:latin typeface="Calibri" pitchFamily="34" charset="0"/>
              </a:rPr>
              <a:t> (sugar-phosphate) between both nucleotides </a:t>
            </a:r>
          </a:p>
          <a:p>
            <a:r>
              <a:rPr lang="en-US" sz="2400" dirty="0" smtClean="0">
                <a:latin typeface="Calibri" pitchFamily="34" charset="0"/>
              </a:rPr>
              <a:t>      - controlled by enzyme called 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</a:rPr>
              <a:t>DNA POLYMERASE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240" y="3133640"/>
            <a:ext cx="10485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/>
            <a:r>
              <a:rPr lang="en-US" sz="2400" u="sng" dirty="0" smtClean="0">
                <a:latin typeface="Calibri" pitchFamily="34" charset="0"/>
              </a:rPr>
              <a:t>Newly formed daughter DNA</a:t>
            </a:r>
            <a:r>
              <a:rPr lang="en-US" sz="2400" dirty="0" smtClean="0">
                <a:latin typeface="Calibri" pitchFamily="34" charset="0"/>
              </a:rPr>
              <a:t> (identical to original) begins to wind into double helix.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95292" y="1096975"/>
            <a:ext cx="11581883" cy="445443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910" y="63753"/>
            <a:ext cx="8229600" cy="778098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DNA replication: Basic Stages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37" y="1196910"/>
            <a:ext cx="10101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DNA </a:t>
            </a:r>
            <a:r>
              <a:rPr lang="en-US" sz="2400" dirty="0">
                <a:latin typeface="Calibri" pitchFamily="34" charset="0"/>
              </a:rPr>
              <a:t>replication is complete in 6 stages:</a:t>
            </a:r>
          </a:p>
          <a:p>
            <a:endParaRPr lang="en-US" sz="2400" dirty="0">
              <a:latin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Calibri" pitchFamily="34" charset="0"/>
              </a:rPr>
              <a:t>DNA double helix </a:t>
            </a:r>
            <a:r>
              <a:rPr lang="en-US" sz="2400" u="sng" dirty="0" smtClean="0">
                <a:latin typeface="Calibri" pitchFamily="34" charset="0"/>
              </a:rPr>
              <a:t>unwinds.</a:t>
            </a:r>
            <a:endParaRPr lang="en-US" sz="2400" u="sng" dirty="0">
              <a:latin typeface="Calibri" pitchFamily="34" charset="0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78636" y="2404844"/>
            <a:ext cx="11581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2.   </a:t>
            </a:r>
            <a:r>
              <a:rPr lang="en-US" sz="2400" u="sng" dirty="0" smtClean="0">
                <a:latin typeface="Calibri" pitchFamily="34" charset="0"/>
              </a:rPr>
              <a:t>Weak hydrogen bonds between bases break</a:t>
            </a:r>
            <a:r>
              <a:rPr lang="en-US" sz="2400" dirty="0" smtClean="0">
                <a:latin typeface="Calibri" pitchFamily="34" charset="0"/>
              </a:rPr>
              <a:t> (‘unzips’) causing the 2 strands to separate.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149" y="2857169"/>
            <a:ext cx="10119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3.   Free DNA </a:t>
            </a:r>
            <a:r>
              <a:rPr lang="en-US" sz="2400" u="sng" dirty="0" smtClean="0">
                <a:latin typeface="Calibri" pitchFamily="34" charset="0"/>
              </a:rPr>
              <a:t>nucleotides join complimentary pairs</a:t>
            </a:r>
            <a:r>
              <a:rPr lang="en-US" sz="2400" dirty="0" smtClean="0">
                <a:latin typeface="Calibri" pitchFamily="34" charset="0"/>
              </a:rPr>
              <a:t> on open strand.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213" y="3369298"/>
            <a:ext cx="9779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4.   </a:t>
            </a:r>
            <a:r>
              <a:rPr lang="en-US" sz="2400" u="sng" dirty="0" smtClean="0">
                <a:latin typeface="Calibri" pitchFamily="34" charset="0"/>
              </a:rPr>
              <a:t>Weak hydrogen bonds reform</a:t>
            </a:r>
            <a:r>
              <a:rPr lang="en-US" sz="2400" dirty="0" smtClean="0">
                <a:latin typeface="Calibri" pitchFamily="34" charset="0"/>
              </a:rPr>
              <a:t> between base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4149" y="3899731"/>
            <a:ext cx="11808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5.   Strong </a:t>
            </a:r>
            <a:r>
              <a:rPr lang="en-US" sz="2400" u="sng" dirty="0" smtClean="0">
                <a:latin typeface="Calibri" pitchFamily="34" charset="0"/>
              </a:rPr>
              <a:t>chemical bond forms</a:t>
            </a:r>
            <a:r>
              <a:rPr lang="en-US" sz="2400" dirty="0" smtClean="0">
                <a:latin typeface="Calibri" pitchFamily="34" charset="0"/>
              </a:rPr>
              <a:t> (sugar-phosphate) between both nucleotides </a:t>
            </a:r>
          </a:p>
          <a:p>
            <a:r>
              <a:rPr lang="en-US" sz="2400" dirty="0" smtClean="0">
                <a:latin typeface="Calibri" pitchFamily="34" charset="0"/>
              </a:rPr>
              <a:t>      - controlled by enzyme called 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</a:rPr>
              <a:t>DNA POLYMERASE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7213" y="4802080"/>
            <a:ext cx="10485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/>
            <a:r>
              <a:rPr lang="en-US" sz="2400" dirty="0" smtClean="0">
                <a:latin typeface="Calibri" pitchFamily="34" charset="0"/>
              </a:rPr>
              <a:t>6.   </a:t>
            </a:r>
            <a:r>
              <a:rPr lang="en-US" sz="2400" u="sng" dirty="0" smtClean="0">
                <a:latin typeface="Calibri" pitchFamily="34" charset="0"/>
              </a:rPr>
              <a:t>Newly formed daughter DNA</a:t>
            </a:r>
            <a:r>
              <a:rPr lang="en-US" sz="2400" dirty="0" smtClean="0">
                <a:latin typeface="Calibri" pitchFamily="34" charset="0"/>
              </a:rPr>
              <a:t> (identical to original) begins to wind into double helix.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2450</Words>
  <Application>Microsoft Office PowerPoint</Application>
  <PresentationFormat>Widescreen</PresentationFormat>
  <Paragraphs>291</Paragraphs>
  <Slides>36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MS PGothic</vt:lpstr>
      <vt:lpstr>Aharoni</vt:lpstr>
      <vt:lpstr>Arial</vt:lpstr>
      <vt:lpstr>Arial Black</vt:lpstr>
      <vt:lpstr>Arial Rounded MT Bold</vt:lpstr>
      <vt:lpstr>Calibri</vt:lpstr>
      <vt:lpstr>Calibri Light</vt:lpstr>
      <vt:lpstr>Comic Sans MS</vt:lpstr>
      <vt:lpstr>Tahoma</vt:lpstr>
      <vt:lpstr>Times New Roman</vt:lpstr>
      <vt:lpstr>Wingdings</vt:lpstr>
      <vt:lpstr>Office Theme</vt:lpstr>
      <vt:lpstr>1_Office Theme</vt:lpstr>
      <vt:lpstr>Picture</vt:lpstr>
      <vt:lpstr>Structure &amp; Replication of DNA</vt:lpstr>
      <vt:lpstr>Learning Intentions</vt:lpstr>
      <vt:lpstr>DNA is a unique molecule because it can make exact copies of itself. This is called DNA replication.   </vt:lpstr>
      <vt:lpstr>DNA replication - The basic idea</vt:lpstr>
      <vt:lpstr>PowerPoint Presentation</vt:lpstr>
      <vt:lpstr>Semi-conservative replication</vt:lpstr>
      <vt:lpstr>PowerPoint Presentation</vt:lpstr>
      <vt:lpstr>DNA replication: Jumbled up basic stages</vt:lpstr>
      <vt:lpstr>DNA replication: Basic Stages</vt:lpstr>
      <vt:lpstr>What is needed for replication?</vt:lpstr>
      <vt:lpstr>PowerPoint Presentation</vt:lpstr>
      <vt:lpstr>Enzyme control of DNA replication</vt:lpstr>
      <vt:lpstr>1. DNA replication</vt:lpstr>
      <vt:lpstr>2. DNA replication</vt:lpstr>
      <vt:lpstr>3. DNA replication</vt:lpstr>
      <vt:lpstr>PowerPoint Presentation</vt:lpstr>
      <vt:lpstr>PowerPoint Presentation</vt:lpstr>
      <vt:lpstr>The Leading Strand</vt:lpstr>
      <vt:lpstr>4. DNA replication</vt:lpstr>
      <vt:lpstr>5. DNA replication </vt:lpstr>
      <vt:lpstr>PowerPoint Presentation</vt:lpstr>
      <vt:lpstr>PowerPoint Presentation</vt:lpstr>
      <vt:lpstr>The Lagging Strand</vt:lpstr>
      <vt:lpstr>Summary: The stages of DNA replication</vt:lpstr>
      <vt:lpstr>DNA replication  - a summary</vt:lpstr>
      <vt:lpstr>DNA replication  - Overview</vt:lpstr>
      <vt:lpstr>Formation of the leading strand of DNA</vt:lpstr>
      <vt:lpstr>Formation of the lagging strand of DNA</vt:lpstr>
      <vt:lpstr>PowerPoint Presentation</vt:lpstr>
      <vt:lpstr>PowerPoint Presentation</vt:lpstr>
      <vt:lpstr>PowerPoint Presentation</vt:lpstr>
      <vt:lpstr>Importance of DNA Replication</vt:lpstr>
      <vt:lpstr>Now try the following questions…</vt:lpstr>
      <vt:lpstr>PowerPoint Presentation</vt:lpstr>
      <vt:lpstr>Crash Course Video clip (12:58)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Owens</dc:creator>
  <cp:lastModifiedBy>Cecilia Boyle</cp:lastModifiedBy>
  <cp:revision>118</cp:revision>
  <cp:lastPrinted>2017-09-08T10:32:17Z</cp:lastPrinted>
  <dcterms:created xsi:type="dcterms:W3CDTF">2014-01-27T18:57:20Z</dcterms:created>
  <dcterms:modified xsi:type="dcterms:W3CDTF">2018-10-31T14:38:28Z</dcterms:modified>
</cp:coreProperties>
</file>