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6" r:id="rId3"/>
    <p:sldId id="257" r:id="rId4"/>
    <p:sldId id="267" r:id="rId5"/>
    <p:sldId id="269" r:id="rId6"/>
    <p:sldId id="262" r:id="rId7"/>
    <p:sldId id="258" r:id="rId8"/>
    <p:sldId id="265" r:id="rId9"/>
    <p:sldId id="259" r:id="rId10"/>
    <p:sldId id="260" r:id="rId11"/>
    <p:sldId id="263" r:id="rId12"/>
    <p:sldId id="264" r:id="rId13"/>
    <p:sldId id="268" r:id="rId14"/>
  </p:sldIdLst>
  <p:sldSz cx="12192000" cy="6858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3" d="100"/>
          <a:sy n="73" d="100"/>
        </p:scale>
        <p:origin x="210" y="54"/>
      </p:cViewPr>
      <p:guideLst/>
    </p:cSldViewPr>
  </p:slideViewPr>
  <p:notesTextViewPr>
    <p:cViewPr>
      <p:scale>
        <a:sx n="1" d="1"/>
        <a:sy n="1" d="1"/>
      </p:scale>
      <p:origin x="0" y="0"/>
    </p:cViewPr>
  </p:notesTextViewPr>
  <p:notesViewPr>
    <p:cSldViewPr snapToGrid="0">
      <p:cViewPr varScale="1">
        <p:scale>
          <a:sx n="51" d="100"/>
          <a:sy n="51" d="100"/>
        </p:scale>
        <p:origin x="19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0434" tIns="45217" rIns="90434" bIns="45217"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5348"/>
          </a:xfrm>
          <a:prstGeom prst="rect">
            <a:avLst/>
          </a:prstGeom>
        </p:spPr>
        <p:txBody>
          <a:bodyPr vert="horz" lIns="90434" tIns="45217" rIns="90434" bIns="45217" rtlCol="0"/>
          <a:lstStyle>
            <a:lvl1pPr algn="r">
              <a:defRPr sz="1200"/>
            </a:lvl1pPr>
          </a:lstStyle>
          <a:p>
            <a:fld id="{1D91CBA4-1C0B-461A-B717-7BD220144A2A}" type="datetimeFigureOut">
              <a:rPr lang="en-GB" smtClean="0"/>
              <a:t>06/06/2019</a:t>
            </a:fld>
            <a:endParaRPr lang="en-GB"/>
          </a:p>
        </p:txBody>
      </p:sp>
      <p:sp>
        <p:nvSpPr>
          <p:cNvPr id="4" name="Footer Placeholder 3"/>
          <p:cNvSpPr>
            <a:spLocks noGrp="1"/>
          </p:cNvSpPr>
          <p:nvPr>
            <p:ph type="ftr" sz="quarter" idx="2"/>
          </p:nvPr>
        </p:nvSpPr>
        <p:spPr>
          <a:xfrm>
            <a:off x="0" y="9377320"/>
            <a:ext cx="2889938" cy="495347"/>
          </a:xfrm>
          <a:prstGeom prst="rect">
            <a:avLst/>
          </a:prstGeom>
        </p:spPr>
        <p:txBody>
          <a:bodyPr vert="horz" lIns="90434" tIns="45217" rIns="90434" bIns="45217"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377320"/>
            <a:ext cx="2889938" cy="495347"/>
          </a:xfrm>
          <a:prstGeom prst="rect">
            <a:avLst/>
          </a:prstGeom>
        </p:spPr>
        <p:txBody>
          <a:bodyPr vert="horz" lIns="90434" tIns="45217" rIns="90434" bIns="45217" rtlCol="0" anchor="b"/>
          <a:lstStyle>
            <a:lvl1pPr algn="r">
              <a:defRPr sz="1200"/>
            </a:lvl1pPr>
          </a:lstStyle>
          <a:p>
            <a:fld id="{532560AB-78A8-4E02-9811-C1D7CA795ED3}" type="slidenum">
              <a:rPr lang="en-GB" smtClean="0"/>
              <a:t>‹#›</a:t>
            </a:fld>
            <a:endParaRPr lang="en-GB"/>
          </a:p>
        </p:txBody>
      </p:sp>
    </p:spTree>
    <p:extLst>
      <p:ext uri="{BB962C8B-B14F-4D97-AF65-F5344CB8AC3E}">
        <p14:creationId xmlns:p14="http://schemas.microsoft.com/office/powerpoint/2010/main" val="202047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0434" tIns="45217" rIns="90434" bIns="45217" rtlCol="0"/>
          <a:lstStyle>
            <a:lvl1pPr algn="l">
              <a:defRPr sz="1200"/>
            </a:lvl1pPr>
          </a:lstStyle>
          <a:p>
            <a:endParaRPr lang="en-GB"/>
          </a:p>
        </p:txBody>
      </p:sp>
      <p:sp>
        <p:nvSpPr>
          <p:cNvPr id="3" name="Date Placeholder 2"/>
          <p:cNvSpPr>
            <a:spLocks noGrp="1"/>
          </p:cNvSpPr>
          <p:nvPr>
            <p:ph type="dt" idx="1"/>
          </p:nvPr>
        </p:nvSpPr>
        <p:spPr>
          <a:xfrm>
            <a:off x="3777607" y="0"/>
            <a:ext cx="2889938" cy="495348"/>
          </a:xfrm>
          <a:prstGeom prst="rect">
            <a:avLst/>
          </a:prstGeom>
        </p:spPr>
        <p:txBody>
          <a:bodyPr vert="horz" lIns="90434" tIns="45217" rIns="90434" bIns="45217" rtlCol="0"/>
          <a:lstStyle>
            <a:lvl1pPr algn="r">
              <a:defRPr sz="1200"/>
            </a:lvl1pPr>
          </a:lstStyle>
          <a:p>
            <a:fld id="{D7C2B7EA-2302-49BC-A7F1-1C8090274C25}" type="datetimeFigureOut">
              <a:rPr lang="en-GB" smtClean="0"/>
              <a:t>06/06/2019</a:t>
            </a:fld>
            <a:endParaRPr lang="en-GB"/>
          </a:p>
        </p:txBody>
      </p:sp>
      <p:sp>
        <p:nvSpPr>
          <p:cNvPr id="4" name="Slide Image Placeholder 3"/>
          <p:cNvSpPr>
            <a:spLocks noGrp="1" noRot="1" noChangeAspect="1"/>
          </p:cNvSpPr>
          <p:nvPr>
            <p:ph type="sldImg" idx="2"/>
          </p:nvPr>
        </p:nvSpPr>
        <p:spPr>
          <a:xfrm>
            <a:off x="374650" y="1235075"/>
            <a:ext cx="5919788" cy="3330575"/>
          </a:xfrm>
          <a:prstGeom prst="rect">
            <a:avLst/>
          </a:prstGeom>
          <a:noFill/>
          <a:ln w="12700">
            <a:solidFill>
              <a:prstClr val="black"/>
            </a:solidFill>
          </a:ln>
        </p:spPr>
        <p:txBody>
          <a:bodyPr vert="horz" lIns="90434" tIns="45217" rIns="90434" bIns="45217" rtlCol="0" anchor="ctr"/>
          <a:lstStyle/>
          <a:p>
            <a:endParaRPr lang="en-GB"/>
          </a:p>
        </p:txBody>
      </p:sp>
      <p:sp>
        <p:nvSpPr>
          <p:cNvPr id="5" name="Notes Placeholder 4"/>
          <p:cNvSpPr>
            <a:spLocks noGrp="1"/>
          </p:cNvSpPr>
          <p:nvPr>
            <p:ph type="body" sz="quarter" idx="3"/>
          </p:nvPr>
        </p:nvSpPr>
        <p:spPr>
          <a:xfrm>
            <a:off x="666909" y="4751221"/>
            <a:ext cx="5335270" cy="3887361"/>
          </a:xfrm>
          <a:prstGeom prst="rect">
            <a:avLst/>
          </a:prstGeom>
        </p:spPr>
        <p:txBody>
          <a:bodyPr vert="horz" lIns="90434" tIns="45217" rIns="90434" bIns="452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20"/>
            <a:ext cx="2889938" cy="495347"/>
          </a:xfrm>
          <a:prstGeom prst="rect">
            <a:avLst/>
          </a:prstGeom>
        </p:spPr>
        <p:txBody>
          <a:bodyPr vert="horz" lIns="90434" tIns="45217" rIns="90434" bIns="45217"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20"/>
            <a:ext cx="2889938" cy="495347"/>
          </a:xfrm>
          <a:prstGeom prst="rect">
            <a:avLst/>
          </a:prstGeom>
        </p:spPr>
        <p:txBody>
          <a:bodyPr vert="horz" lIns="90434" tIns="45217" rIns="90434" bIns="45217" rtlCol="0" anchor="b"/>
          <a:lstStyle>
            <a:lvl1pPr algn="r">
              <a:defRPr sz="1200"/>
            </a:lvl1pPr>
          </a:lstStyle>
          <a:p>
            <a:fld id="{0B8A4B1F-8DB4-4DCE-B8BF-CE49BBA938EA}" type="slidenum">
              <a:rPr lang="en-GB" smtClean="0"/>
              <a:t>‹#›</a:t>
            </a:fld>
            <a:endParaRPr lang="en-GB"/>
          </a:p>
        </p:txBody>
      </p:sp>
    </p:spTree>
    <p:extLst>
      <p:ext uri="{BB962C8B-B14F-4D97-AF65-F5344CB8AC3E}">
        <p14:creationId xmlns:p14="http://schemas.microsoft.com/office/powerpoint/2010/main" val="1021540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1</a:t>
            </a:fld>
            <a:endParaRPr lang="en-GB"/>
          </a:p>
        </p:txBody>
      </p:sp>
    </p:spTree>
    <p:extLst>
      <p:ext uri="{BB962C8B-B14F-4D97-AF65-F5344CB8AC3E}">
        <p14:creationId xmlns:p14="http://schemas.microsoft.com/office/powerpoint/2010/main" val="4294436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10</a:t>
            </a:fld>
            <a:endParaRPr lang="en-GB"/>
          </a:p>
        </p:txBody>
      </p:sp>
    </p:spTree>
    <p:extLst>
      <p:ext uri="{BB962C8B-B14F-4D97-AF65-F5344CB8AC3E}">
        <p14:creationId xmlns:p14="http://schemas.microsoft.com/office/powerpoint/2010/main" val="1558476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11</a:t>
            </a:fld>
            <a:endParaRPr lang="en-GB"/>
          </a:p>
        </p:txBody>
      </p:sp>
    </p:spTree>
    <p:extLst>
      <p:ext uri="{BB962C8B-B14F-4D97-AF65-F5344CB8AC3E}">
        <p14:creationId xmlns:p14="http://schemas.microsoft.com/office/powerpoint/2010/main" val="516192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12</a:t>
            </a:fld>
            <a:endParaRPr lang="en-GB"/>
          </a:p>
        </p:txBody>
      </p:sp>
    </p:spTree>
    <p:extLst>
      <p:ext uri="{BB962C8B-B14F-4D97-AF65-F5344CB8AC3E}">
        <p14:creationId xmlns:p14="http://schemas.microsoft.com/office/powerpoint/2010/main" val="3297614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13</a:t>
            </a:fld>
            <a:endParaRPr lang="en-GB"/>
          </a:p>
        </p:txBody>
      </p:sp>
    </p:spTree>
    <p:extLst>
      <p:ext uri="{BB962C8B-B14F-4D97-AF65-F5344CB8AC3E}">
        <p14:creationId xmlns:p14="http://schemas.microsoft.com/office/powerpoint/2010/main" val="2303798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2</a:t>
            </a:fld>
            <a:endParaRPr lang="en-GB"/>
          </a:p>
        </p:txBody>
      </p:sp>
    </p:spTree>
    <p:extLst>
      <p:ext uri="{BB962C8B-B14F-4D97-AF65-F5344CB8AC3E}">
        <p14:creationId xmlns:p14="http://schemas.microsoft.com/office/powerpoint/2010/main" val="350830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3</a:t>
            </a:fld>
            <a:endParaRPr lang="en-GB"/>
          </a:p>
        </p:txBody>
      </p:sp>
    </p:spTree>
    <p:extLst>
      <p:ext uri="{BB962C8B-B14F-4D97-AF65-F5344CB8AC3E}">
        <p14:creationId xmlns:p14="http://schemas.microsoft.com/office/powerpoint/2010/main" val="981618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4</a:t>
            </a:fld>
            <a:endParaRPr lang="en-GB"/>
          </a:p>
        </p:txBody>
      </p:sp>
    </p:spTree>
    <p:extLst>
      <p:ext uri="{BB962C8B-B14F-4D97-AF65-F5344CB8AC3E}">
        <p14:creationId xmlns:p14="http://schemas.microsoft.com/office/powerpoint/2010/main" val="1244688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5</a:t>
            </a:fld>
            <a:endParaRPr lang="en-GB"/>
          </a:p>
        </p:txBody>
      </p:sp>
    </p:spTree>
    <p:extLst>
      <p:ext uri="{BB962C8B-B14F-4D97-AF65-F5344CB8AC3E}">
        <p14:creationId xmlns:p14="http://schemas.microsoft.com/office/powerpoint/2010/main" val="4113999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6</a:t>
            </a:fld>
            <a:endParaRPr lang="en-GB"/>
          </a:p>
        </p:txBody>
      </p:sp>
    </p:spTree>
    <p:extLst>
      <p:ext uri="{BB962C8B-B14F-4D97-AF65-F5344CB8AC3E}">
        <p14:creationId xmlns:p14="http://schemas.microsoft.com/office/powerpoint/2010/main" val="388920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7</a:t>
            </a:fld>
            <a:endParaRPr lang="en-GB"/>
          </a:p>
        </p:txBody>
      </p:sp>
    </p:spTree>
    <p:extLst>
      <p:ext uri="{BB962C8B-B14F-4D97-AF65-F5344CB8AC3E}">
        <p14:creationId xmlns:p14="http://schemas.microsoft.com/office/powerpoint/2010/main" val="4169883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8</a:t>
            </a:fld>
            <a:endParaRPr lang="en-GB"/>
          </a:p>
        </p:txBody>
      </p:sp>
    </p:spTree>
    <p:extLst>
      <p:ext uri="{BB962C8B-B14F-4D97-AF65-F5344CB8AC3E}">
        <p14:creationId xmlns:p14="http://schemas.microsoft.com/office/powerpoint/2010/main" val="1225108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B8A4B1F-8DB4-4DCE-B8BF-CE49BBA938EA}" type="slidenum">
              <a:rPr lang="en-GB" smtClean="0"/>
              <a:t>9</a:t>
            </a:fld>
            <a:endParaRPr lang="en-GB"/>
          </a:p>
        </p:txBody>
      </p:sp>
    </p:spTree>
    <p:extLst>
      <p:ext uri="{BB962C8B-B14F-4D97-AF65-F5344CB8AC3E}">
        <p14:creationId xmlns:p14="http://schemas.microsoft.com/office/powerpoint/2010/main" val="128166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5E13CF2-8908-4BA6-A3D2-4EC942BE85EE}" type="datetimeFigureOut">
              <a:rPr lang="en-GB" smtClean="0"/>
              <a:t>06/06/2019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2002558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E13CF2-8908-4BA6-A3D2-4EC942BE85EE}" type="datetimeFigureOut">
              <a:rPr lang="en-GB" smtClean="0"/>
              <a:t>06/06/2019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2803838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E13CF2-8908-4BA6-A3D2-4EC942BE85EE}" type="datetimeFigureOut">
              <a:rPr lang="en-GB" smtClean="0"/>
              <a:t>06/06/2019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332432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E13CF2-8908-4BA6-A3D2-4EC942BE85EE}" type="datetimeFigureOut">
              <a:rPr lang="en-GB" smtClean="0"/>
              <a:t>06/06/2019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339947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E13CF2-8908-4BA6-A3D2-4EC942BE85EE}" type="datetimeFigureOut">
              <a:rPr lang="en-GB" smtClean="0"/>
              <a:t>06/06/2019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257056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5E13CF2-8908-4BA6-A3D2-4EC942BE85EE}" type="datetimeFigureOut">
              <a:rPr lang="en-GB" smtClean="0"/>
              <a:t>06/06/2019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2603698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5E13CF2-8908-4BA6-A3D2-4EC942BE85EE}" type="datetimeFigureOut">
              <a:rPr lang="en-GB" smtClean="0"/>
              <a:t>06/06/2019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3877348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5E13CF2-8908-4BA6-A3D2-4EC942BE85EE}" type="datetimeFigureOut">
              <a:rPr lang="en-GB" smtClean="0"/>
              <a:t>06/06/2019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428409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13CF2-8908-4BA6-A3D2-4EC942BE85EE}" type="datetimeFigureOut">
              <a:rPr lang="en-GB" smtClean="0"/>
              <a:t>06/06/2019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2534736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E13CF2-8908-4BA6-A3D2-4EC942BE85EE}" type="datetimeFigureOut">
              <a:rPr lang="en-GB" smtClean="0"/>
              <a:t>06/06/2019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283550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E13CF2-8908-4BA6-A3D2-4EC942BE85EE}" type="datetimeFigureOut">
              <a:rPr lang="en-GB" smtClean="0"/>
              <a:t>06/06/2019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E001A-6FF2-4FEA-ADDA-C012B883E1A5}" type="slidenum">
              <a:rPr lang="en-GB" smtClean="0"/>
              <a:t>‹#›</a:t>
            </a:fld>
            <a:endParaRPr lang="en-GB"/>
          </a:p>
        </p:txBody>
      </p:sp>
    </p:spTree>
    <p:extLst>
      <p:ext uri="{BB962C8B-B14F-4D97-AF65-F5344CB8AC3E}">
        <p14:creationId xmlns:p14="http://schemas.microsoft.com/office/powerpoint/2010/main" val="367113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23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13CF2-8908-4BA6-A3D2-4EC942BE85EE}" type="datetimeFigureOut">
              <a:rPr lang="en-GB" smtClean="0"/>
              <a:t>06/06/2019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E001A-6FF2-4FEA-ADDA-C012B883E1A5}" type="slidenum">
              <a:rPr lang="en-GB" smtClean="0"/>
              <a:t>‹#›</a:t>
            </a:fld>
            <a:endParaRPr lang="en-GB"/>
          </a:p>
        </p:txBody>
      </p:sp>
    </p:spTree>
    <p:extLst>
      <p:ext uri="{BB962C8B-B14F-4D97-AF65-F5344CB8AC3E}">
        <p14:creationId xmlns:p14="http://schemas.microsoft.com/office/powerpoint/2010/main" val="1172330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2IqdV5EfBy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122363"/>
            <a:ext cx="8280400" cy="2458414"/>
          </a:xfrm>
        </p:spPr>
        <p:txBody>
          <a:bodyPr>
            <a:normAutofit/>
          </a:bodyPr>
          <a:lstStyle/>
          <a:p>
            <a:r>
              <a:rPr lang="en-GB" sz="5400" u="sng" dirty="0" smtClean="0">
                <a:latin typeface="Tw Cen MT" panose="020B0602020104020603" pitchFamily="34" charset="0"/>
              </a:rPr>
              <a:t>China: Why Study it?</a:t>
            </a:r>
            <a:endParaRPr lang="en-GB" sz="5400" u="sng" dirty="0">
              <a:latin typeface="Tw Cen MT" panose="020B0602020104020603" pitchFamily="34" charset="0"/>
            </a:endParaRPr>
          </a:p>
        </p:txBody>
      </p:sp>
      <p:sp>
        <p:nvSpPr>
          <p:cNvPr id="3" name="Subtitle 2"/>
          <p:cNvSpPr>
            <a:spLocks noGrp="1"/>
          </p:cNvSpPr>
          <p:nvPr>
            <p:ph type="subTitle" idx="1"/>
          </p:nvPr>
        </p:nvSpPr>
        <p:spPr/>
        <p:txBody>
          <a:bodyPr>
            <a:normAutofit/>
          </a:bodyPr>
          <a:lstStyle/>
          <a:p>
            <a:r>
              <a:rPr lang="en-GB" sz="3200" dirty="0" smtClean="0">
                <a:latin typeface="Tw Cen MT" panose="020B0602020104020603" pitchFamily="34" charset="0"/>
              </a:rPr>
              <a:t>L.I </a:t>
            </a:r>
            <a:r>
              <a:rPr lang="en-GB" sz="3200" dirty="0">
                <a:latin typeface="Tw Cen MT" panose="020B0602020104020603" pitchFamily="34" charset="0"/>
              </a:rPr>
              <a:t>I</a:t>
            </a:r>
            <a:r>
              <a:rPr lang="en-GB" sz="3200" dirty="0" smtClean="0">
                <a:latin typeface="Tw Cen MT" panose="020B0602020104020603" pitchFamily="34" charset="0"/>
              </a:rPr>
              <a:t> can explain the reasons why we should study China. </a:t>
            </a:r>
            <a:endParaRPr lang="en-GB" sz="3200" dirty="0">
              <a:latin typeface="Tw Cen MT" panose="020B0602020104020603" pitchFamily="34" charset="0"/>
            </a:endParaRPr>
          </a:p>
        </p:txBody>
      </p:sp>
      <p:pic>
        <p:nvPicPr>
          <p:cNvPr id="4" name="Picture 3"/>
          <p:cNvPicPr/>
          <p:nvPr/>
        </p:nvPicPr>
        <p:blipFill>
          <a:blip r:embed="rId3"/>
          <a:stretch>
            <a:fillRect/>
          </a:stretch>
        </p:blipFill>
        <p:spPr>
          <a:xfrm>
            <a:off x="9432131" y="190500"/>
            <a:ext cx="2471738" cy="2719387"/>
          </a:xfrm>
          <a:prstGeom prst="rect">
            <a:avLst/>
          </a:prstGeom>
        </p:spPr>
      </p:pic>
      <p:pic>
        <p:nvPicPr>
          <p:cNvPr id="5" name="Picture 4"/>
          <p:cNvPicPr/>
          <p:nvPr/>
        </p:nvPicPr>
        <p:blipFill>
          <a:blip r:embed="rId4"/>
          <a:stretch>
            <a:fillRect/>
          </a:stretch>
        </p:blipFill>
        <p:spPr>
          <a:xfrm>
            <a:off x="7933871" y="5226362"/>
            <a:ext cx="4089400" cy="1401762"/>
          </a:xfrm>
          <a:prstGeom prst="rect">
            <a:avLst/>
          </a:prstGeom>
        </p:spPr>
      </p:pic>
      <p:sp>
        <p:nvSpPr>
          <p:cNvPr id="6" name="Cloud Callout 5"/>
          <p:cNvSpPr/>
          <p:nvPr/>
        </p:nvSpPr>
        <p:spPr>
          <a:xfrm>
            <a:off x="0" y="-12700"/>
            <a:ext cx="3570515" cy="2740648"/>
          </a:xfrm>
          <a:prstGeom prst="cloudCallout">
            <a:avLst>
              <a:gd name="adj1" fmla="val 15092"/>
              <a:gd name="adj2" fmla="val 6342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latin typeface="Tw Cen MT" panose="020B0602020104020603" pitchFamily="34" charset="0"/>
              </a:rPr>
              <a:t>Take down the heading and learning intention</a:t>
            </a:r>
            <a:r>
              <a:rPr lang="en-GB" sz="2800" dirty="0" smtClean="0">
                <a:latin typeface="Tw Cen MT" panose="020B0602020104020603" pitchFamily="34" charset="0"/>
              </a:rPr>
              <a:t>. </a:t>
            </a:r>
            <a:endParaRPr lang="en-GB" sz="2800" dirty="0">
              <a:latin typeface="Tw Cen MT" panose="020B0602020104020603" pitchFamily="34" charset="0"/>
            </a:endParaRPr>
          </a:p>
        </p:txBody>
      </p:sp>
    </p:spTree>
    <p:extLst>
      <p:ext uri="{BB962C8B-B14F-4D97-AF65-F5344CB8AC3E}">
        <p14:creationId xmlns:p14="http://schemas.microsoft.com/office/powerpoint/2010/main" val="4850477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364"/>
            <a:ext cx="10515600" cy="1325563"/>
          </a:xfrm>
        </p:spPr>
        <p:txBody>
          <a:bodyPr>
            <a:normAutofit/>
          </a:bodyPr>
          <a:lstStyle/>
          <a:p>
            <a:r>
              <a:rPr lang="en-GB" sz="5400" u="sng" dirty="0" smtClean="0">
                <a:latin typeface="Tw Cen MT" panose="020B0602020104020603" pitchFamily="34" charset="0"/>
              </a:rPr>
              <a:t>How has China changed? </a:t>
            </a:r>
            <a:endParaRPr lang="en-GB" sz="5400" u="sng" dirty="0">
              <a:latin typeface="Tw Cen MT" panose="020B0602020104020603" pitchFamily="34" charset="0"/>
            </a:endParaRPr>
          </a:p>
        </p:txBody>
      </p:sp>
      <p:sp>
        <p:nvSpPr>
          <p:cNvPr id="3" name="Content Placeholder 2"/>
          <p:cNvSpPr>
            <a:spLocks noGrp="1"/>
          </p:cNvSpPr>
          <p:nvPr>
            <p:ph idx="1"/>
          </p:nvPr>
        </p:nvSpPr>
        <p:spPr>
          <a:xfrm>
            <a:off x="378372" y="1468927"/>
            <a:ext cx="11461531" cy="5089528"/>
          </a:xfrm>
        </p:spPr>
        <p:txBody>
          <a:bodyPr>
            <a:normAutofit fontScale="92500"/>
          </a:bodyPr>
          <a:lstStyle/>
          <a:p>
            <a:pPr marL="0" indent="0">
              <a:buNone/>
            </a:pPr>
            <a:r>
              <a:rPr lang="en-GB" dirty="0">
                <a:latin typeface="Tw Cen MT" panose="020B0602020104020603" pitchFamily="34" charset="0"/>
              </a:rPr>
              <a:t>Many of the Chinese people who left the countryside have done so in order to find better paid work in the new industries in the cities. Although about </a:t>
            </a:r>
            <a:r>
              <a:rPr lang="en-GB" dirty="0">
                <a:solidFill>
                  <a:srgbClr val="FF0000"/>
                </a:solidFill>
                <a:latin typeface="Tw Cen MT" panose="020B0602020104020603" pitchFamily="34" charset="0"/>
              </a:rPr>
              <a:t>50%</a:t>
            </a:r>
            <a:r>
              <a:rPr lang="en-GB" dirty="0">
                <a:latin typeface="Tw Cen MT" panose="020B0602020104020603" pitchFamily="34" charset="0"/>
              </a:rPr>
              <a:t> of Chinese people still work in </a:t>
            </a:r>
            <a:r>
              <a:rPr lang="en-GB" dirty="0">
                <a:solidFill>
                  <a:srgbClr val="FF0000"/>
                </a:solidFill>
                <a:latin typeface="Tw Cen MT" panose="020B0602020104020603" pitchFamily="34" charset="0"/>
              </a:rPr>
              <a:t>agriculture</a:t>
            </a:r>
            <a:r>
              <a:rPr lang="en-GB" dirty="0">
                <a:latin typeface="Tw Cen MT" panose="020B0602020104020603" pitchFamily="34" charset="0"/>
              </a:rPr>
              <a:t>, the rest work in factories or in the service sector (for the government, in shops, etc.). In the cities, wages are much higher than the country. The average income in the countryside is about </a:t>
            </a:r>
            <a:r>
              <a:rPr lang="en-GB" dirty="0">
                <a:solidFill>
                  <a:srgbClr val="FF0000"/>
                </a:solidFill>
                <a:latin typeface="Tw Cen MT" panose="020B0602020104020603" pitchFamily="34" charset="0"/>
              </a:rPr>
              <a:t>£200 per month</a:t>
            </a:r>
            <a:r>
              <a:rPr lang="en-GB" dirty="0">
                <a:latin typeface="Tw Cen MT" panose="020B0602020104020603" pitchFamily="34" charset="0"/>
              </a:rPr>
              <a:t>. In the cities income is about four times higher at </a:t>
            </a:r>
            <a:r>
              <a:rPr lang="en-GB" dirty="0">
                <a:solidFill>
                  <a:srgbClr val="FF0000"/>
                </a:solidFill>
                <a:latin typeface="Tw Cen MT" panose="020B0602020104020603" pitchFamily="34" charset="0"/>
              </a:rPr>
              <a:t>£800 per month. </a:t>
            </a:r>
            <a:r>
              <a:rPr lang="en-GB" dirty="0">
                <a:latin typeface="Tw Cen MT" panose="020B0602020104020603" pitchFamily="34" charset="0"/>
              </a:rPr>
              <a:t>A small number of Chinese people are rich or very rich although the number of rich people is growing. </a:t>
            </a:r>
          </a:p>
          <a:p>
            <a:endParaRPr lang="en-GB" dirty="0" smtClean="0">
              <a:latin typeface="Tw Cen MT" panose="020B0602020104020603" pitchFamily="34" charset="0"/>
            </a:endParaRPr>
          </a:p>
          <a:p>
            <a:pPr marL="0" indent="0">
              <a:buNone/>
            </a:pPr>
            <a:r>
              <a:rPr lang="en-GB" dirty="0" smtClean="0">
                <a:latin typeface="Tw Cen MT" panose="020B0602020104020603" pitchFamily="34" charset="0"/>
              </a:rPr>
              <a:t>Question </a:t>
            </a:r>
          </a:p>
          <a:p>
            <a:pPr marL="0" indent="0">
              <a:buNone/>
            </a:pPr>
            <a:endParaRPr lang="en-GB" dirty="0">
              <a:latin typeface="Tw Cen MT" panose="020B0602020104020603" pitchFamily="34" charset="0"/>
            </a:endParaRPr>
          </a:p>
          <a:p>
            <a:pPr marL="0" indent="0">
              <a:buNone/>
            </a:pPr>
            <a:r>
              <a:rPr lang="en-GB" dirty="0">
                <a:solidFill>
                  <a:srgbClr val="000000"/>
                </a:solidFill>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rPr>
              <a:t>For what reason are people moving from the countryside to the cities</a:t>
            </a:r>
            <a:r>
              <a:rPr lang="en-GB" dirty="0" smtClean="0">
                <a:solidFill>
                  <a:srgbClr val="000000"/>
                </a:solidFill>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rPr>
              <a:t>? </a:t>
            </a:r>
          </a:p>
          <a:p>
            <a:pPr marL="0" indent="0">
              <a:buNone/>
            </a:pPr>
            <a:r>
              <a:rPr lang="en-GB" i="1" dirty="0" smtClean="0">
                <a:solidFill>
                  <a:srgbClr val="000000"/>
                </a:solidFill>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rPr>
              <a:t>Remember to use </a:t>
            </a:r>
            <a:r>
              <a:rPr lang="en-GB" i="1" dirty="0" smtClean="0">
                <a:solidFill>
                  <a:srgbClr val="FF0000"/>
                </a:solidFill>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rPr>
              <a:t>Point, Explain </a:t>
            </a:r>
            <a:r>
              <a:rPr lang="en-GB" i="1" dirty="0" smtClean="0">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rPr>
              <a:t>in your answer. </a:t>
            </a:r>
            <a:r>
              <a:rPr lang="en-GB" i="1" dirty="0" smtClean="0">
                <a:solidFill>
                  <a:srgbClr val="FF0000"/>
                </a:solidFill>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rPr>
              <a:t>(PE)</a:t>
            </a:r>
            <a:endParaRPr lang="en-GB" i="1" dirty="0">
              <a:solidFill>
                <a:srgbClr val="FF0000"/>
              </a:solidFill>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endParaRPr>
          </a:p>
          <a:p>
            <a:pPr marL="0" indent="0">
              <a:buNone/>
            </a:pPr>
            <a:endParaRPr lang="en-GB" dirty="0">
              <a:latin typeface="Tw Cen MT" panose="020B0602020104020603" pitchFamily="34" charset="0"/>
            </a:endParaRPr>
          </a:p>
        </p:txBody>
      </p:sp>
      <p:pic>
        <p:nvPicPr>
          <p:cNvPr id="4" name="Picture 3" descr="Strathcona Beekeepers: The Beekeepers' Librar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22827" y="143364"/>
            <a:ext cx="945803" cy="1190136"/>
          </a:xfrm>
          <a:prstGeom prst="rect">
            <a:avLst/>
          </a:prstGeom>
        </p:spPr>
      </p:pic>
    </p:spTree>
    <p:extLst>
      <p:ext uri="{BB962C8B-B14F-4D97-AF65-F5344CB8AC3E}">
        <p14:creationId xmlns:p14="http://schemas.microsoft.com/office/powerpoint/2010/main" val="1282982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143939"/>
            <a:ext cx="13138658" cy="1297022"/>
          </a:xfrm>
          <a:prstGeom prst="rect">
            <a:avLst/>
          </a:prstGeom>
        </p:spPr>
        <p:txBody>
          <a:bodyPr wrap="square">
            <a:spAutoFit/>
          </a:bodyPr>
          <a:lstStyle/>
          <a:p>
            <a:pPr marR="635" lvl="0" algn="just" fontAlgn="base">
              <a:lnSpc>
                <a:spcPct val="103000"/>
              </a:lnSpc>
              <a:spcAft>
                <a:spcPts val="15"/>
              </a:spcAft>
              <a:buClr>
                <a:srgbClr val="000000"/>
              </a:buClr>
              <a:buSzPts val="1200"/>
            </a:pPr>
            <a:r>
              <a:rPr lang="en-GB" sz="2800" u="sng" strike="noStrike" dirty="0" smtClean="0">
                <a:solidFill>
                  <a:srgbClr val="000000"/>
                </a:solidFill>
                <a:effectLst/>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rPr>
              <a:t> </a:t>
            </a:r>
          </a:p>
          <a:p>
            <a:pPr marL="342900" marR="635" lvl="0" indent="-342900" algn="just" fontAlgn="base">
              <a:lnSpc>
                <a:spcPct val="103000"/>
              </a:lnSpc>
              <a:spcAft>
                <a:spcPts val="15"/>
              </a:spcAft>
              <a:buClr>
                <a:srgbClr val="000000"/>
              </a:buClr>
              <a:buSzPts val="1200"/>
              <a:buFont typeface="+mj-lt"/>
              <a:buAutoNum type="arabicPeriod"/>
            </a:pPr>
            <a:endParaRPr lang="en-GB" sz="2000" u="none" strike="noStrike" dirty="0" smtClean="0">
              <a:solidFill>
                <a:srgbClr val="000000"/>
              </a:solidFill>
              <a:effectLst/>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endParaRPr>
          </a:p>
          <a:p>
            <a:pPr marR="635" lvl="0" algn="just" fontAlgn="base">
              <a:lnSpc>
                <a:spcPct val="103000"/>
              </a:lnSpc>
              <a:spcAft>
                <a:spcPts val="15"/>
              </a:spcAft>
              <a:buClr>
                <a:srgbClr val="000000"/>
              </a:buClr>
              <a:buSzPts val="1200"/>
            </a:pPr>
            <a:r>
              <a:rPr lang="en-GB" sz="2800" u="none" strike="noStrike" dirty="0" smtClean="0">
                <a:solidFill>
                  <a:srgbClr val="000000"/>
                </a:solidFill>
                <a:effectLst/>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rPr>
              <a:t>  </a:t>
            </a:r>
            <a:endParaRPr lang="en-GB" sz="2800" u="none" strike="noStrike" dirty="0">
              <a:solidFill>
                <a:srgbClr val="000000"/>
              </a:solidFill>
              <a:effectLst/>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endParaRPr>
          </a:p>
        </p:txBody>
      </p:sp>
      <p:grpSp>
        <p:nvGrpSpPr>
          <p:cNvPr id="3" name="Group 2"/>
          <p:cNvGrpSpPr/>
          <p:nvPr/>
        </p:nvGrpSpPr>
        <p:grpSpPr>
          <a:xfrm>
            <a:off x="-818161" y="114072"/>
            <a:ext cx="9520727" cy="5021964"/>
            <a:chOff x="409845" y="16033"/>
            <a:chExt cx="5741964" cy="1476467"/>
          </a:xfrm>
        </p:grpSpPr>
        <p:sp>
          <p:nvSpPr>
            <p:cNvPr id="4" name="Rectangle 3"/>
            <p:cNvSpPr/>
            <p:nvPr/>
          </p:nvSpPr>
          <p:spPr>
            <a:xfrm>
              <a:off x="5868606" y="1271300"/>
              <a:ext cx="60605" cy="221200"/>
            </a:xfrm>
            <a:prstGeom prst="rect">
              <a:avLst/>
            </a:prstGeom>
            <a:ln>
              <a:noFill/>
            </a:ln>
          </p:spPr>
          <p:txBody>
            <a:bodyPr vert="horz" lIns="0" tIns="0" rIns="0" bIns="0" rtlCol="0">
              <a:noAutofit/>
            </a:bodyPr>
            <a:lstStyle/>
            <a:p>
              <a:pPr marL="6350" marR="5080" indent="-6350" algn="l">
                <a:lnSpc>
                  <a:spcPct val="107000"/>
                </a:lnSpc>
                <a:spcAft>
                  <a:spcPts val="800"/>
                </a:spcAft>
              </a:pPr>
              <a:r>
                <a:rPr lang="en-GB" sz="160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rPr>
                <a:t> </a:t>
              </a:r>
            </a:p>
          </p:txBody>
        </p:sp>
        <p:sp>
          <p:nvSpPr>
            <p:cNvPr id="5" name="Shape 20178"/>
            <p:cNvSpPr/>
            <p:nvPr/>
          </p:nvSpPr>
          <p:spPr>
            <a:xfrm>
              <a:off x="3675063" y="793750"/>
              <a:ext cx="225425" cy="79375"/>
            </a:xfrm>
            <a:custGeom>
              <a:avLst/>
              <a:gdLst/>
              <a:ahLst/>
              <a:cxnLst/>
              <a:rect l="0" t="0" r="0" b="0"/>
              <a:pathLst>
                <a:path w="225425" h="79375">
                  <a:moveTo>
                    <a:pt x="0" y="0"/>
                  </a:moveTo>
                  <a:lnTo>
                    <a:pt x="225425" y="0"/>
                  </a:lnTo>
                  <a:lnTo>
                    <a:pt x="225425" y="79375"/>
                  </a:lnTo>
                  <a:lnTo>
                    <a:pt x="0" y="79375"/>
                  </a:lnTo>
                  <a:lnTo>
                    <a:pt x="0" y="0"/>
                  </a:lnTo>
                </a:path>
              </a:pathLst>
            </a:custGeom>
            <a:ln w="0" cap="flat">
              <a:miter lim="127000"/>
            </a:ln>
          </p:spPr>
          <p:style>
            <a:lnRef idx="0">
              <a:srgbClr val="000000">
                <a:alpha val="0"/>
              </a:srgbClr>
            </a:lnRef>
            <a:fillRef idx="1">
              <a:srgbClr val="616161"/>
            </a:fillRef>
            <a:effectRef idx="0">
              <a:scrgbClr r="0" g="0" b="0"/>
            </a:effectRef>
            <a:fontRef idx="none"/>
          </p:style>
          <p:txBody>
            <a:bodyPr/>
            <a:lstStyle/>
            <a:p>
              <a:endParaRPr lang="en-GB" sz="1600">
                <a:latin typeface="Tw Cen MT" panose="020B0602020104020603" pitchFamily="34" charset="0"/>
              </a:endParaRPr>
            </a:p>
          </p:txBody>
        </p:sp>
        <p:sp>
          <p:nvSpPr>
            <p:cNvPr id="6" name="Shape 20179"/>
            <p:cNvSpPr/>
            <p:nvPr/>
          </p:nvSpPr>
          <p:spPr>
            <a:xfrm>
              <a:off x="2614612" y="714375"/>
              <a:ext cx="222250" cy="158750"/>
            </a:xfrm>
            <a:custGeom>
              <a:avLst/>
              <a:gdLst/>
              <a:ahLst/>
              <a:cxnLst/>
              <a:rect l="0" t="0" r="0" b="0"/>
              <a:pathLst>
                <a:path w="222250" h="158750">
                  <a:moveTo>
                    <a:pt x="0" y="0"/>
                  </a:moveTo>
                  <a:lnTo>
                    <a:pt x="222250" y="0"/>
                  </a:lnTo>
                  <a:lnTo>
                    <a:pt x="222250" y="158750"/>
                  </a:lnTo>
                  <a:lnTo>
                    <a:pt x="0" y="158750"/>
                  </a:lnTo>
                  <a:lnTo>
                    <a:pt x="0" y="0"/>
                  </a:lnTo>
                </a:path>
              </a:pathLst>
            </a:custGeom>
            <a:ln w="0" cap="flat">
              <a:miter lim="127000"/>
            </a:ln>
          </p:spPr>
          <p:style>
            <a:lnRef idx="0">
              <a:srgbClr val="000000">
                <a:alpha val="0"/>
              </a:srgbClr>
            </a:lnRef>
            <a:fillRef idx="1">
              <a:srgbClr val="616161"/>
            </a:fillRef>
            <a:effectRef idx="0">
              <a:scrgbClr r="0" g="0" b="0"/>
            </a:effectRef>
            <a:fontRef idx="none"/>
          </p:style>
          <p:txBody>
            <a:bodyPr/>
            <a:lstStyle/>
            <a:p>
              <a:endParaRPr lang="en-GB" sz="1600">
                <a:latin typeface="Tw Cen MT" panose="020B0602020104020603" pitchFamily="34" charset="0"/>
              </a:endParaRPr>
            </a:p>
          </p:txBody>
        </p:sp>
        <p:sp>
          <p:nvSpPr>
            <p:cNvPr id="7" name="Shape 20180"/>
            <p:cNvSpPr/>
            <p:nvPr/>
          </p:nvSpPr>
          <p:spPr>
            <a:xfrm>
              <a:off x="1550988" y="320675"/>
              <a:ext cx="225425" cy="552450"/>
            </a:xfrm>
            <a:custGeom>
              <a:avLst/>
              <a:gdLst/>
              <a:ahLst/>
              <a:cxnLst/>
              <a:rect l="0" t="0" r="0" b="0"/>
              <a:pathLst>
                <a:path w="225425" h="552450">
                  <a:moveTo>
                    <a:pt x="0" y="0"/>
                  </a:moveTo>
                  <a:lnTo>
                    <a:pt x="225425" y="0"/>
                  </a:lnTo>
                  <a:lnTo>
                    <a:pt x="225425" y="552450"/>
                  </a:lnTo>
                  <a:lnTo>
                    <a:pt x="0" y="552450"/>
                  </a:lnTo>
                  <a:lnTo>
                    <a:pt x="0" y="0"/>
                  </a:lnTo>
                </a:path>
              </a:pathLst>
            </a:custGeom>
            <a:ln w="0" cap="flat">
              <a:miter lim="127000"/>
            </a:ln>
          </p:spPr>
          <p:style>
            <a:lnRef idx="0">
              <a:srgbClr val="000000">
                <a:alpha val="0"/>
              </a:srgbClr>
            </a:lnRef>
            <a:fillRef idx="1">
              <a:srgbClr val="616161"/>
            </a:fillRef>
            <a:effectRef idx="0">
              <a:scrgbClr r="0" g="0" b="0"/>
            </a:effectRef>
            <a:fontRef idx="none"/>
          </p:style>
          <p:txBody>
            <a:bodyPr/>
            <a:lstStyle/>
            <a:p>
              <a:endParaRPr lang="en-GB" sz="1600">
                <a:latin typeface="Tw Cen MT" panose="020B0602020104020603" pitchFamily="34" charset="0"/>
              </a:endParaRPr>
            </a:p>
          </p:txBody>
        </p:sp>
        <p:sp>
          <p:nvSpPr>
            <p:cNvPr id="8" name="Shape 374"/>
            <p:cNvSpPr/>
            <p:nvPr/>
          </p:nvSpPr>
          <p:spPr>
            <a:xfrm>
              <a:off x="1466913" y="242951"/>
              <a:ext cx="0" cy="628650"/>
            </a:xfrm>
            <a:custGeom>
              <a:avLst/>
              <a:gdLst/>
              <a:ahLst/>
              <a:cxnLst/>
              <a:rect l="0" t="0" r="0" b="0"/>
              <a:pathLst>
                <a:path h="628650">
                  <a:moveTo>
                    <a:pt x="0" y="628650"/>
                  </a:moveTo>
                  <a:lnTo>
                    <a:pt x="0" y="0"/>
                  </a:lnTo>
                </a:path>
              </a:pathLst>
            </a:custGeom>
            <a:ln w="9525" cap="flat">
              <a:round/>
            </a:ln>
          </p:spPr>
          <p:style>
            <a:lnRef idx="1">
              <a:srgbClr val="868686"/>
            </a:lnRef>
            <a:fillRef idx="0">
              <a:srgbClr val="000000">
                <a:alpha val="0"/>
              </a:srgbClr>
            </a:fillRef>
            <a:effectRef idx="0">
              <a:scrgbClr r="0" g="0" b="0"/>
            </a:effectRef>
            <a:fontRef idx="none"/>
          </p:style>
          <p:txBody>
            <a:bodyPr/>
            <a:lstStyle/>
            <a:p>
              <a:endParaRPr lang="en-GB" sz="1600">
                <a:latin typeface="Tw Cen MT" panose="020B0602020104020603" pitchFamily="34" charset="0"/>
              </a:endParaRPr>
            </a:p>
          </p:txBody>
        </p:sp>
        <p:sp>
          <p:nvSpPr>
            <p:cNvPr id="9" name="Shape 375"/>
            <p:cNvSpPr/>
            <p:nvPr/>
          </p:nvSpPr>
          <p:spPr>
            <a:xfrm>
              <a:off x="1466913" y="871601"/>
              <a:ext cx="4251325" cy="0"/>
            </a:xfrm>
            <a:custGeom>
              <a:avLst/>
              <a:gdLst/>
              <a:ahLst/>
              <a:cxnLst/>
              <a:rect l="0" t="0" r="0" b="0"/>
              <a:pathLst>
                <a:path w="4251325">
                  <a:moveTo>
                    <a:pt x="0" y="0"/>
                  </a:moveTo>
                  <a:lnTo>
                    <a:pt x="4251325" y="0"/>
                  </a:lnTo>
                </a:path>
              </a:pathLst>
            </a:custGeom>
            <a:ln w="9525" cap="flat">
              <a:round/>
            </a:ln>
          </p:spPr>
          <p:style>
            <a:lnRef idx="1">
              <a:srgbClr val="868686"/>
            </a:lnRef>
            <a:fillRef idx="0">
              <a:srgbClr val="000000">
                <a:alpha val="0"/>
              </a:srgbClr>
            </a:fillRef>
            <a:effectRef idx="0">
              <a:scrgbClr r="0" g="0" b="0"/>
            </a:effectRef>
            <a:fontRef idx="none"/>
          </p:style>
          <p:txBody>
            <a:bodyPr/>
            <a:lstStyle/>
            <a:p>
              <a:endParaRPr lang="en-GB" sz="1600">
                <a:latin typeface="Tw Cen MT" panose="020B0602020104020603" pitchFamily="34" charset="0"/>
              </a:endParaRPr>
            </a:p>
          </p:txBody>
        </p:sp>
        <p:sp>
          <p:nvSpPr>
            <p:cNvPr id="10" name="Rectangle 9"/>
            <p:cNvSpPr/>
            <p:nvPr/>
          </p:nvSpPr>
          <p:spPr>
            <a:xfrm>
              <a:off x="1586678" y="222548"/>
              <a:ext cx="379470" cy="172044"/>
            </a:xfrm>
            <a:prstGeom prst="rect">
              <a:avLst/>
            </a:prstGeom>
            <a:ln>
              <a:noFill/>
            </a:ln>
          </p:spPr>
          <p:txBody>
            <a:bodyPr vert="horz" lIns="0" tIns="0" rIns="0" bIns="0" rtlCol="0">
              <a:noAutofit/>
            </a:bodyPr>
            <a:lstStyle/>
            <a:p>
              <a:pPr marL="6350" marR="5080" indent="-6350" algn="l">
                <a:lnSpc>
                  <a:spcPct val="107000"/>
                </a:lnSpc>
                <a:spcAft>
                  <a:spcPts val="800"/>
                </a:spcAft>
              </a:pPr>
              <a:r>
                <a:rPr lang="en-GB" dirty="0">
                  <a:solidFill>
                    <a:srgbClr val="000000"/>
                  </a:solidFill>
                  <a:effectLst/>
                  <a:latin typeface="Tw Cen MT" panose="020B0602020104020603" pitchFamily="34" charset="0"/>
                  <a:ea typeface="Calibri" panose="020F0502020204030204" pitchFamily="34" charset="0"/>
                  <a:cs typeface="Calibri" panose="020F0502020204030204" pitchFamily="34" charset="0"/>
                </a:rPr>
                <a:t>70</a:t>
              </a:r>
              <a:endParaRPr lang="en-GB"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11" name="Rectangle 10"/>
            <p:cNvSpPr/>
            <p:nvPr/>
          </p:nvSpPr>
          <p:spPr>
            <a:xfrm>
              <a:off x="2661984" y="530860"/>
              <a:ext cx="170093" cy="172044"/>
            </a:xfrm>
            <a:prstGeom prst="rect">
              <a:avLst/>
            </a:prstGeom>
            <a:ln>
              <a:noFill/>
            </a:ln>
          </p:spPr>
          <p:txBody>
            <a:bodyPr vert="horz" lIns="0" tIns="0" rIns="0" bIns="0" rtlCol="0">
              <a:noAutofit/>
            </a:bodyPr>
            <a:lstStyle/>
            <a:p>
              <a:pPr marL="6350" marR="5080" indent="-6350" algn="l">
                <a:lnSpc>
                  <a:spcPct val="107000"/>
                </a:lnSpc>
                <a:spcAft>
                  <a:spcPts val="800"/>
                </a:spcAft>
              </a:pPr>
              <a:r>
                <a:rPr lang="en-GB" sz="1600" dirty="0">
                  <a:solidFill>
                    <a:srgbClr val="000000"/>
                  </a:solidFill>
                  <a:effectLst/>
                  <a:latin typeface="Tw Cen MT" panose="020B0602020104020603" pitchFamily="34" charset="0"/>
                  <a:ea typeface="Calibri" panose="020F0502020204030204" pitchFamily="34" charset="0"/>
                  <a:cs typeface="Calibri" panose="020F0502020204030204" pitchFamily="34" charset="0"/>
                </a:rPr>
                <a:t>20</a:t>
              </a:r>
              <a:endParaRPr lang="en-GB" sz="1600"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12" name="Rectangle 11"/>
            <p:cNvSpPr/>
            <p:nvPr/>
          </p:nvSpPr>
          <p:spPr>
            <a:xfrm>
              <a:off x="3724592" y="609600"/>
              <a:ext cx="170093" cy="172044"/>
            </a:xfrm>
            <a:prstGeom prst="rect">
              <a:avLst/>
            </a:prstGeom>
            <a:ln>
              <a:noFill/>
            </a:ln>
          </p:spPr>
          <p:txBody>
            <a:bodyPr vert="horz" lIns="0" tIns="0" rIns="0" bIns="0" rtlCol="0">
              <a:noAutofit/>
            </a:bodyPr>
            <a:lstStyle/>
            <a:p>
              <a:pPr marL="6350" marR="5080" indent="-6350" algn="l">
                <a:lnSpc>
                  <a:spcPct val="107000"/>
                </a:lnSpc>
                <a:spcAft>
                  <a:spcPts val="800"/>
                </a:spcAft>
              </a:pPr>
              <a:r>
                <a:rPr lang="en-GB" sz="1600">
                  <a:solidFill>
                    <a:srgbClr val="000000"/>
                  </a:solidFill>
                  <a:effectLst/>
                  <a:latin typeface="Tw Cen MT" panose="020B0602020104020603" pitchFamily="34" charset="0"/>
                  <a:ea typeface="Calibri" panose="020F0502020204030204" pitchFamily="34" charset="0"/>
                  <a:cs typeface="Calibri" panose="020F0502020204030204" pitchFamily="34" charset="0"/>
                </a:rPr>
                <a:t>10</a:t>
              </a:r>
              <a:endParaRPr lang="en-GB" sz="160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13" name="Rectangle 12"/>
            <p:cNvSpPr/>
            <p:nvPr/>
          </p:nvSpPr>
          <p:spPr>
            <a:xfrm>
              <a:off x="1286446" y="832763"/>
              <a:ext cx="236180" cy="155637"/>
            </a:xfrm>
            <a:prstGeom prst="rect">
              <a:avLst/>
            </a:prstGeom>
            <a:ln>
              <a:noFill/>
            </a:ln>
          </p:spPr>
          <p:txBody>
            <a:bodyPr vert="horz" lIns="0" tIns="0" rIns="0" bIns="0" rtlCol="0">
              <a:noAutofit/>
            </a:bodyPr>
            <a:lstStyle/>
            <a:p>
              <a:pPr marL="6350" marR="5080" indent="-6350" algn="l">
                <a:lnSpc>
                  <a:spcPct val="107000"/>
                </a:lnSpc>
                <a:spcAft>
                  <a:spcPts val="800"/>
                </a:spcAft>
              </a:pPr>
              <a:r>
                <a:rPr lang="en-GB" sz="1600" dirty="0">
                  <a:solidFill>
                    <a:srgbClr val="000000"/>
                  </a:solidFill>
                  <a:effectLst/>
                  <a:latin typeface="Tw Cen MT" panose="020B0602020104020603" pitchFamily="34" charset="0"/>
                  <a:ea typeface="Calibri" panose="020F0502020204030204" pitchFamily="34" charset="0"/>
                  <a:cs typeface="Calibri" panose="020F0502020204030204" pitchFamily="34" charset="0"/>
                </a:rPr>
                <a:t>0</a:t>
              </a:r>
              <a:endParaRPr lang="en-GB" sz="1600"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14" name="Rectangle 13"/>
            <p:cNvSpPr/>
            <p:nvPr/>
          </p:nvSpPr>
          <p:spPr>
            <a:xfrm>
              <a:off x="1222057" y="658495"/>
              <a:ext cx="170093" cy="172044"/>
            </a:xfrm>
            <a:prstGeom prst="rect">
              <a:avLst/>
            </a:prstGeom>
            <a:ln>
              <a:noFill/>
            </a:ln>
          </p:spPr>
          <p:txBody>
            <a:bodyPr vert="horz" lIns="0" tIns="0" rIns="0" bIns="0" rtlCol="0">
              <a:noAutofit/>
            </a:bodyPr>
            <a:lstStyle/>
            <a:p>
              <a:pPr marL="6350" marR="5080" indent="-6350" algn="l">
                <a:lnSpc>
                  <a:spcPct val="107000"/>
                </a:lnSpc>
                <a:spcAft>
                  <a:spcPts val="800"/>
                </a:spcAft>
              </a:pPr>
              <a:r>
                <a:rPr lang="en-GB" dirty="0">
                  <a:solidFill>
                    <a:srgbClr val="000000"/>
                  </a:solidFill>
                  <a:effectLst/>
                  <a:latin typeface="Tw Cen MT" panose="020B0602020104020603" pitchFamily="34" charset="0"/>
                  <a:ea typeface="Calibri" panose="020F0502020204030204" pitchFamily="34" charset="0"/>
                  <a:cs typeface="Calibri" panose="020F0502020204030204" pitchFamily="34" charset="0"/>
                </a:rPr>
                <a:t>20</a:t>
              </a:r>
              <a:endParaRPr lang="en-GB"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15" name="Rectangle 14"/>
            <p:cNvSpPr/>
            <p:nvPr/>
          </p:nvSpPr>
          <p:spPr>
            <a:xfrm>
              <a:off x="1222057" y="500761"/>
              <a:ext cx="170093" cy="172044"/>
            </a:xfrm>
            <a:prstGeom prst="rect">
              <a:avLst/>
            </a:prstGeom>
            <a:ln>
              <a:noFill/>
            </a:ln>
          </p:spPr>
          <p:txBody>
            <a:bodyPr vert="horz" lIns="0" tIns="0" rIns="0" bIns="0" rtlCol="0">
              <a:noAutofit/>
            </a:bodyPr>
            <a:lstStyle/>
            <a:p>
              <a:pPr marL="6350" marR="5080" indent="-6350" algn="l">
                <a:lnSpc>
                  <a:spcPct val="107000"/>
                </a:lnSpc>
                <a:spcAft>
                  <a:spcPts val="800"/>
                </a:spcAft>
              </a:pPr>
              <a:r>
                <a:rPr lang="en-GB" dirty="0" smtClean="0">
                  <a:solidFill>
                    <a:srgbClr val="000000"/>
                  </a:solidFill>
                  <a:effectLst/>
                  <a:latin typeface="Tw Cen MT" panose="020B0602020104020603" pitchFamily="34" charset="0"/>
                  <a:ea typeface="Calibri" panose="020F0502020204030204" pitchFamily="34" charset="0"/>
                  <a:cs typeface="Calibri" panose="020F0502020204030204" pitchFamily="34" charset="0"/>
                </a:rPr>
                <a:t>40</a:t>
              </a:r>
              <a:endParaRPr lang="en-GB"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16" name="Rectangle 15"/>
            <p:cNvSpPr/>
            <p:nvPr/>
          </p:nvSpPr>
          <p:spPr>
            <a:xfrm>
              <a:off x="1222057" y="342900"/>
              <a:ext cx="170093" cy="172044"/>
            </a:xfrm>
            <a:prstGeom prst="rect">
              <a:avLst/>
            </a:prstGeom>
            <a:ln>
              <a:noFill/>
            </a:ln>
          </p:spPr>
          <p:txBody>
            <a:bodyPr vert="horz" lIns="0" tIns="0" rIns="0" bIns="0" rtlCol="0">
              <a:noAutofit/>
            </a:bodyPr>
            <a:lstStyle/>
            <a:p>
              <a:pPr marL="6350" marR="5080" indent="-6350" algn="l">
                <a:lnSpc>
                  <a:spcPct val="107000"/>
                </a:lnSpc>
                <a:spcAft>
                  <a:spcPts val="800"/>
                </a:spcAft>
              </a:pPr>
              <a:r>
                <a:rPr lang="en-GB" dirty="0">
                  <a:solidFill>
                    <a:srgbClr val="000000"/>
                  </a:solidFill>
                  <a:effectLst/>
                  <a:latin typeface="Tw Cen MT" panose="020B0602020104020603" pitchFamily="34" charset="0"/>
                  <a:ea typeface="Calibri" panose="020F0502020204030204" pitchFamily="34" charset="0"/>
                  <a:cs typeface="Calibri" panose="020F0502020204030204" pitchFamily="34" charset="0"/>
                </a:rPr>
                <a:t>60</a:t>
              </a:r>
              <a:endParaRPr lang="en-GB"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18" name="Rectangle 17"/>
            <p:cNvSpPr/>
            <p:nvPr/>
          </p:nvSpPr>
          <p:spPr>
            <a:xfrm>
              <a:off x="1755203" y="981329"/>
              <a:ext cx="651148" cy="172044"/>
            </a:xfrm>
            <a:prstGeom prst="rect">
              <a:avLst/>
            </a:prstGeom>
            <a:ln>
              <a:noFill/>
            </a:ln>
          </p:spPr>
          <p:txBody>
            <a:bodyPr vert="horz" lIns="0" tIns="0" rIns="0" bIns="0" rtlCol="0">
              <a:noAutofit/>
            </a:bodyPr>
            <a:lstStyle/>
            <a:p>
              <a:pPr marL="6350" marR="5080" indent="-6350" algn="l">
                <a:lnSpc>
                  <a:spcPct val="107000"/>
                </a:lnSpc>
                <a:spcAft>
                  <a:spcPts val="800"/>
                </a:spcAft>
              </a:pPr>
              <a:r>
                <a:rPr lang="en-GB" sz="1600">
                  <a:solidFill>
                    <a:srgbClr val="000000"/>
                  </a:solidFill>
                  <a:effectLst/>
                  <a:latin typeface="Tw Cen MT" panose="020B0602020104020603" pitchFamily="34" charset="0"/>
                  <a:ea typeface="Calibri" panose="020F0502020204030204" pitchFamily="34" charset="0"/>
                  <a:cs typeface="Calibri" panose="020F0502020204030204" pitchFamily="34" charset="0"/>
                </a:rPr>
                <a:t>£0-£2000</a:t>
              </a:r>
              <a:endParaRPr lang="en-GB" sz="160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19" name="Rectangle 18"/>
            <p:cNvSpPr/>
            <p:nvPr/>
          </p:nvSpPr>
          <p:spPr>
            <a:xfrm>
              <a:off x="2689542" y="981329"/>
              <a:ext cx="993022" cy="172044"/>
            </a:xfrm>
            <a:prstGeom prst="rect">
              <a:avLst/>
            </a:prstGeom>
            <a:ln>
              <a:noFill/>
            </a:ln>
          </p:spPr>
          <p:txBody>
            <a:bodyPr vert="horz" lIns="0" tIns="0" rIns="0" bIns="0" rtlCol="0">
              <a:noAutofit/>
            </a:bodyPr>
            <a:lstStyle/>
            <a:p>
              <a:pPr marL="6350" marR="5080" indent="-6350" algn="l">
                <a:lnSpc>
                  <a:spcPct val="107000"/>
                </a:lnSpc>
                <a:spcAft>
                  <a:spcPts val="800"/>
                </a:spcAft>
              </a:pPr>
              <a:r>
                <a:rPr lang="en-GB" sz="1600">
                  <a:solidFill>
                    <a:srgbClr val="000000"/>
                  </a:solidFill>
                  <a:effectLst/>
                  <a:latin typeface="Tw Cen MT" panose="020B0602020104020603" pitchFamily="34" charset="0"/>
                  <a:ea typeface="Calibri" panose="020F0502020204030204" pitchFamily="34" charset="0"/>
                  <a:cs typeface="Calibri" panose="020F0502020204030204" pitchFamily="34" charset="0"/>
                </a:rPr>
                <a:t>£2,000-£4,000</a:t>
              </a:r>
              <a:endParaRPr lang="en-GB" sz="160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20" name="Rectangle 19"/>
            <p:cNvSpPr/>
            <p:nvPr/>
          </p:nvSpPr>
          <p:spPr>
            <a:xfrm>
              <a:off x="3741991" y="981329"/>
              <a:ext cx="1020723" cy="172044"/>
            </a:xfrm>
            <a:prstGeom prst="rect">
              <a:avLst/>
            </a:prstGeom>
            <a:ln>
              <a:noFill/>
            </a:ln>
          </p:spPr>
          <p:txBody>
            <a:bodyPr vert="horz" lIns="0" tIns="0" rIns="0" bIns="0" rtlCol="0">
              <a:noAutofit/>
            </a:bodyPr>
            <a:lstStyle/>
            <a:p>
              <a:pPr marL="6350" marR="5080" indent="-6350" algn="l">
                <a:lnSpc>
                  <a:spcPct val="107000"/>
                </a:lnSpc>
                <a:spcAft>
                  <a:spcPts val="800"/>
                </a:spcAft>
              </a:pPr>
              <a:r>
                <a:rPr lang="en-GB" sz="1600">
                  <a:solidFill>
                    <a:srgbClr val="000000"/>
                  </a:solidFill>
                  <a:effectLst/>
                  <a:latin typeface="Tw Cen MT" panose="020B0602020104020603" pitchFamily="34" charset="0"/>
                  <a:ea typeface="Calibri" panose="020F0502020204030204" pitchFamily="34" charset="0"/>
                  <a:cs typeface="Calibri" panose="020F0502020204030204" pitchFamily="34" charset="0"/>
                </a:rPr>
                <a:t>£4000 or more</a:t>
              </a:r>
              <a:endParaRPr lang="en-GB" sz="160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21" name="Rectangle 20"/>
            <p:cNvSpPr/>
            <p:nvPr/>
          </p:nvSpPr>
          <p:spPr>
            <a:xfrm>
              <a:off x="409845" y="546871"/>
              <a:ext cx="1230678" cy="184333"/>
            </a:xfrm>
            <a:prstGeom prst="rect">
              <a:avLst/>
            </a:prstGeom>
            <a:ln>
              <a:noFill/>
            </a:ln>
          </p:spPr>
          <p:txBody>
            <a:bodyPr vert="horz" lIns="0" tIns="0" rIns="0" bIns="0" rtlCol="0">
              <a:noAutofit/>
            </a:bodyPr>
            <a:lstStyle/>
            <a:p>
              <a:pPr marL="6350" marR="5080" indent="-6350" algn="ctr">
                <a:lnSpc>
                  <a:spcPct val="107000"/>
                </a:lnSpc>
                <a:spcAft>
                  <a:spcPts val="800"/>
                </a:spcAft>
              </a:pPr>
              <a:r>
                <a:rPr lang="en-GB" sz="2800" b="1" dirty="0" smtClean="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rPr>
                <a:t> </a:t>
              </a:r>
              <a:r>
                <a:rPr lang="en-GB" sz="2800" b="1"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rPr>
                <a:t>(%)</a:t>
              </a:r>
              <a:endParaRPr lang="en-GB" sz="2800"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22" name="Rectangle 21"/>
            <p:cNvSpPr/>
            <p:nvPr/>
          </p:nvSpPr>
          <p:spPr>
            <a:xfrm>
              <a:off x="2411159" y="1136293"/>
              <a:ext cx="1351618" cy="184333"/>
            </a:xfrm>
            <a:prstGeom prst="rect">
              <a:avLst/>
            </a:prstGeom>
            <a:ln>
              <a:noFill/>
            </a:ln>
          </p:spPr>
          <p:txBody>
            <a:bodyPr vert="horz" lIns="0" tIns="0" rIns="0" bIns="0" rtlCol="0">
              <a:noAutofit/>
            </a:bodyPr>
            <a:lstStyle/>
            <a:p>
              <a:pPr marL="6350" marR="5080" indent="-6350" algn="ctr">
                <a:lnSpc>
                  <a:spcPct val="107000"/>
                </a:lnSpc>
                <a:spcAft>
                  <a:spcPts val="800"/>
                </a:spcAft>
              </a:pPr>
              <a:r>
                <a:rPr lang="en-GB" sz="2000" b="1"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rPr>
                <a:t>Income per year</a:t>
              </a:r>
              <a:endParaRPr lang="en-GB" sz="2000"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sp>
          <p:nvSpPr>
            <p:cNvPr id="23" name="Rectangle 22"/>
            <p:cNvSpPr/>
            <p:nvPr/>
          </p:nvSpPr>
          <p:spPr>
            <a:xfrm>
              <a:off x="1663701" y="16033"/>
              <a:ext cx="4488108" cy="184333"/>
            </a:xfrm>
            <a:prstGeom prst="rect">
              <a:avLst/>
            </a:prstGeom>
            <a:ln>
              <a:noFill/>
            </a:ln>
          </p:spPr>
          <p:txBody>
            <a:bodyPr vert="horz" lIns="0" tIns="0" rIns="0" bIns="0" rtlCol="0">
              <a:noAutofit/>
            </a:bodyPr>
            <a:lstStyle/>
            <a:p>
              <a:pPr marL="6350" marR="5080" indent="-6350" algn="l">
                <a:lnSpc>
                  <a:spcPct val="107000"/>
                </a:lnSpc>
                <a:spcAft>
                  <a:spcPts val="800"/>
                </a:spcAft>
              </a:pPr>
              <a:r>
                <a:rPr lang="en-GB" sz="2000" b="1"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rPr>
                <a:t>Percentage (%) of Chinese in Different Income Groups</a:t>
              </a:r>
              <a:endParaRPr lang="en-GB" sz="2000" dirty="0">
                <a:solidFill>
                  <a:srgbClr val="000000"/>
                </a:solidFill>
                <a:effectLst/>
                <a:latin typeface="Tw Cen MT" panose="020B0602020104020603" pitchFamily="34" charset="0"/>
                <a:ea typeface="Comic Sans MS" panose="030F0702030302020204" pitchFamily="66" charset="0"/>
                <a:cs typeface="Comic Sans MS" panose="030F0702030302020204" pitchFamily="66" charset="0"/>
              </a:endParaRPr>
            </a:p>
          </p:txBody>
        </p:sp>
      </p:grpSp>
      <p:sp>
        <p:nvSpPr>
          <p:cNvPr id="2" name="Rectangle 1"/>
          <p:cNvSpPr/>
          <p:nvPr/>
        </p:nvSpPr>
        <p:spPr>
          <a:xfrm>
            <a:off x="8461326" y="2566760"/>
            <a:ext cx="3418860" cy="2184701"/>
          </a:xfrm>
          <a:prstGeom prst="rect">
            <a:avLst/>
          </a:prstGeom>
          <a:ln w="76200">
            <a:solidFill>
              <a:schemeClr val="tx1"/>
            </a:solidFill>
          </a:ln>
        </p:spPr>
        <p:txBody>
          <a:bodyPr wrap="square">
            <a:spAutoFit/>
          </a:bodyPr>
          <a:lstStyle/>
          <a:p>
            <a:pPr marR="635" lvl="0" algn="just" fontAlgn="base">
              <a:lnSpc>
                <a:spcPct val="103000"/>
              </a:lnSpc>
              <a:spcAft>
                <a:spcPts val="15"/>
              </a:spcAft>
              <a:buClr>
                <a:srgbClr val="000000"/>
              </a:buClr>
              <a:buSzPts val="1200"/>
            </a:pPr>
            <a:r>
              <a:rPr lang="en-GB" sz="2800" dirty="0" smtClean="0">
                <a:solidFill>
                  <a:srgbClr val="000000"/>
                </a:solidFill>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rPr>
              <a:t>Question </a:t>
            </a:r>
            <a:endParaRPr lang="en-GB" sz="2800" dirty="0">
              <a:solidFill>
                <a:srgbClr val="000000"/>
              </a:solidFill>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endParaRPr>
          </a:p>
          <a:p>
            <a:pPr marR="635" algn="just" fontAlgn="base">
              <a:lnSpc>
                <a:spcPct val="103000"/>
              </a:lnSpc>
              <a:spcAft>
                <a:spcPts val="15"/>
              </a:spcAft>
              <a:buClr>
                <a:srgbClr val="000000"/>
              </a:buClr>
              <a:buSzPts val="1200"/>
            </a:pPr>
            <a:r>
              <a:rPr lang="en-GB" sz="2800" dirty="0" smtClean="0">
                <a:latin typeface="Tw Cen MT" panose="020B0602020104020603" pitchFamily="34" charset="0"/>
              </a:rPr>
              <a:t>What </a:t>
            </a:r>
            <a:r>
              <a:rPr lang="en-GB" sz="2800" b="1" i="1" dirty="0" smtClean="0">
                <a:solidFill>
                  <a:srgbClr val="FF0000"/>
                </a:solidFill>
                <a:latin typeface="Tw Cen MT" panose="020B0602020104020603" pitchFamily="34" charset="0"/>
              </a:rPr>
              <a:t>conclusion</a:t>
            </a:r>
            <a:r>
              <a:rPr lang="en-GB" sz="2800" dirty="0" smtClean="0">
                <a:latin typeface="Tw Cen MT" panose="020B0602020104020603" pitchFamily="34" charset="0"/>
              </a:rPr>
              <a:t> </a:t>
            </a:r>
            <a:r>
              <a:rPr lang="en-GB" sz="2800" dirty="0">
                <a:latin typeface="Tw Cen MT" panose="020B0602020104020603" pitchFamily="34" charset="0"/>
              </a:rPr>
              <a:t>can be drawn about </a:t>
            </a:r>
            <a:r>
              <a:rPr lang="en-GB" sz="2800" i="1" dirty="0">
                <a:solidFill>
                  <a:srgbClr val="FF0000"/>
                </a:solidFill>
                <a:latin typeface="Tw Cen MT" panose="020B0602020104020603" pitchFamily="34" charset="0"/>
              </a:rPr>
              <a:t>income levels </a:t>
            </a:r>
            <a:r>
              <a:rPr lang="en-GB" sz="2800" dirty="0">
                <a:latin typeface="Tw Cen MT" panose="020B0602020104020603" pitchFamily="34" charset="0"/>
              </a:rPr>
              <a:t>in China?  </a:t>
            </a:r>
          </a:p>
          <a:p>
            <a:pPr marR="635" lvl="0" algn="just" fontAlgn="base">
              <a:lnSpc>
                <a:spcPct val="103000"/>
              </a:lnSpc>
              <a:spcAft>
                <a:spcPts val="15"/>
              </a:spcAft>
              <a:buClr>
                <a:srgbClr val="000000"/>
              </a:buClr>
              <a:buSzPts val="1200"/>
            </a:pPr>
            <a:r>
              <a:rPr lang="en-GB" sz="2000" dirty="0" smtClean="0">
                <a:solidFill>
                  <a:srgbClr val="000000"/>
                </a:solidFill>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rPr>
              <a:t> </a:t>
            </a:r>
            <a:endParaRPr lang="en-GB" sz="2000" u="none" strike="noStrike" dirty="0">
              <a:solidFill>
                <a:srgbClr val="000000"/>
              </a:solidFill>
              <a:effectLst/>
              <a:uFill>
                <a:solidFill>
                  <a:srgbClr val="000000"/>
                </a:solidFill>
              </a:uFill>
              <a:latin typeface="Tw Cen MT" panose="020B0602020104020603" pitchFamily="34" charset="0"/>
              <a:ea typeface="Comic Sans MS" panose="030F0702030302020204" pitchFamily="66" charset="0"/>
              <a:cs typeface="Comic Sans MS" panose="030F0702030302020204" pitchFamily="66" charset="0"/>
            </a:endParaRPr>
          </a:p>
        </p:txBody>
      </p:sp>
      <p:sp>
        <p:nvSpPr>
          <p:cNvPr id="25" name="Rectangle 24"/>
          <p:cNvSpPr/>
          <p:nvPr/>
        </p:nvSpPr>
        <p:spPr>
          <a:xfrm>
            <a:off x="1716693" y="664420"/>
            <a:ext cx="443070" cy="373885"/>
          </a:xfrm>
          <a:prstGeom prst="rect">
            <a:avLst/>
          </a:prstGeom>
        </p:spPr>
        <p:txBody>
          <a:bodyPr wrap="none">
            <a:spAutoFit/>
          </a:bodyPr>
          <a:lstStyle/>
          <a:p>
            <a:pPr marL="6350" marR="5080" indent="-6350">
              <a:lnSpc>
                <a:spcPct val="107000"/>
              </a:lnSpc>
              <a:spcAft>
                <a:spcPts val="800"/>
              </a:spcAft>
            </a:pPr>
            <a:r>
              <a:rPr lang="en-GB" dirty="0" smtClean="0">
                <a:solidFill>
                  <a:srgbClr val="000000"/>
                </a:solidFill>
                <a:latin typeface="Tw Cen MT" panose="020B0602020104020603" pitchFamily="34" charset="0"/>
                <a:ea typeface="Calibri" panose="020F0502020204030204" pitchFamily="34" charset="0"/>
                <a:cs typeface="Calibri" panose="020F0502020204030204" pitchFamily="34" charset="0"/>
              </a:rPr>
              <a:t>80</a:t>
            </a:r>
            <a:endParaRPr lang="en-GB" dirty="0">
              <a:solidFill>
                <a:srgbClr val="000000"/>
              </a:solidFill>
              <a:latin typeface="Tw Cen MT" panose="020B0602020104020603" pitchFamily="34" charset="0"/>
              <a:ea typeface="Comic Sans MS" panose="030F0702030302020204" pitchFamily="66" charset="0"/>
              <a:cs typeface="Comic Sans MS" panose="030F0702030302020204" pitchFamily="66" charset="0"/>
            </a:endParaRPr>
          </a:p>
        </p:txBody>
      </p:sp>
      <p:sp>
        <p:nvSpPr>
          <p:cNvPr id="27" name="TextBox 26"/>
          <p:cNvSpPr txBox="1"/>
          <p:nvPr/>
        </p:nvSpPr>
        <p:spPr>
          <a:xfrm>
            <a:off x="506601" y="4440859"/>
            <a:ext cx="8700899" cy="2308324"/>
          </a:xfrm>
          <a:prstGeom prst="rect">
            <a:avLst/>
          </a:prstGeom>
          <a:noFill/>
        </p:spPr>
        <p:txBody>
          <a:bodyPr wrap="square" rtlCol="0">
            <a:spAutoFit/>
          </a:bodyPr>
          <a:lstStyle/>
          <a:p>
            <a:r>
              <a:rPr lang="en-GB" sz="2400" b="1" i="1" dirty="0">
                <a:solidFill>
                  <a:srgbClr val="FF0000"/>
                </a:solidFill>
                <a:latin typeface="Tw Cen MT" panose="020B0602020104020603" pitchFamily="34" charset="0"/>
              </a:rPr>
              <a:t>Use the writing frame </a:t>
            </a:r>
          </a:p>
          <a:p>
            <a:endParaRPr lang="en-GB" sz="2400" dirty="0" smtClean="0">
              <a:latin typeface="Tw Cen MT" panose="020B0602020104020603" pitchFamily="34" charset="0"/>
            </a:endParaRPr>
          </a:p>
          <a:p>
            <a:r>
              <a:rPr lang="en-GB" sz="2400" dirty="0" smtClean="0">
                <a:latin typeface="Tw Cen MT" panose="020B0602020104020603" pitchFamily="34" charset="0"/>
              </a:rPr>
              <a:t>One conclusion that can be drawn is _______________________________________________. I know this because the source shows _____________________________________________.</a:t>
            </a:r>
            <a:endParaRPr lang="en-GB" sz="2400" dirty="0">
              <a:latin typeface="Tw Cen MT" panose="020B0602020104020603" pitchFamily="34" charset="0"/>
            </a:endParaRPr>
          </a:p>
        </p:txBody>
      </p:sp>
      <p:pic>
        <p:nvPicPr>
          <p:cNvPr id="28" name="Picture 27" descr="301 Moved Permanentl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9425" y="0"/>
            <a:ext cx="1552575" cy="1790700"/>
          </a:xfrm>
          <a:prstGeom prst="rect">
            <a:avLst/>
          </a:prstGeom>
        </p:spPr>
      </p:pic>
      <p:pic>
        <p:nvPicPr>
          <p:cNvPr id="17" name="Picture 16"/>
          <p:cNvPicPr>
            <a:picLocks noChangeAspect="1"/>
          </p:cNvPicPr>
          <p:nvPr/>
        </p:nvPicPr>
        <p:blipFill>
          <a:blip r:embed="rId4"/>
          <a:stretch>
            <a:fillRect/>
          </a:stretch>
        </p:blipFill>
        <p:spPr>
          <a:xfrm>
            <a:off x="9782175" y="5244101"/>
            <a:ext cx="2409825" cy="1838325"/>
          </a:xfrm>
          <a:prstGeom prst="rect">
            <a:avLst/>
          </a:prstGeom>
        </p:spPr>
      </p:pic>
    </p:spTree>
    <p:extLst>
      <p:ext uri="{BB962C8B-B14F-4D97-AF65-F5344CB8AC3E}">
        <p14:creationId xmlns:p14="http://schemas.microsoft.com/office/powerpoint/2010/main" val="16293121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9900" y="787400"/>
            <a:ext cx="11163300" cy="4832092"/>
          </a:xfrm>
          <a:prstGeom prst="rect">
            <a:avLst/>
          </a:prstGeom>
          <a:noFill/>
        </p:spPr>
        <p:txBody>
          <a:bodyPr wrap="square" rtlCol="0">
            <a:spAutoFit/>
          </a:bodyPr>
          <a:lstStyle/>
          <a:p>
            <a:r>
              <a:rPr lang="en-GB" sz="2800" u="sng" dirty="0" smtClean="0">
                <a:latin typeface="Tw Cen MT" panose="020B0602020104020603" pitchFamily="34" charset="0"/>
              </a:rPr>
              <a:t>Extension Task </a:t>
            </a:r>
          </a:p>
          <a:p>
            <a:endParaRPr lang="en-GB" sz="2800" dirty="0">
              <a:latin typeface="Tw Cen MT" panose="020B0602020104020603" pitchFamily="34" charset="0"/>
            </a:endParaRPr>
          </a:p>
          <a:p>
            <a:endParaRPr lang="en-GB" sz="2800" dirty="0" smtClean="0">
              <a:latin typeface="Tw Cen MT" panose="020B0602020104020603" pitchFamily="34" charset="0"/>
            </a:endParaRPr>
          </a:p>
          <a:p>
            <a:endParaRPr lang="en-GB" sz="2800" dirty="0">
              <a:latin typeface="Tw Cen MT" panose="020B0602020104020603" pitchFamily="34" charset="0"/>
            </a:endParaRPr>
          </a:p>
          <a:p>
            <a:r>
              <a:rPr lang="en-GB" sz="2800" dirty="0" smtClean="0">
                <a:latin typeface="Tw Cen MT" panose="020B0602020104020603" pitchFamily="34" charset="0"/>
              </a:rPr>
              <a:t>Create a fact file in your jotter about China.</a:t>
            </a:r>
          </a:p>
          <a:p>
            <a:endParaRPr lang="en-GB" sz="2800" dirty="0">
              <a:latin typeface="Tw Cen MT" panose="020B0602020104020603" pitchFamily="34" charset="0"/>
            </a:endParaRPr>
          </a:p>
          <a:p>
            <a:r>
              <a:rPr lang="en-GB" sz="2800" dirty="0" smtClean="0">
                <a:latin typeface="Tw Cen MT" panose="020B0602020104020603" pitchFamily="34" charset="0"/>
              </a:rPr>
              <a:t>You should include</a:t>
            </a:r>
          </a:p>
          <a:p>
            <a:pPr marL="457200" indent="-457200">
              <a:buFont typeface="Arial" panose="020B0604020202020204" pitchFamily="34" charset="0"/>
              <a:buChar char="•"/>
            </a:pPr>
            <a:r>
              <a:rPr lang="en-GB" sz="2800" dirty="0" smtClean="0">
                <a:latin typeface="Tw Cen MT" panose="020B0602020104020603" pitchFamily="34" charset="0"/>
              </a:rPr>
              <a:t>The flag/outline of the map </a:t>
            </a:r>
          </a:p>
          <a:p>
            <a:pPr marL="457200" indent="-457200">
              <a:buFont typeface="Arial" panose="020B0604020202020204" pitchFamily="34" charset="0"/>
              <a:buChar char="•"/>
            </a:pPr>
            <a:r>
              <a:rPr lang="en-GB" sz="2800" dirty="0" smtClean="0">
                <a:latin typeface="Tw Cen MT" panose="020B0602020104020603" pitchFamily="34" charset="0"/>
              </a:rPr>
              <a:t>The capital </a:t>
            </a:r>
          </a:p>
          <a:p>
            <a:pPr marL="457200" indent="-457200">
              <a:buFont typeface="Arial" panose="020B0604020202020204" pitchFamily="34" charset="0"/>
              <a:buChar char="•"/>
            </a:pPr>
            <a:r>
              <a:rPr lang="en-GB" sz="2800" dirty="0" smtClean="0">
                <a:latin typeface="Tw Cen MT" panose="020B0602020104020603" pitchFamily="34" charset="0"/>
              </a:rPr>
              <a:t>Key facts or statistics</a:t>
            </a:r>
          </a:p>
          <a:p>
            <a:pPr marL="457200" indent="-457200">
              <a:buFont typeface="Arial" panose="020B0604020202020204" pitchFamily="34" charset="0"/>
              <a:buChar char="•"/>
            </a:pPr>
            <a:r>
              <a:rPr lang="en-GB" sz="2800" dirty="0" smtClean="0">
                <a:latin typeface="Tw Cen MT" panose="020B0602020104020603" pitchFamily="34" charset="0"/>
              </a:rPr>
              <a:t>Why you think it’s important to study life in China. </a:t>
            </a:r>
          </a:p>
        </p:txBody>
      </p:sp>
      <p:pic>
        <p:nvPicPr>
          <p:cNvPr id="3" name="Picture 2"/>
          <p:cNvPicPr>
            <a:picLocks noChangeAspect="1"/>
          </p:cNvPicPr>
          <p:nvPr/>
        </p:nvPicPr>
        <p:blipFill>
          <a:blip r:embed="rId3"/>
          <a:stretch>
            <a:fillRect/>
          </a:stretch>
        </p:blipFill>
        <p:spPr>
          <a:xfrm>
            <a:off x="8229600" y="119062"/>
            <a:ext cx="3657600" cy="2903538"/>
          </a:xfrm>
          <a:prstGeom prst="rect">
            <a:avLst/>
          </a:prstGeom>
        </p:spPr>
      </p:pic>
      <p:pic>
        <p:nvPicPr>
          <p:cNvPr id="4" name="Picture 3"/>
          <p:cNvPicPr>
            <a:picLocks noChangeAspect="1"/>
          </p:cNvPicPr>
          <p:nvPr/>
        </p:nvPicPr>
        <p:blipFill>
          <a:blip r:embed="rId4"/>
          <a:stretch>
            <a:fillRect/>
          </a:stretch>
        </p:blipFill>
        <p:spPr>
          <a:xfrm>
            <a:off x="9519304" y="3923674"/>
            <a:ext cx="2475191" cy="2719052"/>
          </a:xfrm>
          <a:prstGeom prst="rect">
            <a:avLst/>
          </a:prstGeom>
        </p:spPr>
      </p:pic>
      <p:pic>
        <p:nvPicPr>
          <p:cNvPr id="5" name="Picture 4" descr="301 Moved Permanently"/>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51550" y="3039979"/>
            <a:ext cx="1552575" cy="1790700"/>
          </a:xfrm>
          <a:prstGeom prst="rect">
            <a:avLst/>
          </a:prstGeom>
        </p:spPr>
      </p:pic>
    </p:spTree>
    <p:extLst>
      <p:ext uri="{BB962C8B-B14F-4D97-AF65-F5344CB8AC3E}">
        <p14:creationId xmlns:p14="http://schemas.microsoft.com/office/powerpoint/2010/main" val="2262370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w Cen MT" panose="020B0602020104020603" pitchFamily="34" charset="0"/>
              </a:rPr>
              <a:t>Plenary </a:t>
            </a:r>
            <a:endParaRPr lang="en-GB" dirty="0">
              <a:latin typeface="Tw Cen MT" panose="020B0602020104020603" pitchFamily="34" charset="0"/>
            </a:endParaRPr>
          </a:p>
        </p:txBody>
      </p:sp>
      <p:sp>
        <p:nvSpPr>
          <p:cNvPr id="3" name="Content Placeholder 2"/>
          <p:cNvSpPr>
            <a:spLocks noGrp="1"/>
          </p:cNvSpPr>
          <p:nvPr>
            <p:ph idx="1"/>
          </p:nvPr>
        </p:nvSpPr>
        <p:spPr>
          <a:xfrm>
            <a:off x="611605" y="2342147"/>
            <a:ext cx="10968789" cy="4685047"/>
          </a:xfrm>
        </p:spPr>
        <p:txBody>
          <a:bodyPr>
            <a:normAutofit/>
          </a:bodyPr>
          <a:lstStyle/>
          <a:p>
            <a:pPr marL="0" indent="0">
              <a:buNone/>
            </a:pPr>
            <a:r>
              <a:rPr lang="en-GB" sz="4000" dirty="0" smtClean="0">
                <a:latin typeface="Tw Cen MT" panose="020B0602020104020603" pitchFamily="34" charset="0"/>
              </a:rPr>
              <a:t>Tell a partner 3 reasons why we are looking at China in Modern Studies.</a:t>
            </a:r>
          </a:p>
          <a:p>
            <a:pPr marL="0" indent="0">
              <a:buNone/>
            </a:pPr>
            <a:endParaRPr lang="en-GB" sz="4000" dirty="0" smtClean="0">
              <a:latin typeface="Tw Cen MT" panose="020B0602020104020603" pitchFamily="34" charset="0"/>
            </a:endParaRPr>
          </a:p>
          <a:p>
            <a:pPr marL="0" indent="0">
              <a:buNone/>
            </a:pPr>
            <a:endParaRPr lang="en-GB" sz="4000" dirty="0">
              <a:latin typeface="Tw Cen MT" panose="020B0602020104020603" pitchFamily="34" charset="0"/>
            </a:endParaRPr>
          </a:p>
        </p:txBody>
      </p:sp>
      <p:pic>
        <p:nvPicPr>
          <p:cNvPr id="4" name="Picture 3" descr="BIG IMAGE (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641" y="4684670"/>
            <a:ext cx="3276095" cy="1674904"/>
          </a:xfrm>
          <a:prstGeom prst="rect">
            <a:avLst/>
          </a:prstGeom>
        </p:spPr>
      </p:pic>
    </p:spTree>
    <p:extLst>
      <p:ext uri="{BB962C8B-B14F-4D97-AF65-F5344CB8AC3E}">
        <p14:creationId xmlns:p14="http://schemas.microsoft.com/office/powerpoint/2010/main" val="40646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448" y="223235"/>
            <a:ext cx="10124090" cy="1325563"/>
          </a:xfrm>
        </p:spPr>
        <p:txBody>
          <a:bodyPr/>
          <a:lstStyle/>
          <a:p>
            <a:r>
              <a:rPr lang="en-GB" u="sng" dirty="0" smtClean="0">
                <a:latin typeface="Tw Cen MT" panose="020B0602020104020603" pitchFamily="34" charset="0"/>
              </a:rPr>
              <a:t>Starter </a:t>
            </a:r>
            <a:endParaRPr lang="en-GB" u="sng" dirty="0">
              <a:latin typeface="Tw Cen MT" panose="020B0602020104020603" pitchFamily="34" charset="0"/>
            </a:endParaRPr>
          </a:p>
        </p:txBody>
      </p:sp>
      <p:sp>
        <p:nvSpPr>
          <p:cNvPr id="3" name="Content Placeholder 2"/>
          <p:cNvSpPr>
            <a:spLocks noGrp="1"/>
          </p:cNvSpPr>
          <p:nvPr>
            <p:ph idx="1"/>
          </p:nvPr>
        </p:nvSpPr>
        <p:spPr/>
        <p:txBody>
          <a:bodyPr>
            <a:normAutofit/>
          </a:bodyPr>
          <a:lstStyle/>
          <a:p>
            <a:pPr marL="0" indent="0">
              <a:buNone/>
            </a:pPr>
            <a:r>
              <a:rPr lang="en-GB" sz="4800" dirty="0" smtClean="0">
                <a:latin typeface="Tw Cen MT" panose="020B0602020104020603" pitchFamily="34" charset="0"/>
              </a:rPr>
              <a:t>How many things do you already know about China?</a:t>
            </a:r>
            <a:endParaRPr lang="en-GB" sz="4800" dirty="0">
              <a:latin typeface="Tw Cen MT" panose="020B0602020104020603" pitchFamily="34" charset="0"/>
            </a:endParaRPr>
          </a:p>
        </p:txBody>
      </p:sp>
      <p:pic>
        <p:nvPicPr>
          <p:cNvPr id="5" name="Picture 4" descr="Posts from 2016 • Christian Tietz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2713" y="2411731"/>
            <a:ext cx="3765232" cy="3765232"/>
          </a:xfrm>
          <a:prstGeom prst="rect">
            <a:avLst/>
          </a:prstGeom>
        </p:spPr>
      </p:pic>
    </p:spTree>
    <p:extLst>
      <p:ext uri="{BB962C8B-B14F-4D97-AF65-F5344CB8AC3E}">
        <p14:creationId xmlns:p14="http://schemas.microsoft.com/office/powerpoint/2010/main" val="4110671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614362"/>
            <a:ext cx="10515600" cy="1325563"/>
          </a:xfrm>
        </p:spPr>
        <p:txBody>
          <a:bodyPr>
            <a:normAutofit fontScale="90000"/>
          </a:bodyPr>
          <a:lstStyle/>
          <a:p>
            <a:r>
              <a:rPr lang="en-GB" b="1" u="sng" dirty="0">
                <a:latin typeface="Tw Cen MT" panose="020B0602020104020603" pitchFamily="34" charset="0"/>
              </a:rPr>
              <a:t>An Introduction to China </a:t>
            </a:r>
            <a:br>
              <a:rPr lang="en-GB" b="1" u="sng" dirty="0">
                <a:latin typeface="Tw Cen MT" panose="020B0602020104020603" pitchFamily="34" charset="0"/>
              </a:rPr>
            </a:br>
            <a:r>
              <a:rPr lang="en-GB" u="sng" dirty="0">
                <a:latin typeface="Tw Cen MT" panose="020B0602020104020603" pitchFamily="34" charset="0"/>
              </a:rPr>
              <a:t> </a:t>
            </a:r>
            <a:br>
              <a:rPr lang="en-GB" u="sng" dirty="0">
                <a:latin typeface="Tw Cen MT" panose="020B0602020104020603" pitchFamily="34" charset="0"/>
              </a:rPr>
            </a:br>
            <a:endParaRPr lang="en-GB" u="sng" dirty="0">
              <a:latin typeface="Tw Cen MT" panose="020B0602020104020603" pitchFamily="34"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latin typeface="Tw Cen MT" panose="020B0602020104020603" pitchFamily="34" charset="0"/>
              </a:rPr>
              <a:t>One </a:t>
            </a:r>
            <a:r>
              <a:rPr lang="en-GB" dirty="0">
                <a:solidFill>
                  <a:srgbClr val="FF0000"/>
                </a:solidFill>
                <a:latin typeface="Tw Cen MT" panose="020B0602020104020603" pitchFamily="34" charset="0"/>
              </a:rPr>
              <a:t>in </a:t>
            </a:r>
            <a:r>
              <a:rPr lang="en-GB" dirty="0" smtClean="0">
                <a:solidFill>
                  <a:srgbClr val="FF0000"/>
                </a:solidFill>
                <a:latin typeface="Tw Cen MT" panose="020B0602020104020603" pitchFamily="34" charset="0"/>
              </a:rPr>
              <a:t>five </a:t>
            </a:r>
            <a:r>
              <a:rPr lang="en-GB" dirty="0">
                <a:latin typeface="Tw Cen MT" panose="020B0602020104020603" pitchFamily="34" charset="0"/>
              </a:rPr>
              <a:t>of the people in the world </a:t>
            </a:r>
            <a:r>
              <a:rPr lang="en-GB" dirty="0">
                <a:solidFill>
                  <a:srgbClr val="FF0000"/>
                </a:solidFill>
                <a:latin typeface="Tw Cen MT" panose="020B0602020104020603" pitchFamily="34" charset="0"/>
              </a:rPr>
              <a:t>(1.3 billion) </a:t>
            </a:r>
            <a:r>
              <a:rPr lang="en-GB" dirty="0">
                <a:latin typeface="Tw Cen MT" panose="020B0602020104020603" pitchFamily="34" charset="0"/>
              </a:rPr>
              <a:t>live in China, making China the most populated country on Earth.  </a:t>
            </a:r>
            <a:r>
              <a:rPr lang="en-GB" dirty="0" smtClean="0">
                <a:latin typeface="Tw Cen MT" panose="020B0602020104020603" pitchFamily="34" charset="0"/>
              </a:rPr>
              <a:t>However, it is only the </a:t>
            </a:r>
            <a:r>
              <a:rPr lang="en-GB" dirty="0" smtClean="0">
                <a:solidFill>
                  <a:srgbClr val="FF0000"/>
                </a:solidFill>
                <a:latin typeface="Tw Cen MT" panose="020B0602020104020603" pitchFamily="34" charset="0"/>
              </a:rPr>
              <a:t>4</a:t>
            </a:r>
            <a:r>
              <a:rPr lang="en-GB" baseline="30000" dirty="0" smtClean="0">
                <a:solidFill>
                  <a:srgbClr val="FF0000"/>
                </a:solidFill>
                <a:latin typeface="Tw Cen MT" panose="020B0602020104020603" pitchFamily="34" charset="0"/>
              </a:rPr>
              <a:t>th</a:t>
            </a:r>
            <a:r>
              <a:rPr lang="en-GB" dirty="0" smtClean="0">
                <a:solidFill>
                  <a:srgbClr val="FF0000"/>
                </a:solidFill>
                <a:latin typeface="Tw Cen MT" panose="020B0602020104020603" pitchFamily="34" charset="0"/>
              </a:rPr>
              <a:t> largest country </a:t>
            </a:r>
            <a:r>
              <a:rPr lang="en-GB" dirty="0" smtClean="0">
                <a:latin typeface="Tw Cen MT" panose="020B0602020104020603" pitchFamily="34" charset="0"/>
              </a:rPr>
              <a:t>in the world.</a:t>
            </a:r>
          </a:p>
          <a:p>
            <a:pPr marL="0" indent="0">
              <a:buNone/>
            </a:pPr>
            <a:endParaRPr lang="en-GB" dirty="0">
              <a:latin typeface="Tw Cen MT" panose="020B0602020104020603" pitchFamily="34" charset="0"/>
            </a:endParaRPr>
          </a:p>
          <a:p>
            <a:pPr marL="0" indent="0">
              <a:buNone/>
            </a:pPr>
            <a:r>
              <a:rPr lang="en-GB" dirty="0">
                <a:latin typeface="Tw Cen MT" panose="020B0602020104020603" pitchFamily="34" charset="0"/>
              </a:rPr>
              <a:t>China is an </a:t>
            </a:r>
            <a:r>
              <a:rPr lang="en-GB" dirty="0">
                <a:solidFill>
                  <a:srgbClr val="FF0000"/>
                </a:solidFill>
                <a:latin typeface="Tw Cen MT" panose="020B0602020104020603" pitchFamily="34" charset="0"/>
              </a:rPr>
              <a:t>important</a:t>
            </a:r>
            <a:r>
              <a:rPr lang="en-GB" dirty="0">
                <a:latin typeface="Tw Cen MT" panose="020B0602020104020603" pitchFamily="34" charset="0"/>
              </a:rPr>
              <a:t> country. China produces huge amounts of </a:t>
            </a:r>
            <a:r>
              <a:rPr lang="en-GB" dirty="0">
                <a:solidFill>
                  <a:srgbClr val="FF0000"/>
                </a:solidFill>
                <a:latin typeface="Tw Cen MT" panose="020B0602020104020603" pitchFamily="34" charset="0"/>
              </a:rPr>
              <a:t>gas, coal and oil</a:t>
            </a:r>
            <a:r>
              <a:rPr lang="en-GB" dirty="0">
                <a:latin typeface="Tw Cen MT" panose="020B0602020104020603" pitchFamily="34" charset="0"/>
              </a:rPr>
              <a:t> for other countries in the world to use. Much of the world’s </a:t>
            </a:r>
            <a:r>
              <a:rPr lang="en-GB" dirty="0">
                <a:solidFill>
                  <a:srgbClr val="FF0000"/>
                </a:solidFill>
                <a:latin typeface="Tw Cen MT" panose="020B0602020104020603" pitchFamily="34" charset="0"/>
              </a:rPr>
              <a:t>manufactured (made) goods </a:t>
            </a:r>
            <a:r>
              <a:rPr lang="en-GB" dirty="0">
                <a:latin typeface="Tw Cen MT" panose="020B0602020104020603" pitchFamily="34" charset="0"/>
              </a:rPr>
              <a:t>such as toys and electronic equipment are made in China. China is also an important country as it has </a:t>
            </a:r>
            <a:r>
              <a:rPr lang="en-GB" dirty="0">
                <a:solidFill>
                  <a:srgbClr val="FF0000"/>
                </a:solidFill>
                <a:latin typeface="Tw Cen MT" panose="020B0602020104020603" pitchFamily="34" charset="0"/>
              </a:rPr>
              <a:t>nuclear weapons</a:t>
            </a:r>
            <a:r>
              <a:rPr lang="en-GB" dirty="0">
                <a:latin typeface="Tw Cen MT" panose="020B0602020104020603" pitchFamily="34" charset="0"/>
              </a:rPr>
              <a:t> and a powerful </a:t>
            </a:r>
            <a:r>
              <a:rPr lang="en-GB" dirty="0">
                <a:solidFill>
                  <a:srgbClr val="FF0000"/>
                </a:solidFill>
                <a:latin typeface="Tw Cen MT" panose="020B0602020104020603" pitchFamily="34" charset="0"/>
              </a:rPr>
              <a:t>army</a:t>
            </a:r>
            <a:r>
              <a:rPr lang="en-GB" dirty="0">
                <a:latin typeface="Tw Cen MT" panose="020B0602020104020603" pitchFamily="34" charset="0"/>
              </a:rPr>
              <a:t>. </a:t>
            </a:r>
            <a:endParaRPr lang="en-GB" dirty="0" smtClean="0">
              <a:latin typeface="Tw Cen MT" panose="020B0602020104020603" pitchFamily="34" charset="0"/>
            </a:endParaRPr>
          </a:p>
          <a:p>
            <a:pPr marL="0" indent="0">
              <a:buNone/>
            </a:pPr>
            <a:r>
              <a:rPr lang="en-GB" dirty="0" smtClean="0">
                <a:latin typeface="Tw Cen MT" panose="020B0602020104020603" pitchFamily="34" charset="0"/>
              </a:rPr>
              <a:t>The </a:t>
            </a:r>
            <a:r>
              <a:rPr lang="en-GB" dirty="0">
                <a:latin typeface="Tw Cen MT" panose="020B0602020104020603" pitchFamily="34" charset="0"/>
              </a:rPr>
              <a:t>capital city of China is</a:t>
            </a:r>
            <a:r>
              <a:rPr lang="en-GB" dirty="0">
                <a:solidFill>
                  <a:srgbClr val="FF0000"/>
                </a:solidFill>
                <a:latin typeface="Tw Cen MT" panose="020B0602020104020603" pitchFamily="34" charset="0"/>
              </a:rPr>
              <a:t> Beijing</a:t>
            </a:r>
            <a:r>
              <a:rPr lang="en-GB" dirty="0">
                <a:latin typeface="Tw Cen MT" panose="020B0602020104020603" pitchFamily="34" charset="0"/>
              </a:rPr>
              <a:t>.  </a:t>
            </a:r>
          </a:p>
          <a:p>
            <a:endParaRPr lang="en-GB" dirty="0">
              <a:latin typeface="Tw Cen MT" panose="020B0602020104020603" pitchFamily="34" charset="0"/>
            </a:endParaRPr>
          </a:p>
        </p:txBody>
      </p:sp>
      <p:pic>
        <p:nvPicPr>
          <p:cNvPr id="5" name="Picture 4" descr="Strathcona Beekeepers: The Beekeepers' Librar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0682" y="0"/>
            <a:ext cx="1229661" cy="154732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86243" y="118574"/>
            <a:ext cx="1914525" cy="1428750"/>
          </a:xfrm>
          <a:prstGeom prst="rect">
            <a:avLst/>
          </a:prstGeom>
        </p:spPr>
      </p:pic>
    </p:spTree>
    <p:extLst>
      <p:ext uri="{BB962C8B-B14F-4D97-AF65-F5344CB8AC3E}">
        <p14:creationId xmlns:p14="http://schemas.microsoft.com/office/powerpoint/2010/main" val="2068645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3" y="154480"/>
            <a:ext cx="11782697" cy="6703520"/>
          </a:xfrm>
        </p:spPr>
        <p:txBody>
          <a:bodyPr>
            <a:normAutofit/>
          </a:bodyPr>
          <a:lstStyle/>
          <a:p>
            <a:pPr marL="0" indent="0">
              <a:buNone/>
            </a:pPr>
            <a:r>
              <a:rPr lang="en-GB" dirty="0" smtClean="0">
                <a:latin typeface="Tw Cen MT" panose="020B0602020104020603" pitchFamily="34" charset="0"/>
              </a:rPr>
              <a:t>1. </a:t>
            </a:r>
            <a:r>
              <a:rPr lang="en-GB" dirty="0">
                <a:latin typeface="Tw Cen MT" panose="020B0602020104020603" pitchFamily="34" charset="0"/>
              </a:rPr>
              <a:t>Explain </a:t>
            </a:r>
            <a:r>
              <a:rPr lang="en-GB" b="1" dirty="0">
                <a:solidFill>
                  <a:srgbClr val="FF0000"/>
                </a:solidFill>
                <a:latin typeface="Tw Cen MT" panose="020B0602020104020603" pitchFamily="34" charset="0"/>
              </a:rPr>
              <a:t>two</a:t>
            </a:r>
            <a:r>
              <a:rPr lang="en-GB" b="1" dirty="0">
                <a:latin typeface="Tw Cen MT" panose="020B0602020104020603" pitchFamily="34" charset="0"/>
              </a:rPr>
              <a:t> </a:t>
            </a:r>
            <a:r>
              <a:rPr lang="en-GB" dirty="0">
                <a:latin typeface="Tw Cen MT" panose="020B0602020104020603" pitchFamily="34" charset="0"/>
              </a:rPr>
              <a:t>reasons why China is an important country. </a:t>
            </a:r>
            <a:r>
              <a:rPr lang="en-GB" dirty="0" smtClean="0">
                <a:latin typeface="Tw Cen MT" panose="020B0602020104020603" pitchFamily="34" charset="0"/>
              </a:rPr>
              <a:t>(4)</a:t>
            </a:r>
            <a:endParaRPr lang="en-GB" dirty="0" smtClean="0">
              <a:latin typeface="Tw Cen MT" panose="020B0602020104020603" pitchFamily="34" charset="0"/>
            </a:endParaRPr>
          </a:p>
          <a:p>
            <a:pPr marL="0" indent="0">
              <a:buNone/>
            </a:pPr>
            <a:endParaRPr lang="en-GB" dirty="0" smtClean="0">
              <a:latin typeface="Tw Cen MT" panose="020B0602020104020603" pitchFamily="34" charset="0"/>
            </a:endParaRPr>
          </a:p>
          <a:p>
            <a:pPr marL="0" indent="0">
              <a:buNone/>
            </a:pPr>
            <a:r>
              <a:rPr lang="en-GB" dirty="0" smtClean="0">
                <a:latin typeface="Tw Cen MT" panose="020B0602020104020603" pitchFamily="34" charset="0"/>
              </a:rPr>
              <a:t>Remember from 1</a:t>
            </a:r>
            <a:r>
              <a:rPr lang="en-GB" baseline="30000" dirty="0" smtClean="0">
                <a:latin typeface="Tw Cen MT" panose="020B0602020104020603" pitchFamily="34" charset="0"/>
              </a:rPr>
              <a:t>st</a:t>
            </a:r>
            <a:r>
              <a:rPr lang="en-GB" dirty="0" smtClean="0">
                <a:latin typeface="Tw Cen MT" panose="020B0602020104020603" pitchFamily="34" charset="0"/>
              </a:rPr>
              <a:t> year, we use </a:t>
            </a:r>
            <a:r>
              <a:rPr lang="en-GB" dirty="0" smtClean="0">
                <a:solidFill>
                  <a:srgbClr val="FF0000"/>
                </a:solidFill>
                <a:latin typeface="Tw Cen MT" panose="020B0602020104020603" pitchFamily="34" charset="0"/>
              </a:rPr>
              <a:t>Point, Explain </a:t>
            </a:r>
            <a:r>
              <a:rPr lang="en-GB" dirty="0" smtClean="0">
                <a:latin typeface="Tw Cen MT" panose="020B0602020104020603" pitchFamily="34" charset="0"/>
              </a:rPr>
              <a:t>in Modern Studies.</a:t>
            </a:r>
          </a:p>
          <a:p>
            <a:pPr marL="0" indent="0">
              <a:buNone/>
            </a:pPr>
            <a:endParaRPr lang="en-GB" dirty="0">
              <a:latin typeface="Tw Cen MT" panose="020B0602020104020603" pitchFamily="34" charset="0"/>
            </a:endParaRPr>
          </a:p>
          <a:p>
            <a:pPr marL="0" indent="0">
              <a:buNone/>
            </a:pPr>
            <a:r>
              <a:rPr lang="en-GB" dirty="0" smtClean="0">
                <a:latin typeface="Tw Cen MT" panose="020B0602020104020603" pitchFamily="34" charset="0"/>
              </a:rPr>
              <a:t>Make a </a:t>
            </a:r>
            <a:r>
              <a:rPr lang="en-GB" dirty="0" smtClean="0">
                <a:solidFill>
                  <a:srgbClr val="FF0000"/>
                </a:solidFill>
                <a:latin typeface="Tw Cen MT" panose="020B0602020104020603" pitchFamily="34" charset="0"/>
              </a:rPr>
              <a:t>Point</a:t>
            </a:r>
            <a:r>
              <a:rPr lang="en-GB" dirty="0" smtClean="0">
                <a:latin typeface="Tw Cen MT" panose="020B0602020104020603" pitchFamily="34" charset="0"/>
              </a:rPr>
              <a:t> (1)</a:t>
            </a:r>
          </a:p>
          <a:p>
            <a:pPr marL="0" indent="0">
              <a:buNone/>
            </a:pPr>
            <a:r>
              <a:rPr lang="en-GB" dirty="0" smtClean="0">
                <a:solidFill>
                  <a:srgbClr val="FF0000"/>
                </a:solidFill>
                <a:latin typeface="Tw Cen MT" panose="020B0602020104020603" pitchFamily="34" charset="0"/>
              </a:rPr>
              <a:t>Explain</a:t>
            </a:r>
            <a:r>
              <a:rPr lang="en-GB" dirty="0" smtClean="0">
                <a:latin typeface="Tw Cen MT" panose="020B0602020104020603" pitchFamily="34" charset="0"/>
              </a:rPr>
              <a:t> your Point. (1) </a:t>
            </a:r>
          </a:p>
          <a:p>
            <a:pPr marL="0" indent="0">
              <a:buNone/>
            </a:pPr>
            <a:endParaRPr lang="en-GB" dirty="0" smtClean="0">
              <a:latin typeface="Tw Cen MT" panose="020B0602020104020603" pitchFamily="34" charset="0"/>
            </a:endParaRPr>
          </a:p>
          <a:p>
            <a:pPr marL="0" indent="0">
              <a:buNone/>
            </a:pPr>
            <a:r>
              <a:rPr lang="en-GB" b="1" i="1" dirty="0" smtClean="0">
                <a:solidFill>
                  <a:srgbClr val="FF0000"/>
                </a:solidFill>
                <a:latin typeface="Tw Cen MT" panose="020B0602020104020603" pitchFamily="34" charset="0"/>
              </a:rPr>
              <a:t>Use </a:t>
            </a:r>
            <a:r>
              <a:rPr lang="en-GB" b="1" i="1" dirty="0">
                <a:solidFill>
                  <a:srgbClr val="FF0000"/>
                </a:solidFill>
                <a:latin typeface="Tw Cen MT" panose="020B0602020104020603" pitchFamily="34" charset="0"/>
              </a:rPr>
              <a:t>the writing </a:t>
            </a:r>
            <a:r>
              <a:rPr lang="en-GB" b="1" i="1" dirty="0" smtClean="0">
                <a:solidFill>
                  <a:srgbClr val="FF0000"/>
                </a:solidFill>
                <a:latin typeface="Tw Cen MT" panose="020B0602020104020603" pitchFamily="34" charset="0"/>
              </a:rPr>
              <a:t>frame: </a:t>
            </a:r>
            <a:endParaRPr lang="en-GB" b="1" i="1" dirty="0">
              <a:solidFill>
                <a:srgbClr val="FF0000"/>
              </a:solidFill>
              <a:latin typeface="Tw Cen MT" panose="020B0602020104020603" pitchFamily="34" charset="0"/>
            </a:endParaRPr>
          </a:p>
          <a:p>
            <a:pPr marL="0" indent="0">
              <a:buNone/>
            </a:pPr>
            <a:endParaRPr lang="en-GB" dirty="0">
              <a:latin typeface="Tw Cen MT" panose="020B0602020104020603" pitchFamily="34" charset="0"/>
            </a:endParaRPr>
          </a:p>
          <a:p>
            <a:pPr marL="0" indent="0">
              <a:buNone/>
            </a:pPr>
            <a:r>
              <a:rPr lang="en-GB" dirty="0" smtClean="0">
                <a:latin typeface="Tw Cen MT" panose="020B0602020104020603" pitchFamily="34" charset="0"/>
              </a:rPr>
              <a:t>China is an important country because </a:t>
            </a:r>
            <a:r>
              <a:rPr lang="en-GB" dirty="0" smtClean="0">
                <a:latin typeface="Tw Cen MT" panose="020B0602020104020603" pitchFamily="34" charset="0"/>
              </a:rPr>
              <a:t>_______________________________. (1)</a:t>
            </a:r>
          </a:p>
          <a:p>
            <a:pPr marL="0" indent="0">
              <a:buNone/>
            </a:pPr>
            <a:r>
              <a:rPr lang="en-GB" dirty="0" smtClean="0">
                <a:latin typeface="Tw Cen MT" panose="020B0602020104020603" pitchFamily="34" charset="0"/>
              </a:rPr>
              <a:t>This </a:t>
            </a:r>
            <a:r>
              <a:rPr lang="en-GB" dirty="0" smtClean="0">
                <a:latin typeface="Tw Cen MT" panose="020B0602020104020603" pitchFamily="34" charset="0"/>
              </a:rPr>
              <a:t>means that </a:t>
            </a:r>
            <a:r>
              <a:rPr lang="en-GB" dirty="0" smtClean="0">
                <a:latin typeface="Tw Cen MT" panose="020B0602020104020603" pitchFamily="34" charset="0"/>
              </a:rPr>
              <a:t>_________________________________________________. (1)</a:t>
            </a:r>
            <a:endParaRPr lang="en-GB" dirty="0" smtClean="0">
              <a:latin typeface="Tw Cen MT" panose="020B0602020104020603" pitchFamily="34" charset="0"/>
            </a:endParaRPr>
          </a:p>
          <a:p>
            <a:pPr marL="0" indent="0">
              <a:buNone/>
            </a:pPr>
            <a:r>
              <a:rPr lang="en-GB" dirty="0" smtClean="0">
                <a:latin typeface="Tw Cen MT" panose="020B0602020104020603" pitchFamily="34" charset="0"/>
              </a:rPr>
              <a:t>Another reason China is an important country is because </a:t>
            </a:r>
            <a:r>
              <a:rPr lang="en-GB" dirty="0" smtClean="0">
                <a:latin typeface="Tw Cen MT" panose="020B0602020104020603" pitchFamily="34" charset="0"/>
              </a:rPr>
              <a:t>________________. (1)</a:t>
            </a:r>
          </a:p>
          <a:p>
            <a:pPr marL="0" indent="0">
              <a:buNone/>
            </a:pPr>
            <a:r>
              <a:rPr lang="en-GB" dirty="0" smtClean="0">
                <a:latin typeface="Tw Cen MT" panose="020B0602020104020603" pitchFamily="34" charset="0"/>
              </a:rPr>
              <a:t>This </a:t>
            </a:r>
            <a:r>
              <a:rPr lang="en-GB" dirty="0" smtClean="0">
                <a:latin typeface="Tw Cen MT" panose="020B0602020104020603" pitchFamily="34" charset="0"/>
              </a:rPr>
              <a:t>means that </a:t>
            </a:r>
            <a:r>
              <a:rPr lang="en-GB" dirty="0" smtClean="0">
                <a:latin typeface="Tw Cen MT" panose="020B0602020104020603" pitchFamily="34" charset="0"/>
              </a:rPr>
              <a:t>_________________________________________________. (1)</a:t>
            </a:r>
            <a:endParaRPr lang="en-GB" dirty="0" smtClean="0">
              <a:latin typeface="Tw Cen MT" panose="020B0602020104020603" pitchFamily="34" charset="0"/>
            </a:endParaRPr>
          </a:p>
          <a:p>
            <a:pPr marL="0" indent="0">
              <a:buNone/>
            </a:pPr>
            <a:endParaRPr lang="en-GB" dirty="0">
              <a:latin typeface="Tw Cen MT" panose="020B0602020104020603" pitchFamily="34" charset="0"/>
            </a:endParaRPr>
          </a:p>
          <a:p>
            <a:endParaRPr lang="en-GB" dirty="0">
              <a:latin typeface="Tw Cen MT" panose="020B0602020104020603" pitchFamily="34" charset="0"/>
            </a:endParaRPr>
          </a:p>
        </p:txBody>
      </p:sp>
      <p:pic>
        <p:nvPicPr>
          <p:cNvPr id="4" name="Picture 3" descr="301 Moved Permanentl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9425" y="0"/>
            <a:ext cx="1552575" cy="1790700"/>
          </a:xfrm>
          <a:prstGeom prst="rect">
            <a:avLst/>
          </a:prstGeom>
        </p:spPr>
      </p:pic>
    </p:spTree>
    <p:extLst>
      <p:ext uri="{BB962C8B-B14F-4D97-AF65-F5344CB8AC3E}">
        <p14:creationId xmlns:p14="http://schemas.microsoft.com/office/powerpoint/2010/main" val="485715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Watch and take notes:</a:t>
            </a:r>
            <a:endParaRPr lang="en-GB" dirty="0"/>
          </a:p>
        </p:txBody>
      </p:sp>
      <p:sp>
        <p:nvSpPr>
          <p:cNvPr id="3" name="Content Placeholder 2"/>
          <p:cNvSpPr>
            <a:spLocks noGrp="1"/>
          </p:cNvSpPr>
          <p:nvPr>
            <p:ph idx="1"/>
          </p:nvPr>
        </p:nvSpPr>
        <p:spPr/>
        <p:txBody>
          <a:bodyPr/>
          <a:lstStyle/>
          <a:p>
            <a:pPr marL="0" indent="0">
              <a:buNone/>
            </a:pPr>
            <a:r>
              <a:rPr lang="en-GB" dirty="0">
                <a:hlinkClick r:id="rId3"/>
              </a:rPr>
              <a:t>https://</a:t>
            </a:r>
            <a:r>
              <a:rPr lang="en-GB" dirty="0" smtClean="0">
                <a:hlinkClick r:id="rId3"/>
              </a:rPr>
              <a:t>www.youtube.com/watch?v=2IqdV5EfByg</a:t>
            </a:r>
            <a:r>
              <a:rPr lang="en-GB" dirty="0" smtClean="0"/>
              <a:t>    (10:19 </a:t>
            </a:r>
            <a:r>
              <a:rPr lang="en-GB" dirty="0" err="1" smtClean="0"/>
              <a:t>mins</a:t>
            </a:r>
            <a:r>
              <a:rPr lang="en-GB" dirty="0" smtClean="0"/>
              <a:t>)</a:t>
            </a:r>
            <a:endParaRPr lang="en-GB" dirty="0"/>
          </a:p>
        </p:txBody>
      </p:sp>
    </p:spTree>
    <p:extLst>
      <p:ext uri="{BB962C8B-B14F-4D97-AF65-F5344CB8AC3E}">
        <p14:creationId xmlns:p14="http://schemas.microsoft.com/office/powerpoint/2010/main" val="3260097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385" y="1307299"/>
            <a:ext cx="11397343" cy="6188529"/>
          </a:xfrm>
        </p:spPr>
        <p:txBody>
          <a:bodyPr>
            <a:normAutofit/>
          </a:bodyPr>
          <a:lstStyle/>
          <a:p>
            <a:pPr marL="0" indent="0">
              <a:buNone/>
            </a:pPr>
            <a:r>
              <a:rPr lang="en-GB" dirty="0" smtClean="0">
                <a:latin typeface="Tw Cen MT" panose="020B0602020104020603" pitchFamily="34" charset="0"/>
              </a:rPr>
              <a:t>2.“</a:t>
            </a:r>
            <a:r>
              <a:rPr lang="en-GB" dirty="0" smtClean="0">
                <a:latin typeface="Tw Cen MT" panose="020B0602020104020603" pitchFamily="34" charset="0"/>
              </a:rPr>
              <a:t>China </a:t>
            </a:r>
            <a:r>
              <a:rPr lang="en-GB" dirty="0">
                <a:latin typeface="Tw Cen MT" panose="020B0602020104020603" pitchFamily="34" charset="0"/>
              </a:rPr>
              <a:t>is the </a:t>
            </a:r>
            <a:r>
              <a:rPr lang="en-GB" dirty="0" smtClean="0">
                <a:latin typeface="Tw Cen MT" panose="020B0602020104020603" pitchFamily="34" charset="0"/>
              </a:rPr>
              <a:t>most </a:t>
            </a:r>
            <a:r>
              <a:rPr lang="en-GB" dirty="0">
                <a:latin typeface="Tw Cen MT" panose="020B0602020104020603" pitchFamily="34" charset="0"/>
              </a:rPr>
              <a:t>populated </a:t>
            </a:r>
            <a:r>
              <a:rPr lang="en-GB" dirty="0" smtClean="0">
                <a:latin typeface="Tw Cen MT" panose="020B0602020104020603" pitchFamily="34" charset="0"/>
              </a:rPr>
              <a:t>and largest country </a:t>
            </a:r>
            <a:r>
              <a:rPr lang="en-GB" dirty="0">
                <a:latin typeface="Tw Cen MT" panose="020B0602020104020603" pitchFamily="34" charset="0"/>
              </a:rPr>
              <a:t>in the world.”  </a:t>
            </a:r>
            <a:endParaRPr lang="en-GB" dirty="0" smtClean="0">
              <a:latin typeface="Tw Cen MT" panose="020B0602020104020603" pitchFamily="34" charset="0"/>
            </a:endParaRPr>
          </a:p>
          <a:p>
            <a:pPr marL="0" indent="0">
              <a:buNone/>
            </a:pPr>
            <a:r>
              <a:rPr lang="en-GB" b="1" dirty="0" smtClean="0">
                <a:latin typeface="Tw Cen MT" panose="020B0602020104020603" pitchFamily="34" charset="0"/>
              </a:rPr>
              <a:t>Leila </a:t>
            </a:r>
            <a:r>
              <a:rPr lang="en-GB" b="1" dirty="0">
                <a:latin typeface="Tw Cen MT" panose="020B0602020104020603" pitchFamily="34" charset="0"/>
              </a:rPr>
              <a:t>Strachan  </a:t>
            </a:r>
            <a:endParaRPr lang="en-GB" dirty="0">
              <a:latin typeface="Tw Cen MT" panose="020B0602020104020603" pitchFamily="34" charset="0"/>
            </a:endParaRPr>
          </a:p>
          <a:p>
            <a:pPr marL="0" lvl="0" indent="0" fontAlgn="base">
              <a:buNone/>
            </a:pPr>
            <a:r>
              <a:rPr lang="en-GB" dirty="0">
                <a:latin typeface="Tw Cen MT" panose="020B0602020104020603" pitchFamily="34" charset="0"/>
              </a:rPr>
              <a:t>Give </a:t>
            </a:r>
            <a:r>
              <a:rPr lang="en-GB" b="1" dirty="0">
                <a:solidFill>
                  <a:srgbClr val="FF0000"/>
                </a:solidFill>
                <a:latin typeface="Tw Cen MT" panose="020B0602020104020603" pitchFamily="34" charset="0"/>
              </a:rPr>
              <a:t>one</a:t>
            </a:r>
            <a:r>
              <a:rPr lang="en-GB" dirty="0">
                <a:latin typeface="Tw Cen MT" panose="020B0602020104020603" pitchFamily="34" charset="0"/>
              </a:rPr>
              <a:t> reason to </a:t>
            </a:r>
            <a:r>
              <a:rPr lang="en-GB" b="1" u="sng" dirty="0">
                <a:solidFill>
                  <a:srgbClr val="FF0000"/>
                </a:solidFill>
                <a:latin typeface="Tw Cen MT" panose="020B0602020104020603" pitchFamily="34" charset="0"/>
              </a:rPr>
              <a:t>support</a:t>
            </a:r>
            <a:r>
              <a:rPr lang="en-GB" dirty="0">
                <a:latin typeface="Tw Cen MT" panose="020B0602020104020603" pitchFamily="34" charset="0"/>
              </a:rPr>
              <a:t> </a:t>
            </a:r>
            <a:r>
              <a:rPr lang="en-GB" dirty="0" smtClean="0">
                <a:latin typeface="Tw Cen MT" panose="020B0602020104020603" pitchFamily="34" charset="0"/>
              </a:rPr>
              <a:t>the </a:t>
            </a:r>
            <a:r>
              <a:rPr lang="en-GB" dirty="0">
                <a:latin typeface="Tw Cen MT" panose="020B0602020104020603" pitchFamily="34" charset="0"/>
              </a:rPr>
              <a:t>view of Leila Strachan</a:t>
            </a:r>
            <a:r>
              <a:rPr lang="en-GB" dirty="0" smtClean="0">
                <a:latin typeface="Tw Cen MT" panose="020B0602020104020603" pitchFamily="34" charset="0"/>
              </a:rPr>
              <a:t>.</a:t>
            </a:r>
          </a:p>
          <a:p>
            <a:pPr marL="0" lvl="0" indent="0" fontAlgn="base">
              <a:buNone/>
            </a:pPr>
            <a:endParaRPr lang="en-GB" dirty="0" smtClean="0">
              <a:latin typeface="Tw Cen MT" panose="020B0602020104020603" pitchFamily="34" charset="0"/>
            </a:endParaRPr>
          </a:p>
          <a:p>
            <a:pPr marL="0" lvl="0" indent="0" fontAlgn="base">
              <a:buNone/>
            </a:pPr>
            <a:r>
              <a:rPr lang="en-GB" b="1" i="1" dirty="0" smtClean="0">
                <a:solidFill>
                  <a:srgbClr val="FF0000"/>
                </a:solidFill>
                <a:latin typeface="Tw Cen MT" panose="020B0602020104020603" pitchFamily="34" charset="0"/>
              </a:rPr>
              <a:t>Use the writing frame </a:t>
            </a:r>
            <a:endParaRPr lang="en-GB" b="1" i="1" dirty="0">
              <a:solidFill>
                <a:srgbClr val="FF0000"/>
              </a:solidFill>
              <a:latin typeface="Tw Cen MT" panose="020B0602020104020603" pitchFamily="34" charset="0"/>
            </a:endParaRPr>
          </a:p>
          <a:p>
            <a:pPr marL="0" lvl="0" indent="0" fontAlgn="base">
              <a:buNone/>
            </a:pPr>
            <a:r>
              <a:rPr lang="en-GB" dirty="0" smtClean="0">
                <a:latin typeface="Tw Cen MT" panose="020B0602020104020603" pitchFamily="34" charset="0"/>
              </a:rPr>
              <a:t>One reason to </a:t>
            </a:r>
            <a:r>
              <a:rPr lang="en-GB" dirty="0" smtClean="0">
                <a:solidFill>
                  <a:srgbClr val="FF0000"/>
                </a:solidFill>
                <a:latin typeface="Tw Cen MT" panose="020B0602020104020603" pitchFamily="34" charset="0"/>
              </a:rPr>
              <a:t>SUPPORT</a:t>
            </a:r>
            <a:r>
              <a:rPr lang="en-GB" dirty="0" smtClean="0">
                <a:latin typeface="Tw Cen MT" panose="020B0602020104020603" pitchFamily="34" charset="0"/>
              </a:rPr>
              <a:t> the view of </a:t>
            </a:r>
            <a:r>
              <a:rPr lang="en-GB" dirty="0" smtClean="0">
                <a:solidFill>
                  <a:srgbClr val="FF0000"/>
                </a:solidFill>
                <a:latin typeface="Tw Cen MT" panose="020B0602020104020603" pitchFamily="34" charset="0"/>
              </a:rPr>
              <a:t>Leila Strachan </a:t>
            </a:r>
            <a:r>
              <a:rPr lang="en-GB" dirty="0" smtClean="0">
                <a:latin typeface="Tw Cen MT" panose="020B0602020104020603" pitchFamily="34" charset="0"/>
              </a:rPr>
              <a:t>is when she </a:t>
            </a:r>
          </a:p>
          <a:p>
            <a:pPr marL="0" lvl="0" indent="0" fontAlgn="base">
              <a:buNone/>
            </a:pPr>
            <a:r>
              <a:rPr lang="en-GB" dirty="0" smtClean="0">
                <a:latin typeface="Tw Cen MT" panose="020B0602020104020603" pitchFamily="34" charset="0"/>
              </a:rPr>
              <a:t>says”__________________________. “ </a:t>
            </a:r>
            <a:endParaRPr lang="en-GB" dirty="0" smtClean="0">
              <a:latin typeface="Tw Cen MT" panose="020B0602020104020603" pitchFamily="34" charset="0"/>
            </a:endParaRPr>
          </a:p>
          <a:p>
            <a:pPr marL="0" lvl="0" indent="0" fontAlgn="base">
              <a:buNone/>
            </a:pPr>
            <a:r>
              <a:rPr lang="en-GB" dirty="0" smtClean="0">
                <a:latin typeface="Tw Cen MT" panose="020B0602020104020603" pitchFamily="34" charset="0"/>
              </a:rPr>
              <a:t>This </a:t>
            </a:r>
            <a:r>
              <a:rPr lang="en-GB" dirty="0" smtClean="0">
                <a:latin typeface="Tw Cen MT" panose="020B0602020104020603" pitchFamily="34" charset="0"/>
              </a:rPr>
              <a:t>can be seen in the </a:t>
            </a:r>
            <a:r>
              <a:rPr lang="en-GB" dirty="0" smtClean="0">
                <a:latin typeface="Tw Cen MT" panose="020B0602020104020603" pitchFamily="34" charset="0"/>
              </a:rPr>
              <a:t>source which </a:t>
            </a:r>
            <a:r>
              <a:rPr lang="en-GB" dirty="0" smtClean="0">
                <a:latin typeface="Tw Cen MT" panose="020B0602020104020603" pitchFamily="34" charset="0"/>
              </a:rPr>
              <a:t>shows ________________________________.</a:t>
            </a:r>
          </a:p>
          <a:p>
            <a:pPr marL="0" lvl="0" indent="0" fontAlgn="base">
              <a:buNone/>
            </a:pPr>
            <a:endParaRPr lang="en-GB" dirty="0">
              <a:latin typeface="Tw Cen MT" panose="020B0602020104020603" pitchFamily="34" charset="0"/>
            </a:endParaRPr>
          </a:p>
          <a:p>
            <a:pPr marL="0" lvl="0" indent="0">
              <a:buNone/>
            </a:pPr>
            <a:endParaRPr lang="en-GB" dirty="0" smtClean="0">
              <a:latin typeface="Tw Cen MT" panose="020B0602020104020603" pitchFamily="34" charset="0"/>
            </a:endParaRPr>
          </a:p>
          <a:p>
            <a:pPr marL="0" indent="0">
              <a:buNone/>
            </a:pPr>
            <a:endParaRPr lang="en-GB" dirty="0">
              <a:latin typeface="Tw Cen MT" panose="020B0602020104020603" pitchFamily="34" charset="0"/>
            </a:endParaRPr>
          </a:p>
          <a:p>
            <a:endParaRPr lang="en-GB" dirty="0">
              <a:latin typeface="Tw Cen MT" panose="020B0602020104020603" pitchFamily="34" charset="0"/>
            </a:endParaRPr>
          </a:p>
        </p:txBody>
      </p:sp>
      <p:sp>
        <p:nvSpPr>
          <p:cNvPr id="2" name="TextBox 1"/>
          <p:cNvSpPr txBox="1"/>
          <p:nvPr/>
        </p:nvSpPr>
        <p:spPr>
          <a:xfrm>
            <a:off x="397140" y="146251"/>
            <a:ext cx="7899400" cy="523220"/>
          </a:xfrm>
          <a:prstGeom prst="rect">
            <a:avLst/>
          </a:prstGeom>
          <a:noFill/>
        </p:spPr>
        <p:txBody>
          <a:bodyPr wrap="square" rtlCol="0">
            <a:spAutoFit/>
          </a:bodyPr>
          <a:lstStyle/>
          <a:p>
            <a:r>
              <a:rPr lang="en-GB" sz="2800" u="sng" dirty="0" smtClean="0">
                <a:latin typeface="Tw Cen MT" panose="020B0602020104020603" pitchFamily="34" charset="0"/>
              </a:rPr>
              <a:t>Questions</a:t>
            </a:r>
            <a:r>
              <a:rPr lang="en-GB" sz="2400" u="sng" dirty="0" smtClean="0">
                <a:latin typeface="Comic Sans MS" panose="030F0702030302020204" pitchFamily="66" charset="0"/>
              </a:rPr>
              <a:t> </a:t>
            </a:r>
            <a:endParaRPr lang="en-GB" sz="2400" u="sng" dirty="0">
              <a:latin typeface="Comic Sans MS" panose="030F0702030302020204" pitchFamily="66" charset="0"/>
            </a:endParaRPr>
          </a:p>
        </p:txBody>
      </p:sp>
      <p:pic>
        <p:nvPicPr>
          <p:cNvPr id="4" name="Picture 3" descr="301 Moved Permanentl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3100" y="0"/>
            <a:ext cx="1358900" cy="1567320"/>
          </a:xfrm>
          <a:prstGeom prst="rect">
            <a:avLst/>
          </a:prstGeom>
        </p:spPr>
      </p:pic>
      <p:pic>
        <p:nvPicPr>
          <p:cNvPr id="5" name="Picture 4"/>
          <p:cNvPicPr>
            <a:picLocks noChangeAspect="1"/>
          </p:cNvPicPr>
          <p:nvPr/>
        </p:nvPicPr>
        <p:blipFill>
          <a:blip r:embed="rId4"/>
          <a:stretch>
            <a:fillRect/>
          </a:stretch>
        </p:blipFill>
        <p:spPr>
          <a:xfrm>
            <a:off x="10236200" y="5366026"/>
            <a:ext cx="1955800" cy="1491974"/>
          </a:xfrm>
          <a:prstGeom prst="rect">
            <a:avLst/>
          </a:prstGeom>
        </p:spPr>
      </p:pic>
    </p:spTree>
    <p:extLst>
      <p:ext uri="{BB962C8B-B14F-4D97-AF65-F5344CB8AC3E}">
        <p14:creationId xmlns:p14="http://schemas.microsoft.com/office/powerpoint/2010/main" val="853393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359686395"/>
              </p:ext>
            </p:extLst>
          </p:nvPr>
        </p:nvGraphicFramePr>
        <p:xfrm>
          <a:off x="228599" y="903830"/>
          <a:ext cx="11217730" cy="5632712"/>
        </p:xfrm>
        <a:graphic>
          <a:graphicData uri="http://schemas.openxmlformats.org/drawingml/2006/table">
            <a:tbl>
              <a:tblPr firstRow="1" firstCol="1" bandRow="1">
                <a:tableStyleId>{5C22544A-7EE6-4342-B048-85BDC9FD1C3A}</a:tableStyleId>
              </a:tblPr>
              <a:tblGrid>
                <a:gridCol w="2912243">
                  <a:extLst>
                    <a:ext uri="{9D8B030D-6E8A-4147-A177-3AD203B41FA5}">
                      <a16:colId xmlns:a16="http://schemas.microsoft.com/office/drawing/2014/main" val="20000"/>
                    </a:ext>
                  </a:extLst>
                </a:gridCol>
                <a:gridCol w="4879752">
                  <a:extLst>
                    <a:ext uri="{9D8B030D-6E8A-4147-A177-3AD203B41FA5}">
                      <a16:colId xmlns:a16="http://schemas.microsoft.com/office/drawing/2014/main" val="20001"/>
                    </a:ext>
                  </a:extLst>
                </a:gridCol>
                <a:gridCol w="3425735">
                  <a:extLst>
                    <a:ext uri="{9D8B030D-6E8A-4147-A177-3AD203B41FA5}">
                      <a16:colId xmlns:a16="http://schemas.microsoft.com/office/drawing/2014/main" val="20002"/>
                    </a:ext>
                  </a:extLst>
                </a:gridCol>
              </a:tblGrid>
              <a:tr h="1058686">
                <a:tc gridSpan="2">
                  <a:txBody>
                    <a:bodyPr/>
                    <a:lstStyle/>
                    <a:p>
                      <a:pPr marL="6350" marR="5080" indent="-6350" algn="l">
                        <a:lnSpc>
                          <a:spcPct val="107000"/>
                        </a:lnSpc>
                        <a:spcAft>
                          <a:spcPts val="0"/>
                        </a:spcAft>
                        <a:tabLst>
                          <a:tab pos="1829435" algn="ctr"/>
                          <a:tab pos="2287270" algn="ctr"/>
                          <a:tab pos="2744470" algn="ctr"/>
                          <a:tab pos="3201670" algn="ctr"/>
                        </a:tabLst>
                      </a:pPr>
                      <a:r>
                        <a:rPr lang="en-GB" sz="2800" baseline="0" dirty="0" smtClean="0">
                          <a:solidFill>
                            <a:schemeClr val="bg1"/>
                          </a:solidFill>
                          <a:effectLst/>
                          <a:latin typeface="Tw Cen MT" panose="020B0602020104020603" pitchFamily="34" charset="0"/>
                        </a:rPr>
                        <a:t>       UK</a:t>
                      </a:r>
                      <a:r>
                        <a:rPr lang="en-GB" sz="2800" dirty="0">
                          <a:solidFill>
                            <a:schemeClr val="bg1"/>
                          </a:solidFill>
                          <a:effectLst/>
                          <a:latin typeface="Tw Cen MT" panose="020B0602020104020603" pitchFamily="34" charset="0"/>
                        </a:rPr>
                        <a:t>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nchor="b">
                    <a:solidFill>
                      <a:srgbClr val="7030A0"/>
                    </a:solidFill>
                  </a:tcPr>
                </a:tc>
                <a:tc hMerge="1">
                  <a:txBody>
                    <a:bodyPr/>
                    <a:lstStyle/>
                    <a:p>
                      <a:endParaRPr lang="en-GB"/>
                    </a:p>
                  </a:txBody>
                  <a:tcPr/>
                </a:tc>
                <a:tc>
                  <a:txBody>
                    <a:bodyPr/>
                    <a:lstStyle/>
                    <a:p>
                      <a:pPr marL="6350" marR="5080" indent="-6350" algn="ctr">
                        <a:lnSpc>
                          <a:spcPct val="107000"/>
                        </a:lnSpc>
                        <a:spcAft>
                          <a:spcPts val="0"/>
                        </a:spcAft>
                      </a:pPr>
                      <a:r>
                        <a:rPr lang="en-GB" sz="2800">
                          <a:solidFill>
                            <a:schemeClr val="bg1"/>
                          </a:solidFill>
                          <a:effectLst/>
                          <a:latin typeface="Tw Cen MT" panose="020B0602020104020603" pitchFamily="34" charset="0"/>
                        </a:rPr>
                        <a:t>China </a:t>
                      </a:r>
                      <a:endParaRPr lang="en-GB" sz="280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nchor="b">
                    <a:solidFill>
                      <a:srgbClr val="7030A0"/>
                    </a:solidFill>
                  </a:tcPr>
                </a:tc>
                <a:extLst>
                  <a:ext uri="{0D108BD9-81ED-4DB2-BD59-A6C34878D82A}">
                    <a16:rowId xmlns:a16="http://schemas.microsoft.com/office/drawing/2014/main" val="10000"/>
                  </a:ext>
                </a:extLst>
              </a:tr>
              <a:tr h="714812">
                <a:tc>
                  <a:txBody>
                    <a:bodyPr/>
                    <a:lstStyle/>
                    <a:p>
                      <a:pPr marL="6350" marR="5080" indent="-6350" algn="ctr">
                        <a:lnSpc>
                          <a:spcPct val="107000"/>
                        </a:lnSpc>
                        <a:spcAft>
                          <a:spcPts val="0"/>
                        </a:spcAft>
                        <a:tabLst>
                          <a:tab pos="915035" algn="ctr"/>
                        </a:tabLst>
                      </a:pPr>
                      <a:r>
                        <a:rPr lang="en-GB" sz="2800" dirty="0" smtClean="0">
                          <a:solidFill>
                            <a:schemeClr val="bg1"/>
                          </a:solidFill>
                          <a:effectLst/>
                          <a:latin typeface="Tw Cen MT" panose="020B0602020104020603" pitchFamily="34" charset="0"/>
                        </a:rPr>
                        <a:t>64 </a:t>
                      </a:r>
                      <a:r>
                        <a:rPr lang="en-GB" sz="2800" dirty="0">
                          <a:solidFill>
                            <a:schemeClr val="bg1"/>
                          </a:solidFill>
                          <a:effectLst/>
                          <a:latin typeface="Tw Cen MT" panose="020B0602020104020603" pitchFamily="34" charset="0"/>
                        </a:rPr>
                        <a:t>million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tabLst>
                          <a:tab pos="927100" algn="ctr"/>
                          <a:tab pos="1829435" algn="ctr"/>
                        </a:tabLst>
                      </a:pPr>
                      <a:r>
                        <a:rPr lang="en-GB" sz="2800" dirty="0">
                          <a:solidFill>
                            <a:schemeClr val="bg1"/>
                          </a:solidFill>
                          <a:effectLst/>
                          <a:latin typeface="Tw Cen MT" panose="020B0602020104020603" pitchFamily="34" charset="0"/>
                        </a:rPr>
                        <a:t> 	     Population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pPr>
                      <a:r>
                        <a:rPr lang="en-GB" sz="2800">
                          <a:solidFill>
                            <a:schemeClr val="bg1"/>
                          </a:solidFill>
                          <a:effectLst/>
                          <a:latin typeface="Tw Cen MT" panose="020B0602020104020603" pitchFamily="34" charset="0"/>
                        </a:rPr>
                        <a:t>1.35 billion </a:t>
                      </a:r>
                      <a:endParaRPr lang="en-GB" sz="280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extLst>
                  <a:ext uri="{0D108BD9-81ED-4DB2-BD59-A6C34878D82A}">
                    <a16:rowId xmlns:a16="http://schemas.microsoft.com/office/drawing/2014/main" val="10001"/>
                  </a:ext>
                </a:extLst>
              </a:tr>
              <a:tr h="714812">
                <a:tc>
                  <a:txBody>
                    <a:bodyPr/>
                    <a:lstStyle/>
                    <a:p>
                      <a:pPr marL="6350" marR="5080" indent="-6350" algn="ctr">
                        <a:lnSpc>
                          <a:spcPct val="107000"/>
                        </a:lnSpc>
                        <a:spcAft>
                          <a:spcPts val="0"/>
                        </a:spcAft>
                        <a:tabLst>
                          <a:tab pos="915035" algn="ctr"/>
                        </a:tabLst>
                      </a:pPr>
                      <a:r>
                        <a:rPr lang="en-GB" sz="2800" dirty="0" smtClean="0">
                          <a:solidFill>
                            <a:schemeClr val="bg1"/>
                          </a:solidFill>
                          <a:effectLst/>
                          <a:latin typeface="Tw Cen MT" panose="020B0602020104020603" pitchFamily="34" charset="0"/>
                        </a:rPr>
                        <a:t>81 </a:t>
                      </a:r>
                      <a:r>
                        <a:rPr lang="en-GB" sz="2800" dirty="0">
                          <a:solidFill>
                            <a:schemeClr val="bg1"/>
                          </a:solidFill>
                          <a:effectLst/>
                          <a:latin typeface="Tw Cen MT" panose="020B0602020104020603" pitchFamily="34" charset="0"/>
                        </a:rPr>
                        <a:t>years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tabLst>
                          <a:tab pos="1026795" algn="ctr"/>
                          <a:tab pos="1829435" algn="ctr"/>
                        </a:tabLst>
                      </a:pPr>
                      <a:r>
                        <a:rPr lang="en-GB" sz="2800" dirty="0">
                          <a:solidFill>
                            <a:schemeClr val="bg1"/>
                          </a:solidFill>
                          <a:effectLst/>
                          <a:latin typeface="Tw Cen MT" panose="020B0602020104020603" pitchFamily="34" charset="0"/>
                        </a:rPr>
                        <a:t> </a:t>
                      </a:r>
                      <a:r>
                        <a:rPr lang="en-GB" sz="2800" dirty="0" smtClean="0">
                          <a:solidFill>
                            <a:schemeClr val="bg1"/>
                          </a:solidFill>
                          <a:effectLst/>
                          <a:latin typeface="Tw Cen MT" panose="020B0602020104020603" pitchFamily="34" charset="0"/>
                        </a:rPr>
                        <a:t>      </a:t>
                      </a:r>
                      <a:r>
                        <a:rPr lang="en-GB" sz="2800" dirty="0">
                          <a:solidFill>
                            <a:schemeClr val="bg1"/>
                          </a:solidFill>
                          <a:effectLst/>
                          <a:latin typeface="Tw Cen MT" panose="020B0602020104020603" pitchFamily="34" charset="0"/>
                        </a:rPr>
                        <a:t>	Life expectancy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pPr>
                      <a:r>
                        <a:rPr lang="en-GB" sz="2800" dirty="0" smtClean="0">
                          <a:solidFill>
                            <a:schemeClr val="bg1"/>
                          </a:solidFill>
                          <a:effectLst/>
                          <a:latin typeface="Tw Cen MT" panose="020B0602020104020603" pitchFamily="34" charset="0"/>
                        </a:rPr>
                        <a:t>75</a:t>
                      </a:r>
                      <a:r>
                        <a:rPr lang="en-GB" sz="2800" baseline="0" dirty="0" smtClean="0">
                          <a:solidFill>
                            <a:schemeClr val="bg1"/>
                          </a:solidFill>
                          <a:effectLst/>
                          <a:latin typeface="Tw Cen MT" panose="020B0602020104020603" pitchFamily="34" charset="0"/>
                        </a:rPr>
                        <a:t> </a:t>
                      </a:r>
                      <a:r>
                        <a:rPr lang="en-GB" sz="2800" dirty="0" smtClean="0">
                          <a:solidFill>
                            <a:schemeClr val="bg1"/>
                          </a:solidFill>
                          <a:effectLst/>
                          <a:latin typeface="Tw Cen MT" panose="020B0602020104020603" pitchFamily="34" charset="0"/>
                        </a:rPr>
                        <a:t>years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extLst>
                  <a:ext uri="{0D108BD9-81ED-4DB2-BD59-A6C34878D82A}">
                    <a16:rowId xmlns:a16="http://schemas.microsoft.com/office/drawing/2014/main" val="10002"/>
                  </a:ext>
                </a:extLst>
              </a:tr>
              <a:tr h="714812">
                <a:tc>
                  <a:txBody>
                    <a:bodyPr/>
                    <a:lstStyle/>
                    <a:p>
                      <a:pPr marL="6350" marR="5080" indent="-6350" algn="ctr">
                        <a:lnSpc>
                          <a:spcPct val="107000"/>
                        </a:lnSpc>
                        <a:spcAft>
                          <a:spcPts val="0"/>
                        </a:spcAft>
                      </a:pPr>
                      <a:r>
                        <a:rPr lang="en-GB" sz="2800" dirty="0" smtClean="0">
                          <a:solidFill>
                            <a:schemeClr val="bg1"/>
                          </a:solidFill>
                          <a:effectLst/>
                          <a:latin typeface="Tw Cen MT" panose="020B0602020104020603" pitchFamily="34" charset="0"/>
                        </a:rPr>
                        <a:t>4 </a:t>
                      </a:r>
                      <a:r>
                        <a:rPr lang="en-GB" sz="2800" dirty="0">
                          <a:solidFill>
                            <a:schemeClr val="bg1"/>
                          </a:solidFill>
                          <a:effectLst/>
                          <a:latin typeface="Tw Cen MT" panose="020B0602020104020603" pitchFamily="34" charset="0"/>
                        </a:rPr>
                        <a:t>per 1,000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tabLst>
                          <a:tab pos="1097280" algn="ctr"/>
                        </a:tabLst>
                      </a:pPr>
                      <a:r>
                        <a:rPr lang="en-GB" sz="2800">
                          <a:solidFill>
                            <a:schemeClr val="bg1"/>
                          </a:solidFill>
                          <a:effectLst/>
                          <a:latin typeface="Tw Cen MT" panose="020B0602020104020603" pitchFamily="34" charset="0"/>
                        </a:rPr>
                        <a:t> 	Infant death rate  </a:t>
                      </a:r>
                      <a:endParaRPr lang="en-GB" sz="280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pPr>
                      <a:r>
                        <a:rPr lang="en-GB" sz="2800" dirty="0" smtClean="0">
                          <a:solidFill>
                            <a:schemeClr val="bg1"/>
                          </a:solidFill>
                          <a:effectLst/>
                          <a:latin typeface="Tw Cen MT" panose="020B0602020104020603" pitchFamily="34" charset="0"/>
                        </a:rPr>
                        <a:t>10 </a:t>
                      </a:r>
                      <a:r>
                        <a:rPr lang="en-GB" sz="2800" dirty="0">
                          <a:solidFill>
                            <a:schemeClr val="bg1"/>
                          </a:solidFill>
                          <a:effectLst/>
                          <a:latin typeface="Tw Cen MT" panose="020B0602020104020603" pitchFamily="34" charset="0"/>
                        </a:rPr>
                        <a:t>per 1,000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extLst>
                  <a:ext uri="{0D108BD9-81ED-4DB2-BD59-A6C34878D82A}">
                    <a16:rowId xmlns:a16="http://schemas.microsoft.com/office/drawing/2014/main" val="10003"/>
                  </a:ext>
                </a:extLst>
              </a:tr>
              <a:tr h="714812">
                <a:tc>
                  <a:txBody>
                    <a:bodyPr/>
                    <a:lstStyle/>
                    <a:p>
                      <a:pPr marL="6350" marR="5080" indent="-6350" algn="ctr">
                        <a:lnSpc>
                          <a:spcPct val="107000"/>
                        </a:lnSpc>
                        <a:spcAft>
                          <a:spcPts val="0"/>
                        </a:spcAft>
                        <a:tabLst>
                          <a:tab pos="915035" algn="ctr"/>
                        </a:tabLst>
                      </a:pPr>
                      <a:r>
                        <a:rPr lang="en-GB" sz="2800">
                          <a:solidFill>
                            <a:schemeClr val="bg1"/>
                          </a:solidFill>
                          <a:effectLst/>
                          <a:latin typeface="Tw Cen MT" panose="020B0602020104020603" pitchFamily="34" charset="0"/>
                        </a:rPr>
                        <a:t>99%  	 </a:t>
                      </a:r>
                      <a:endParaRPr lang="en-GB" sz="280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tabLst>
                          <a:tab pos="1829435" algn="ctr"/>
                        </a:tabLst>
                      </a:pPr>
                      <a:r>
                        <a:rPr lang="en-GB" sz="2800" dirty="0">
                          <a:solidFill>
                            <a:schemeClr val="bg1"/>
                          </a:solidFill>
                          <a:effectLst/>
                          <a:latin typeface="Tw Cen MT" panose="020B0602020104020603" pitchFamily="34" charset="0"/>
                        </a:rPr>
                        <a:t>       </a:t>
                      </a:r>
                      <a:r>
                        <a:rPr lang="en-GB" sz="2800" dirty="0" smtClean="0">
                          <a:solidFill>
                            <a:schemeClr val="bg1"/>
                          </a:solidFill>
                          <a:effectLst/>
                          <a:latin typeface="Tw Cen MT" panose="020B0602020104020603" pitchFamily="34" charset="0"/>
                        </a:rPr>
                        <a:t> </a:t>
                      </a:r>
                      <a:r>
                        <a:rPr lang="en-GB" sz="2800" dirty="0">
                          <a:solidFill>
                            <a:schemeClr val="bg1"/>
                          </a:solidFill>
                          <a:effectLst/>
                          <a:latin typeface="Tw Cen MT" panose="020B0602020104020603" pitchFamily="34" charset="0"/>
                        </a:rPr>
                        <a:t>Literacy rate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pPr>
                      <a:r>
                        <a:rPr lang="en-GB" sz="2800" dirty="0" smtClean="0">
                          <a:solidFill>
                            <a:schemeClr val="bg1"/>
                          </a:solidFill>
                          <a:effectLst/>
                          <a:latin typeface="Tw Cen MT" panose="020B0602020104020603" pitchFamily="34" charset="0"/>
                        </a:rPr>
                        <a:t>95%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extLst>
                  <a:ext uri="{0D108BD9-81ED-4DB2-BD59-A6C34878D82A}">
                    <a16:rowId xmlns:a16="http://schemas.microsoft.com/office/drawing/2014/main" val="10004"/>
                  </a:ext>
                </a:extLst>
              </a:tr>
              <a:tr h="999966">
                <a:tc>
                  <a:txBody>
                    <a:bodyPr/>
                    <a:lstStyle/>
                    <a:p>
                      <a:pPr marL="6350" marR="5080" indent="-6350" algn="ctr">
                        <a:lnSpc>
                          <a:spcPct val="107000"/>
                        </a:lnSpc>
                        <a:spcAft>
                          <a:spcPts val="0"/>
                        </a:spcAft>
                        <a:tabLst>
                          <a:tab pos="915035" algn="ctr"/>
                        </a:tabLst>
                      </a:pPr>
                      <a:r>
                        <a:rPr lang="en-GB" sz="2800">
                          <a:solidFill>
                            <a:schemeClr val="bg1"/>
                          </a:solidFill>
                          <a:effectLst/>
                          <a:latin typeface="Tw Cen MT" panose="020B0602020104020603" pitchFamily="34" charset="0"/>
                        </a:rPr>
                        <a:t>£26,500 	 </a:t>
                      </a:r>
                      <a:endParaRPr lang="en-GB" sz="280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pPr>
                      <a:r>
                        <a:rPr lang="en-GB" sz="2800">
                          <a:solidFill>
                            <a:schemeClr val="bg1"/>
                          </a:solidFill>
                          <a:effectLst/>
                          <a:latin typeface="Tw Cen MT" panose="020B0602020104020603" pitchFamily="34" charset="0"/>
                        </a:rPr>
                        <a:t>  Average income per person </a:t>
                      </a:r>
                      <a:endParaRPr lang="en-GB" sz="280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pPr>
                      <a:r>
                        <a:rPr lang="en-GB" sz="2800" dirty="0">
                          <a:solidFill>
                            <a:schemeClr val="bg1"/>
                          </a:solidFill>
                          <a:effectLst/>
                          <a:latin typeface="Tw Cen MT" panose="020B0602020104020603" pitchFamily="34" charset="0"/>
                        </a:rPr>
                        <a:t>£ </a:t>
                      </a:r>
                      <a:r>
                        <a:rPr lang="en-GB" sz="2800" dirty="0" smtClean="0">
                          <a:solidFill>
                            <a:schemeClr val="bg1"/>
                          </a:solidFill>
                          <a:effectLst/>
                          <a:latin typeface="Tw Cen MT" panose="020B0602020104020603" pitchFamily="34" charset="0"/>
                        </a:rPr>
                        <a:t>7,590</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extLst>
                  <a:ext uri="{0D108BD9-81ED-4DB2-BD59-A6C34878D82A}">
                    <a16:rowId xmlns:a16="http://schemas.microsoft.com/office/drawing/2014/main" val="10005"/>
                  </a:ext>
                </a:extLst>
              </a:tr>
              <a:tr h="714812">
                <a:tc>
                  <a:txBody>
                    <a:bodyPr/>
                    <a:lstStyle/>
                    <a:p>
                      <a:pPr marL="6350" marR="5080" indent="-6350" algn="ctr">
                        <a:lnSpc>
                          <a:spcPct val="107000"/>
                        </a:lnSpc>
                        <a:spcAft>
                          <a:spcPts val="0"/>
                        </a:spcAft>
                        <a:tabLst>
                          <a:tab pos="915035" algn="ctr"/>
                        </a:tabLst>
                      </a:pPr>
                      <a:r>
                        <a:rPr lang="en-GB" sz="2800">
                          <a:solidFill>
                            <a:schemeClr val="bg1"/>
                          </a:solidFill>
                          <a:effectLst/>
                          <a:latin typeface="Tw Cen MT" panose="020B0602020104020603" pitchFamily="34" charset="0"/>
                        </a:rPr>
                        <a:t>5.4%  	 </a:t>
                      </a:r>
                      <a:endParaRPr lang="en-GB" sz="280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tabLst>
                          <a:tab pos="970915" algn="ctr"/>
                          <a:tab pos="1829435" algn="ctr"/>
                        </a:tabLst>
                      </a:pPr>
                      <a:r>
                        <a:rPr lang="en-GB" sz="2800">
                          <a:solidFill>
                            <a:schemeClr val="bg1"/>
                          </a:solidFill>
                          <a:effectLst/>
                          <a:latin typeface="Tw Cen MT" panose="020B0602020104020603" pitchFamily="34" charset="0"/>
                        </a:rPr>
                        <a:t> 	Unemployment 	 </a:t>
                      </a:r>
                      <a:endParaRPr lang="en-GB" sz="280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tc>
                  <a:txBody>
                    <a:bodyPr/>
                    <a:lstStyle/>
                    <a:p>
                      <a:pPr marL="6350" marR="5080" indent="-6350" algn="ctr">
                        <a:lnSpc>
                          <a:spcPct val="107000"/>
                        </a:lnSpc>
                        <a:spcAft>
                          <a:spcPts val="0"/>
                        </a:spcAft>
                      </a:pPr>
                      <a:r>
                        <a:rPr lang="en-GB" sz="2800" dirty="0">
                          <a:solidFill>
                            <a:schemeClr val="bg1"/>
                          </a:solidFill>
                          <a:effectLst/>
                          <a:latin typeface="Tw Cen MT" panose="020B0602020104020603" pitchFamily="34" charset="0"/>
                        </a:rPr>
                        <a:t>6.1% </a:t>
                      </a:r>
                      <a:endParaRPr lang="en-GB" sz="2800" dirty="0">
                        <a:solidFill>
                          <a:schemeClr val="bg1"/>
                        </a:solidFill>
                        <a:effectLst/>
                        <a:latin typeface="Tw Cen MT" panose="020B0602020104020603" pitchFamily="34" charset="0"/>
                        <a:ea typeface="Comic Sans MS" panose="030F0702030302020204" pitchFamily="66" charset="0"/>
                        <a:cs typeface="Comic Sans MS" panose="030F0702030302020204" pitchFamily="66" charset="0"/>
                      </a:endParaRPr>
                    </a:p>
                  </a:txBody>
                  <a:tcPr marL="0" marR="73025" marT="21590" marB="21590">
                    <a:solidFill>
                      <a:srgbClr val="7030A0"/>
                    </a:solidFill>
                  </a:tcPr>
                </a:tc>
                <a:extLst>
                  <a:ext uri="{0D108BD9-81ED-4DB2-BD59-A6C34878D82A}">
                    <a16:rowId xmlns:a16="http://schemas.microsoft.com/office/drawing/2014/main" val="10006"/>
                  </a:ext>
                </a:extLst>
              </a:tr>
            </a:tbl>
          </a:graphicData>
        </a:graphic>
      </p:graphicFrame>
      <p:cxnSp>
        <p:nvCxnSpPr>
          <p:cNvPr id="3" name="Straight Connector 2"/>
          <p:cNvCxnSpPr/>
          <p:nvPr/>
        </p:nvCxnSpPr>
        <p:spPr>
          <a:xfrm>
            <a:off x="3135086" y="903830"/>
            <a:ext cx="0" cy="105559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9529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7655" y="236483"/>
            <a:ext cx="11619185" cy="6321731"/>
          </a:xfrm>
          <a:prstGeom prst="rect">
            <a:avLst/>
          </a:prstGeom>
        </p:spPr>
        <p:txBody>
          <a:bodyPr wrap="square">
            <a:spAutoFit/>
          </a:bodyPr>
          <a:lstStyle/>
          <a:p>
            <a:pPr>
              <a:lnSpc>
                <a:spcPct val="110000"/>
              </a:lnSpc>
            </a:pPr>
            <a:r>
              <a:rPr lang="en-GB" sz="2400" dirty="0" smtClean="0">
                <a:latin typeface="Tw Cen MT" panose="020B0602020104020603" pitchFamily="34" charset="0"/>
              </a:rPr>
              <a:t>“</a:t>
            </a:r>
            <a:r>
              <a:rPr lang="en-GB" sz="2800" i="1" dirty="0">
                <a:latin typeface="Tw Cen MT" panose="020B0602020104020603" pitchFamily="34" charset="0"/>
              </a:rPr>
              <a:t>People in the United Kingdom have a </a:t>
            </a:r>
            <a:r>
              <a:rPr lang="en-GB" sz="2800" i="1" dirty="0">
                <a:solidFill>
                  <a:srgbClr val="FF0000"/>
                </a:solidFill>
                <a:latin typeface="Tw Cen MT" panose="020B0602020104020603" pitchFamily="34" charset="0"/>
              </a:rPr>
              <a:t>higher life expectancy </a:t>
            </a:r>
            <a:r>
              <a:rPr lang="en-GB" sz="2800" i="1" dirty="0">
                <a:latin typeface="Tw Cen MT" panose="020B0602020104020603" pitchFamily="34" charset="0"/>
              </a:rPr>
              <a:t>than those in China. There is a </a:t>
            </a:r>
            <a:r>
              <a:rPr lang="en-GB" sz="2800" i="1" dirty="0">
                <a:solidFill>
                  <a:srgbClr val="FF0000"/>
                </a:solidFill>
                <a:latin typeface="Tw Cen MT" panose="020B0602020104020603" pitchFamily="34" charset="0"/>
              </a:rPr>
              <a:t>higher percentage of unemployment </a:t>
            </a:r>
            <a:r>
              <a:rPr lang="en-GB" sz="2800" i="1" dirty="0">
                <a:latin typeface="Tw Cen MT" panose="020B0602020104020603" pitchFamily="34" charset="0"/>
              </a:rPr>
              <a:t>and </a:t>
            </a:r>
            <a:r>
              <a:rPr lang="en-GB" sz="2800" i="1" dirty="0">
                <a:solidFill>
                  <a:srgbClr val="FF0000"/>
                </a:solidFill>
                <a:latin typeface="Tw Cen MT" panose="020B0602020104020603" pitchFamily="34" charset="0"/>
              </a:rPr>
              <a:t>poverty </a:t>
            </a:r>
            <a:r>
              <a:rPr lang="en-GB" sz="2800" i="1" dirty="0">
                <a:latin typeface="Tw Cen MT" panose="020B0602020104020603" pitchFamily="34" charset="0"/>
              </a:rPr>
              <a:t>in China than the UK. The literacy rate for both countries is </a:t>
            </a:r>
            <a:r>
              <a:rPr lang="en-GB" sz="2800" i="1" dirty="0">
                <a:solidFill>
                  <a:srgbClr val="FF0000"/>
                </a:solidFill>
                <a:latin typeface="Tw Cen MT" panose="020B0602020104020603" pitchFamily="34" charset="0"/>
              </a:rPr>
              <a:t>exactly the same</a:t>
            </a:r>
            <a:r>
              <a:rPr lang="en-GB" sz="2800" i="1" dirty="0">
                <a:latin typeface="Tw Cen MT" panose="020B0602020104020603" pitchFamily="34" charset="0"/>
              </a:rPr>
              <a:t>. Children in the UK are </a:t>
            </a:r>
            <a:r>
              <a:rPr lang="en-GB" sz="2800" i="1" dirty="0">
                <a:solidFill>
                  <a:srgbClr val="FF0000"/>
                </a:solidFill>
                <a:latin typeface="Tw Cen MT" panose="020B0602020104020603" pitchFamily="34" charset="0"/>
              </a:rPr>
              <a:t>less likely to die </a:t>
            </a:r>
            <a:r>
              <a:rPr lang="en-GB" sz="2800" i="1" dirty="0">
                <a:latin typeface="Tw Cen MT" panose="020B0602020104020603" pitchFamily="34" charset="0"/>
              </a:rPr>
              <a:t>as infants than those in China.”   </a:t>
            </a:r>
            <a:r>
              <a:rPr lang="en-GB" sz="2800" b="1" dirty="0">
                <a:latin typeface="Tw Cen MT" panose="020B0602020104020603" pitchFamily="34" charset="0"/>
              </a:rPr>
              <a:t>Kasey </a:t>
            </a:r>
            <a:r>
              <a:rPr lang="en-GB" sz="2800" b="1" dirty="0" smtClean="0">
                <a:latin typeface="Tw Cen MT" panose="020B0602020104020603" pitchFamily="34" charset="0"/>
              </a:rPr>
              <a:t>Ryan</a:t>
            </a:r>
          </a:p>
          <a:p>
            <a:pPr>
              <a:lnSpc>
                <a:spcPct val="110000"/>
              </a:lnSpc>
            </a:pPr>
            <a:endParaRPr lang="en-GB" sz="2400" b="1" dirty="0">
              <a:latin typeface="Tw Cen MT" panose="020B0602020104020603" pitchFamily="34" charset="0"/>
            </a:endParaRPr>
          </a:p>
          <a:p>
            <a:pPr>
              <a:lnSpc>
                <a:spcPct val="110000"/>
              </a:lnSpc>
            </a:pPr>
            <a:r>
              <a:rPr lang="en-GB" sz="2400" dirty="0">
                <a:latin typeface="Tw Cen MT" panose="020B0602020104020603" pitchFamily="34" charset="0"/>
              </a:rPr>
              <a:t>Using only the information in the </a:t>
            </a:r>
            <a:r>
              <a:rPr lang="en-GB" sz="2400" dirty="0" smtClean="0">
                <a:latin typeface="Tw Cen MT" panose="020B0602020104020603" pitchFamily="34" charset="0"/>
              </a:rPr>
              <a:t>table in your jotter, </a:t>
            </a:r>
            <a:r>
              <a:rPr lang="en-GB" sz="2400" dirty="0">
                <a:latin typeface="Tw Cen MT" panose="020B0602020104020603" pitchFamily="34" charset="0"/>
              </a:rPr>
              <a:t>write down one statement that is made by Kasey Ryan which is exaggerated. Explain the reason for your choice. </a:t>
            </a:r>
            <a:endParaRPr lang="en-GB" sz="2400" dirty="0" smtClean="0">
              <a:latin typeface="Tw Cen MT" panose="020B0602020104020603" pitchFamily="34" charset="0"/>
            </a:endParaRPr>
          </a:p>
          <a:p>
            <a:pPr>
              <a:lnSpc>
                <a:spcPct val="110000"/>
              </a:lnSpc>
            </a:pPr>
            <a:endParaRPr lang="en-GB" sz="2400" b="1" i="1" dirty="0" smtClean="0">
              <a:solidFill>
                <a:srgbClr val="FF0000"/>
              </a:solidFill>
              <a:latin typeface="Tw Cen MT" panose="020B0602020104020603" pitchFamily="34" charset="0"/>
            </a:endParaRPr>
          </a:p>
          <a:p>
            <a:pPr>
              <a:lnSpc>
                <a:spcPct val="110000"/>
              </a:lnSpc>
            </a:pPr>
            <a:r>
              <a:rPr lang="en-GB" sz="2400" b="1" i="1" dirty="0" smtClean="0">
                <a:solidFill>
                  <a:srgbClr val="FF0000"/>
                </a:solidFill>
                <a:latin typeface="Tw Cen MT" panose="020B0602020104020603" pitchFamily="34" charset="0"/>
              </a:rPr>
              <a:t>Use </a:t>
            </a:r>
            <a:r>
              <a:rPr lang="en-GB" sz="2400" b="1" i="1" dirty="0">
                <a:solidFill>
                  <a:srgbClr val="FF0000"/>
                </a:solidFill>
                <a:latin typeface="Tw Cen MT" panose="020B0602020104020603" pitchFamily="34" charset="0"/>
              </a:rPr>
              <a:t>the writing frame </a:t>
            </a:r>
          </a:p>
          <a:p>
            <a:pPr>
              <a:lnSpc>
                <a:spcPct val="110000"/>
              </a:lnSpc>
            </a:pPr>
            <a:endParaRPr lang="en-GB" sz="2400" dirty="0" smtClean="0">
              <a:latin typeface="Tw Cen MT" panose="020B0602020104020603" pitchFamily="34" charset="0"/>
            </a:endParaRPr>
          </a:p>
          <a:p>
            <a:pPr>
              <a:lnSpc>
                <a:spcPct val="110000"/>
              </a:lnSpc>
            </a:pPr>
            <a:r>
              <a:rPr lang="en-GB" sz="2800" dirty="0" smtClean="0">
                <a:latin typeface="Tw Cen MT" panose="020B0602020104020603" pitchFamily="34" charset="0"/>
              </a:rPr>
              <a:t>Kasey Ryan is exaggerating when she says “________________ __________________________.”</a:t>
            </a:r>
          </a:p>
          <a:p>
            <a:pPr>
              <a:lnSpc>
                <a:spcPct val="110000"/>
              </a:lnSpc>
            </a:pPr>
            <a:r>
              <a:rPr lang="en-GB" sz="2800" dirty="0" smtClean="0">
                <a:latin typeface="Tw Cen MT" panose="020B0602020104020603" pitchFamily="34" charset="0"/>
              </a:rPr>
              <a:t>I know this because the table shows _______________________________ _______________.</a:t>
            </a:r>
          </a:p>
        </p:txBody>
      </p:sp>
      <p:pic>
        <p:nvPicPr>
          <p:cNvPr id="7" name="Picture 6" descr="301 Moved Permanentl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9425" y="5067300"/>
            <a:ext cx="1552575" cy="1790700"/>
          </a:xfrm>
          <a:prstGeom prst="rect">
            <a:avLst/>
          </a:prstGeom>
        </p:spPr>
      </p:pic>
    </p:spTree>
    <p:extLst>
      <p:ext uri="{BB962C8B-B14F-4D97-AF65-F5344CB8AC3E}">
        <p14:creationId xmlns:p14="http://schemas.microsoft.com/office/powerpoint/2010/main" val="742845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latin typeface="Tw Cen MT" panose="020B0602020104020603" pitchFamily="34" charset="0"/>
              </a:rPr>
              <a:t>How has China changed? </a:t>
            </a:r>
            <a:endParaRPr lang="en-GB" u="sng" dirty="0">
              <a:latin typeface="Tw Cen MT" panose="020B0602020104020603" pitchFamily="34" charset="0"/>
            </a:endParaRPr>
          </a:p>
        </p:txBody>
      </p:sp>
      <p:sp>
        <p:nvSpPr>
          <p:cNvPr id="3" name="Content Placeholder 2"/>
          <p:cNvSpPr>
            <a:spLocks noGrp="1"/>
          </p:cNvSpPr>
          <p:nvPr>
            <p:ph idx="1"/>
          </p:nvPr>
        </p:nvSpPr>
        <p:spPr/>
        <p:txBody>
          <a:bodyPr>
            <a:normAutofit/>
          </a:bodyPr>
          <a:lstStyle/>
          <a:p>
            <a:pPr marL="0" indent="0">
              <a:buNone/>
            </a:pPr>
            <a:r>
              <a:rPr lang="en-GB" sz="3200" dirty="0">
                <a:latin typeface="Tw Cen MT" panose="020B0602020104020603" pitchFamily="34" charset="0"/>
              </a:rPr>
              <a:t>China is a country which is </a:t>
            </a:r>
            <a:r>
              <a:rPr lang="en-GB" sz="3200" dirty="0">
                <a:solidFill>
                  <a:srgbClr val="FF0000"/>
                </a:solidFill>
                <a:latin typeface="Tw Cen MT" panose="020B0602020104020603" pitchFamily="34" charset="0"/>
              </a:rPr>
              <a:t>changing fast</a:t>
            </a:r>
            <a:r>
              <a:rPr lang="en-GB" sz="3200" dirty="0">
                <a:latin typeface="Tw Cen MT" panose="020B0602020104020603" pitchFamily="34" charset="0"/>
              </a:rPr>
              <a:t>. Sixty years ago most Chinese people lived in the country following an </a:t>
            </a:r>
            <a:r>
              <a:rPr lang="en-GB" sz="3200" dirty="0">
                <a:solidFill>
                  <a:srgbClr val="FF0000"/>
                </a:solidFill>
                <a:latin typeface="Tw Cen MT" panose="020B0602020104020603" pitchFamily="34" charset="0"/>
              </a:rPr>
              <a:t>agricultural</a:t>
            </a:r>
            <a:r>
              <a:rPr lang="en-GB" sz="3200" dirty="0">
                <a:latin typeface="Tw Cen MT" panose="020B0602020104020603" pitchFamily="34" charset="0"/>
              </a:rPr>
              <a:t> (or farming) way of life that had not changed for centuries. Today, however, around half of Chinese people live in cities and millions more Chinese are expected to migrate there in the next 20 years. The most populated city in China is </a:t>
            </a:r>
            <a:r>
              <a:rPr lang="en-GB" sz="3200" dirty="0">
                <a:solidFill>
                  <a:srgbClr val="FF0000"/>
                </a:solidFill>
                <a:latin typeface="Tw Cen MT" panose="020B0602020104020603" pitchFamily="34" charset="0"/>
              </a:rPr>
              <a:t>Shanghai</a:t>
            </a:r>
            <a:r>
              <a:rPr lang="en-GB" sz="3200" dirty="0">
                <a:latin typeface="Tw Cen MT" panose="020B0602020104020603" pitchFamily="34" charset="0"/>
              </a:rPr>
              <a:t> where there are </a:t>
            </a:r>
            <a:r>
              <a:rPr lang="en-GB" sz="3200" dirty="0" smtClean="0">
                <a:solidFill>
                  <a:srgbClr val="FF0000"/>
                </a:solidFill>
                <a:latin typeface="Tw Cen MT" panose="020B0602020104020603" pitchFamily="34" charset="0"/>
              </a:rPr>
              <a:t>24m </a:t>
            </a:r>
            <a:r>
              <a:rPr lang="en-GB" sz="3200" dirty="0">
                <a:solidFill>
                  <a:srgbClr val="FF0000"/>
                </a:solidFill>
                <a:latin typeface="Tw Cen MT" panose="020B0602020104020603" pitchFamily="34" charset="0"/>
              </a:rPr>
              <a:t>people. </a:t>
            </a:r>
          </a:p>
          <a:p>
            <a:endParaRPr lang="en-GB" sz="3200" dirty="0">
              <a:latin typeface="Tw Cen MT" panose="020B0602020104020603" pitchFamily="34" charset="0"/>
            </a:endParaRPr>
          </a:p>
        </p:txBody>
      </p:sp>
      <p:pic>
        <p:nvPicPr>
          <p:cNvPr id="4" name="Picture 3" descr="Strathcona Beekeepers: The Beekeepers' Librar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8969" y="143364"/>
            <a:ext cx="1229661" cy="1547324"/>
          </a:xfrm>
          <a:prstGeom prst="rect">
            <a:avLst/>
          </a:prstGeom>
        </p:spPr>
      </p:pic>
    </p:spTree>
    <p:extLst>
      <p:ext uri="{BB962C8B-B14F-4D97-AF65-F5344CB8AC3E}">
        <p14:creationId xmlns:p14="http://schemas.microsoft.com/office/powerpoint/2010/main" val="1061371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1111</TotalTime>
  <Words>825</Words>
  <Application>Microsoft Office PowerPoint</Application>
  <PresentationFormat>Widescreen</PresentationFormat>
  <Paragraphs>123</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Comic Sans MS</vt:lpstr>
      <vt:lpstr>Tw Cen MT</vt:lpstr>
      <vt:lpstr>Office Theme</vt:lpstr>
      <vt:lpstr>China: Why Study it?</vt:lpstr>
      <vt:lpstr>Starter </vt:lpstr>
      <vt:lpstr>An Introduction to China    </vt:lpstr>
      <vt:lpstr>PowerPoint Presentation</vt:lpstr>
      <vt:lpstr>Watch and take notes:</vt:lpstr>
      <vt:lpstr>PowerPoint Presentation</vt:lpstr>
      <vt:lpstr>PowerPoint Presentation</vt:lpstr>
      <vt:lpstr>PowerPoint Presentation</vt:lpstr>
      <vt:lpstr>How has China changed? </vt:lpstr>
      <vt:lpstr>How has China changed? </vt:lpstr>
      <vt:lpstr>PowerPoint Presentation</vt:lpstr>
      <vt:lpstr>PowerPoint Presentation</vt:lpstr>
      <vt:lpstr>Plenary </vt:lpstr>
    </vt:vector>
  </TitlesOfParts>
  <Company>North Lanarkshire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China: Lesson One</dc:title>
  <dc:creator>Alanna Simpson</dc:creator>
  <cp:lastModifiedBy>Emma Noble</cp:lastModifiedBy>
  <cp:revision>53</cp:revision>
  <cp:lastPrinted>2019-06-06T09:51:56Z</cp:lastPrinted>
  <dcterms:created xsi:type="dcterms:W3CDTF">2016-04-28T09:16:08Z</dcterms:created>
  <dcterms:modified xsi:type="dcterms:W3CDTF">2019-06-06T11:09:35Z</dcterms:modified>
</cp:coreProperties>
</file>