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notesMasterIdLst>
    <p:notesMasterId r:id="rId20"/>
  </p:notesMasterIdLst>
  <p:handoutMasterIdLst>
    <p:handoutMasterId r:id="rId21"/>
  </p:handoutMasterIdLst>
  <p:sldIdLst>
    <p:sldId id="264" r:id="rId2"/>
    <p:sldId id="267" r:id="rId3"/>
    <p:sldId id="269" r:id="rId4"/>
    <p:sldId id="270" r:id="rId5"/>
    <p:sldId id="263" r:id="rId6"/>
    <p:sldId id="279" r:id="rId7"/>
    <p:sldId id="280" r:id="rId8"/>
    <p:sldId id="281" r:id="rId9"/>
    <p:sldId id="277" r:id="rId10"/>
    <p:sldId id="278" r:id="rId11"/>
    <p:sldId id="260" r:id="rId12"/>
    <p:sldId id="261" r:id="rId13"/>
    <p:sldId id="282" r:id="rId14"/>
    <p:sldId id="276" r:id="rId15"/>
    <p:sldId id="273" r:id="rId16"/>
    <p:sldId id="274" r:id="rId17"/>
    <p:sldId id="275" r:id="rId18"/>
    <p:sldId id="262" r:id="rId19"/>
  </p:sldIdLst>
  <p:sldSz cx="12192000" cy="6858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3" autoAdjust="0"/>
    <p:restoredTop sz="83676" autoAdjust="0"/>
  </p:normalViewPr>
  <p:slideViewPr>
    <p:cSldViewPr snapToGrid="0">
      <p:cViewPr varScale="1">
        <p:scale>
          <a:sx n="76" d="100"/>
          <a:sy n="76" d="100"/>
        </p:scale>
        <p:origin x="1140" y="90"/>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90665"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95300"/>
          </a:xfrm>
          <a:prstGeom prst="rect">
            <a:avLst/>
          </a:prstGeom>
        </p:spPr>
        <p:txBody>
          <a:bodyPr vert="horz" lIns="91440" tIns="45720" rIns="91440" bIns="45720" rtlCol="0"/>
          <a:lstStyle>
            <a:lvl1pPr algn="r">
              <a:defRPr sz="1200"/>
            </a:lvl1pPr>
          </a:lstStyle>
          <a:p>
            <a:fld id="{4F08E091-988A-4CA2-8958-20F7794108DE}" type="datetimeFigureOut">
              <a:rPr lang="en-GB" smtClean="0"/>
              <a:t>24/01/2019</a:t>
            </a:fld>
            <a:endParaRPr lang="en-GB"/>
          </a:p>
        </p:txBody>
      </p:sp>
      <p:sp>
        <p:nvSpPr>
          <p:cNvPr id="4" name="Footer Placeholder 3"/>
          <p:cNvSpPr>
            <a:spLocks noGrp="1"/>
          </p:cNvSpPr>
          <p:nvPr>
            <p:ph type="ftr" sz="quarter" idx="2"/>
          </p:nvPr>
        </p:nvSpPr>
        <p:spPr>
          <a:xfrm>
            <a:off x="1" y="9377363"/>
            <a:ext cx="2890665"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377363"/>
            <a:ext cx="2890665" cy="495300"/>
          </a:xfrm>
          <a:prstGeom prst="rect">
            <a:avLst/>
          </a:prstGeom>
        </p:spPr>
        <p:txBody>
          <a:bodyPr vert="horz" lIns="91440" tIns="45720" rIns="91440" bIns="45720" rtlCol="0" anchor="b"/>
          <a:lstStyle>
            <a:lvl1pPr algn="r">
              <a:defRPr sz="1200"/>
            </a:lvl1pPr>
          </a:lstStyle>
          <a:p>
            <a:fld id="{0D6FCDF2-14BB-4FED-BD38-5A890FDB0F9E}" type="slidenum">
              <a:rPr lang="en-GB" smtClean="0"/>
              <a:t>‹#›</a:t>
            </a:fld>
            <a:endParaRPr lang="en-GB"/>
          </a:p>
        </p:txBody>
      </p:sp>
    </p:spTree>
    <p:extLst>
      <p:ext uri="{BB962C8B-B14F-4D97-AF65-F5344CB8AC3E}">
        <p14:creationId xmlns:p14="http://schemas.microsoft.com/office/powerpoint/2010/main" val="2010974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11AE4827-0136-47C3-BD9F-7BD3C3971869}" type="datetimeFigureOut">
              <a:rPr lang="en-GB" smtClean="0"/>
              <a:t>24/01/2019</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21"/>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9"/>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9"/>
            <a:ext cx="2889938" cy="495347"/>
          </a:xfrm>
          <a:prstGeom prst="rect">
            <a:avLst/>
          </a:prstGeom>
        </p:spPr>
        <p:txBody>
          <a:bodyPr vert="horz" lIns="91440" tIns="45720" rIns="91440" bIns="45720" rtlCol="0" anchor="b"/>
          <a:lstStyle>
            <a:lvl1pPr algn="r">
              <a:defRPr sz="1200"/>
            </a:lvl1pPr>
          </a:lstStyle>
          <a:p>
            <a:fld id="{6A78A10F-0D09-466E-9B1A-E35EFBB96AEB}" type="slidenum">
              <a:rPr lang="en-GB" smtClean="0"/>
              <a:t>‹#›</a:t>
            </a:fld>
            <a:endParaRPr lang="en-GB"/>
          </a:p>
        </p:txBody>
      </p:sp>
    </p:spTree>
    <p:extLst>
      <p:ext uri="{BB962C8B-B14F-4D97-AF65-F5344CB8AC3E}">
        <p14:creationId xmlns:p14="http://schemas.microsoft.com/office/powerpoint/2010/main" val="97005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Format of this evening</a:t>
            </a:r>
            <a:r>
              <a:rPr lang="en-GB" baseline="0" dirty="0" smtClean="0"/>
              <a:t> is that there will be a short presentation from me about the format and structures of the Subject Decision programme for our young people. Thereafter, there is an opportunity for you to go into the Social Area and there are a  range of people who will assist you.</a:t>
            </a:r>
          </a:p>
          <a:p>
            <a:endParaRPr lang="en-GB" baseline="0" dirty="0" smtClean="0"/>
          </a:p>
          <a:p>
            <a:pPr marL="171450" indent="-171450">
              <a:buFont typeface="Arial" panose="020B0604020202020204" pitchFamily="34" charset="0"/>
              <a:buChar char="•"/>
            </a:pPr>
            <a:r>
              <a:rPr lang="en-GB" baseline="0" dirty="0" smtClean="0"/>
              <a:t>We have some departments represented tonight where staff are on had to help you with queries and advice about subjects and potential pathways for pupils. </a:t>
            </a:r>
          </a:p>
          <a:p>
            <a:pPr marL="171450" indent="-171450">
              <a:buFont typeface="Arial" panose="020B0604020202020204" pitchFamily="34" charset="0"/>
              <a:buChar char="•"/>
            </a:pPr>
            <a:r>
              <a:rPr lang="en-GB" baseline="0" dirty="0" smtClean="0"/>
              <a:t>To assist departments, we also have current pupils in S6 who are curriculum and school  leaders who can tell you about their experiences regarding the choices they have made and the pathways this has led to for them. </a:t>
            </a:r>
          </a:p>
          <a:p>
            <a:pPr marL="171450" indent="-171450">
              <a:buFont typeface="Arial" panose="020B0604020202020204" pitchFamily="34" charset="0"/>
              <a:buChar char="•"/>
            </a:pPr>
            <a:r>
              <a:rPr lang="en-GB" baseline="0" dirty="0" smtClean="0"/>
              <a:t>We also have a group of former pupils who are all currently in first year at university and will also help to offer support and advice about their pathways to careers and study. </a:t>
            </a:r>
          </a:p>
          <a:p>
            <a:pPr marL="171450" indent="-171450">
              <a:buFont typeface="Arial" panose="020B0604020202020204" pitchFamily="34" charset="0"/>
              <a:buChar char="•"/>
            </a:pPr>
            <a:r>
              <a:rPr lang="en-GB" baseline="0" dirty="0" smtClean="0"/>
              <a:t>We also link with a number of outside industries and we have a representative from Bosch who can again offer advice and direction. </a:t>
            </a:r>
          </a:p>
          <a:p>
            <a:pPr marL="171450" indent="-171450">
              <a:buFont typeface="Arial" panose="020B0604020202020204" pitchFamily="34" charset="0"/>
              <a:buChar char="•"/>
            </a:pPr>
            <a:r>
              <a:rPr lang="en-GB" baseline="0" dirty="0" smtClean="0"/>
              <a:t>Skills Development Scotland staff are her to help offer further clarity about careers and the work which is already underway for the pupils in S2 </a:t>
            </a:r>
          </a:p>
          <a:p>
            <a:pPr marL="171450" indent="-171450">
              <a:buFont typeface="Arial" panose="020B0604020202020204" pitchFamily="34" charset="0"/>
              <a:buChar char="•"/>
            </a:pPr>
            <a:r>
              <a:rPr lang="en-GB" baseline="0" dirty="0" smtClean="0"/>
              <a:t>and our school librarian is on hand to offer support as she plays a big role in the careers support and information literacy of our pupils.</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a:t>
            </a:fld>
            <a:endParaRPr lang="en-GB"/>
          </a:p>
        </p:txBody>
      </p:sp>
    </p:spTree>
    <p:extLst>
      <p:ext uri="{BB962C8B-B14F-4D97-AF65-F5344CB8AC3E}">
        <p14:creationId xmlns:p14="http://schemas.microsoft.com/office/powerpoint/2010/main" val="160119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in addition to all the</a:t>
            </a:r>
            <a:r>
              <a:rPr lang="en-GB" baseline="0" dirty="0"/>
              <a:t> work done in Personal</a:t>
            </a:r>
            <a:r>
              <a:rPr lang="en-GB" dirty="0"/>
              <a:t> Support</a:t>
            </a:r>
            <a:r>
              <a:rPr lang="en-GB" baseline="0" dirty="0"/>
              <a:t>, there is a whole programme of events designed to support the home-school partnership as our young people undertake this important step in their learning journey.</a:t>
            </a:r>
          </a:p>
          <a:p>
            <a:endParaRPr lang="en-GB" baseline="0" dirty="0"/>
          </a:p>
          <a:p>
            <a:r>
              <a:rPr lang="en-GB" baseline="0" dirty="0"/>
              <a:t>During the Subject Decisions programme, pupils have  received information leaflets and booklets are online which will help to inform them about the Subject Decisions process and the subjects which they will be able to choose.   We would actively encourage both pupils and parents to supplement this with their own research on subjects using sites such as the SQA, My World of Work and Plan It Plus so that they can be as informed as possible about what the different subjects involve and how these help to support particular career paths.  This is especially important for subjects which pupils may choose which they have not studied before such as Personal Development or  Accounting.</a:t>
            </a:r>
          </a:p>
          <a:p>
            <a:endParaRPr lang="en-GB" baseline="0" dirty="0"/>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10</a:t>
            </a:fld>
            <a:endParaRPr lang="en-GB"/>
          </a:p>
        </p:txBody>
      </p:sp>
    </p:spTree>
    <p:extLst>
      <p:ext uri="{BB962C8B-B14F-4D97-AF65-F5344CB8AC3E}">
        <p14:creationId xmlns:p14="http://schemas.microsoft.com/office/powerpoint/2010/main" val="101236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the personal support through Personal</a:t>
            </a:r>
            <a:r>
              <a:rPr lang="en-GB" baseline="0" dirty="0"/>
              <a:t> Support </a:t>
            </a:r>
            <a:r>
              <a:rPr lang="en-GB" dirty="0"/>
              <a:t>involves using the Plan It Plus resources</a:t>
            </a:r>
            <a:r>
              <a:rPr lang="en-GB" baseline="0" dirty="0"/>
              <a:t> online.  Your son or daughter will be able to use this resource to research subjects, careers and qualifications.  It is a resource which can be used at home with the username and password set up in school and really does provide an excellent opportunity for parents to be involved in researching and discussing future careers and learning.</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11</a:t>
            </a:fld>
            <a:endParaRPr lang="en-GB"/>
          </a:p>
        </p:txBody>
      </p:sp>
    </p:spTree>
    <p:extLst>
      <p:ext uri="{BB962C8B-B14F-4D97-AF65-F5344CB8AC3E}">
        <p14:creationId xmlns:p14="http://schemas.microsoft.com/office/powerpoint/2010/main" val="227647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resource which provides excellent materials to</a:t>
            </a:r>
            <a:r>
              <a:rPr lang="en-GB" baseline="0" dirty="0"/>
              <a:t> use at home is the My World of Work website.  This provides information and advice for young people and parents in all areas of subject decisions, careers and jobs.  There is an excellent section which allows young people to assess their strengths and it even allows them to collect 150 Young Scot points when they take the quiz!  Very worthwhile for those who save their points to claim prizes from the Young Scot website at the end of each term!</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12</a:t>
            </a:fld>
            <a:endParaRPr lang="en-GB"/>
          </a:p>
        </p:txBody>
      </p:sp>
    </p:spTree>
    <p:extLst>
      <p:ext uri="{BB962C8B-B14F-4D97-AF65-F5344CB8AC3E}">
        <p14:creationId xmlns:p14="http://schemas.microsoft.com/office/powerpoint/2010/main" val="24271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78A10F-0D09-466E-9B1A-E35EFBB96AEB}" type="slidenum">
              <a:rPr lang="en-GB" smtClean="0"/>
              <a:t>13</a:t>
            </a:fld>
            <a:endParaRPr lang="en-GB"/>
          </a:p>
        </p:txBody>
      </p:sp>
    </p:spTree>
    <p:extLst>
      <p:ext uri="{BB962C8B-B14F-4D97-AF65-F5344CB8AC3E}">
        <p14:creationId xmlns:p14="http://schemas.microsoft.com/office/powerpoint/2010/main" val="1051636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help inform parents and young people further, we often refer you to the National Parent</a:t>
            </a:r>
            <a:r>
              <a:rPr lang="en-GB" baseline="0" dirty="0" smtClean="0"/>
              <a:t> Forum of Scotland and in this there is really helpful information about the National Qualifications and what format these programmes take. This is a really worthwhile exercise to undertake with your sons and daughters together as you begin to see the framework for subjects and the demands and challenges these pose.</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14</a:t>
            </a:fld>
            <a:endParaRPr lang="en-GB"/>
          </a:p>
        </p:txBody>
      </p:sp>
    </p:spTree>
    <p:extLst>
      <p:ext uri="{BB962C8B-B14F-4D97-AF65-F5344CB8AC3E}">
        <p14:creationId xmlns:p14="http://schemas.microsoft.com/office/powerpoint/2010/main" val="59009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staying true to the CFE in the Junior Phase,  in S3 there is a period of transition from Aug –Nov</a:t>
            </a:r>
            <a:r>
              <a:rPr lang="en-GB" baseline="0" dirty="0"/>
              <a:t> when course work relates to the experiences and outcomes before national qualifications start.</a:t>
            </a:r>
          </a:p>
          <a:p>
            <a:endParaRPr lang="en-GB" baseline="0" dirty="0"/>
          </a:p>
          <a:p>
            <a:r>
              <a:rPr lang="en-GB" baseline="0" dirty="0"/>
              <a:t>The S3 </a:t>
            </a:r>
            <a:r>
              <a:rPr lang="en-GB" baseline="0" dirty="0" smtClean="0"/>
              <a:t>Tracking </a:t>
            </a:r>
            <a:r>
              <a:rPr lang="en-GB" baseline="0" dirty="0"/>
              <a:t>report will refer to the progress with these </a:t>
            </a:r>
            <a:r>
              <a:rPr lang="en-GB" baseline="0" dirty="0" smtClean="0"/>
              <a:t>benchmarks and </a:t>
            </a:r>
            <a:r>
              <a:rPr lang="en-GB" baseline="0" dirty="0"/>
              <a:t>the parents evening in S3 </a:t>
            </a:r>
            <a:r>
              <a:rPr lang="en-GB" baseline="0" dirty="0" smtClean="0"/>
              <a:t>in the spring will </a:t>
            </a:r>
            <a:r>
              <a:rPr lang="en-GB" baseline="0" dirty="0"/>
              <a:t>be able to give an insight into your son or daughter’s progress into national qualifications.</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15</a:t>
            </a:fld>
            <a:endParaRPr lang="en-GB"/>
          </a:p>
        </p:txBody>
      </p:sp>
    </p:spTree>
    <p:extLst>
      <p:ext uri="{BB962C8B-B14F-4D97-AF65-F5344CB8AC3E}">
        <p14:creationId xmlns:p14="http://schemas.microsoft.com/office/powerpoint/2010/main" val="1829546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78A10F-0D09-466E-9B1A-E35EFBB96AEB}" type="slidenum">
              <a:rPr lang="en-GB" smtClean="0"/>
              <a:t>16</a:t>
            </a:fld>
            <a:endParaRPr lang="en-GB"/>
          </a:p>
        </p:txBody>
      </p:sp>
    </p:spTree>
    <p:extLst>
      <p:ext uri="{BB962C8B-B14F-4D97-AF65-F5344CB8AC3E}">
        <p14:creationId xmlns:p14="http://schemas.microsoft.com/office/powerpoint/2010/main" val="42924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17</a:t>
            </a:fld>
            <a:endParaRPr lang="en-GB"/>
          </a:p>
        </p:txBody>
      </p:sp>
    </p:spTree>
    <p:extLst>
      <p:ext uri="{BB962C8B-B14F-4D97-AF65-F5344CB8AC3E}">
        <p14:creationId xmlns:p14="http://schemas.microsoft.com/office/powerpoint/2010/main" val="10594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dirty="0" smtClean="0"/>
              <a:t>Thank you for coming this evening and now could I invite you</a:t>
            </a:r>
            <a:r>
              <a:rPr lang="en-GB" baseline="0" dirty="0" smtClean="0"/>
              <a:t> to go into our Social Area and talk to our pupils, staff and links who can offer you further support and advice.</a:t>
            </a:r>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18</a:t>
            </a:fld>
            <a:endParaRPr lang="en-GB"/>
          </a:p>
        </p:txBody>
      </p:sp>
    </p:spTree>
    <p:extLst>
      <p:ext uri="{BB962C8B-B14F-4D97-AF65-F5344CB8AC3E}">
        <p14:creationId xmlns:p14="http://schemas.microsoft.com/office/powerpoint/2010/main" val="262015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2</a:t>
            </a:fld>
            <a:endParaRPr lang="en-GB"/>
          </a:p>
        </p:txBody>
      </p:sp>
    </p:spTree>
    <p:extLst>
      <p:ext uri="{BB962C8B-B14F-4D97-AF65-F5344CB8AC3E}">
        <p14:creationId xmlns:p14="http://schemas.microsoft.com/office/powerpoint/2010/main" val="256576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3</a:t>
            </a:fld>
            <a:endParaRPr lang="en-GB"/>
          </a:p>
        </p:txBody>
      </p:sp>
    </p:spTree>
    <p:extLst>
      <p:ext uri="{BB962C8B-B14F-4D97-AF65-F5344CB8AC3E}">
        <p14:creationId xmlns:p14="http://schemas.microsoft.com/office/powerpoint/2010/main" val="118708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4</a:t>
            </a:fld>
            <a:endParaRPr lang="en-GB"/>
          </a:p>
        </p:txBody>
      </p:sp>
    </p:spTree>
    <p:extLst>
      <p:ext uri="{BB962C8B-B14F-4D97-AF65-F5344CB8AC3E}">
        <p14:creationId xmlns:p14="http://schemas.microsoft.com/office/powerpoint/2010/main" val="59991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Curriculum Structure</a:t>
            </a:r>
            <a:r>
              <a:rPr lang="en-GB" baseline="0" dirty="0"/>
              <a:t> will allow pupils to study 8 subjects in 3</a:t>
            </a:r>
            <a:r>
              <a:rPr lang="en-GB" baseline="30000" dirty="0"/>
              <a:t>rd</a:t>
            </a:r>
            <a:r>
              <a:rPr lang="en-GB" baseline="0" dirty="0"/>
              <a:t> year to complete the BGE, </a:t>
            </a:r>
            <a:r>
              <a:rPr lang="en-GB" b="1" u="sng" baseline="0" dirty="0"/>
              <a:t>but with a view to dropping one subject in S4 to study 7 Nationals.</a:t>
            </a:r>
            <a:endParaRPr lang="en-GB" b="1" u="sng" dirty="0"/>
          </a:p>
        </p:txBody>
      </p:sp>
      <p:sp>
        <p:nvSpPr>
          <p:cNvPr id="4" name="Slide Number Placeholder 3"/>
          <p:cNvSpPr>
            <a:spLocks noGrp="1"/>
          </p:cNvSpPr>
          <p:nvPr>
            <p:ph type="sldNum" sz="quarter" idx="10"/>
          </p:nvPr>
        </p:nvSpPr>
        <p:spPr/>
        <p:txBody>
          <a:bodyPr/>
          <a:lstStyle/>
          <a:p>
            <a:fld id="{6A78A10F-0D09-466E-9B1A-E35EFBB96AEB}" type="slidenum">
              <a:rPr lang="en-GB" smtClean="0"/>
              <a:t>5</a:t>
            </a:fld>
            <a:endParaRPr lang="en-GB"/>
          </a:p>
        </p:txBody>
      </p:sp>
    </p:spTree>
    <p:extLst>
      <p:ext uri="{BB962C8B-B14F-4D97-AF65-F5344CB8AC3E}">
        <p14:creationId xmlns:p14="http://schemas.microsoft.com/office/powerpoint/2010/main" val="4047816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78A10F-0D09-466E-9B1A-E35EFBB96AEB}" type="slidenum">
              <a:rPr lang="en-GB" smtClean="0"/>
              <a:t>6</a:t>
            </a:fld>
            <a:endParaRPr lang="en-GB"/>
          </a:p>
        </p:txBody>
      </p:sp>
    </p:spTree>
    <p:extLst>
      <p:ext uri="{BB962C8B-B14F-4D97-AF65-F5344CB8AC3E}">
        <p14:creationId xmlns:p14="http://schemas.microsoft.com/office/powerpoint/2010/main" val="146899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Step 1, pupils</a:t>
            </a:r>
            <a:r>
              <a:rPr lang="en-GB" baseline="0" dirty="0"/>
              <a:t> choose one subject area in each column as above.</a:t>
            </a:r>
            <a:endParaRPr lang="en-US" dirty="0"/>
          </a:p>
        </p:txBody>
      </p:sp>
      <p:sp>
        <p:nvSpPr>
          <p:cNvPr id="4" name="Slide Number Placeholder 3"/>
          <p:cNvSpPr>
            <a:spLocks noGrp="1"/>
          </p:cNvSpPr>
          <p:nvPr>
            <p:ph type="sldNum" sz="quarter" idx="10"/>
          </p:nvPr>
        </p:nvSpPr>
        <p:spPr/>
        <p:txBody>
          <a:bodyPr/>
          <a:lstStyle/>
          <a:p>
            <a:fld id="{6A78A10F-0D09-466E-9B1A-E35EFBB96AEB}" type="slidenum">
              <a:rPr lang="en-GB" smtClean="0"/>
              <a:t>7</a:t>
            </a:fld>
            <a:endParaRPr lang="en-GB"/>
          </a:p>
        </p:txBody>
      </p:sp>
    </p:spTree>
    <p:extLst>
      <p:ext uri="{BB962C8B-B14F-4D97-AF65-F5344CB8AC3E}">
        <p14:creationId xmlns:p14="http://schemas.microsoft.com/office/powerpoint/2010/main" val="245753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a:t>
            </a:r>
            <a:r>
              <a:rPr lang="en-GB" baseline="0" dirty="0"/>
              <a:t> the move to Step 2 where you can choose from the Health and Well-being curricular area or Languages. If you do not choose from these areas, you can go back to the box in the previous slide and choose another two from Expressive Arts, Sciences, Social Subjects and Technologies.</a:t>
            </a:r>
            <a:endParaRPr lang="en-US" dirty="0"/>
          </a:p>
        </p:txBody>
      </p:sp>
      <p:sp>
        <p:nvSpPr>
          <p:cNvPr id="4" name="Slide Number Placeholder 3"/>
          <p:cNvSpPr>
            <a:spLocks noGrp="1"/>
          </p:cNvSpPr>
          <p:nvPr>
            <p:ph type="sldNum" sz="quarter" idx="10"/>
          </p:nvPr>
        </p:nvSpPr>
        <p:spPr/>
        <p:txBody>
          <a:bodyPr/>
          <a:lstStyle/>
          <a:p>
            <a:fld id="{6A78A10F-0D09-466E-9B1A-E35EFBB96AEB}" type="slidenum">
              <a:rPr lang="en-GB" smtClean="0"/>
              <a:t>8</a:t>
            </a:fld>
            <a:endParaRPr lang="en-GB"/>
          </a:p>
        </p:txBody>
      </p:sp>
    </p:spTree>
    <p:extLst>
      <p:ext uri="{BB962C8B-B14F-4D97-AF65-F5344CB8AC3E}">
        <p14:creationId xmlns:p14="http://schemas.microsoft.com/office/powerpoint/2010/main" val="175120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very thorough and planned programme of personal support which is designed to prepare and inform our young people to undertake this next important step in their learning journey.</a:t>
            </a:r>
          </a:p>
          <a:p>
            <a:endParaRPr lang="en-GB" dirty="0"/>
          </a:p>
          <a:p>
            <a:r>
              <a:rPr lang="en-GB" dirty="0"/>
              <a:t>The key driver of this support is our Personal Support programme.  In</a:t>
            </a:r>
            <a:r>
              <a:rPr lang="en-GB" baseline="0" dirty="0"/>
              <a:t> the last few months </a:t>
            </a:r>
            <a:r>
              <a:rPr lang="en-GB" dirty="0"/>
              <a:t>your sons and daughters have</a:t>
            </a:r>
            <a:r>
              <a:rPr lang="en-GB" baseline="0" dirty="0"/>
              <a:t> been</a:t>
            </a:r>
            <a:r>
              <a:rPr lang="en-GB" dirty="0"/>
              <a:t> working with their</a:t>
            </a:r>
            <a:r>
              <a:rPr lang="en-GB" baseline="0" dirty="0"/>
              <a:t> teachers</a:t>
            </a:r>
            <a:r>
              <a:rPr lang="en-GB" dirty="0"/>
              <a:t>, their Pupil Support teacher and others such as myself, the Librarian and the Careers Service to help them to consider their next learning journey steps and to make informed choices.</a:t>
            </a:r>
          </a:p>
          <a:p>
            <a:r>
              <a:rPr lang="en-GB" dirty="0"/>
              <a:t> </a:t>
            </a:r>
          </a:p>
          <a:p>
            <a:r>
              <a:rPr lang="en-GB" dirty="0"/>
              <a:t>The Personal</a:t>
            </a:r>
            <a:r>
              <a:rPr lang="en-GB" baseline="0" dirty="0"/>
              <a:t> Support </a:t>
            </a:r>
            <a:r>
              <a:rPr lang="en-GB" dirty="0"/>
              <a:t>programme involves our young people considering their individual skills and qualities, exploring different careers and career paths and looking at the range of subjects which are on offer.  Subject specialists will also be providing their classes with information about their individual subjects and will be able to answer any subject-specific questions which pupils may have on an ongoing basis.</a:t>
            </a:r>
          </a:p>
          <a:p>
            <a:endParaRPr lang="en-GB" dirty="0"/>
          </a:p>
        </p:txBody>
      </p:sp>
      <p:sp>
        <p:nvSpPr>
          <p:cNvPr id="4" name="Slide Number Placeholder 3"/>
          <p:cNvSpPr>
            <a:spLocks noGrp="1"/>
          </p:cNvSpPr>
          <p:nvPr>
            <p:ph type="sldNum" sz="quarter" idx="10"/>
          </p:nvPr>
        </p:nvSpPr>
        <p:spPr/>
        <p:txBody>
          <a:bodyPr/>
          <a:lstStyle/>
          <a:p>
            <a:fld id="{6A78A10F-0D09-466E-9B1A-E35EFBB96AEB}" type="slidenum">
              <a:rPr lang="en-GB" smtClean="0"/>
              <a:t>9</a:t>
            </a:fld>
            <a:endParaRPr lang="en-GB"/>
          </a:p>
        </p:txBody>
      </p:sp>
    </p:spTree>
    <p:extLst>
      <p:ext uri="{BB962C8B-B14F-4D97-AF65-F5344CB8AC3E}">
        <p14:creationId xmlns:p14="http://schemas.microsoft.com/office/powerpoint/2010/main" val="1763187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1/24/2019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037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1/24/2019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768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9716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170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742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1/24/2019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432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1/24/2019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883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690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563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87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1/24/2019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696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1/24/2019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393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1/24/2019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803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1/24/2019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479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1/24/2019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27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1/24/2019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7636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1/24/2019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95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1/24/2019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74009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9336582" cy="2677648"/>
          </a:xfrm>
        </p:spPr>
        <p:txBody>
          <a:bodyPr/>
          <a:lstStyle/>
          <a:p>
            <a:pPr algn="ctr"/>
            <a:r>
              <a:rPr lang="en-GB" dirty="0"/>
              <a:t>St Ambrose High School</a:t>
            </a:r>
            <a:br>
              <a:rPr lang="en-GB" dirty="0"/>
            </a:br>
            <a:r>
              <a:rPr lang="en-GB" dirty="0"/>
              <a:t>S2-S3</a:t>
            </a:r>
            <a:r>
              <a:rPr lang="en-GB" sz="4800" dirty="0"/>
              <a:t/>
            </a:r>
            <a:br>
              <a:rPr lang="en-GB" sz="4800" dirty="0"/>
            </a:br>
            <a:r>
              <a:rPr lang="en-GB" sz="4800" dirty="0"/>
              <a:t>Moving into the Final Year of the Broad General Education</a:t>
            </a:r>
          </a:p>
        </p:txBody>
      </p:sp>
      <p:sp>
        <p:nvSpPr>
          <p:cNvPr id="3" name="Subtitle 2"/>
          <p:cNvSpPr>
            <a:spLocks noGrp="1"/>
          </p:cNvSpPr>
          <p:nvPr>
            <p:ph type="subTitle" idx="1"/>
          </p:nvPr>
        </p:nvSpPr>
        <p:spPr>
          <a:xfrm>
            <a:off x="1154955" y="4777380"/>
            <a:ext cx="9336582" cy="861420"/>
          </a:xfrm>
        </p:spPr>
        <p:txBody>
          <a:bodyPr>
            <a:normAutofit/>
          </a:bodyPr>
          <a:lstStyle/>
          <a:p>
            <a:pPr algn="ctr"/>
            <a:r>
              <a:rPr lang="en-GB" sz="4400" dirty="0" smtClean="0"/>
              <a:t>Thursday 24th January 2019</a:t>
            </a:r>
            <a:endParaRPr lang="en-GB" sz="4400" dirty="0"/>
          </a:p>
        </p:txBody>
      </p:sp>
      <p:pic>
        <p:nvPicPr>
          <p:cNvPr id="4" name="Picture 3"/>
          <p:cNvPicPr>
            <a:picLocks noChangeAspect="1"/>
          </p:cNvPicPr>
          <p:nvPr/>
        </p:nvPicPr>
        <p:blipFill>
          <a:blip r:embed="rId3"/>
          <a:stretch>
            <a:fillRect/>
          </a:stretch>
        </p:blipFill>
        <p:spPr>
          <a:xfrm>
            <a:off x="10077514" y="1533146"/>
            <a:ext cx="1126780" cy="1081246"/>
          </a:xfrm>
          <a:prstGeom prst="rect">
            <a:avLst/>
          </a:prstGeom>
        </p:spPr>
      </p:pic>
      <p:pic>
        <p:nvPicPr>
          <p:cNvPr id="5" name="Picture 4"/>
          <p:cNvPicPr>
            <a:picLocks noChangeAspect="1"/>
          </p:cNvPicPr>
          <p:nvPr/>
        </p:nvPicPr>
        <p:blipFill>
          <a:blip r:embed="rId3"/>
          <a:stretch>
            <a:fillRect/>
          </a:stretch>
        </p:blipFill>
        <p:spPr>
          <a:xfrm>
            <a:off x="716972" y="1585074"/>
            <a:ext cx="1072665" cy="1029318"/>
          </a:xfrm>
          <a:prstGeom prst="rect">
            <a:avLst/>
          </a:prstGeom>
        </p:spPr>
      </p:pic>
    </p:spTree>
    <p:extLst>
      <p:ext uri="{BB962C8B-B14F-4D97-AF65-F5344CB8AC3E}">
        <p14:creationId xmlns:p14="http://schemas.microsoft.com/office/powerpoint/2010/main" val="2929730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971" y="2258213"/>
            <a:ext cx="8457276" cy="3785652"/>
          </a:xfrm>
          <a:prstGeom prst="rect">
            <a:avLst/>
          </a:prstGeom>
        </p:spPr>
        <p:txBody>
          <a:bodyPr wrap="square">
            <a:spAutoFit/>
          </a:bodyPr>
          <a:lstStyle/>
          <a:p>
            <a:pPr marL="457200" indent="-457200">
              <a:buFont typeface="Wingdings" panose="05000000000000000000" pitchFamily="2" charset="2"/>
              <a:buChar char="Ø"/>
            </a:pPr>
            <a:r>
              <a:rPr lang="en-GB" sz="2400" dirty="0"/>
              <a:t>Personal Support-ongoing</a:t>
            </a:r>
          </a:p>
          <a:p>
            <a:pPr marL="457200" indent="-457200">
              <a:buFont typeface="Wingdings" panose="05000000000000000000" pitchFamily="2" charset="2"/>
              <a:buChar char="Ø"/>
            </a:pPr>
            <a:r>
              <a:rPr lang="en-GB" sz="2400" dirty="0"/>
              <a:t>Tracking Reports: </a:t>
            </a:r>
            <a:r>
              <a:rPr lang="en-GB" sz="2400" dirty="0" smtClean="0"/>
              <a:t>January 2019 </a:t>
            </a:r>
            <a:r>
              <a:rPr lang="en-GB" sz="2400" dirty="0"/>
              <a:t>and May </a:t>
            </a:r>
            <a:r>
              <a:rPr lang="en-GB" sz="2400" dirty="0" smtClean="0"/>
              <a:t>2019</a:t>
            </a:r>
            <a:endParaRPr lang="en-GB" sz="2400" dirty="0"/>
          </a:p>
          <a:p>
            <a:pPr marL="457200" indent="-457200">
              <a:buFont typeface="Wingdings" panose="05000000000000000000" pitchFamily="2" charset="2"/>
              <a:buChar char="Ø"/>
            </a:pPr>
            <a:r>
              <a:rPr lang="en-GB" sz="2400" dirty="0" smtClean="0"/>
              <a:t>Subject </a:t>
            </a:r>
            <a:r>
              <a:rPr lang="en-GB" sz="2400" dirty="0"/>
              <a:t>Decisions meeting </a:t>
            </a:r>
            <a:r>
              <a:rPr lang="en-GB" sz="2400" dirty="0" smtClean="0"/>
              <a:t>24</a:t>
            </a:r>
            <a:r>
              <a:rPr lang="en-GB" sz="2400" baseline="30000" dirty="0" smtClean="0"/>
              <a:t>th</a:t>
            </a:r>
            <a:r>
              <a:rPr lang="en-GB" sz="2400" dirty="0" smtClean="0"/>
              <a:t> January </a:t>
            </a:r>
            <a:r>
              <a:rPr lang="en-GB" sz="2400" dirty="0" smtClean="0"/>
              <a:t>2019</a:t>
            </a:r>
          </a:p>
          <a:p>
            <a:pPr marL="457200" indent="-457200">
              <a:buFont typeface="Wingdings" panose="05000000000000000000" pitchFamily="2" charset="2"/>
              <a:buChar char="Ø"/>
            </a:pPr>
            <a:r>
              <a:rPr lang="en-GB" sz="2400" dirty="0" smtClean="0"/>
              <a:t>Glasgow Caledonian University Mentors 25</a:t>
            </a:r>
            <a:r>
              <a:rPr lang="en-GB" sz="2400" baseline="30000" dirty="0" smtClean="0"/>
              <a:t>th</a:t>
            </a:r>
            <a:r>
              <a:rPr lang="en-GB" sz="2400" dirty="0" smtClean="0"/>
              <a:t> January 2019</a:t>
            </a:r>
            <a:endParaRPr lang="en-GB" sz="2400" dirty="0" smtClean="0"/>
          </a:p>
          <a:p>
            <a:pPr marL="457200" indent="-457200">
              <a:buFont typeface="Wingdings" panose="05000000000000000000" pitchFamily="2" charset="2"/>
              <a:buChar char="Ø"/>
            </a:pPr>
            <a:r>
              <a:rPr lang="en-GB" sz="2400" dirty="0"/>
              <a:t>S2 Reporting Evening – Thursday 7</a:t>
            </a:r>
            <a:r>
              <a:rPr lang="en-GB" sz="2400" baseline="30000" dirty="0"/>
              <a:t>th</a:t>
            </a:r>
            <a:r>
              <a:rPr lang="en-GB" sz="2400" dirty="0"/>
              <a:t> March </a:t>
            </a:r>
            <a:r>
              <a:rPr lang="en-GB" sz="2400" dirty="0" smtClean="0"/>
              <a:t>2019</a:t>
            </a:r>
            <a:endParaRPr lang="en-GB" sz="2400" dirty="0"/>
          </a:p>
          <a:p>
            <a:pPr marL="457200" indent="-457200">
              <a:buFont typeface="Wingdings" panose="05000000000000000000" pitchFamily="2" charset="2"/>
              <a:buChar char="Ø"/>
            </a:pPr>
            <a:r>
              <a:rPr lang="en-GB" sz="2400" dirty="0"/>
              <a:t>Information Leaflet-already issued to pupils </a:t>
            </a:r>
            <a:r>
              <a:rPr lang="en-GB" sz="2400" dirty="0" smtClean="0"/>
              <a:t>today</a:t>
            </a:r>
            <a:endParaRPr lang="en-GB" sz="2400" dirty="0"/>
          </a:p>
          <a:p>
            <a:pPr marL="457200" indent="-457200">
              <a:buFont typeface="Wingdings" panose="05000000000000000000" pitchFamily="2" charset="2"/>
              <a:buChar char="Ø"/>
            </a:pPr>
            <a:r>
              <a:rPr lang="en-GB" sz="2400" dirty="0"/>
              <a:t>Subject Decisions </a:t>
            </a:r>
            <a:r>
              <a:rPr lang="en-GB" sz="2400" dirty="0" smtClean="0"/>
              <a:t>Booklet- to be published online </a:t>
            </a:r>
            <a:r>
              <a:rPr lang="en-GB" sz="2400" dirty="0"/>
              <a:t>and </a:t>
            </a:r>
            <a:r>
              <a:rPr lang="en-GB" sz="2400" dirty="0" smtClean="0"/>
              <a:t>will be discussed </a:t>
            </a:r>
            <a:r>
              <a:rPr lang="en-GB" sz="2400" dirty="0"/>
              <a:t>with pupils in Personal Support</a:t>
            </a:r>
          </a:p>
          <a:p>
            <a:pPr marL="457200" indent="-457200">
              <a:buFont typeface="Wingdings" panose="05000000000000000000" pitchFamily="2" charset="2"/>
              <a:buChar char="Ø"/>
            </a:pPr>
            <a:r>
              <a:rPr lang="en-GB" sz="2400" dirty="0"/>
              <a:t>Research and discussion</a:t>
            </a:r>
          </a:p>
        </p:txBody>
      </p:sp>
      <p:pic>
        <p:nvPicPr>
          <p:cNvPr id="4" name="Picture 3"/>
          <p:cNvPicPr>
            <a:picLocks noChangeAspect="1"/>
          </p:cNvPicPr>
          <p:nvPr/>
        </p:nvPicPr>
        <p:blipFill>
          <a:blip r:embed="rId3"/>
          <a:stretch>
            <a:fillRect/>
          </a:stretch>
        </p:blipFill>
        <p:spPr>
          <a:xfrm>
            <a:off x="1214748" y="864574"/>
            <a:ext cx="8949704" cy="9632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042" y="2258213"/>
            <a:ext cx="2124075" cy="3790950"/>
          </a:xfrm>
          <a:prstGeom prst="rect">
            <a:avLst/>
          </a:prstGeom>
        </p:spPr>
      </p:pic>
    </p:spTree>
    <p:extLst>
      <p:ext uri="{BB962C8B-B14F-4D97-AF65-F5344CB8AC3E}">
        <p14:creationId xmlns:p14="http://schemas.microsoft.com/office/powerpoint/2010/main" val="2267673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2" t="7549" r="1586" b="13606"/>
          <a:stretch/>
        </p:blipFill>
        <p:spPr>
          <a:xfrm>
            <a:off x="195336" y="98474"/>
            <a:ext cx="11911797" cy="6555544"/>
          </a:xfrm>
          <a:prstGeom prst="rect">
            <a:avLst/>
          </a:prstGeom>
        </p:spPr>
      </p:pic>
    </p:spTree>
    <p:extLst>
      <p:ext uri="{BB962C8B-B14F-4D97-AF65-F5344CB8AC3E}">
        <p14:creationId xmlns:p14="http://schemas.microsoft.com/office/powerpoint/2010/main" val="2958115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2037461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854" y="-99511"/>
            <a:ext cx="11490158" cy="7610475"/>
          </a:xfrm>
          <a:prstGeom prst="rect">
            <a:avLst/>
          </a:prstGeom>
        </p:spPr>
      </p:pic>
    </p:spTree>
    <p:extLst>
      <p:ext uri="{BB962C8B-B14F-4D97-AF65-F5344CB8AC3E}">
        <p14:creationId xmlns:p14="http://schemas.microsoft.com/office/powerpoint/2010/main" val="900576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7758769"/>
          </a:xfrm>
          <a:prstGeom prst="rect">
            <a:avLst/>
          </a:prstGeom>
        </p:spPr>
      </p:pic>
    </p:spTree>
    <p:extLst>
      <p:ext uri="{BB962C8B-B14F-4D97-AF65-F5344CB8AC3E}">
        <p14:creationId xmlns:p14="http://schemas.microsoft.com/office/powerpoint/2010/main" val="899693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25" y="973668"/>
            <a:ext cx="9329195" cy="706964"/>
          </a:xfrm>
        </p:spPr>
        <p:txBody>
          <a:bodyPr/>
          <a:lstStyle/>
          <a:p>
            <a:pPr algn="ctr"/>
            <a:r>
              <a:rPr lang="en-GB" altLang="en-US" dirty="0">
                <a:solidFill>
                  <a:schemeClr val="bg1"/>
                </a:solidFill>
              </a:rPr>
              <a:t>Curriculum for Excellence - Junior Phase</a:t>
            </a:r>
            <a:r>
              <a:rPr lang="en-GB" altLang="en-US" b="1" dirty="0"/>
              <a:t/>
            </a:r>
            <a:br>
              <a:rPr lang="en-GB" altLang="en-US" b="1" dirty="0"/>
            </a:br>
            <a:endParaRPr lang="en-GB" dirty="0"/>
          </a:p>
        </p:txBody>
      </p:sp>
      <p:sp>
        <p:nvSpPr>
          <p:cNvPr id="3" name="Content Placeholder 2"/>
          <p:cNvSpPr>
            <a:spLocks noGrp="1"/>
          </p:cNvSpPr>
          <p:nvPr>
            <p:ph idx="1"/>
          </p:nvPr>
        </p:nvSpPr>
        <p:spPr>
          <a:xfrm>
            <a:off x="1154954" y="2603499"/>
            <a:ext cx="10141937" cy="4086667"/>
          </a:xfrm>
        </p:spPr>
        <p:txBody>
          <a:bodyPr>
            <a:normAutofit fontScale="62500" lnSpcReduction="20000"/>
          </a:bodyPr>
          <a:lstStyle/>
          <a:p>
            <a:pPr algn="just">
              <a:lnSpc>
                <a:spcPct val="120000"/>
              </a:lnSpc>
            </a:pPr>
            <a:r>
              <a:rPr lang="en-GB" altLang="en-US" sz="3300" dirty="0"/>
              <a:t>There is a period of transition from </a:t>
            </a:r>
            <a:r>
              <a:rPr lang="en-GB" altLang="en-US" sz="3300" dirty="0" smtClean="0"/>
              <a:t>June through </a:t>
            </a:r>
            <a:r>
              <a:rPr lang="en-GB" altLang="en-US" sz="3300" dirty="0"/>
              <a:t>to November of S3 when course work can relate to </a:t>
            </a:r>
            <a:r>
              <a:rPr lang="en-GB" altLang="en-US" sz="3300" dirty="0" smtClean="0"/>
              <a:t>BGE Benchmarks before </a:t>
            </a:r>
            <a:r>
              <a:rPr lang="en-GB" altLang="en-US" sz="3300" dirty="0"/>
              <a:t>National Qualifications start.</a:t>
            </a:r>
          </a:p>
          <a:p>
            <a:pPr marL="0" indent="0" algn="just">
              <a:lnSpc>
                <a:spcPct val="120000"/>
              </a:lnSpc>
              <a:buNone/>
            </a:pPr>
            <a:endParaRPr lang="en-GB" altLang="en-US" sz="3300" dirty="0"/>
          </a:p>
          <a:p>
            <a:pPr algn="just">
              <a:lnSpc>
                <a:spcPct val="120000"/>
              </a:lnSpc>
            </a:pPr>
            <a:r>
              <a:rPr lang="en-GB" altLang="en-US" sz="3300" dirty="0"/>
              <a:t>S3 Tracking Reports will refer to progress in </a:t>
            </a:r>
            <a:r>
              <a:rPr lang="en-GB" altLang="en-US" sz="3300" dirty="0" smtClean="0"/>
              <a:t>benchmarks in </a:t>
            </a:r>
            <a:r>
              <a:rPr lang="en-GB" altLang="en-US" sz="3300" dirty="0"/>
              <a:t>each subject studied by </a:t>
            </a:r>
            <a:r>
              <a:rPr lang="en-GB" altLang="en-US" sz="3300" dirty="0" smtClean="0"/>
              <a:t>pupils- these begin to chime with outcomes at </a:t>
            </a:r>
            <a:r>
              <a:rPr lang="en-GB" altLang="en-US" sz="3300" dirty="0" smtClean="0"/>
              <a:t>National </a:t>
            </a:r>
            <a:r>
              <a:rPr lang="en-GB" altLang="en-US" sz="3300" dirty="0" smtClean="0"/>
              <a:t>levels</a:t>
            </a:r>
            <a:endParaRPr lang="en-GB" altLang="en-US" sz="3300" dirty="0"/>
          </a:p>
          <a:p>
            <a:pPr algn="just">
              <a:lnSpc>
                <a:spcPct val="120000"/>
              </a:lnSpc>
            </a:pPr>
            <a:endParaRPr lang="en-GB" altLang="en-US" sz="3300" dirty="0"/>
          </a:p>
          <a:p>
            <a:pPr algn="just">
              <a:lnSpc>
                <a:spcPct val="120000"/>
              </a:lnSpc>
            </a:pPr>
            <a:r>
              <a:rPr lang="en-GB" altLang="en-US" sz="3300" dirty="0"/>
              <a:t>Reporting </a:t>
            </a:r>
            <a:r>
              <a:rPr lang="en-GB" altLang="en-US" sz="3300" dirty="0" smtClean="0"/>
              <a:t>meeting in the Spring </a:t>
            </a:r>
            <a:r>
              <a:rPr lang="en-GB" altLang="en-US" sz="3300" dirty="0"/>
              <a:t>term of S3 will provide an insight into progress </a:t>
            </a:r>
            <a:r>
              <a:rPr lang="en-GB" altLang="en-US" sz="3300" dirty="0" smtClean="0"/>
              <a:t>towards </a:t>
            </a:r>
            <a:r>
              <a:rPr lang="en-GB" altLang="en-US" sz="3300" dirty="0"/>
              <a:t>the national qualifications</a:t>
            </a:r>
          </a:p>
          <a:p>
            <a:endParaRPr lang="en-GB" dirty="0"/>
          </a:p>
        </p:txBody>
      </p:sp>
    </p:spTree>
    <p:extLst>
      <p:ext uri="{BB962C8B-B14F-4D97-AF65-F5344CB8AC3E}">
        <p14:creationId xmlns:p14="http://schemas.microsoft.com/office/powerpoint/2010/main" val="1273707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Our Pupils</a:t>
            </a:r>
          </a:p>
        </p:txBody>
      </p:sp>
      <p:pic>
        <p:nvPicPr>
          <p:cNvPr id="8" name="Picture 7"/>
          <p:cNvPicPr>
            <a:picLocks noChangeAspect="1"/>
          </p:cNvPicPr>
          <p:nvPr/>
        </p:nvPicPr>
        <p:blipFill>
          <a:blip r:embed="rId3"/>
          <a:stretch>
            <a:fillRect/>
          </a:stretch>
        </p:blipFill>
        <p:spPr>
          <a:xfrm>
            <a:off x="7379368" y="3265152"/>
            <a:ext cx="4812631" cy="3609474"/>
          </a:xfrm>
          <a:prstGeom prst="rect">
            <a:avLst/>
          </a:prstGeom>
        </p:spPr>
      </p:pic>
      <p:pic>
        <p:nvPicPr>
          <p:cNvPr id="10" name="Picture 9"/>
          <p:cNvPicPr>
            <a:picLocks noChangeAspect="1"/>
          </p:cNvPicPr>
          <p:nvPr/>
        </p:nvPicPr>
        <p:blipFill>
          <a:blip r:embed="rId4"/>
          <a:stretch>
            <a:fillRect/>
          </a:stretch>
        </p:blipFill>
        <p:spPr>
          <a:xfrm>
            <a:off x="7379368" y="332565"/>
            <a:ext cx="4800704" cy="2926821"/>
          </a:xfrm>
          <a:prstGeom prst="rect">
            <a:avLst/>
          </a:prstGeom>
        </p:spPr>
      </p:pic>
      <p:pic>
        <p:nvPicPr>
          <p:cNvPr id="7" name="Content Placeholder 6"/>
          <p:cNvPicPr>
            <a:picLocks noGrp="1" noChangeAspect="1"/>
          </p:cNvPicPr>
          <p:nvPr>
            <p:ph idx="1"/>
          </p:nvPr>
        </p:nvPicPr>
        <p:blipFill>
          <a:blip r:embed="rId5"/>
          <a:stretch>
            <a:fillRect/>
          </a:stretch>
        </p:blipFill>
        <p:spPr>
          <a:xfrm>
            <a:off x="3069042" y="2120008"/>
            <a:ext cx="4536265" cy="4226092"/>
          </a:xfrm>
        </p:spPr>
      </p:pic>
      <p:pic>
        <p:nvPicPr>
          <p:cNvPr id="11" name="Picture 10"/>
          <p:cNvPicPr>
            <a:picLocks noChangeAspect="1"/>
          </p:cNvPicPr>
          <p:nvPr/>
        </p:nvPicPr>
        <p:blipFill>
          <a:blip r:embed="rId6"/>
          <a:stretch>
            <a:fillRect/>
          </a:stretch>
        </p:blipFill>
        <p:spPr>
          <a:xfrm>
            <a:off x="49196" y="0"/>
            <a:ext cx="3010320" cy="4010585"/>
          </a:xfrm>
          <a:prstGeom prst="rect">
            <a:avLst/>
          </a:prstGeom>
        </p:spPr>
      </p:pic>
      <p:pic>
        <p:nvPicPr>
          <p:cNvPr id="12" name="Picture 11"/>
          <p:cNvPicPr>
            <a:picLocks noChangeAspect="1"/>
          </p:cNvPicPr>
          <p:nvPr/>
        </p:nvPicPr>
        <p:blipFill>
          <a:blip r:embed="rId7"/>
          <a:stretch>
            <a:fillRect/>
          </a:stretch>
        </p:blipFill>
        <p:spPr>
          <a:xfrm>
            <a:off x="49196" y="3435433"/>
            <a:ext cx="3019846" cy="4020111"/>
          </a:xfrm>
          <a:prstGeom prst="rect">
            <a:avLst/>
          </a:prstGeom>
        </p:spPr>
      </p:pic>
    </p:spTree>
    <p:extLst>
      <p:ext uri="{BB962C8B-B14F-4D97-AF65-F5344CB8AC3E}">
        <p14:creationId xmlns:p14="http://schemas.microsoft.com/office/powerpoint/2010/main" val="3192231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Pupils</a:t>
            </a:r>
          </a:p>
        </p:txBody>
      </p:sp>
      <p:pic>
        <p:nvPicPr>
          <p:cNvPr id="9" name="Content Placeholder 8"/>
          <p:cNvPicPr>
            <a:picLocks noGrp="1" noChangeAspect="1"/>
          </p:cNvPicPr>
          <p:nvPr>
            <p:ph idx="1"/>
          </p:nvPr>
        </p:nvPicPr>
        <p:blipFill>
          <a:blip r:embed="rId3"/>
          <a:stretch>
            <a:fillRect/>
          </a:stretch>
        </p:blipFill>
        <p:spPr>
          <a:xfrm>
            <a:off x="7413565" y="-381000"/>
            <a:ext cx="4492557" cy="3416300"/>
          </a:xfrm>
        </p:spPr>
      </p:pic>
      <p:pic>
        <p:nvPicPr>
          <p:cNvPr id="10" name="Picture 9"/>
          <p:cNvPicPr>
            <a:picLocks noChangeAspect="1"/>
          </p:cNvPicPr>
          <p:nvPr/>
        </p:nvPicPr>
        <p:blipFill>
          <a:blip r:embed="rId4"/>
          <a:stretch>
            <a:fillRect/>
          </a:stretch>
        </p:blipFill>
        <p:spPr>
          <a:xfrm>
            <a:off x="4597884" y="-180911"/>
            <a:ext cx="3381847" cy="4201111"/>
          </a:xfrm>
          <a:prstGeom prst="rect">
            <a:avLst/>
          </a:prstGeom>
        </p:spPr>
      </p:pic>
      <p:pic>
        <p:nvPicPr>
          <p:cNvPr id="11" name="Picture 10"/>
          <p:cNvPicPr>
            <a:picLocks noChangeAspect="1"/>
          </p:cNvPicPr>
          <p:nvPr/>
        </p:nvPicPr>
        <p:blipFill>
          <a:blip r:embed="rId5"/>
          <a:stretch>
            <a:fillRect/>
          </a:stretch>
        </p:blipFill>
        <p:spPr>
          <a:xfrm>
            <a:off x="8138754" y="3269963"/>
            <a:ext cx="3926391" cy="2937831"/>
          </a:xfrm>
          <a:prstGeom prst="rect">
            <a:avLst/>
          </a:prstGeom>
        </p:spPr>
      </p:pic>
      <p:pic>
        <p:nvPicPr>
          <p:cNvPr id="12" name="Picture 11"/>
          <p:cNvPicPr>
            <a:picLocks noChangeAspect="1"/>
          </p:cNvPicPr>
          <p:nvPr/>
        </p:nvPicPr>
        <p:blipFill>
          <a:blip r:embed="rId6"/>
          <a:stretch>
            <a:fillRect/>
          </a:stretch>
        </p:blipFill>
        <p:spPr>
          <a:xfrm>
            <a:off x="4232366" y="4020200"/>
            <a:ext cx="3808448" cy="2837800"/>
          </a:xfrm>
          <a:prstGeom prst="rect">
            <a:avLst/>
          </a:prstGeom>
        </p:spPr>
      </p:pic>
      <p:pic>
        <p:nvPicPr>
          <p:cNvPr id="13" name="Picture 12"/>
          <p:cNvPicPr>
            <a:picLocks noChangeAspect="1"/>
          </p:cNvPicPr>
          <p:nvPr/>
        </p:nvPicPr>
        <p:blipFill>
          <a:blip r:embed="rId7"/>
          <a:stretch>
            <a:fillRect/>
          </a:stretch>
        </p:blipFill>
        <p:spPr>
          <a:xfrm>
            <a:off x="0" y="1545940"/>
            <a:ext cx="2474406" cy="3888352"/>
          </a:xfrm>
          <a:prstGeom prst="rect">
            <a:avLst/>
          </a:prstGeom>
        </p:spPr>
      </p:pic>
      <p:pic>
        <p:nvPicPr>
          <p:cNvPr id="14" name="Picture 13"/>
          <p:cNvPicPr>
            <a:picLocks noChangeAspect="1"/>
          </p:cNvPicPr>
          <p:nvPr/>
        </p:nvPicPr>
        <p:blipFill>
          <a:blip r:embed="rId8"/>
          <a:stretch>
            <a:fillRect/>
          </a:stretch>
        </p:blipFill>
        <p:spPr>
          <a:xfrm flipH="1">
            <a:off x="0" y="4640520"/>
            <a:ext cx="3367649" cy="2732088"/>
          </a:xfrm>
          <a:prstGeom prst="rect">
            <a:avLst/>
          </a:prstGeom>
        </p:spPr>
      </p:pic>
      <p:pic>
        <p:nvPicPr>
          <p:cNvPr id="15" name="Picture 14"/>
          <p:cNvPicPr>
            <a:picLocks noChangeAspect="1"/>
          </p:cNvPicPr>
          <p:nvPr/>
        </p:nvPicPr>
        <p:blipFill>
          <a:blip r:embed="rId9"/>
          <a:stretch>
            <a:fillRect/>
          </a:stretch>
        </p:blipFill>
        <p:spPr>
          <a:xfrm>
            <a:off x="2505418" y="1545940"/>
            <a:ext cx="1927730" cy="3440632"/>
          </a:xfrm>
          <a:prstGeom prst="rect">
            <a:avLst/>
          </a:prstGeom>
        </p:spPr>
      </p:pic>
    </p:spTree>
    <p:extLst>
      <p:ext uri="{BB962C8B-B14F-4D97-AF65-F5344CB8AC3E}">
        <p14:creationId xmlns:p14="http://schemas.microsoft.com/office/powerpoint/2010/main" val="2646747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603500"/>
            <a:ext cx="10046446" cy="3042920"/>
          </a:xfrm>
        </p:spPr>
        <p:txBody>
          <a:bodyPr>
            <a:normAutofit/>
          </a:bodyPr>
          <a:lstStyle/>
          <a:p>
            <a:pPr marL="0" indent="0" algn="ctr">
              <a:buNone/>
            </a:pPr>
            <a:r>
              <a:rPr lang="en-GB" sz="6600" dirty="0"/>
              <a:t>Questions and Evaluation</a:t>
            </a:r>
          </a:p>
        </p:txBody>
      </p:sp>
    </p:spTree>
    <p:extLst>
      <p:ext uri="{BB962C8B-B14F-4D97-AF65-F5344CB8AC3E}">
        <p14:creationId xmlns:p14="http://schemas.microsoft.com/office/powerpoint/2010/main" val="502905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10130362" cy="706964"/>
          </a:xfrm>
        </p:spPr>
        <p:txBody>
          <a:bodyPr/>
          <a:lstStyle/>
          <a:p>
            <a:pPr algn="ctr"/>
            <a:r>
              <a:rPr lang="en-GB" dirty="0">
                <a:solidFill>
                  <a:schemeClr val="bg1"/>
                </a:solidFill>
              </a:rPr>
              <a:t>Curriculum from Junior to Senior Phase: </a:t>
            </a:r>
            <a:br>
              <a:rPr lang="en-GB" dirty="0">
                <a:solidFill>
                  <a:schemeClr val="bg1"/>
                </a:solidFill>
              </a:rPr>
            </a:br>
            <a:r>
              <a:rPr lang="en-GB" dirty="0"/>
              <a:t>a coherent curriculum from 3-18</a:t>
            </a:r>
            <a:r>
              <a:rPr lang="en-GB" b="1" dirty="0"/>
              <a:t/>
            </a:r>
            <a:br>
              <a:rPr lang="en-GB" b="1" dirty="0"/>
            </a:br>
            <a:endParaRPr lang="en-GB" dirty="0">
              <a:solidFill>
                <a:schemeClr val="bg1"/>
              </a:solidFill>
            </a:endParaRPr>
          </a:p>
        </p:txBody>
      </p:sp>
      <p:sp>
        <p:nvSpPr>
          <p:cNvPr id="3" name="Content Placeholder 2"/>
          <p:cNvSpPr>
            <a:spLocks noGrp="1"/>
          </p:cNvSpPr>
          <p:nvPr>
            <p:ph sz="half" idx="1"/>
          </p:nvPr>
        </p:nvSpPr>
        <p:spPr>
          <a:xfrm>
            <a:off x="196770" y="2348857"/>
            <a:ext cx="5903088" cy="2211568"/>
          </a:xfrm>
          <a:solidFill>
            <a:schemeClr val="accent2">
              <a:lumMod val="20000"/>
              <a:lumOff val="80000"/>
            </a:schemeClr>
          </a:solidFill>
        </p:spPr>
        <p:txBody>
          <a:bodyPr>
            <a:normAutofit fontScale="25000" lnSpcReduction="20000"/>
          </a:bodyPr>
          <a:lstStyle/>
          <a:p>
            <a:pPr>
              <a:lnSpc>
                <a:spcPct val="60000"/>
              </a:lnSpc>
              <a:defRPr/>
            </a:pPr>
            <a:endParaRPr lang="en-GB" sz="2300" b="1" dirty="0"/>
          </a:p>
          <a:p>
            <a:pPr>
              <a:lnSpc>
                <a:spcPct val="80000"/>
              </a:lnSpc>
              <a:spcBef>
                <a:spcPts val="300"/>
              </a:spcBef>
              <a:defRPr/>
            </a:pPr>
            <a:r>
              <a:rPr lang="en-GB" sz="9600" b="1" dirty="0"/>
              <a:t>Junior Phase</a:t>
            </a:r>
          </a:p>
          <a:p>
            <a:pPr marL="0" indent="0">
              <a:lnSpc>
                <a:spcPct val="80000"/>
              </a:lnSpc>
              <a:spcBef>
                <a:spcPts val="300"/>
              </a:spcBef>
              <a:buNone/>
              <a:defRPr/>
            </a:pPr>
            <a:endParaRPr lang="en-GB" sz="8000" b="1" dirty="0"/>
          </a:p>
          <a:p>
            <a:pPr>
              <a:lnSpc>
                <a:spcPct val="80000"/>
              </a:lnSpc>
              <a:spcBef>
                <a:spcPts val="300"/>
              </a:spcBef>
              <a:buFont typeface="Wingdings" panose="05000000000000000000" pitchFamily="2" charset="2"/>
              <a:buChar char="Ø"/>
              <a:defRPr/>
            </a:pPr>
            <a:r>
              <a:rPr lang="en-GB" sz="8000" b="1" dirty="0"/>
              <a:t>A broad general education </a:t>
            </a:r>
          </a:p>
          <a:p>
            <a:pPr>
              <a:lnSpc>
                <a:spcPct val="80000"/>
              </a:lnSpc>
              <a:spcBef>
                <a:spcPts val="300"/>
              </a:spcBef>
              <a:buFont typeface="Wingdings" panose="05000000000000000000" pitchFamily="2" charset="2"/>
              <a:buChar char="Ø"/>
              <a:defRPr/>
            </a:pPr>
            <a:endParaRPr lang="en-GB" sz="8000" b="1" dirty="0"/>
          </a:p>
          <a:p>
            <a:pPr>
              <a:lnSpc>
                <a:spcPct val="80000"/>
              </a:lnSpc>
              <a:spcBef>
                <a:spcPts val="300"/>
              </a:spcBef>
              <a:buFont typeface="Wingdings" panose="05000000000000000000" pitchFamily="2" charset="2"/>
              <a:buChar char="Ø"/>
              <a:defRPr/>
            </a:pPr>
            <a:r>
              <a:rPr lang="en-GB" sz="8000" b="1" dirty="0"/>
              <a:t>well planned experiences and outcomes</a:t>
            </a:r>
          </a:p>
          <a:p>
            <a:pPr>
              <a:lnSpc>
                <a:spcPct val="80000"/>
              </a:lnSpc>
              <a:spcBef>
                <a:spcPts val="300"/>
              </a:spcBef>
              <a:buFont typeface="Wingdings" panose="05000000000000000000" pitchFamily="2" charset="2"/>
              <a:buChar char="Ø"/>
              <a:defRPr/>
            </a:pPr>
            <a:endParaRPr lang="en-GB" sz="8000" b="1" dirty="0"/>
          </a:p>
          <a:p>
            <a:pPr>
              <a:lnSpc>
                <a:spcPct val="80000"/>
              </a:lnSpc>
              <a:spcBef>
                <a:spcPts val="300"/>
              </a:spcBef>
              <a:buFont typeface="Wingdings" panose="05000000000000000000" pitchFamily="2" charset="2"/>
              <a:buChar char="Ø"/>
              <a:defRPr/>
            </a:pPr>
            <a:r>
              <a:rPr lang="en-GB" sz="8000" b="1" dirty="0"/>
              <a:t>all the curriculum areas</a:t>
            </a:r>
          </a:p>
          <a:p>
            <a:pPr>
              <a:lnSpc>
                <a:spcPct val="80000"/>
              </a:lnSpc>
              <a:spcBef>
                <a:spcPts val="300"/>
              </a:spcBef>
              <a:buFont typeface="Wingdings" panose="05000000000000000000" pitchFamily="2" charset="2"/>
              <a:buChar char="Ø"/>
              <a:defRPr/>
            </a:pPr>
            <a:endParaRPr lang="en-GB" sz="8000" b="1" dirty="0"/>
          </a:p>
          <a:p>
            <a:pPr>
              <a:lnSpc>
                <a:spcPct val="80000"/>
              </a:lnSpc>
              <a:spcBef>
                <a:spcPts val="300"/>
              </a:spcBef>
              <a:buFont typeface="Wingdings" panose="05000000000000000000" pitchFamily="2" charset="2"/>
              <a:buChar char="Ø"/>
              <a:defRPr/>
            </a:pPr>
            <a:r>
              <a:rPr lang="en-GB" sz="8000" b="1" dirty="0"/>
              <a:t>understanding of the world and Scotland’s place in it.</a:t>
            </a:r>
          </a:p>
          <a:p>
            <a:pPr>
              <a:lnSpc>
                <a:spcPct val="80000"/>
              </a:lnSpc>
              <a:spcBef>
                <a:spcPts val="300"/>
              </a:spcBef>
              <a:defRPr/>
            </a:pPr>
            <a:endParaRPr lang="en-GB" sz="2300" b="1" dirty="0"/>
          </a:p>
          <a:p>
            <a:pPr>
              <a:lnSpc>
                <a:spcPct val="80000"/>
              </a:lnSpc>
              <a:spcBef>
                <a:spcPts val="300"/>
              </a:spcBef>
              <a:buNone/>
              <a:defRPr/>
            </a:pPr>
            <a:endParaRPr lang="en-GB" sz="2300" b="1" dirty="0"/>
          </a:p>
          <a:p>
            <a:pPr marL="0" indent="0">
              <a:lnSpc>
                <a:spcPct val="80000"/>
              </a:lnSpc>
              <a:spcBef>
                <a:spcPts val="300"/>
              </a:spcBef>
              <a:buNone/>
              <a:defRPr/>
            </a:pPr>
            <a:endParaRPr lang="en-GB" sz="2300" b="1" dirty="0"/>
          </a:p>
          <a:p>
            <a:endParaRPr lang="en-GB" dirty="0"/>
          </a:p>
        </p:txBody>
      </p:sp>
      <p:sp>
        <p:nvSpPr>
          <p:cNvPr id="4" name="Content Placeholder 3"/>
          <p:cNvSpPr>
            <a:spLocks noGrp="1"/>
          </p:cNvSpPr>
          <p:nvPr>
            <p:ph sz="half" idx="2"/>
          </p:nvPr>
        </p:nvSpPr>
        <p:spPr>
          <a:xfrm>
            <a:off x="6336033" y="2348857"/>
            <a:ext cx="5690063" cy="2211568"/>
          </a:xfrm>
          <a:solidFill>
            <a:schemeClr val="accent2">
              <a:lumMod val="20000"/>
              <a:lumOff val="80000"/>
            </a:schemeClr>
          </a:solidFill>
        </p:spPr>
        <p:txBody>
          <a:bodyPr>
            <a:normAutofit fontScale="25000" lnSpcReduction="20000"/>
          </a:bodyPr>
          <a:lstStyle/>
          <a:p>
            <a:r>
              <a:rPr lang="en-GB" sz="9600" b="1" dirty="0"/>
              <a:t>Senior Phase</a:t>
            </a:r>
          </a:p>
          <a:p>
            <a:pPr>
              <a:buFont typeface="Wingdings" panose="05000000000000000000" pitchFamily="2" charset="2"/>
              <a:buChar char="Ø"/>
            </a:pPr>
            <a:r>
              <a:rPr lang="en-GB" sz="8000" b="1" dirty="0"/>
              <a:t>provides opportunities for qualifications </a:t>
            </a:r>
          </a:p>
          <a:p>
            <a:pPr>
              <a:buFont typeface="Wingdings" panose="05000000000000000000" pitchFamily="2" charset="2"/>
              <a:buChar char="Ø"/>
            </a:pPr>
            <a:r>
              <a:rPr lang="en-GB" sz="8000" b="1" dirty="0"/>
              <a:t>other planned opportunities for developing the four capacities.</a:t>
            </a:r>
          </a:p>
          <a:p>
            <a:endParaRPr lang="en-GB" dirty="0"/>
          </a:p>
        </p:txBody>
      </p:sp>
      <p:sp>
        <p:nvSpPr>
          <p:cNvPr id="5" name="TextBox 4"/>
          <p:cNvSpPr txBox="1"/>
          <p:nvPr/>
        </p:nvSpPr>
        <p:spPr>
          <a:xfrm>
            <a:off x="1053296" y="4687747"/>
            <a:ext cx="10232019" cy="2040559"/>
          </a:xfrm>
          <a:prstGeom prst="rect">
            <a:avLst/>
          </a:prstGeom>
          <a:solidFill>
            <a:schemeClr val="accent6">
              <a:lumMod val="40000"/>
              <a:lumOff val="60000"/>
            </a:schemeClr>
          </a:solidFill>
        </p:spPr>
        <p:txBody>
          <a:bodyPr wrap="square" rtlCol="0">
            <a:spAutoFit/>
          </a:bodyPr>
          <a:lstStyle/>
          <a:p>
            <a:pPr>
              <a:lnSpc>
                <a:spcPct val="60000"/>
              </a:lnSpc>
              <a:defRPr/>
            </a:pPr>
            <a:endParaRPr lang="en-GB" b="1" dirty="0">
              <a:solidFill>
                <a:srgbClr val="7030A0"/>
              </a:solidFill>
            </a:endParaRPr>
          </a:p>
          <a:p>
            <a:pPr>
              <a:lnSpc>
                <a:spcPct val="80000"/>
              </a:lnSpc>
              <a:spcBef>
                <a:spcPts val="300"/>
              </a:spcBef>
              <a:defRPr/>
            </a:pPr>
            <a:r>
              <a:rPr lang="en-GB" b="1" u="sng" dirty="0"/>
              <a:t>Opportunities : </a:t>
            </a:r>
          </a:p>
          <a:p>
            <a:pPr marL="285750" indent="-285750">
              <a:lnSpc>
                <a:spcPct val="80000"/>
              </a:lnSpc>
              <a:spcBef>
                <a:spcPts val="300"/>
              </a:spcBef>
              <a:buFont typeface="Wingdings" panose="05000000000000000000" pitchFamily="2" charset="2"/>
              <a:buChar char="Ø"/>
              <a:defRPr/>
            </a:pPr>
            <a:r>
              <a:rPr lang="en-GB" b="1" dirty="0"/>
              <a:t>for developing skills for learning, skills for life and skills for work</a:t>
            </a:r>
          </a:p>
          <a:p>
            <a:pPr>
              <a:lnSpc>
                <a:spcPct val="80000"/>
              </a:lnSpc>
              <a:spcBef>
                <a:spcPts val="300"/>
              </a:spcBef>
              <a:defRPr/>
            </a:pPr>
            <a:endParaRPr lang="en-GB" b="1" dirty="0"/>
          </a:p>
          <a:p>
            <a:pPr marL="285750" indent="-285750">
              <a:lnSpc>
                <a:spcPct val="80000"/>
              </a:lnSpc>
              <a:spcBef>
                <a:spcPts val="300"/>
              </a:spcBef>
              <a:buFont typeface="Wingdings" panose="05000000000000000000" pitchFamily="2" charset="2"/>
              <a:buChar char="Ø"/>
              <a:defRPr/>
            </a:pPr>
            <a:r>
              <a:rPr lang="en-GB" b="1" dirty="0"/>
              <a:t>to achieve to the highest levels they can through appropriate personal support and challenge</a:t>
            </a:r>
          </a:p>
          <a:p>
            <a:pPr marL="285750" indent="-285750">
              <a:lnSpc>
                <a:spcPct val="80000"/>
              </a:lnSpc>
              <a:spcBef>
                <a:spcPts val="300"/>
              </a:spcBef>
              <a:buFont typeface="Wingdings" panose="05000000000000000000" pitchFamily="2" charset="2"/>
              <a:buChar char="Ø"/>
              <a:defRPr/>
            </a:pPr>
            <a:endParaRPr lang="en-GB" b="1" dirty="0"/>
          </a:p>
          <a:p>
            <a:pPr marL="285750" indent="-285750">
              <a:lnSpc>
                <a:spcPct val="80000"/>
              </a:lnSpc>
              <a:spcBef>
                <a:spcPts val="300"/>
              </a:spcBef>
              <a:buFont typeface="Wingdings" panose="05000000000000000000" pitchFamily="2" charset="2"/>
              <a:buChar char="Ø"/>
              <a:defRPr/>
            </a:pPr>
            <a:r>
              <a:rPr lang="en-GB" b="1" dirty="0"/>
              <a:t>to move into positive and sustained destinations beyond school.</a:t>
            </a:r>
            <a:endParaRPr lang="en-US" b="1" dirty="0"/>
          </a:p>
        </p:txBody>
      </p:sp>
      <p:sp>
        <p:nvSpPr>
          <p:cNvPr id="7" name="Down Arrow 6"/>
          <p:cNvSpPr/>
          <p:nvPr/>
        </p:nvSpPr>
        <p:spPr>
          <a:xfrm rot="2448590">
            <a:off x="7768951" y="4352080"/>
            <a:ext cx="484632" cy="671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rot="19144034">
            <a:off x="3861703" y="4434337"/>
            <a:ext cx="484632" cy="671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4894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10003041" cy="706964"/>
          </a:xfrm>
        </p:spPr>
        <p:txBody>
          <a:bodyPr/>
          <a:lstStyle/>
          <a:p>
            <a:pPr algn="ctr"/>
            <a:r>
              <a:rPr lang="en-GB" sz="4400" dirty="0">
                <a:solidFill>
                  <a:schemeClr val="bg1"/>
                </a:solidFill>
              </a:rPr>
              <a:t>National Qualifications</a:t>
            </a:r>
          </a:p>
        </p:txBody>
      </p:sp>
      <p:sp>
        <p:nvSpPr>
          <p:cNvPr id="3" name="Content Placeholder 2"/>
          <p:cNvSpPr>
            <a:spLocks noGrp="1"/>
          </p:cNvSpPr>
          <p:nvPr>
            <p:ph idx="1"/>
          </p:nvPr>
        </p:nvSpPr>
        <p:spPr>
          <a:xfrm>
            <a:off x="1154954" y="2603500"/>
            <a:ext cx="9829421" cy="4167690"/>
          </a:xfrm>
          <a:solidFill>
            <a:schemeClr val="accent2">
              <a:lumMod val="20000"/>
              <a:lumOff val="80000"/>
            </a:schemeClr>
          </a:solidFill>
        </p:spPr>
        <p:txBody>
          <a:bodyPr>
            <a:normAutofit/>
          </a:bodyPr>
          <a:lstStyle/>
          <a:p>
            <a:pPr eaLnBrk="0" fontAlgn="base" hangingPunct="0"/>
            <a:endParaRPr lang="en-GB" dirty="0"/>
          </a:p>
          <a:p>
            <a:pPr marL="0" indent="0" algn="ctr" eaLnBrk="0" fontAlgn="base" hangingPunct="0">
              <a:buNone/>
            </a:pPr>
            <a:r>
              <a:rPr lang="en-US" sz="4000" dirty="0"/>
              <a:t>National 3</a:t>
            </a:r>
            <a:endParaRPr lang="en-GB" sz="4000" dirty="0"/>
          </a:p>
          <a:p>
            <a:pPr marL="0" indent="0" algn="ctr" eaLnBrk="0" fontAlgn="base" hangingPunct="0">
              <a:buNone/>
            </a:pPr>
            <a:r>
              <a:rPr lang="en-US" sz="4000" dirty="0"/>
              <a:t>National 4</a:t>
            </a:r>
            <a:endParaRPr lang="en-GB" sz="4000" dirty="0"/>
          </a:p>
          <a:p>
            <a:pPr marL="0" indent="0" algn="ctr" eaLnBrk="0" fontAlgn="base" hangingPunct="0">
              <a:buNone/>
            </a:pPr>
            <a:r>
              <a:rPr lang="en-US" sz="4000" dirty="0"/>
              <a:t>National 5</a:t>
            </a:r>
            <a:endParaRPr lang="en-GB" sz="4000" dirty="0"/>
          </a:p>
          <a:p>
            <a:pPr marL="0" indent="0" algn="ctr" eaLnBrk="0" fontAlgn="base" hangingPunct="0">
              <a:buNone/>
            </a:pPr>
            <a:r>
              <a:rPr lang="en-US" sz="4000" dirty="0"/>
              <a:t>Higher (National 6)</a:t>
            </a:r>
            <a:endParaRPr lang="en-GB" sz="4000" dirty="0"/>
          </a:p>
          <a:p>
            <a:pPr marL="0" indent="0" algn="ctr" eaLnBrk="0" fontAlgn="base" hangingPunct="0">
              <a:buNone/>
            </a:pPr>
            <a:r>
              <a:rPr lang="en-US" sz="4000" dirty="0"/>
              <a:t>Advanced Higher (National 7)</a:t>
            </a:r>
            <a:endParaRPr lang="en-GB" sz="4000" dirty="0"/>
          </a:p>
          <a:p>
            <a:pPr marL="0" indent="0">
              <a:buNone/>
            </a:pPr>
            <a:endParaRPr lang="en-GB" dirty="0"/>
          </a:p>
        </p:txBody>
      </p:sp>
    </p:spTree>
    <p:extLst>
      <p:ext uri="{BB962C8B-B14F-4D97-AF65-F5344CB8AC3E}">
        <p14:creationId xmlns:p14="http://schemas.microsoft.com/office/powerpoint/2010/main" val="1631437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528479" cy="706964"/>
          </a:xfrm>
        </p:spPr>
        <p:txBody>
          <a:bodyPr/>
          <a:lstStyle/>
          <a:p>
            <a:pPr algn="ctr"/>
            <a:r>
              <a:rPr lang="en-GB" dirty="0"/>
              <a:t>National Qualifications : </a:t>
            </a:r>
            <a:br>
              <a:rPr lang="en-GB" dirty="0"/>
            </a:br>
            <a:r>
              <a:rPr lang="en-GB" dirty="0"/>
              <a:t>Assessment and Certification</a:t>
            </a:r>
          </a:p>
        </p:txBody>
      </p:sp>
      <p:sp>
        <p:nvSpPr>
          <p:cNvPr id="4" name="Text Placeholder 3"/>
          <p:cNvSpPr>
            <a:spLocks noGrp="1"/>
          </p:cNvSpPr>
          <p:nvPr>
            <p:ph type="body" idx="1"/>
          </p:nvPr>
        </p:nvSpPr>
        <p:spPr>
          <a:xfrm>
            <a:off x="636608" y="2442258"/>
            <a:ext cx="5343503" cy="737504"/>
          </a:xfrm>
        </p:spPr>
        <p:txBody>
          <a:bodyPr/>
          <a:lstStyle/>
          <a:p>
            <a:pPr algn="ctr"/>
            <a:r>
              <a:rPr lang="en-GB" b="1" dirty="0"/>
              <a:t>Assessments for Courses and Units</a:t>
            </a:r>
          </a:p>
        </p:txBody>
      </p:sp>
      <p:sp>
        <p:nvSpPr>
          <p:cNvPr id="3" name="Content Placeholder 2"/>
          <p:cNvSpPr>
            <a:spLocks noGrp="1"/>
          </p:cNvSpPr>
          <p:nvPr>
            <p:ph sz="half" idx="2"/>
          </p:nvPr>
        </p:nvSpPr>
        <p:spPr>
          <a:xfrm>
            <a:off x="497711" y="3179762"/>
            <a:ext cx="5711001" cy="3521980"/>
          </a:xfrm>
        </p:spPr>
        <p:txBody>
          <a:bodyPr>
            <a:normAutofit fontScale="62500" lnSpcReduction="20000"/>
          </a:bodyPr>
          <a:lstStyle/>
          <a:p>
            <a:pPr>
              <a:lnSpc>
                <a:spcPct val="80000"/>
              </a:lnSpc>
            </a:pPr>
            <a:endParaRPr lang="en-US" altLang="en-US" dirty="0"/>
          </a:p>
          <a:p>
            <a:pPr>
              <a:lnSpc>
                <a:spcPct val="80000"/>
              </a:lnSpc>
            </a:pPr>
            <a:r>
              <a:rPr lang="en-US" altLang="en-US" sz="2900" dirty="0"/>
              <a:t>   </a:t>
            </a:r>
            <a:r>
              <a:rPr lang="en-US" altLang="en-US" sz="2900" b="1" dirty="0"/>
              <a:t>Notional 160 </a:t>
            </a:r>
            <a:r>
              <a:rPr lang="en-US" altLang="en-US" sz="2900" b="1" dirty="0" smtClean="0"/>
              <a:t>hours</a:t>
            </a:r>
          </a:p>
          <a:p>
            <a:pPr>
              <a:lnSpc>
                <a:spcPct val="80000"/>
              </a:lnSpc>
            </a:pPr>
            <a:endParaRPr lang="en-GB" altLang="en-US" sz="2900" b="1" dirty="0"/>
          </a:p>
          <a:p>
            <a:pPr>
              <a:lnSpc>
                <a:spcPct val="80000"/>
              </a:lnSpc>
            </a:pPr>
            <a:r>
              <a:rPr lang="en-US" altLang="en-US" sz="2900" b="1" dirty="0"/>
              <a:t>   Pupils will be involved in assignments, </a:t>
            </a:r>
          </a:p>
          <a:p>
            <a:pPr marL="0" indent="0">
              <a:lnSpc>
                <a:spcPct val="80000"/>
              </a:lnSpc>
              <a:buNone/>
            </a:pPr>
            <a:r>
              <a:rPr lang="en-US" altLang="en-US" sz="2900" b="1" dirty="0"/>
              <a:t>         case studies, practical activities and </a:t>
            </a:r>
          </a:p>
          <a:p>
            <a:pPr marL="0" indent="0">
              <a:lnSpc>
                <a:spcPct val="80000"/>
              </a:lnSpc>
              <a:buNone/>
            </a:pPr>
            <a:r>
              <a:rPr lang="en-US" altLang="en-US" sz="2900" b="1" dirty="0"/>
              <a:t>         question papers </a:t>
            </a:r>
          </a:p>
          <a:p>
            <a:pPr>
              <a:lnSpc>
                <a:spcPct val="80000"/>
              </a:lnSpc>
            </a:pPr>
            <a:endParaRPr lang="en-US" altLang="en-US" sz="2900" b="1" dirty="0"/>
          </a:p>
          <a:p>
            <a:pPr>
              <a:lnSpc>
                <a:spcPct val="80000"/>
              </a:lnSpc>
            </a:pPr>
            <a:r>
              <a:rPr lang="en-GB" altLang="en-US" sz="2900" b="1" dirty="0"/>
              <a:t>   NATIONAL 4 courses will be assessed </a:t>
            </a:r>
          </a:p>
          <a:p>
            <a:pPr marL="0" indent="0">
              <a:lnSpc>
                <a:spcPct val="80000"/>
              </a:lnSpc>
              <a:buNone/>
            </a:pPr>
            <a:r>
              <a:rPr lang="en-GB" altLang="en-US" sz="2900" b="1" dirty="0"/>
              <a:t>         internally</a:t>
            </a:r>
          </a:p>
          <a:p>
            <a:pPr marL="0" indent="0">
              <a:lnSpc>
                <a:spcPct val="80000"/>
              </a:lnSpc>
              <a:buNone/>
            </a:pPr>
            <a:r>
              <a:rPr lang="en-GB" altLang="en-US" sz="2900" b="1" dirty="0"/>
              <a:t> </a:t>
            </a:r>
          </a:p>
          <a:p>
            <a:pPr>
              <a:lnSpc>
                <a:spcPct val="80000"/>
              </a:lnSpc>
            </a:pPr>
            <a:r>
              <a:rPr lang="en-GB" altLang="en-US" sz="2900" b="1" dirty="0"/>
              <a:t>   NATIONAL 5s will involve external assessment </a:t>
            </a:r>
          </a:p>
          <a:p>
            <a:pPr marL="0" indent="0">
              <a:lnSpc>
                <a:spcPct val="80000"/>
              </a:lnSpc>
              <a:buNone/>
            </a:pPr>
            <a:r>
              <a:rPr lang="en-GB" altLang="en-US" sz="2900" b="1" dirty="0"/>
              <a:t>         usually an exam.</a:t>
            </a:r>
          </a:p>
          <a:p>
            <a:endParaRPr lang="en-GB" dirty="0"/>
          </a:p>
        </p:txBody>
      </p:sp>
      <p:sp>
        <p:nvSpPr>
          <p:cNvPr id="5" name="Text Placeholder 4"/>
          <p:cNvSpPr>
            <a:spLocks noGrp="1"/>
          </p:cNvSpPr>
          <p:nvPr>
            <p:ph type="body" sz="quarter" idx="3"/>
          </p:nvPr>
        </p:nvSpPr>
        <p:spPr>
          <a:xfrm>
            <a:off x="6208711" y="2272038"/>
            <a:ext cx="5296524" cy="907723"/>
          </a:xfrm>
        </p:spPr>
        <p:txBody>
          <a:bodyPr/>
          <a:lstStyle/>
          <a:p>
            <a:pPr algn="ctr"/>
            <a:endParaRPr lang="en-GB" altLang="en-US" b="1" dirty="0"/>
          </a:p>
          <a:p>
            <a:pPr algn="ctr"/>
            <a:endParaRPr lang="en-GB" altLang="en-US" b="1" dirty="0"/>
          </a:p>
          <a:p>
            <a:pPr algn="ctr"/>
            <a:r>
              <a:rPr lang="en-GB" altLang="en-US" b="1" dirty="0"/>
              <a:t>Other levels of Certification</a:t>
            </a:r>
            <a:endParaRPr lang="en-US" altLang="en-US" b="1" dirty="0"/>
          </a:p>
        </p:txBody>
      </p:sp>
      <p:sp>
        <p:nvSpPr>
          <p:cNvPr id="6" name="Content Placeholder 5"/>
          <p:cNvSpPr>
            <a:spLocks noGrp="1"/>
          </p:cNvSpPr>
          <p:nvPr>
            <p:ph sz="quarter" idx="4"/>
          </p:nvPr>
        </p:nvSpPr>
        <p:spPr>
          <a:xfrm>
            <a:off x="6690167" y="3439709"/>
            <a:ext cx="4343703" cy="3123137"/>
          </a:xfrm>
        </p:spPr>
        <p:txBody>
          <a:bodyPr/>
          <a:lstStyle/>
          <a:p>
            <a:r>
              <a:rPr lang="en-US" altLang="en-US" b="1" dirty="0"/>
              <a:t>Nationals 1, 2, 3 </a:t>
            </a:r>
          </a:p>
          <a:p>
            <a:r>
              <a:rPr lang="en-US" altLang="en-US" b="1" dirty="0"/>
              <a:t>National 6 (THE HIGHER) </a:t>
            </a:r>
          </a:p>
          <a:p>
            <a:r>
              <a:rPr lang="en-US" altLang="en-US" b="1" dirty="0"/>
              <a:t>AH </a:t>
            </a:r>
            <a:endParaRPr lang="en-US" altLang="en-US" b="1" dirty="0" smtClean="0"/>
          </a:p>
          <a:p>
            <a:r>
              <a:rPr lang="en-US" altLang="en-US" sz="1800" b="1" dirty="0" smtClean="0"/>
              <a:t>All </a:t>
            </a:r>
            <a:r>
              <a:rPr lang="en-US" altLang="en-US" sz="1800" b="1" dirty="0"/>
              <a:t>of which provide good progression to and from </a:t>
            </a:r>
            <a:r>
              <a:rPr lang="en-GB" altLang="en-US" sz="1800" b="1" dirty="0"/>
              <a:t>National 4 and National  5</a:t>
            </a:r>
            <a:endParaRPr lang="en-US" altLang="en-US" sz="1800" b="1" dirty="0"/>
          </a:p>
          <a:p>
            <a:endParaRPr lang="en-GB" dirty="0"/>
          </a:p>
        </p:txBody>
      </p:sp>
    </p:spTree>
    <p:extLst>
      <p:ext uri="{BB962C8B-B14F-4D97-AF65-F5344CB8AC3E}">
        <p14:creationId xmlns:p14="http://schemas.microsoft.com/office/powerpoint/2010/main" val="1820663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54955" y="1693333"/>
            <a:ext cx="3338217" cy="4155674"/>
          </a:xfrm>
        </p:spPr>
        <p:txBody>
          <a:bodyPr>
            <a:normAutofit fontScale="90000"/>
          </a:bodyPr>
          <a:lstStyle/>
          <a:p>
            <a:pPr algn="ctr"/>
            <a:r>
              <a:rPr lang="en-GB" b="1" u="sng" dirty="0"/>
              <a:t>Curriculum Structure S2-3</a:t>
            </a:r>
            <a:r>
              <a:rPr lang="en-GB" b="1" dirty="0"/>
              <a:t/>
            </a:r>
            <a:br>
              <a:rPr lang="en-GB" b="1" dirty="0"/>
            </a:br>
            <a:r>
              <a:rPr lang="en-GB" b="1" dirty="0"/>
              <a:t/>
            </a:r>
            <a:br>
              <a:rPr lang="en-GB" b="1" dirty="0"/>
            </a:br>
            <a:r>
              <a:rPr lang="en-GB" b="1" dirty="0"/>
              <a:t>This is the Subject Decisions form which our pupils were issued at an assembly </a:t>
            </a:r>
            <a:r>
              <a:rPr lang="en-GB" b="1" dirty="0" smtClean="0"/>
              <a:t>this </a:t>
            </a:r>
            <a:r>
              <a:rPr lang="en-GB" b="1" dirty="0"/>
              <a:t>week.</a:t>
            </a:r>
            <a:endParaRPr lang="en-US" b="1" dirty="0"/>
          </a:p>
        </p:txBody>
      </p:sp>
      <p:pic>
        <p:nvPicPr>
          <p:cNvPr id="2" name="Picture 1"/>
          <p:cNvPicPr>
            <a:picLocks noChangeAspect="1"/>
          </p:cNvPicPr>
          <p:nvPr/>
        </p:nvPicPr>
        <p:blipFill>
          <a:blip r:embed="rId3"/>
          <a:stretch>
            <a:fillRect/>
          </a:stretch>
        </p:blipFill>
        <p:spPr>
          <a:xfrm>
            <a:off x="6329795" y="0"/>
            <a:ext cx="5457652" cy="6792477"/>
          </a:xfrm>
          <a:prstGeom prst="rect">
            <a:avLst/>
          </a:prstGeom>
        </p:spPr>
      </p:pic>
    </p:spTree>
    <p:extLst>
      <p:ext uri="{BB962C8B-B14F-4D97-AF65-F5344CB8AC3E}">
        <p14:creationId xmlns:p14="http://schemas.microsoft.com/office/powerpoint/2010/main" val="2631732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So what does each section within the Subject Decision form mean?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23107509"/>
              </p:ext>
            </p:extLst>
          </p:nvPr>
        </p:nvGraphicFramePr>
        <p:xfrm>
          <a:off x="897775" y="2396358"/>
          <a:ext cx="10357658" cy="4081200"/>
        </p:xfrm>
        <a:graphic>
          <a:graphicData uri="http://schemas.openxmlformats.org/drawingml/2006/table">
            <a:tbl>
              <a:tblPr firstRow="1" firstCol="1" bandRow="1">
                <a:tableStyleId>{5C22544A-7EE6-4342-B048-85BDC9FD1C3A}</a:tableStyleId>
              </a:tblPr>
              <a:tblGrid>
                <a:gridCol w="5178829">
                  <a:extLst>
                    <a:ext uri="{9D8B030D-6E8A-4147-A177-3AD203B41FA5}">
                      <a16:colId xmlns:a16="http://schemas.microsoft.com/office/drawing/2014/main" val="2463770866"/>
                    </a:ext>
                  </a:extLst>
                </a:gridCol>
                <a:gridCol w="5178829">
                  <a:extLst>
                    <a:ext uri="{9D8B030D-6E8A-4147-A177-3AD203B41FA5}">
                      <a16:colId xmlns:a16="http://schemas.microsoft.com/office/drawing/2014/main" val="960845283"/>
                    </a:ext>
                  </a:extLst>
                </a:gridCol>
              </a:tblGrid>
              <a:tr h="743517">
                <a:tc>
                  <a:txBody>
                    <a:bodyPr/>
                    <a:lstStyle/>
                    <a:p>
                      <a:pPr marL="0" marR="0" algn="ctr">
                        <a:lnSpc>
                          <a:spcPct val="107000"/>
                        </a:lnSpc>
                        <a:spcBef>
                          <a:spcPts val="0"/>
                        </a:spcBef>
                        <a:spcAft>
                          <a:spcPts val="0"/>
                        </a:spcAft>
                        <a:tabLst>
                          <a:tab pos="2190750" algn="l"/>
                        </a:tabLst>
                      </a:pPr>
                      <a:r>
                        <a:rPr lang="en-GB" sz="2800" dirty="0">
                          <a:effectLst/>
                        </a:rPr>
                        <a:t>Compulsory Subject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2800">
                          <a:effectLst/>
                        </a:rPr>
                        <a:t>Curriculum for Excellence Area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639072"/>
                  </a:ext>
                </a:extLst>
              </a:tr>
              <a:tr h="1125203">
                <a:tc>
                  <a:txBody>
                    <a:bodyPr/>
                    <a:lstStyle/>
                    <a:p>
                      <a:pPr marL="0" marR="0" algn="ctr">
                        <a:lnSpc>
                          <a:spcPct val="107000"/>
                        </a:lnSpc>
                        <a:spcBef>
                          <a:spcPts val="0"/>
                        </a:spcBef>
                        <a:spcAft>
                          <a:spcPts val="0"/>
                        </a:spcAft>
                      </a:pPr>
                      <a:r>
                        <a:rPr lang="en-GB" sz="2800" dirty="0">
                          <a:effectLst/>
                        </a:rPr>
                        <a:t>English</a:t>
                      </a:r>
                    </a:p>
                    <a:p>
                      <a:pPr marL="0" marR="0" algn="ctr">
                        <a:lnSpc>
                          <a:spcPct val="107000"/>
                        </a:lnSpc>
                        <a:spcBef>
                          <a:spcPts val="0"/>
                        </a:spcBef>
                        <a:spcAft>
                          <a:spcPts val="0"/>
                        </a:spcAft>
                      </a:pPr>
                      <a:r>
                        <a:rPr lang="en-GB" sz="2800" dirty="0">
                          <a:effectLst/>
                        </a:rPr>
                        <a:t>Languages for Life and Work</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2800">
                          <a:effectLst/>
                        </a:rPr>
                        <a:t>Languages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3485871"/>
                  </a:ext>
                </a:extLst>
              </a:tr>
              <a:tr h="380142">
                <a:tc>
                  <a:txBody>
                    <a:bodyPr/>
                    <a:lstStyle/>
                    <a:p>
                      <a:pPr marL="0" marR="0" algn="ctr">
                        <a:lnSpc>
                          <a:spcPct val="107000"/>
                        </a:lnSpc>
                        <a:spcBef>
                          <a:spcPts val="0"/>
                        </a:spcBef>
                        <a:spcAft>
                          <a:spcPts val="0"/>
                        </a:spcAft>
                      </a:pPr>
                      <a:r>
                        <a:rPr lang="en-GB" sz="2800" dirty="0">
                          <a:effectLst/>
                        </a:rPr>
                        <a:t>Maths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2800">
                          <a:effectLst/>
                        </a:rPr>
                        <a:t>Mathematics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3225709"/>
                  </a:ext>
                </a:extLst>
              </a:tr>
              <a:tr h="743783">
                <a:tc>
                  <a:txBody>
                    <a:bodyPr/>
                    <a:lstStyle/>
                    <a:p>
                      <a:pPr marL="0" marR="0" algn="ctr">
                        <a:lnSpc>
                          <a:spcPct val="107000"/>
                        </a:lnSpc>
                        <a:spcBef>
                          <a:spcPts val="0"/>
                        </a:spcBef>
                        <a:spcAft>
                          <a:spcPts val="0"/>
                        </a:spcAft>
                      </a:pPr>
                      <a:r>
                        <a:rPr lang="en-GB" sz="2800" dirty="0">
                          <a:effectLst/>
                        </a:rPr>
                        <a:t>RE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2800" dirty="0">
                          <a:effectLst/>
                        </a:rPr>
                        <a:t>Religious and </a:t>
                      </a:r>
                      <a:r>
                        <a:rPr lang="en-GB" sz="2800">
                          <a:effectLst/>
                        </a:rPr>
                        <a:t>Moral Education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9145617"/>
                  </a:ext>
                </a:extLst>
              </a:tr>
              <a:tr h="743783">
                <a:tc>
                  <a:txBody>
                    <a:bodyPr/>
                    <a:lstStyle/>
                    <a:p>
                      <a:pPr marL="0" marR="0" algn="ctr">
                        <a:lnSpc>
                          <a:spcPct val="107000"/>
                        </a:lnSpc>
                        <a:spcBef>
                          <a:spcPts val="0"/>
                        </a:spcBef>
                        <a:spcAft>
                          <a:spcPts val="0"/>
                        </a:spcAft>
                      </a:pPr>
                      <a:r>
                        <a:rPr lang="en-GB" sz="2800">
                          <a:effectLst/>
                        </a:rPr>
                        <a:t>PE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2800" dirty="0">
                          <a:effectLst/>
                        </a:rPr>
                        <a:t>Health and Well-being</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578102"/>
                  </a:ext>
                </a:extLst>
              </a:tr>
            </a:tbl>
          </a:graphicData>
        </a:graphic>
      </p:graphicFrame>
    </p:spTree>
    <p:extLst>
      <p:ext uri="{BB962C8B-B14F-4D97-AF65-F5344CB8AC3E}">
        <p14:creationId xmlns:p14="http://schemas.microsoft.com/office/powerpoint/2010/main" val="2988772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299545"/>
            <a:ext cx="8761413" cy="772510"/>
          </a:xfrm>
        </p:spPr>
        <p:txBody>
          <a:bodyPr/>
          <a:lstStyle/>
          <a:p>
            <a:r>
              <a:rPr lang="en-GB" dirty="0"/>
              <a:t>Step 1-First 4 Choices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2045238"/>
              </p:ext>
            </p:extLst>
          </p:nvPr>
        </p:nvGraphicFramePr>
        <p:xfrm>
          <a:off x="735059" y="1030778"/>
          <a:ext cx="10410979" cy="6182952"/>
        </p:xfrm>
        <a:graphic>
          <a:graphicData uri="http://schemas.openxmlformats.org/drawingml/2006/table">
            <a:tbl>
              <a:tblPr firstRow="1" firstCol="1" bandRow="1">
                <a:tableStyleId>{5C22544A-7EE6-4342-B048-85BDC9FD1C3A}</a:tableStyleId>
              </a:tblPr>
              <a:tblGrid>
                <a:gridCol w="3113722">
                  <a:extLst>
                    <a:ext uri="{9D8B030D-6E8A-4147-A177-3AD203B41FA5}">
                      <a16:colId xmlns:a16="http://schemas.microsoft.com/office/drawing/2014/main" val="2982330176"/>
                    </a:ext>
                  </a:extLst>
                </a:gridCol>
                <a:gridCol w="1523568">
                  <a:extLst>
                    <a:ext uri="{9D8B030D-6E8A-4147-A177-3AD203B41FA5}">
                      <a16:colId xmlns:a16="http://schemas.microsoft.com/office/drawing/2014/main" val="1550145531"/>
                    </a:ext>
                  </a:extLst>
                </a:gridCol>
                <a:gridCol w="2951913">
                  <a:extLst>
                    <a:ext uri="{9D8B030D-6E8A-4147-A177-3AD203B41FA5}">
                      <a16:colId xmlns:a16="http://schemas.microsoft.com/office/drawing/2014/main" val="1410870585"/>
                    </a:ext>
                  </a:extLst>
                </a:gridCol>
                <a:gridCol w="2821776">
                  <a:extLst>
                    <a:ext uri="{9D8B030D-6E8A-4147-A177-3AD203B41FA5}">
                      <a16:colId xmlns:a16="http://schemas.microsoft.com/office/drawing/2014/main" val="147331773"/>
                    </a:ext>
                  </a:extLst>
                </a:gridCol>
              </a:tblGrid>
              <a:tr h="273850">
                <a:tc gridSpan="4">
                  <a:txBody>
                    <a:bodyPr/>
                    <a:lstStyle/>
                    <a:p>
                      <a:pPr marL="0" marR="0" algn="ctr">
                        <a:lnSpc>
                          <a:spcPct val="107000"/>
                        </a:lnSpc>
                        <a:spcBef>
                          <a:spcPts val="0"/>
                        </a:spcBef>
                        <a:spcAft>
                          <a:spcPts val="0"/>
                        </a:spcAft>
                      </a:pPr>
                      <a:r>
                        <a:rPr lang="en-GB" sz="1800" b="0" dirty="0">
                          <a:solidFill>
                            <a:schemeClr val="tx1"/>
                          </a:solidFill>
                          <a:effectLst/>
                        </a:rPr>
                        <a:t>Step 1: You </a:t>
                      </a:r>
                      <a:r>
                        <a:rPr lang="en-GB" sz="1800" b="0" u="sng" dirty="0">
                          <a:solidFill>
                            <a:schemeClr val="tx1"/>
                          </a:solidFill>
                          <a:effectLst/>
                        </a:rPr>
                        <a:t>must</a:t>
                      </a:r>
                      <a:r>
                        <a:rPr lang="en-GB" sz="1800" b="0" dirty="0">
                          <a:solidFill>
                            <a:schemeClr val="tx1"/>
                          </a:solidFill>
                          <a:effectLst/>
                        </a:rPr>
                        <a:t> choose one subject from each of the 4 curriculum areas below:</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6039238"/>
                  </a:ext>
                </a:extLst>
              </a:tr>
              <a:tr h="278349">
                <a:tc>
                  <a:txBody>
                    <a:bodyPr/>
                    <a:lstStyle/>
                    <a:p>
                      <a:pPr marL="0" marR="0" algn="ctr">
                        <a:lnSpc>
                          <a:spcPct val="107000"/>
                        </a:lnSpc>
                        <a:spcBef>
                          <a:spcPts val="0"/>
                        </a:spcBef>
                        <a:spcAft>
                          <a:spcPts val="0"/>
                        </a:spcAft>
                      </a:pPr>
                      <a:r>
                        <a:rPr lang="en-GB" sz="1800" b="1" dirty="0">
                          <a:solidFill>
                            <a:schemeClr val="tx1"/>
                          </a:solidFill>
                          <a:effectLst/>
                        </a:rPr>
                        <a:t>Expressive Arts</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b="1">
                          <a:effectLst/>
                        </a:rPr>
                        <a:t>Science</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b="1">
                          <a:effectLst/>
                        </a:rPr>
                        <a:t>Social Studies</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b="1" dirty="0">
                          <a:effectLst/>
                        </a:rPr>
                        <a:t>Technology</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57280898"/>
                  </a:ext>
                </a:extLst>
              </a:tr>
              <a:tr h="460714">
                <a:tc>
                  <a:txBody>
                    <a:bodyPr/>
                    <a:lstStyle/>
                    <a:p>
                      <a:pPr marL="0" marR="0" algn="ctr">
                        <a:lnSpc>
                          <a:spcPct val="107000"/>
                        </a:lnSpc>
                        <a:spcBef>
                          <a:spcPts val="0"/>
                        </a:spcBef>
                        <a:spcAft>
                          <a:spcPts val="0"/>
                        </a:spcAft>
                      </a:pPr>
                      <a:r>
                        <a:rPr lang="en-GB" sz="1800" b="0" dirty="0">
                          <a:solidFill>
                            <a:schemeClr val="tx1"/>
                          </a:solidFill>
                          <a:effectLst/>
                        </a:rPr>
                        <a:t>Art &amp; Design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Biology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Accounts &amp; Finance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Design &amp; Manufacture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872955035"/>
                  </a:ext>
                </a:extLst>
              </a:tr>
              <a:tr h="460714">
                <a:tc>
                  <a:txBody>
                    <a:bodyPr/>
                    <a:lstStyle/>
                    <a:p>
                      <a:pPr marL="0" marR="0" algn="ctr">
                        <a:lnSpc>
                          <a:spcPct val="107000"/>
                        </a:lnSpc>
                        <a:spcBef>
                          <a:spcPts val="0"/>
                        </a:spcBef>
                        <a:spcAft>
                          <a:spcPts val="0"/>
                        </a:spcAft>
                      </a:pPr>
                      <a:r>
                        <a:rPr lang="en-GB" sz="1800" b="0" dirty="0">
                          <a:solidFill>
                            <a:schemeClr val="tx1"/>
                          </a:solidFill>
                          <a:effectLst/>
                        </a:rPr>
                        <a:t>Music Performance</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Chemistry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Administration &amp; IT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Graphic Communication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052395094"/>
                  </a:ext>
                </a:extLst>
              </a:tr>
              <a:tr h="460714">
                <a:tc>
                  <a:txBody>
                    <a:bodyPr/>
                    <a:lstStyle/>
                    <a:p>
                      <a:pPr marL="0" marR="0" algn="ctr">
                        <a:lnSpc>
                          <a:spcPct val="107000"/>
                        </a:lnSpc>
                        <a:spcBef>
                          <a:spcPts val="0"/>
                        </a:spcBef>
                        <a:spcAft>
                          <a:spcPts val="0"/>
                        </a:spcAft>
                      </a:pPr>
                      <a:r>
                        <a:rPr lang="en-GB" sz="1800" b="0" dirty="0">
                          <a:solidFill>
                            <a:schemeClr val="tx1"/>
                          </a:solidFill>
                          <a:effectLst/>
                        </a:rPr>
                        <a:t>Music Technology</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Physics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Business Management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Practical Wood Working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401195635"/>
                  </a:ext>
                </a:extLst>
              </a:tr>
              <a:tr h="564405">
                <a:tc>
                  <a:txBody>
                    <a:bodyPr/>
                    <a:lstStyle/>
                    <a:p>
                      <a:pPr marL="0" marR="0" algn="ctr">
                        <a:lnSpc>
                          <a:spcPct val="107000"/>
                        </a:lnSpc>
                        <a:spcBef>
                          <a:spcPts val="0"/>
                        </a:spcBef>
                        <a:spcAft>
                          <a:spcPts val="0"/>
                        </a:spcAft>
                      </a:pPr>
                      <a:r>
                        <a:rPr lang="en-GB" sz="1800" b="0" dirty="0">
                          <a:solidFill>
                            <a:schemeClr val="tx1"/>
                          </a:solidFill>
                          <a:effectLst/>
                        </a:rPr>
                        <a:t>Drama</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smtClean="0">
                          <a:effectLst/>
                        </a:rPr>
                        <a:t>NPA</a:t>
                      </a:r>
                      <a:r>
                        <a:rPr lang="en-GB" sz="1800" baseline="0" dirty="0" smtClean="0">
                          <a:effectLst/>
                        </a:rPr>
                        <a:t> </a:t>
                      </a:r>
                      <a:r>
                        <a:rPr lang="en-GB" sz="1800" baseline="0" dirty="0" smtClean="0">
                          <a:effectLst/>
                        </a:rPr>
                        <a:t>Science &amp; Health</a:t>
                      </a: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History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Health &amp; Food Technology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494792340"/>
                  </a:ext>
                </a:extLst>
              </a:tr>
              <a:tr h="460714">
                <a:tc>
                  <a:txBody>
                    <a:bodyPr/>
                    <a:lstStyle/>
                    <a:p>
                      <a:pPr marL="0" marR="0" algn="ctr">
                        <a:lnSpc>
                          <a:spcPct val="107000"/>
                        </a:lnSpc>
                        <a:spcBef>
                          <a:spcPts val="0"/>
                        </a:spcBef>
                        <a:spcAft>
                          <a:spcPts val="0"/>
                        </a:spcAft>
                      </a:pPr>
                      <a:r>
                        <a:rPr lang="en-GB" sz="1800" b="0" dirty="0">
                          <a:solidFill>
                            <a:schemeClr val="tx1"/>
                          </a:solidFill>
                          <a:effectLst/>
                        </a:rPr>
                        <a:t>Design &amp; Manufacture</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Geography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Hospitality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340048590"/>
                  </a:ext>
                </a:extLst>
              </a:tr>
              <a:tr h="460714">
                <a:tc>
                  <a:txBody>
                    <a:bodyPr/>
                    <a:lstStyle/>
                    <a:p>
                      <a:pPr marL="0" marR="0" algn="ctr">
                        <a:lnSpc>
                          <a:spcPct val="107000"/>
                        </a:lnSpc>
                        <a:spcBef>
                          <a:spcPts val="0"/>
                        </a:spcBef>
                        <a:spcAft>
                          <a:spcPts val="0"/>
                        </a:spcAft>
                      </a:pPr>
                      <a:r>
                        <a:rPr lang="en-GB" sz="1800" b="0" dirty="0">
                          <a:solidFill>
                            <a:schemeClr val="tx1"/>
                          </a:solidFill>
                          <a:effectLst/>
                        </a:rPr>
                        <a:t>Physical Education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Modern Studies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Music Technology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914169550"/>
                  </a:ext>
                </a:extLst>
              </a:tr>
              <a:tr h="564193">
                <a:tc>
                  <a:txBody>
                    <a:bodyPr/>
                    <a:lstStyle/>
                    <a:p>
                      <a:pPr marL="0" marR="0" algn="ctr">
                        <a:lnSpc>
                          <a:spcPct val="107000"/>
                        </a:lnSpc>
                        <a:spcBef>
                          <a:spcPts val="0"/>
                        </a:spcBef>
                        <a:spcAft>
                          <a:spcPts val="0"/>
                        </a:spcAft>
                      </a:pPr>
                      <a:r>
                        <a:rPr lang="en-GB" sz="1800" b="0" dirty="0">
                          <a:solidFill>
                            <a:schemeClr val="tx1"/>
                          </a:solidFill>
                          <a:effectLst/>
                        </a:rPr>
                        <a:t>Physical Education (&amp; dance)</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Travel and Tourism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Administration &amp; 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501674138"/>
                  </a:ext>
                </a:extLst>
              </a:tr>
              <a:tr h="460714">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Accounts &amp; Finance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595735666"/>
                  </a:ext>
                </a:extLst>
              </a:tr>
              <a:tr h="460714">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GB" sz="1800" dirty="0">
                          <a:effectLst/>
                        </a:rPr>
                        <a:t>Business Management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951744410"/>
                  </a:ext>
                </a:extLst>
              </a:tr>
              <a:tr h="316481">
                <a:tc gridSpan="4">
                  <a:txBody>
                    <a:bodyPr/>
                    <a:lstStyle/>
                    <a:p>
                      <a:pPr marL="0" marR="0" algn="ctr">
                        <a:lnSpc>
                          <a:spcPct val="107000"/>
                        </a:lnSpc>
                        <a:spcBef>
                          <a:spcPts val="0"/>
                        </a:spcBef>
                        <a:spcAft>
                          <a:spcPts val="0"/>
                        </a:spcAft>
                      </a:pPr>
                      <a:r>
                        <a:rPr lang="en-GB" sz="1800" dirty="0">
                          <a:effectLst/>
                        </a:rPr>
                        <a:t>Write your choice for each curriculum area in the boxes below: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2305046"/>
                  </a:ext>
                </a:extLst>
              </a:tr>
              <a:tr h="460714">
                <a:tc>
                  <a:txBody>
                    <a:bodyPr/>
                    <a:lstStyle/>
                    <a:p>
                      <a:endParaRPr lang="en-US" sz="1600" dirty="0"/>
                    </a:p>
                  </a:txBody>
                  <a:tcPr marL="68580" marR="68580" marT="0" marB="0">
                    <a:solidFill>
                      <a:schemeClr val="accent2">
                        <a:lumMod val="40000"/>
                        <a:lumOff val="60000"/>
                      </a:schemeClr>
                    </a:solidFill>
                  </a:tcPr>
                </a:tc>
                <a:tc>
                  <a:txBody>
                    <a:bodyPr/>
                    <a:lstStyle/>
                    <a:p>
                      <a:endParaRPr lang="en-US" sz="1600" dirty="0"/>
                    </a:p>
                  </a:txBody>
                  <a:tcPr marL="68580" marR="68580" marT="0" marB="0">
                    <a:solidFill>
                      <a:schemeClr val="accent2">
                        <a:lumMod val="40000"/>
                        <a:lumOff val="60000"/>
                      </a:schemeClr>
                    </a:solidFill>
                  </a:tcPr>
                </a:tc>
                <a:tc>
                  <a:txBody>
                    <a:bodyPr/>
                    <a:lstStyle/>
                    <a:p>
                      <a:pPr marL="0" marR="0">
                        <a:lnSpc>
                          <a:spcPct val="107000"/>
                        </a:lnSpc>
                        <a:spcBef>
                          <a:spcPts val="0"/>
                        </a:spcBef>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nSpc>
                          <a:spcPct val="107000"/>
                        </a:lnSpc>
                        <a:spcBef>
                          <a:spcPts val="0"/>
                        </a:spcBef>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937858418"/>
                  </a:ext>
                </a:extLst>
              </a:tr>
            </a:tbl>
          </a:graphicData>
        </a:graphic>
      </p:graphicFrame>
    </p:spTree>
    <p:extLst>
      <p:ext uri="{BB962C8B-B14F-4D97-AF65-F5344CB8AC3E}">
        <p14:creationId xmlns:p14="http://schemas.microsoft.com/office/powerpoint/2010/main" val="4094635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2-Next 2 Subject Choices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9163692"/>
              </p:ext>
            </p:extLst>
          </p:nvPr>
        </p:nvGraphicFramePr>
        <p:xfrm>
          <a:off x="324714" y="1971212"/>
          <a:ext cx="6204254" cy="4896563"/>
        </p:xfrm>
        <a:graphic>
          <a:graphicData uri="http://schemas.openxmlformats.org/drawingml/2006/table">
            <a:tbl>
              <a:tblPr firstRow="1" firstCol="1" bandRow="1">
                <a:tableStyleId>{5C22544A-7EE6-4342-B048-85BDC9FD1C3A}</a:tableStyleId>
              </a:tblPr>
              <a:tblGrid>
                <a:gridCol w="3086154">
                  <a:extLst>
                    <a:ext uri="{9D8B030D-6E8A-4147-A177-3AD203B41FA5}">
                      <a16:colId xmlns:a16="http://schemas.microsoft.com/office/drawing/2014/main" val="1525031868"/>
                    </a:ext>
                  </a:extLst>
                </a:gridCol>
                <a:gridCol w="3118100">
                  <a:extLst>
                    <a:ext uri="{9D8B030D-6E8A-4147-A177-3AD203B41FA5}">
                      <a16:colId xmlns:a16="http://schemas.microsoft.com/office/drawing/2014/main" val="691140550"/>
                    </a:ext>
                  </a:extLst>
                </a:gridCol>
              </a:tblGrid>
              <a:tr h="1347104">
                <a:tc gridSpan="2">
                  <a:txBody>
                    <a:bodyPr/>
                    <a:lstStyle/>
                    <a:p>
                      <a:pPr marL="0" marR="0" algn="ctr">
                        <a:lnSpc>
                          <a:spcPct val="107000"/>
                        </a:lnSpc>
                        <a:spcBef>
                          <a:spcPts val="1200"/>
                        </a:spcBef>
                        <a:spcAft>
                          <a:spcPts val="0"/>
                        </a:spcAft>
                      </a:pPr>
                      <a:r>
                        <a:rPr lang="en-GB" sz="2000" dirty="0">
                          <a:effectLst/>
                        </a:rPr>
                        <a:t>Step 2: You will now choose another 2 subjects. Would you like to study any of the subjects below? If ‘yes’, write your choices in the box(</a:t>
                      </a:r>
                      <a:r>
                        <a:rPr lang="en-GB" sz="2000" dirty="0" err="1">
                          <a:effectLst/>
                        </a:rPr>
                        <a:t>es</a:t>
                      </a:r>
                      <a:r>
                        <a:rPr lang="en-GB" sz="2000" dirty="0">
                          <a:effectLst/>
                        </a:rPr>
                        <a:t>) in the last row of this table: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510156224"/>
                  </a:ext>
                </a:extLst>
              </a:tr>
              <a:tr h="731178">
                <a:tc>
                  <a:txBody>
                    <a:bodyPr/>
                    <a:lstStyle/>
                    <a:p>
                      <a:pPr marL="0" marR="0" algn="ctr">
                        <a:lnSpc>
                          <a:spcPct val="107000"/>
                        </a:lnSpc>
                        <a:spcBef>
                          <a:spcPts val="1200"/>
                        </a:spcBef>
                        <a:spcAft>
                          <a:spcPts val="0"/>
                        </a:spcAft>
                      </a:pPr>
                      <a:r>
                        <a:rPr lang="en-GB" sz="2000" dirty="0">
                          <a:solidFill>
                            <a:schemeClr val="tx1"/>
                          </a:solidFill>
                          <a:effectLst/>
                        </a:rPr>
                        <a:t>Health and Well-being</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07000"/>
                        </a:lnSpc>
                        <a:spcBef>
                          <a:spcPts val="1200"/>
                        </a:spcBef>
                        <a:spcAft>
                          <a:spcPts val="0"/>
                        </a:spcAft>
                      </a:pPr>
                      <a:r>
                        <a:rPr lang="en-GB" sz="2000" b="1" dirty="0">
                          <a:effectLst/>
                        </a:rPr>
                        <a:t>Languages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4292987174"/>
                  </a:ext>
                </a:extLst>
              </a:tr>
              <a:tr h="825345">
                <a:tc>
                  <a:txBody>
                    <a:bodyPr/>
                    <a:lstStyle/>
                    <a:p>
                      <a:pPr marL="0" marR="0" algn="ctr">
                        <a:lnSpc>
                          <a:spcPct val="107000"/>
                        </a:lnSpc>
                        <a:spcBef>
                          <a:spcPts val="0"/>
                        </a:spcBef>
                        <a:spcAft>
                          <a:spcPts val="0"/>
                        </a:spcAft>
                      </a:pPr>
                      <a:r>
                        <a:rPr lang="en-US" sz="2000" b="0" dirty="0">
                          <a:solidFill>
                            <a:schemeClr val="tx1"/>
                          </a:solidFill>
                          <a:effectLst/>
                        </a:rPr>
                        <a:t>PE (This is the National Qualification in PE)</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07000"/>
                        </a:lnSpc>
                        <a:spcBef>
                          <a:spcPts val="1200"/>
                        </a:spcBef>
                        <a:spcAft>
                          <a:spcPts val="0"/>
                        </a:spcAft>
                      </a:pPr>
                      <a:r>
                        <a:rPr lang="en-GB" sz="2000" dirty="0">
                          <a:effectLst/>
                        </a:rPr>
                        <a:t>(Modern Lang.) Spanish</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94631465"/>
                  </a:ext>
                </a:extLst>
              </a:tr>
              <a:tr h="769810">
                <a:tc>
                  <a:txBody>
                    <a:bodyPr/>
                    <a:lstStyle/>
                    <a:p>
                      <a:pPr marL="0" marR="0" algn="ctr">
                        <a:lnSpc>
                          <a:spcPct val="107000"/>
                        </a:lnSpc>
                        <a:spcBef>
                          <a:spcPts val="0"/>
                        </a:spcBef>
                        <a:spcAft>
                          <a:spcPts val="0"/>
                        </a:spcAft>
                      </a:pPr>
                      <a:r>
                        <a:rPr lang="en-US" sz="2000" b="0" dirty="0">
                          <a:solidFill>
                            <a:schemeClr val="tx1"/>
                          </a:solidFill>
                          <a:effectLst/>
                        </a:rPr>
                        <a:t>Health &amp; Food Technology</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07000"/>
                        </a:lnSpc>
                        <a:spcBef>
                          <a:spcPts val="1200"/>
                        </a:spcBef>
                        <a:spcAft>
                          <a:spcPts val="0"/>
                        </a:spcAft>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784865198"/>
                  </a:ext>
                </a:extLst>
              </a:tr>
              <a:tr h="375210">
                <a:tc>
                  <a:txBody>
                    <a:bodyPr/>
                    <a:lstStyle/>
                    <a:p>
                      <a:pPr marL="0" marR="0" algn="ctr">
                        <a:lnSpc>
                          <a:spcPct val="107000"/>
                        </a:lnSpc>
                        <a:spcBef>
                          <a:spcPts val="0"/>
                        </a:spcBef>
                        <a:spcAft>
                          <a:spcPts val="0"/>
                        </a:spcAft>
                      </a:pPr>
                      <a:r>
                        <a:rPr lang="en-US" sz="2000" b="0" dirty="0">
                          <a:solidFill>
                            <a:schemeClr val="tx1"/>
                          </a:solidFill>
                          <a:effectLst/>
                        </a:rPr>
                        <a:t>Personal Development</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07000"/>
                        </a:lnSpc>
                        <a:spcBef>
                          <a:spcPts val="1200"/>
                        </a:spcBef>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3313063839"/>
                  </a:ext>
                </a:extLst>
              </a:tr>
              <a:tr h="365528">
                <a:tc>
                  <a:txBody>
                    <a:bodyPr/>
                    <a:lstStyle/>
                    <a:p>
                      <a:pPr marL="0" marR="0" algn="ctr">
                        <a:lnSpc>
                          <a:spcPct val="107000"/>
                        </a:lnSpc>
                        <a:spcBef>
                          <a:spcPts val="1200"/>
                        </a:spcBef>
                        <a:spcAft>
                          <a:spcPts val="0"/>
                        </a:spcAft>
                      </a:pPr>
                      <a:r>
                        <a:rPr lang="en-GB" sz="2400" b="1" dirty="0">
                          <a:effectLst/>
                        </a:rPr>
                        <a:t> </a:t>
                      </a:r>
                      <a:r>
                        <a:rPr lang="en-GB" sz="2400" b="1" dirty="0">
                          <a:solidFill>
                            <a:schemeClr val="tx1"/>
                          </a:solidFill>
                          <a:effectLst/>
                        </a:rPr>
                        <a:t>Choice</a:t>
                      </a:r>
                      <a:r>
                        <a:rPr lang="en-GB" sz="2400" b="1" baseline="0" dirty="0">
                          <a:solidFill>
                            <a:schemeClr val="tx1"/>
                          </a:solidFill>
                          <a:effectLst/>
                        </a:rPr>
                        <a:t> 5 </a:t>
                      </a:r>
                      <a:r>
                        <a:rPr lang="en-GB" sz="1400" b="1" baseline="0" dirty="0">
                          <a:solidFill>
                            <a:schemeClr val="tx1"/>
                          </a:solidFill>
                          <a:effectLst/>
                        </a:rPr>
                        <a:t>(you could choose two from this column to make up choices 5 and 6)</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lnSpc>
                          <a:spcPct val="107000"/>
                        </a:lnSpc>
                        <a:spcBef>
                          <a:spcPts val="1200"/>
                        </a:spcBef>
                        <a:spcAft>
                          <a:spcPts val="0"/>
                        </a:spcAft>
                      </a:pPr>
                      <a:r>
                        <a:rPr lang="en-GB" sz="2400" b="1" dirty="0">
                          <a:effectLst/>
                        </a:rPr>
                        <a:t> </a:t>
                      </a:r>
                      <a:r>
                        <a:rPr lang="en-GB" sz="2400" b="1" dirty="0">
                          <a:solidFill>
                            <a:schemeClr val="tx1"/>
                          </a:solidFill>
                          <a:effectLst/>
                        </a:rPr>
                        <a:t>Choice</a:t>
                      </a:r>
                      <a:r>
                        <a:rPr lang="en-GB" sz="2400" b="1" baseline="0" dirty="0">
                          <a:solidFill>
                            <a:schemeClr val="tx1"/>
                          </a:solidFill>
                          <a:effectLst/>
                        </a:rPr>
                        <a:t> 6</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902591246"/>
                  </a:ext>
                </a:extLst>
              </a:tr>
            </a:tbl>
          </a:graphicData>
        </a:graphic>
      </p:graphicFrame>
      <p:sp>
        <p:nvSpPr>
          <p:cNvPr id="7" name="Down Arrow 6"/>
          <p:cNvSpPr/>
          <p:nvPr/>
        </p:nvSpPr>
        <p:spPr>
          <a:xfrm rot="16200000">
            <a:off x="9752128" y="11478491"/>
            <a:ext cx="333375" cy="514350"/>
          </a:xfrm>
          <a:prstGeom prst="downArrow">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575158741"/>
              </p:ext>
            </p:extLst>
          </p:nvPr>
        </p:nvGraphicFramePr>
        <p:xfrm>
          <a:off x="10301288" y="3267824"/>
          <a:ext cx="1718915" cy="1870202"/>
        </p:xfrm>
        <a:graphic>
          <a:graphicData uri="http://schemas.openxmlformats.org/drawingml/2006/table">
            <a:tbl>
              <a:tblPr firstRow="1" firstCol="1" bandRow="1">
                <a:tableStyleId>{5C22544A-7EE6-4342-B048-85BDC9FD1C3A}</a:tableStyleId>
              </a:tblPr>
              <a:tblGrid>
                <a:gridCol w="1718915">
                  <a:extLst>
                    <a:ext uri="{9D8B030D-6E8A-4147-A177-3AD203B41FA5}">
                      <a16:colId xmlns:a16="http://schemas.microsoft.com/office/drawing/2014/main" val="1404931056"/>
                    </a:ext>
                  </a:extLst>
                </a:gridCol>
              </a:tblGrid>
              <a:tr h="798402">
                <a:tc>
                  <a:txBody>
                    <a:bodyPr/>
                    <a:lstStyle/>
                    <a:p>
                      <a:pPr marL="0" marR="0" algn="ctr">
                        <a:lnSpc>
                          <a:spcPct val="107000"/>
                        </a:lnSpc>
                        <a:spcBef>
                          <a:spcPts val="1200"/>
                        </a:spcBef>
                        <a:spcAft>
                          <a:spcPts val="0"/>
                        </a:spcAft>
                      </a:pPr>
                      <a:endParaRPr lang="en-GB" sz="2400" dirty="0">
                        <a:solidFill>
                          <a:schemeClr val="tx1"/>
                        </a:solidFill>
                        <a:effectLst/>
                      </a:endParaRPr>
                    </a:p>
                    <a:p>
                      <a:pPr marL="0" marR="0" algn="ctr">
                        <a:lnSpc>
                          <a:spcPct val="107000"/>
                        </a:lnSpc>
                        <a:spcBef>
                          <a:spcPts val="1200"/>
                        </a:spcBef>
                        <a:spcAft>
                          <a:spcPts val="0"/>
                        </a:spcAft>
                      </a:pPr>
                      <a:r>
                        <a:rPr lang="en-GB" sz="2400" dirty="0">
                          <a:solidFill>
                            <a:schemeClr val="tx1"/>
                          </a:solidFill>
                          <a:effectLst/>
                        </a:rPr>
                        <a:t>Choice</a:t>
                      </a:r>
                      <a:r>
                        <a:rPr lang="en-GB" sz="2400" baseline="0" dirty="0">
                          <a:solidFill>
                            <a:schemeClr val="tx1"/>
                          </a:solidFill>
                          <a:effectLst/>
                        </a:rPr>
                        <a:t> 5</a:t>
                      </a:r>
                      <a:r>
                        <a:rPr lang="en-GB" sz="2400" dirty="0">
                          <a:solidFill>
                            <a:schemeClr val="tx1"/>
                          </a:solidFill>
                          <a:effectLst/>
                        </a:rPr>
                        <a:t>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78936782"/>
                  </a:ext>
                </a:extLst>
              </a:tr>
              <a:tr h="798402">
                <a:tc>
                  <a:txBody>
                    <a:bodyPr/>
                    <a:lstStyle/>
                    <a:p>
                      <a:pPr marL="0" marR="0" algn="ctr">
                        <a:lnSpc>
                          <a:spcPct val="107000"/>
                        </a:lnSpc>
                        <a:spcBef>
                          <a:spcPts val="1200"/>
                        </a:spcBef>
                        <a:spcAft>
                          <a:spcPts val="0"/>
                        </a:spcAft>
                      </a:pPr>
                      <a:endParaRPr lang="en-GB" sz="2400" dirty="0">
                        <a:solidFill>
                          <a:schemeClr val="tx1"/>
                        </a:solidFill>
                        <a:effectLst/>
                      </a:endParaRPr>
                    </a:p>
                    <a:p>
                      <a:pPr marL="0" marR="0" algn="ctr">
                        <a:lnSpc>
                          <a:spcPct val="107000"/>
                        </a:lnSpc>
                        <a:spcBef>
                          <a:spcPts val="1200"/>
                        </a:spcBef>
                        <a:spcAft>
                          <a:spcPts val="0"/>
                        </a:spcAft>
                      </a:pPr>
                      <a:r>
                        <a:rPr lang="en-GB" sz="2400" dirty="0">
                          <a:solidFill>
                            <a:schemeClr val="tx1"/>
                          </a:solidFill>
                          <a:effectLst/>
                        </a:rPr>
                        <a:t>Choice 6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432747497"/>
                  </a:ext>
                </a:extLst>
              </a:tr>
            </a:tbl>
          </a:graphicData>
        </a:graphic>
      </p:graphicFrame>
      <p:sp>
        <p:nvSpPr>
          <p:cNvPr id="13" name="Text Box 2"/>
          <p:cNvSpPr txBox="1">
            <a:spLocks noChangeArrowheads="1"/>
          </p:cNvSpPr>
          <p:nvPr/>
        </p:nvSpPr>
        <p:spPr bwMode="auto">
          <a:xfrm>
            <a:off x="7018193" y="1680632"/>
            <a:ext cx="2768744" cy="5175332"/>
          </a:xfrm>
          <a:prstGeom prst="rect">
            <a:avLst/>
          </a:prstGeom>
          <a:solidFill>
            <a:srgbClr val="E7E6E6"/>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IF NOT,WHICH 2 OTHER SUBJECTS DO YOU WANT TO CHOOSE?</a:t>
            </a:r>
            <a:endParaRPr kumimoji="0" lang="en-US" altLang="en-US" sz="2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They can be </a:t>
            </a:r>
            <a:r>
              <a:rPr kumimoji="0" lang="en-US" altLang="en-US"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ANY TWO</a:t>
            </a:r>
            <a:r>
              <a:rPr kumimoji="0" lang="en-US" altLang="en-US" sz="2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from </a:t>
            </a:r>
            <a:r>
              <a:rPr kumimoji="0" lang="en-US" altLang="en-US"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Expressive Arts, Science, Social Studies, Technology, Health and Well-being </a:t>
            </a:r>
            <a:r>
              <a:rPr kumimoji="0" lang="en-US" altLang="en-US" sz="2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or </a:t>
            </a:r>
            <a:r>
              <a:rPr kumimoji="0" lang="en-US" altLang="en-US"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Languages</a:t>
            </a:r>
            <a:r>
              <a:rPr kumimoji="0" lang="en-US" altLang="en-US"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ight Arrow 13"/>
          <p:cNvSpPr/>
          <p:nvPr/>
        </p:nvSpPr>
        <p:spPr>
          <a:xfrm>
            <a:off x="14381163" y="11022013"/>
            <a:ext cx="819150" cy="36195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Down Arrow 15"/>
          <p:cNvSpPr/>
          <p:nvPr/>
        </p:nvSpPr>
        <p:spPr>
          <a:xfrm rot="16200000">
            <a:off x="9877425" y="10964863"/>
            <a:ext cx="333375" cy="514350"/>
          </a:xfrm>
          <a:prstGeom prst="downArrow">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7"/>
          <p:cNvSpPr>
            <a:spLocks noChangeArrowheads="1"/>
          </p:cNvSpPr>
          <p:nvPr/>
        </p:nvSpPr>
        <p:spPr bwMode="auto">
          <a:xfrm>
            <a:off x="4491038" y="3949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9"/>
          <p:cNvSpPr>
            <a:spLocks noChangeArrowheads="1"/>
          </p:cNvSpPr>
          <p:nvPr/>
        </p:nvSpPr>
        <p:spPr bwMode="auto">
          <a:xfrm>
            <a:off x="4491038" y="4406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GB"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GB"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0"/>
          <p:cNvSpPr>
            <a:spLocks noChangeArrowheads="1"/>
          </p:cNvSpPr>
          <p:nvPr/>
        </p:nvSpPr>
        <p:spPr bwMode="auto">
          <a:xfrm>
            <a:off x="4491038" y="455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1"/>
          <p:cNvSpPr>
            <a:spLocks noChangeArrowheads="1"/>
          </p:cNvSpPr>
          <p:nvPr/>
        </p:nvSpPr>
        <p:spPr bwMode="auto">
          <a:xfrm>
            <a:off x="4491038" y="455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GB"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3"/>
          <p:cNvSpPr>
            <a:spLocks noChangeArrowheads="1"/>
          </p:cNvSpPr>
          <p:nvPr/>
        </p:nvSpPr>
        <p:spPr bwMode="auto">
          <a:xfrm>
            <a:off x="4491038" y="455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Down Arrow 21"/>
          <p:cNvSpPr/>
          <p:nvPr/>
        </p:nvSpPr>
        <p:spPr>
          <a:xfrm rot="16200000">
            <a:off x="9579296" y="4091075"/>
            <a:ext cx="625020" cy="804388"/>
          </a:xfrm>
          <a:prstGeom prst="downArrow">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 name="Down Arrow 4"/>
          <p:cNvSpPr/>
          <p:nvPr/>
        </p:nvSpPr>
        <p:spPr>
          <a:xfrm rot="16200000">
            <a:off x="6398524" y="4105482"/>
            <a:ext cx="625020" cy="804388"/>
          </a:xfrm>
          <a:prstGeom prst="downArrow">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898400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9800" y="2136339"/>
            <a:ext cx="8204200" cy="4832092"/>
          </a:xfrm>
          <a:prstGeom prst="rect">
            <a:avLst/>
          </a:prstGeom>
        </p:spPr>
        <p:txBody>
          <a:bodyPr wrap="square">
            <a:spAutoFit/>
          </a:bodyPr>
          <a:lstStyle/>
          <a:p>
            <a:pPr marL="457200" indent="-457200">
              <a:buFont typeface="Arial" panose="020B0604020202020204" pitchFamily="34" charset="0"/>
              <a:buChar char="•"/>
            </a:pPr>
            <a:r>
              <a:rPr lang="en-GB" sz="2800" b="1" dirty="0"/>
              <a:t>Personal Support</a:t>
            </a:r>
          </a:p>
          <a:p>
            <a:pPr marL="571500" indent="-571500">
              <a:buFont typeface="Arial" panose="020B0604020202020204" pitchFamily="34" charset="0"/>
              <a:buChar char="•"/>
            </a:pPr>
            <a:endParaRPr lang="en-GB" sz="2800" b="1" dirty="0"/>
          </a:p>
          <a:p>
            <a:pPr marL="571500" indent="-571500">
              <a:buFont typeface="Arial" panose="020B0604020202020204" pitchFamily="34" charset="0"/>
              <a:buChar char="•"/>
            </a:pPr>
            <a:r>
              <a:rPr lang="en-GB" sz="2800" b="1" dirty="0"/>
              <a:t>Careers input/Glasgow Caledonian University careers day</a:t>
            </a:r>
          </a:p>
          <a:p>
            <a:pPr marL="571500" indent="-571500">
              <a:buFont typeface="Arial" panose="020B0604020202020204" pitchFamily="34" charset="0"/>
              <a:buChar char="•"/>
            </a:pPr>
            <a:endParaRPr lang="en-GB" sz="2800" b="1" dirty="0"/>
          </a:p>
          <a:p>
            <a:pPr marL="571500" indent="-571500">
              <a:buFont typeface="Arial" panose="020B0604020202020204" pitchFamily="34" charset="0"/>
              <a:buChar char="•"/>
            </a:pPr>
            <a:r>
              <a:rPr lang="en-GB" sz="2800" b="1" dirty="0"/>
              <a:t>Subject specialists in classes</a:t>
            </a:r>
          </a:p>
          <a:p>
            <a:pPr marL="571500" indent="-571500">
              <a:buFont typeface="Arial" panose="020B0604020202020204" pitchFamily="34" charset="0"/>
              <a:buChar char="•"/>
            </a:pPr>
            <a:endParaRPr lang="en-GB" sz="2800" b="1" dirty="0"/>
          </a:p>
          <a:p>
            <a:pPr marL="571500" indent="-571500">
              <a:buFont typeface="Arial" panose="020B0604020202020204" pitchFamily="34" charset="0"/>
              <a:buChar char="•"/>
            </a:pPr>
            <a:r>
              <a:rPr lang="en-GB" sz="2800" b="1" dirty="0"/>
              <a:t>One-to-one interviews with Pupil Support staff</a:t>
            </a:r>
          </a:p>
          <a:p>
            <a:endParaRPr lang="en-GB" sz="2800" b="1" dirty="0"/>
          </a:p>
          <a:p>
            <a:pPr marL="571500" indent="-571500">
              <a:buFont typeface="Arial" panose="020B0604020202020204" pitchFamily="34" charset="0"/>
              <a:buChar char="•"/>
            </a:pPr>
            <a:r>
              <a:rPr lang="en-GB" sz="2800" b="1" dirty="0"/>
              <a:t>S3 support</a:t>
            </a:r>
          </a:p>
        </p:txBody>
      </p:sp>
      <p:pic>
        <p:nvPicPr>
          <p:cNvPr id="3" name="Picture 2"/>
          <p:cNvPicPr>
            <a:picLocks noChangeAspect="1"/>
          </p:cNvPicPr>
          <p:nvPr/>
        </p:nvPicPr>
        <p:blipFill>
          <a:blip r:embed="rId3"/>
          <a:stretch>
            <a:fillRect/>
          </a:stretch>
        </p:blipFill>
        <p:spPr>
          <a:xfrm>
            <a:off x="9003707" y="4584107"/>
            <a:ext cx="1956986" cy="1956986"/>
          </a:xfrm>
          <a:prstGeom prst="rect">
            <a:avLst/>
          </a:prstGeom>
        </p:spPr>
      </p:pic>
      <p:pic>
        <p:nvPicPr>
          <p:cNvPr id="4" name="Picture 3"/>
          <p:cNvPicPr>
            <a:picLocks noChangeAspect="1"/>
          </p:cNvPicPr>
          <p:nvPr/>
        </p:nvPicPr>
        <p:blipFill>
          <a:blip r:embed="rId4"/>
          <a:stretch>
            <a:fillRect/>
          </a:stretch>
        </p:blipFill>
        <p:spPr>
          <a:xfrm>
            <a:off x="9003707" y="788775"/>
            <a:ext cx="2651990" cy="3426249"/>
          </a:xfrm>
          <a:prstGeom prst="rect">
            <a:avLst/>
          </a:prstGeom>
        </p:spPr>
      </p:pic>
      <p:sp>
        <p:nvSpPr>
          <p:cNvPr id="5" name="Rectangle 4"/>
          <p:cNvSpPr/>
          <p:nvPr/>
        </p:nvSpPr>
        <p:spPr>
          <a:xfrm>
            <a:off x="1923754" y="816226"/>
            <a:ext cx="6096000" cy="1200329"/>
          </a:xfrm>
          <a:prstGeom prst="rect">
            <a:avLst/>
          </a:prstGeom>
        </p:spPr>
        <p:txBody>
          <a:bodyPr>
            <a:spAutoFit/>
          </a:bodyPr>
          <a:lstStyle/>
          <a:p>
            <a:r>
              <a:rPr lang="en-GB" sz="3600" dirty="0">
                <a:solidFill>
                  <a:schemeClr val="bg1"/>
                </a:solidFill>
              </a:rPr>
              <a:t>Supporting Pupils on their </a:t>
            </a:r>
            <a:br>
              <a:rPr lang="en-GB" sz="3600" dirty="0">
                <a:solidFill>
                  <a:schemeClr val="bg1"/>
                </a:solidFill>
              </a:rPr>
            </a:br>
            <a:r>
              <a:rPr lang="en-GB" sz="3600" dirty="0">
                <a:solidFill>
                  <a:schemeClr val="bg1"/>
                </a:solidFill>
              </a:rPr>
              <a:t>Learning Journey</a:t>
            </a:r>
          </a:p>
        </p:txBody>
      </p:sp>
    </p:spTree>
    <p:extLst>
      <p:ext uri="{BB962C8B-B14F-4D97-AF65-F5344CB8AC3E}">
        <p14:creationId xmlns:p14="http://schemas.microsoft.com/office/powerpoint/2010/main" val="29875779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1639</TotalTime>
  <Words>1627</Words>
  <Application>Microsoft Office PowerPoint</Application>
  <PresentationFormat>Widescreen</PresentationFormat>
  <Paragraphs>210</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Comic Sans MS</vt:lpstr>
      <vt:lpstr>Times New Roman</vt:lpstr>
      <vt:lpstr>Wingdings</vt:lpstr>
      <vt:lpstr>Wingdings 3</vt:lpstr>
      <vt:lpstr>Ion Boardroom</vt:lpstr>
      <vt:lpstr>St Ambrose High School S2-S3 Moving into the Final Year of the Broad General Education</vt:lpstr>
      <vt:lpstr>Curriculum from Junior to Senior Phase:  a coherent curriculum from 3-18 </vt:lpstr>
      <vt:lpstr>National Qualifications</vt:lpstr>
      <vt:lpstr>National Qualifications :  Assessment and Certification</vt:lpstr>
      <vt:lpstr>Curriculum Structure S2-3  This is the Subject Decisions form which our pupils were issued at an assembly this week.</vt:lpstr>
      <vt:lpstr>So what does each section within the Subject Decision form mean?</vt:lpstr>
      <vt:lpstr>Step 1-First 4 Choices</vt:lpstr>
      <vt:lpstr>Step 2-Next 2 Subject Choices</vt:lpstr>
      <vt:lpstr>PowerPoint Presentation</vt:lpstr>
      <vt:lpstr>PowerPoint Presentation</vt:lpstr>
      <vt:lpstr>PowerPoint Presentation</vt:lpstr>
      <vt:lpstr>PowerPoint Presentation</vt:lpstr>
      <vt:lpstr>PowerPoint Presentation</vt:lpstr>
      <vt:lpstr>PowerPoint Presentation</vt:lpstr>
      <vt:lpstr>Curriculum for Excellence - Junior Phase </vt:lpstr>
      <vt:lpstr>Our Pupils</vt:lpstr>
      <vt:lpstr>Our Pupils</vt:lpstr>
      <vt:lpstr>PowerPoint Presentation</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Pupil</dc:creator>
  <cp:lastModifiedBy>Geraldine McCadam</cp:lastModifiedBy>
  <cp:revision>91</cp:revision>
  <cp:lastPrinted>2019-01-24T15:20:04Z</cp:lastPrinted>
  <dcterms:created xsi:type="dcterms:W3CDTF">2014-01-22T20:22:02Z</dcterms:created>
  <dcterms:modified xsi:type="dcterms:W3CDTF">2019-01-24T16:45:39Z</dcterms:modified>
</cp:coreProperties>
</file>