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3" r:id="rId6"/>
    <p:sldId id="264" r:id="rId7"/>
    <p:sldId id="267" r:id="rId8"/>
    <p:sldId id="282" r:id="rId9"/>
    <p:sldId id="274" r:id="rId10"/>
    <p:sldId id="273" r:id="rId11"/>
    <p:sldId id="268" r:id="rId12"/>
    <p:sldId id="26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BFF"/>
    <a:srgbClr val="DDC1FF"/>
    <a:srgbClr val="F7F0FD"/>
    <a:srgbClr val="FBD783"/>
    <a:srgbClr val="3B3838"/>
    <a:srgbClr val="FFFFFF"/>
    <a:srgbClr val="BE8BFF"/>
    <a:srgbClr val="C8C6C4"/>
    <a:srgbClr val="9D4EFF"/>
    <a:srgbClr val="B3B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5E936-1F48-4B73-9261-C92E0B87DCE4}" v="24" dt="2023-06-05T12:28:37.974"/>
    <p1510:client id="{E868E896-0120-DBC5-152B-CDBE1E4A469B}" v="2" dt="2023-09-18T09:09:35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freepngimg.com/png/29499-train-fil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6564-airplane-photo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93760&amp;picture=summer-vac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527300" y="1601728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Summer Holiday Budgeting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3BF49-FA03-309A-5712-C57DA0D5E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5208" y="1965960"/>
            <a:ext cx="3290312" cy="32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88AA9-3952-DB3A-9EBA-AAEE30BDDD46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C7C3EA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C7C3EA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C7C3E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796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Learning Intention</a:t>
            </a:r>
            <a:endParaRPr lang="en-GB" sz="3400">
              <a:latin typeface="Century Gothic" panose="020B0502020202020204" pitchFamily="34" charset="0"/>
            </a:endParaRPr>
          </a:p>
          <a:p>
            <a:endParaRPr lang="en-GB" sz="34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to </a:t>
            </a:r>
            <a:r>
              <a:rPr lang="en-GB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plan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for an event whilst </a:t>
            </a:r>
            <a:r>
              <a:rPr lang="en-GB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sticking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to a budget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Success Criteria</a:t>
            </a:r>
            <a:endParaRPr lang="en-US" sz="340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91B31-CDA3-BA58-5CBF-7CA58B127028}"/>
              </a:ext>
            </a:extLst>
          </p:cNvPr>
          <p:cNvSpPr txBox="1"/>
          <p:nvPr/>
        </p:nvSpPr>
        <p:spPr>
          <a:xfrm>
            <a:off x="594139" y="3631095"/>
            <a:ext cx="890546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Use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the internet to 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research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costs.</a:t>
            </a:r>
            <a:r>
              <a:rPr lang="en-US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Select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cost effective options.</a:t>
            </a:r>
            <a:r>
              <a:rPr lang="en-US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Calculate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the total budget.</a:t>
            </a:r>
            <a:r>
              <a:rPr lang="en-US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​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low confidence">
            <a:extLst>
              <a:ext uri="{FF2B5EF4-FFF2-40B4-BE49-F238E27FC236}">
                <a16:creationId xmlns:a16="http://schemas.microsoft.com/office/drawing/2014/main" id="{9B8AE3EB-543A-0E71-DA54-BE9E82330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78" y="2046195"/>
            <a:ext cx="3738929" cy="37389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2F0CB8-B468-87DF-A315-C2EE72E955FC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BD8BFF"/>
          </a:solidFill>
          <a:ln>
            <a:solidFill>
              <a:srgbClr val="BD8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57AA94-3D0E-757A-FDF6-69E1647B2925}"/>
              </a:ext>
            </a:extLst>
          </p:cNvPr>
          <p:cNvSpPr txBox="1"/>
          <p:nvPr/>
        </p:nvSpPr>
        <p:spPr>
          <a:xfrm>
            <a:off x="10468429" y="541438"/>
            <a:ext cx="152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Century Gothic" panose="020B0502020202020204" pitchFamily="34" charset="0"/>
              </a:rPr>
              <a:t>Click </a:t>
            </a:r>
            <a:r>
              <a:rPr lang="en-GB" sz="1200" b="1">
                <a:solidFill>
                  <a:schemeClr val="bg1"/>
                </a:solidFill>
                <a:latin typeface="Century Gothic" panose="020B0502020202020204" pitchFamily="34" charset="0"/>
              </a:rPr>
              <a:t>file</a:t>
            </a:r>
            <a:r>
              <a:rPr lang="en-GB" sz="120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200" b="1">
                <a:solidFill>
                  <a:schemeClr val="bg1"/>
                </a:solidFill>
                <a:latin typeface="Century Gothic" panose="020B0502020202020204" pitchFamily="34" charset="0"/>
              </a:rPr>
              <a:t>save</a:t>
            </a:r>
            <a:r>
              <a:rPr lang="en-GB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>
                <a:solidFill>
                  <a:schemeClr val="bg1"/>
                </a:solidFill>
                <a:latin typeface="Century Gothic" panose="020B0502020202020204" pitchFamily="34" charset="0"/>
              </a:rPr>
              <a:t>as</a:t>
            </a:r>
            <a:r>
              <a:rPr lang="en-GB" sz="120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200" b="1">
                <a:solidFill>
                  <a:schemeClr val="bg1"/>
                </a:solidFill>
                <a:latin typeface="Century Gothic" panose="020B0502020202020204" pitchFamily="34" charset="0"/>
              </a:rPr>
              <a:t>download a copy</a:t>
            </a:r>
            <a:r>
              <a:rPr lang="en-GB" sz="1200">
                <a:solidFill>
                  <a:schemeClr val="bg1"/>
                </a:solidFill>
                <a:latin typeface="Century Gothic" panose="020B0502020202020204" pitchFamily="34" charset="0"/>
              </a:rPr>
              <a:t> to complete this activity. </a:t>
            </a:r>
            <a:endParaRPr lang="en-GB" sz="12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EA65FF-91CA-F54F-9DAA-56DC39D7C0EF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D8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597E4E-DFE8-43EA-34D4-928DA8FE9544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147EF9-2CBC-4445-3289-437CB2401EAC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AEC7A1-2AC8-B6C9-3D31-E8CE4BA85D44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D8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10798" y="1490008"/>
            <a:ext cx="1088290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Your task today is to plan and budget for a summer holiday. </a:t>
            </a:r>
          </a:p>
          <a:p>
            <a:pPr algn="l" rtl="0" fontAlgn="base"/>
            <a:endParaRPr lang="en-GB" sz="2000" b="0" i="0" u="none" strike="noStrike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000" dirty="0">
                <a:solidFill>
                  <a:srgbClr val="404040"/>
                </a:solidFill>
                <a:latin typeface="Century Gothic" panose="020B0502020202020204" pitchFamily="34" charset="0"/>
              </a:rPr>
              <a:t>You can choose the location, method of travel and activities you do whilst you are there.</a:t>
            </a:r>
          </a:p>
          <a:p>
            <a:pPr algn="l" rtl="0" fontAlgn="base"/>
            <a:endParaRPr lang="en-GB" sz="20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This has to be a holiday for a family and the budget you will be given is for the </a:t>
            </a:r>
            <a:r>
              <a:rPr lang="en-GB" sz="2000" b="1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whole family</a:t>
            </a:r>
            <a:r>
              <a:rPr lang="en-GB" sz="20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, not per person. You can decide how many people will be in the family, but it </a:t>
            </a:r>
            <a:r>
              <a:rPr lang="en-GB" sz="2000" b="1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must</a:t>
            </a:r>
            <a:r>
              <a:rPr lang="en-GB" sz="20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include </a:t>
            </a:r>
            <a:r>
              <a:rPr lang="en-GB" sz="2000" b="1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at least </a:t>
            </a:r>
            <a:r>
              <a:rPr lang="en-GB" sz="20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one adult and one child.</a:t>
            </a:r>
          </a:p>
          <a:p>
            <a:pPr algn="l" rtl="0" fontAlgn="base"/>
            <a:endParaRPr lang="en-GB" sz="20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000" dirty="0">
                <a:solidFill>
                  <a:srgbClr val="404040"/>
                </a:solidFill>
                <a:latin typeface="Century Gothic" panose="020B0502020202020204" pitchFamily="34" charset="0"/>
              </a:rPr>
              <a:t>Use the internet to research the cost of travel, accommodation and activities.</a:t>
            </a:r>
          </a:p>
          <a:p>
            <a:pPr algn="l" rtl="0" fontAlgn="base"/>
            <a:r>
              <a:rPr lang="en-GB" sz="20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Are there any additional expenses you need to budget for – for example new clothes, sun cream, spending money.</a:t>
            </a:r>
          </a:p>
          <a:p>
            <a:pPr algn="l" rtl="0" fontAlgn="base"/>
            <a:endParaRPr lang="en-GB" sz="20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000" dirty="0">
                <a:solidFill>
                  <a:srgbClr val="404040"/>
                </a:solidFill>
                <a:latin typeface="Century Gothic" panose="020B0502020202020204" pitchFamily="34" charset="0"/>
              </a:rPr>
              <a:t>You can use the table on the next slide to help you plan.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pic>
        <p:nvPicPr>
          <p:cNvPr id="17" name="Picture 16" descr="A white airplane with blue and yellow stripes&#10;&#10;Description automatically generated with low confidence">
            <a:extLst>
              <a:ext uri="{FF2B5EF4-FFF2-40B4-BE49-F238E27FC236}">
                <a16:creationId xmlns:a16="http://schemas.microsoft.com/office/drawing/2014/main" id="{424FC6F4-9488-9B20-8865-7935264B2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9300" y="448512"/>
            <a:ext cx="2434976" cy="10365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AF10AB-55C4-2634-0D72-CC6EB303D5F4}"/>
              </a:ext>
            </a:extLst>
          </p:cNvPr>
          <p:cNvSpPr txBox="1"/>
          <p:nvPr/>
        </p:nvSpPr>
        <p:spPr>
          <a:xfrm>
            <a:off x="8188503" y="6544638"/>
            <a:ext cx="3231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s://freepngimg.com/png/26564-airplane-phot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A white train with a red stripe&#10;&#10;Description automatically generated with low confidence">
            <a:extLst>
              <a:ext uri="{FF2B5EF4-FFF2-40B4-BE49-F238E27FC236}">
                <a16:creationId xmlns:a16="http://schemas.microsoft.com/office/drawing/2014/main" id="{F1DC0DDE-0713-ACC2-9C7C-5A2750149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28936" y="4801691"/>
            <a:ext cx="2330483" cy="13319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AB9B37-9244-2786-96B3-7F99B20CEB24}"/>
              </a:ext>
            </a:extLst>
          </p:cNvPr>
          <p:cNvSpPr txBox="1"/>
          <p:nvPr/>
        </p:nvSpPr>
        <p:spPr>
          <a:xfrm>
            <a:off x="8188504" y="6328881"/>
            <a:ext cx="3070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7" tooltip="https://freepngimg.com/png/29499-train-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44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Summer Holiday Budgeting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354993"/>
            <a:ext cx="108829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Your total budget for your holiday is £4000. </a:t>
            </a:r>
            <a:r>
              <a:rPr lang="en-GB" sz="2000" dirty="0">
                <a:solidFill>
                  <a:srgbClr val="404040"/>
                </a:solidFill>
                <a:latin typeface="Century Gothic" panose="020B0502020202020204" pitchFamily="34" charset="0"/>
              </a:rPr>
              <a:t>This must include all expenses </a:t>
            </a:r>
            <a:r>
              <a:rPr lang="en-GB" sz="20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and</a:t>
            </a:r>
            <a:r>
              <a:rPr lang="en-GB" sz="2000" dirty="0">
                <a:solidFill>
                  <a:srgbClr val="404040"/>
                </a:solidFill>
                <a:latin typeface="Century Gothic" panose="020B0502020202020204" pitchFamily="34" charset="0"/>
              </a:rPr>
              <a:t> spending money. Use the table below to help plan your perfect summer holiday.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F7244430-CDB6-A57D-E5EF-65B2D410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20954"/>
              </p:ext>
            </p:extLst>
          </p:nvPr>
        </p:nvGraphicFramePr>
        <p:xfrm>
          <a:off x="654549" y="2179562"/>
          <a:ext cx="108829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634">
                  <a:extLst>
                    <a:ext uri="{9D8B030D-6E8A-4147-A177-3AD203B41FA5}">
                      <a16:colId xmlns:a16="http://schemas.microsoft.com/office/drawing/2014/main" val="1963006443"/>
                    </a:ext>
                  </a:extLst>
                </a:gridCol>
                <a:gridCol w="3627634">
                  <a:extLst>
                    <a:ext uri="{9D8B030D-6E8A-4147-A177-3AD203B41FA5}">
                      <a16:colId xmlns:a16="http://schemas.microsoft.com/office/drawing/2014/main" val="4013796543"/>
                    </a:ext>
                  </a:extLst>
                </a:gridCol>
                <a:gridCol w="3627634">
                  <a:extLst>
                    <a:ext uri="{9D8B030D-6E8A-4147-A177-3AD203B41FA5}">
                      <a16:colId xmlns:a16="http://schemas.microsoft.com/office/drawing/2014/main" val="19167284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My Perfect Summer Holiday</a:t>
                      </a:r>
                    </a:p>
                  </a:txBody>
                  <a:tcPr>
                    <a:solidFill>
                      <a:srgbClr val="BD8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8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8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3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Details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1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Travel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90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Accommodation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9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Activities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9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Clothes and Shoes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0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Food and Drinks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Additional Items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eg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 sun cream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Spending Money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6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Total Cost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1203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AEBE65AF-4B3E-800F-AD85-6433DFDA38F1}"/>
              </a:ext>
            </a:extLst>
          </p:cNvPr>
          <p:cNvSpPr/>
          <p:nvPr/>
        </p:nvSpPr>
        <p:spPr>
          <a:xfrm>
            <a:off x="10702944" y="-38452"/>
            <a:ext cx="1489055" cy="1464618"/>
          </a:xfrm>
          <a:prstGeom prst="ellipse">
            <a:avLst/>
          </a:prstGeom>
          <a:solidFill>
            <a:srgbClr val="BD8BFF"/>
          </a:solidFill>
          <a:ln>
            <a:solidFill>
              <a:srgbClr val="BD8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591CC6-5A7D-505F-2025-726998B8403A}"/>
              </a:ext>
            </a:extLst>
          </p:cNvPr>
          <p:cNvSpPr txBox="1"/>
          <p:nvPr/>
        </p:nvSpPr>
        <p:spPr>
          <a:xfrm>
            <a:off x="10698082" y="289690"/>
            <a:ext cx="148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Click 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file</a:t>
            </a: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save</a:t>
            </a: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</a:t>
            </a: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download a copy</a:t>
            </a: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to complete this activity. 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B923B4-39D7-EBF7-57AE-6322C4C3BA94}"/>
              </a:ext>
            </a:extLst>
          </p:cNvPr>
          <p:cNvSpPr/>
          <p:nvPr/>
        </p:nvSpPr>
        <p:spPr>
          <a:xfrm>
            <a:off x="11739306" y="1050495"/>
            <a:ext cx="509496" cy="5170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D8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31ED49-6C1E-886B-5AD4-EEDF18D12750}"/>
              </a:ext>
            </a:extLst>
          </p:cNvPr>
          <p:cNvSpPr/>
          <p:nvPr/>
        </p:nvSpPr>
        <p:spPr>
          <a:xfrm>
            <a:off x="11589596" y="1314649"/>
            <a:ext cx="339590" cy="387404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8CEB13-0487-4D8A-A48D-4D6E05A28B05}"/>
              </a:ext>
            </a:extLst>
          </p:cNvPr>
          <p:cNvSpPr/>
          <p:nvPr/>
        </p:nvSpPr>
        <p:spPr>
          <a:xfrm>
            <a:off x="10702944" y="0"/>
            <a:ext cx="339722" cy="339767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37AECE-6C74-F93C-1759-86E9602EDF3B}"/>
              </a:ext>
            </a:extLst>
          </p:cNvPr>
          <p:cNvSpPr/>
          <p:nvPr/>
        </p:nvSpPr>
        <p:spPr>
          <a:xfrm>
            <a:off x="10517983" y="63787"/>
            <a:ext cx="306126" cy="29390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BD8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44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Summer Holiday Budgeting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277177"/>
            <a:ext cx="1088290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Have a look at this table</a:t>
            </a:r>
            <a:r>
              <a:rPr lang="en-GB" dirty="0">
                <a:solidFill>
                  <a:srgbClr val="404040"/>
                </a:solidFill>
                <a:latin typeface="Century Gothic" panose="020B0502020202020204" pitchFamily="34" charset="0"/>
              </a:rPr>
              <a:t>. The person who has planned this holiday has gone seriously over budget. Could you suggest any changes to help reduce their costs?</a:t>
            </a:r>
          </a:p>
          <a:p>
            <a:pPr algn="l" rtl="0" fontAlgn="base"/>
            <a:r>
              <a:rPr lang="en-GB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There are some suggestions on the next slide.</a:t>
            </a:r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F7244430-CDB6-A57D-E5EF-65B2D410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82469"/>
              </p:ext>
            </p:extLst>
          </p:nvPr>
        </p:nvGraphicFramePr>
        <p:xfrm>
          <a:off x="654549" y="2179562"/>
          <a:ext cx="10882902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634">
                  <a:extLst>
                    <a:ext uri="{9D8B030D-6E8A-4147-A177-3AD203B41FA5}">
                      <a16:colId xmlns:a16="http://schemas.microsoft.com/office/drawing/2014/main" val="1963006443"/>
                    </a:ext>
                  </a:extLst>
                </a:gridCol>
                <a:gridCol w="3627634">
                  <a:extLst>
                    <a:ext uri="{9D8B030D-6E8A-4147-A177-3AD203B41FA5}">
                      <a16:colId xmlns:a16="http://schemas.microsoft.com/office/drawing/2014/main" val="4013796543"/>
                    </a:ext>
                  </a:extLst>
                </a:gridCol>
                <a:gridCol w="3627634">
                  <a:extLst>
                    <a:ext uri="{9D8B030D-6E8A-4147-A177-3AD203B41FA5}">
                      <a16:colId xmlns:a16="http://schemas.microsoft.com/office/drawing/2014/main" val="19167284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My Perfect Summer Holiday</a:t>
                      </a:r>
                    </a:p>
                  </a:txBody>
                  <a:tcPr>
                    <a:solidFill>
                      <a:srgbClr val="BD8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8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8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3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Details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1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Travel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£5836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 weeks All Inclusive in Benalmadena flying from Glasgow on 1</a:t>
                      </a:r>
                      <a:r>
                        <a:rPr lang="en-GB" sz="1200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 July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90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Accommodation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Hotel Bali Benalmadena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9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Activities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£90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Family ticket to Aqualand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9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Clothes and Shoes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£2000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Shopping in Designer stores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0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Food and Drinks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£100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All inclusive, so only need to buy lunch at the water park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Additional Items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eg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 sun cream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£50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Sun cream, toiletries and pool inflatables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Spending Money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£1000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For souvenirs and days out</a:t>
                      </a:r>
                    </a:p>
                  </a:txBody>
                  <a:tcPr>
                    <a:solidFill>
                      <a:srgbClr val="F7F0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6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Total Cost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£9096</a:t>
                      </a:r>
                    </a:p>
                  </a:txBody>
                  <a:tcPr>
                    <a:solidFill>
                      <a:srgbClr val="DD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D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12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35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1" y="658618"/>
            <a:ext cx="4977765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43948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Holiday Budgeting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2" y="1460396"/>
            <a:ext cx="75067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Here are some ways to reduce the cost of this holiday: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3B4611A-DAC8-3770-36BD-E8256524E672}"/>
              </a:ext>
            </a:extLst>
          </p:cNvPr>
          <p:cNvSpPr/>
          <p:nvPr/>
        </p:nvSpPr>
        <p:spPr>
          <a:xfrm>
            <a:off x="7848600" y="1488811"/>
            <a:ext cx="3225800" cy="3225800"/>
          </a:xfrm>
          <a:prstGeom prst="ellipse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4D9446-FF37-D035-A174-A4266B89A57D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22A7A-C6C0-611D-DC19-FE5A17A5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pic>
        <p:nvPicPr>
          <p:cNvPr id="18" name="Picture 17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A60BB90-FDC9-3EA3-E97C-B984D2945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67181" y="1561672"/>
            <a:ext cx="2988638" cy="3030876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95F3AE-720D-52C5-D921-5CAB721CE91E}"/>
              </a:ext>
            </a:extLst>
          </p:cNvPr>
          <p:cNvSpPr txBox="1"/>
          <p:nvPr/>
        </p:nvSpPr>
        <p:spPr>
          <a:xfrm>
            <a:off x="743357" y="2228671"/>
            <a:ext cx="2040940" cy="1077218"/>
          </a:xfrm>
          <a:prstGeom prst="rect">
            <a:avLst/>
          </a:prstGeom>
          <a:solidFill>
            <a:srgbClr val="DDC1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Perhaps they could go for one week instead of two.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22BB9-563B-7EF9-6CBE-6E6E8D541085}"/>
              </a:ext>
            </a:extLst>
          </p:cNvPr>
          <p:cNvSpPr txBox="1"/>
          <p:nvPr/>
        </p:nvSpPr>
        <p:spPr>
          <a:xfrm>
            <a:off x="3167172" y="2228671"/>
            <a:ext cx="2040940" cy="1077218"/>
          </a:xfrm>
          <a:prstGeom prst="rect">
            <a:avLst/>
          </a:prstGeom>
          <a:solidFill>
            <a:srgbClr val="DDC1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Look at different dates – prices change on a daily basis.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B385DE-415B-378B-2168-80045BD6B0D2}"/>
              </a:ext>
            </a:extLst>
          </p:cNvPr>
          <p:cNvSpPr txBox="1"/>
          <p:nvPr/>
        </p:nvSpPr>
        <p:spPr>
          <a:xfrm>
            <a:off x="5590987" y="2228671"/>
            <a:ext cx="2040940" cy="1815882"/>
          </a:xfrm>
          <a:prstGeom prst="rect">
            <a:avLst/>
          </a:prstGeom>
          <a:solidFill>
            <a:srgbClr val="DDC1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Check out the price to fly from a different airport but remember to add any additional travel costs.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D885B7-607A-6E6F-311A-08F5DD0BB3D3}"/>
              </a:ext>
            </a:extLst>
          </p:cNvPr>
          <p:cNvSpPr txBox="1"/>
          <p:nvPr/>
        </p:nvSpPr>
        <p:spPr>
          <a:xfrm>
            <a:off x="743357" y="3612427"/>
            <a:ext cx="2040940" cy="1815882"/>
          </a:xfrm>
          <a:prstGeom prst="rect">
            <a:avLst/>
          </a:prstGeom>
          <a:solidFill>
            <a:srgbClr val="DDC1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Perhaps they could go self catering and cook their own meals – remember to add extra money for food and drinks.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D6483-7BB0-3621-7089-0D7A3F783D5F}"/>
              </a:ext>
            </a:extLst>
          </p:cNvPr>
          <p:cNvSpPr txBox="1"/>
          <p:nvPr/>
        </p:nvSpPr>
        <p:spPr>
          <a:xfrm>
            <a:off x="3167172" y="3661144"/>
            <a:ext cx="2040940" cy="1323439"/>
          </a:xfrm>
          <a:prstGeom prst="rect">
            <a:avLst/>
          </a:prstGeom>
          <a:solidFill>
            <a:srgbClr val="DDC1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Shop around to find cheaper options for clothing and additional items.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64D90-B2CC-FF3A-1D83-B44F2C2FE2CA}"/>
              </a:ext>
            </a:extLst>
          </p:cNvPr>
          <p:cNvSpPr txBox="1"/>
          <p:nvPr/>
        </p:nvSpPr>
        <p:spPr>
          <a:xfrm>
            <a:off x="5564666" y="4351091"/>
            <a:ext cx="2562192" cy="1569660"/>
          </a:xfrm>
          <a:prstGeom prst="rect">
            <a:avLst/>
          </a:prstGeom>
          <a:solidFill>
            <a:srgbClr val="DDC1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If it’s still too expensive, think about cutting out the trip to the water park or going to a cheaper hotel or location.</a:t>
            </a:r>
          </a:p>
        </p:txBody>
      </p:sp>
    </p:spTree>
    <p:extLst>
      <p:ext uri="{BB962C8B-B14F-4D97-AF65-F5344CB8AC3E}">
        <p14:creationId xmlns:p14="http://schemas.microsoft.com/office/powerpoint/2010/main" val="81209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59768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5245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Holiday Budgeting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Budgeting often means you have to change or cut out some things from your plans.</a:t>
            </a:r>
          </a:p>
          <a:p>
            <a:pPr algn="l" rtl="0" fontAlgn="base"/>
            <a:endParaRPr lang="en-GB" sz="20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When you have completed planning your holiday, make a presentation, showing your choices and detailing any changes you had to make to stay within budget. </a:t>
            </a:r>
          </a:p>
          <a:p>
            <a:pPr algn="l" rtl="0" fontAlgn="base"/>
            <a:r>
              <a:rPr lang="en-GB" sz="2000" dirty="0">
                <a:solidFill>
                  <a:srgbClr val="404040"/>
                </a:solidFill>
                <a:latin typeface="Century Gothic" panose="020B0502020202020204" pitchFamily="34" charset="0"/>
              </a:rPr>
              <a:t>D</a:t>
            </a:r>
            <a:r>
              <a:rPr lang="en-GB" sz="20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ecide how you will present your findings back to your class. </a:t>
            </a:r>
          </a:p>
          <a:p>
            <a:pPr algn="l" rtl="0" fontAlgn="base"/>
            <a:r>
              <a:rPr lang="en-GB" sz="2000" dirty="0">
                <a:solidFill>
                  <a:srgbClr val="404040"/>
                </a:solidFill>
                <a:latin typeface="Century Gothic" panose="020B0502020202020204" pitchFamily="34" charset="0"/>
              </a:rPr>
              <a:t>Here are some ideas of how you may choose to present it:</a:t>
            </a: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342EA504-9A2E-3E11-A2FE-9A0AE6FDCD7D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9266B0-1E1C-6CB0-DC60-906211B1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26" y="607838"/>
            <a:ext cx="519880" cy="51988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1185DF-9CD3-0928-D202-4FF2708B8086}"/>
              </a:ext>
            </a:extLst>
          </p:cNvPr>
          <p:cNvSpPr/>
          <p:nvPr/>
        </p:nvSpPr>
        <p:spPr>
          <a:xfrm>
            <a:off x="1151350" y="4048018"/>
            <a:ext cx="1724408" cy="819263"/>
          </a:xfrm>
          <a:prstGeom prst="roundRect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Sway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923FCB-DCEC-C78C-BC7E-AE10DF1350DD}"/>
              </a:ext>
            </a:extLst>
          </p:cNvPr>
          <p:cNvSpPr/>
          <p:nvPr/>
        </p:nvSpPr>
        <p:spPr>
          <a:xfrm>
            <a:off x="3225018" y="4048018"/>
            <a:ext cx="1724408" cy="819263"/>
          </a:xfrm>
          <a:prstGeom prst="roundRect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PowerPoint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C122E8-DB17-246D-7F1E-FBEE004D4810}"/>
              </a:ext>
            </a:extLst>
          </p:cNvPr>
          <p:cNvSpPr/>
          <p:nvPr/>
        </p:nvSpPr>
        <p:spPr>
          <a:xfrm>
            <a:off x="5181220" y="4048018"/>
            <a:ext cx="1724408" cy="819263"/>
          </a:xfrm>
          <a:prstGeom prst="roundRect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Poster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BFF0602-3C37-A94A-657F-EDE6A891809C}"/>
              </a:ext>
            </a:extLst>
          </p:cNvPr>
          <p:cNvSpPr/>
          <p:nvPr/>
        </p:nvSpPr>
        <p:spPr>
          <a:xfrm>
            <a:off x="7215442" y="4048018"/>
            <a:ext cx="1724408" cy="819263"/>
          </a:xfrm>
          <a:prstGeom prst="roundRect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Excel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18264E-3309-F53C-D644-3FEB76A5CA45}"/>
              </a:ext>
            </a:extLst>
          </p:cNvPr>
          <p:cNvSpPr/>
          <p:nvPr/>
        </p:nvSpPr>
        <p:spPr>
          <a:xfrm>
            <a:off x="9289110" y="4048018"/>
            <a:ext cx="1724408" cy="819263"/>
          </a:xfrm>
          <a:prstGeom prst="roundRect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Make a Video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E8AE7D-32CD-D431-536C-DF277B083A0C}"/>
              </a:ext>
            </a:extLst>
          </p:cNvPr>
          <p:cNvSpPr/>
          <p:nvPr/>
        </p:nvSpPr>
        <p:spPr>
          <a:xfrm>
            <a:off x="3911350" y="5034418"/>
            <a:ext cx="1724408" cy="819263"/>
          </a:xfrm>
          <a:prstGeom prst="roundRect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Story Board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20634A-4FC3-39C2-00A6-4822C95B8C5B}"/>
              </a:ext>
            </a:extLst>
          </p:cNvPr>
          <p:cNvSpPr/>
          <p:nvPr/>
        </p:nvSpPr>
        <p:spPr>
          <a:xfrm>
            <a:off x="5985018" y="5034418"/>
            <a:ext cx="1724408" cy="819263"/>
          </a:xfrm>
          <a:prstGeom prst="roundRect">
            <a:avLst/>
          </a:prstGeom>
          <a:solidFill>
            <a:srgbClr val="BD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Write a Report</a:t>
            </a:r>
          </a:p>
        </p:txBody>
      </p:sp>
    </p:spTree>
    <p:extLst>
      <p:ext uri="{BB962C8B-B14F-4D97-AF65-F5344CB8AC3E}">
        <p14:creationId xmlns:p14="http://schemas.microsoft.com/office/powerpoint/2010/main" val="26092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can: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A23191-22FD-809E-2E8B-466AE7DC97EF}"/>
              </a:ext>
            </a:extLst>
          </p:cNvPr>
          <p:cNvSpPr txBox="1"/>
          <p:nvPr/>
        </p:nvSpPr>
        <p:spPr>
          <a:xfrm>
            <a:off x="559600" y="3396701"/>
            <a:ext cx="598765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Use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the internet to 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research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costs.</a:t>
            </a:r>
            <a:r>
              <a:rPr lang="en-US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Select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cost effective options.</a:t>
            </a:r>
            <a:r>
              <a:rPr lang="en-US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Calculate</a:t>
            </a:r>
            <a:r>
              <a:rPr lang="en-GB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 the total budget.</a:t>
            </a:r>
            <a:r>
              <a:rPr lang="en-US" sz="2200" dirty="0">
                <a:solidFill>
                  <a:srgbClr val="191919"/>
                </a:solidFill>
                <a:latin typeface="Century Gothic" panose="020B0502020202020204" pitchFamily="34" charset="0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DD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57864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>
                <a:latin typeface="Century Gothic" panose="020B0502020202020204" pitchFamily="34" charset="0"/>
              </a:rPr>
              <a:t>@NLDigitalSchool</a:t>
            </a:r>
          </a:p>
          <a:p>
            <a:pPr algn="ctr"/>
            <a:r>
              <a:rPr lang="en-GB" sz="3200" b="1">
                <a:latin typeface="Century Gothic" panose="020B0502020202020204" pitchFamily="34" charset="0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pic>
        <p:nvPicPr>
          <p:cNvPr id="22" name="Picture 23" descr="Icon&#10;&#10;Description automatically generated">
            <a:extLst>
              <a:ext uri="{FF2B5EF4-FFF2-40B4-BE49-F238E27FC236}">
                <a16:creationId xmlns:a16="http://schemas.microsoft.com/office/drawing/2014/main" id="{68897188-7E71-3B7B-6D0D-CDFDF74D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8487" y="2664792"/>
            <a:ext cx="3339547" cy="31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Violet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Use this lesson to help pupils understand budgeting.</ResourceDescription>
    <Resourcetype xmlns="b4888e16-e659-4862-bf1f-47ce16bd783b">Lesson</Resource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E0618-EAF0-4441-ACFF-3CD53FE5DA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C65BC2-E9B7-4395-A7CA-466191D3E6E1}">
  <ds:schemaRefs>
    <ds:schemaRef ds:uri="http://www.w3.org/XML/1998/namespace"/>
    <ds:schemaRef ds:uri="http://purl.org/dc/dcmitype/"/>
    <ds:schemaRef ds:uri="http://purl.org/dc/terms/"/>
    <ds:schemaRef ds:uri="b4888e16-e659-4862-bf1f-47ce16bd783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5d574d-2439-459d-83f9-e7b36e52a1e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0A5130-376D-4074-9B43-7A3252A04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691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Money - Budgeting</dc:subject>
  <dc:creator>Mrs Chand</dc:creator>
  <cp:lastModifiedBy>Mrs Lynch</cp:lastModifiedBy>
  <cp:revision>9</cp:revision>
  <dcterms:created xsi:type="dcterms:W3CDTF">2023-04-18T10:06:36Z</dcterms:created>
  <dcterms:modified xsi:type="dcterms:W3CDTF">2023-09-20T10:56:24Z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  <property fmtid="{D5CDD505-2E9C-101B-9397-08002B2CF9AE}" pid="4" name="Order">
    <vt:r8>98300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