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63" r:id="rId6"/>
    <p:sldId id="264" r:id="rId7"/>
    <p:sldId id="273" r:id="rId8"/>
    <p:sldId id="282" r:id="rId9"/>
    <p:sldId id="283" r:id="rId10"/>
    <p:sldId id="268" r:id="rId11"/>
    <p:sldId id="266" r:id="rId12"/>
    <p:sldId id="276" r:id="rId13"/>
    <p:sldId id="284"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49E5"/>
    <a:srgbClr val="C7C3EA"/>
    <a:srgbClr val="5A8AEE"/>
    <a:srgbClr val="E0DCEF"/>
    <a:srgbClr val="BD8BFF"/>
    <a:srgbClr val="DDC1FF"/>
    <a:srgbClr val="3B3838"/>
    <a:srgbClr val="FFFFFF"/>
    <a:srgbClr val="BE8BFF"/>
    <a:srgbClr val="F7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9B6DB-6D9F-F195-11B1-B747FA95AA70}" v="3" dt="2023-09-18T09:03:17.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2"/>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E8FE0-2CDC-D345-8741-453C8CD5D015}" type="doc">
      <dgm:prSet loTypeId="urn:microsoft.com/office/officeart/2005/8/layout/process1" loCatId="" qsTypeId="urn:microsoft.com/office/officeart/2005/8/quickstyle/simple1" qsCatId="simple" csTypeId="urn:microsoft.com/office/officeart/2005/8/colors/accent1_2" csCatId="accent1" phldr="1"/>
      <dgm:spPr/>
    </dgm:pt>
    <dgm:pt modelId="{B42CC9B6-59DD-B249-8B65-DBCC6AE4110C}">
      <dgm:prSet phldrT="[Text]" custT="1"/>
      <dgm:spPr>
        <a:solidFill>
          <a:srgbClr val="C7C3EA"/>
        </a:solidFill>
        <a:ln>
          <a:solidFill>
            <a:srgbClr val="5949E5"/>
          </a:solidFill>
        </a:ln>
      </dgm:spPr>
      <dgm:t>
        <a:bodyPr/>
        <a:lstStyle/>
        <a:p>
          <a:r>
            <a:rPr lang="en-GB" sz="1600" dirty="0">
              <a:solidFill>
                <a:schemeClr val="tx1"/>
              </a:solidFill>
              <a:latin typeface="Century Gothic" panose="020B0502020202020204" pitchFamily="34" charset="0"/>
            </a:rPr>
            <a:t>1. Select a topic and research, organise and sort your notes.</a:t>
          </a:r>
        </a:p>
      </dgm:t>
    </dgm:pt>
    <dgm:pt modelId="{D7FF14B7-9A7C-E54D-BE47-898F04107D26}" type="parTrans" cxnId="{3901E8A8-EAA0-D146-8A11-F545473C4D09}">
      <dgm:prSet/>
      <dgm:spPr/>
      <dgm:t>
        <a:bodyPr/>
        <a:lstStyle/>
        <a:p>
          <a:endParaRPr lang="en-GB"/>
        </a:p>
      </dgm:t>
    </dgm:pt>
    <dgm:pt modelId="{4984B58C-2335-9846-9708-CA3C3D26FBD1}" type="sibTrans" cxnId="{3901E8A8-EAA0-D146-8A11-F545473C4D09}">
      <dgm:prSet/>
      <dgm:spPr>
        <a:solidFill>
          <a:srgbClr val="5949E5"/>
        </a:solidFill>
      </dgm:spPr>
      <dgm:t>
        <a:bodyPr/>
        <a:lstStyle/>
        <a:p>
          <a:endParaRPr lang="en-GB"/>
        </a:p>
      </dgm:t>
    </dgm:pt>
    <dgm:pt modelId="{B991D36A-B49A-4948-A556-61AD8150790D}">
      <dgm:prSet phldrT="[Text]" custT="1"/>
      <dgm:spPr>
        <a:solidFill>
          <a:srgbClr val="C7C3EA"/>
        </a:solidFill>
        <a:ln>
          <a:solidFill>
            <a:srgbClr val="5949E5"/>
          </a:solidFill>
        </a:ln>
      </dgm:spPr>
      <dgm:t>
        <a:bodyPr/>
        <a:lstStyle/>
        <a:p>
          <a:r>
            <a:rPr lang="en-GB" sz="1600" dirty="0">
              <a:solidFill>
                <a:schemeClr val="tx1"/>
              </a:solidFill>
              <a:latin typeface="Century Gothic" panose="020B0502020202020204" pitchFamily="34" charset="0"/>
            </a:rPr>
            <a:t>2. Using your notes, plan your talk, ensuring it flows and is not too long or short.</a:t>
          </a:r>
        </a:p>
      </dgm:t>
    </dgm:pt>
    <dgm:pt modelId="{96F468D4-5DF8-2C43-A71F-E0B1898B16F7}" type="parTrans" cxnId="{8F978DFC-CC0C-8247-9635-AE1906FBFDEC}">
      <dgm:prSet/>
      <dgm:spPr/>
      <dgm:t>
        <a:bodyPr/>
        <a:lstStyle/>
        <a:p>
          <a:endParaRPr lang="en-GB"/>
        </a:p>
      </dgm:t>
    </dgm:pt>
    <dgm:pt modelId="{21F4DC02-7A8F-AF4C-9BA2-34E19D22175C}" type="sibTrans" cxnId="{8F978DFC-CC0C-8247-9635-AE1906FBFDEC}">
      <dgm:prSet/>
      <dgm:spPr>
        <a:solidFill>
          <a:srgbClr val="5949E5"/>
        </a:solidFill>
      </dgm:spPr>
      <dgm:t>
        <a:bodyPr/>
        <a:lstStyle/>
        <a:p>
          <a:endParaRPr lang="en-GB"/>
        </a:p>
      </dgm:t>
    </dgm:pt>
    <dgm:pt modelId="{B539067F-55B5-2245-BCD1-737A7EA7B2DC}">
      <dgm:prSet phldrT="[Text]" custT="1"/>
      <dgm:spPr>
        <a:solidFill>
          <a:srgbClr val="C7C3EA"/>
        </a:solidFill>
        <a:ln>
          <a:solidFill>
            <a:srgbClr val="5949E5"/>
          </a:solidFill>
        </a:ln>
      </dgm:spPr>
      <dgm:t>
        <a:bodyPr/>
        <a:lstStyle/>
        <a:p>
          <a:r>
            <a:rPr lang="en-GB" sz="1600" dirty="0">
              <a:solidFill>
                <a:schemeClr val="tx1"/>
              </a:solidFill>
              <a:latin typeface="Century Gothic" panose="020B0502020202020204" pitchFamily="34" charset="0"/>
            </a:rPr>
            <a:t>3. Select visuals, props and write up cue cards (if needed) – practise your talk and make improvements</a:t>
          </a:r>
        </a:p>
      </dgm:t>
    </dgm:pt>
    <dgm:pt modelId="{11C1C152-12D5-F042-8F0C-430ABE906897}" type="parTrans" cxnId="{D25E3556-120E-6F4B-B408-00230BBBAC53}">
      <dgm:prSet/>
      <dgm:spPr/>
      <dgm:t>
        <a:bodyPr/>
        <a:lstStyle/>
        <a:p>
          <a:endParaRPr lang="en-GB"/>
        </a:p>
      </dgm:t>
    </dgm:pt>
    <dgm:pt modelId="{452E6482-5EFA-D248-AF67-C5E96E5AF91C}" type="sibTrans" cxnId="{D25E3556-120E-6F4B-B408-00230BBBAC53}">
      <dgm:prSet/>
      <dgm:spPr>
        <a:solidFill>
          <a:srgbClr val="5949E5"/>
        </a:solidFill>
      </dgm:spPr>
      <dgm:t>
        <a:bodyPr/>
        <a:lstStyle/>
        <a:p>
          <a:endParaRPr lang="en-GB"/>
        </a:p>
      </dgm:t>
    </dgm:pt>
    <dgm:pt modelId="{4005ACC8-FE13-294F-8BC0-DDF6A43D78D4}">
      <dgm:prSet phldrT="[Text]" custT="1"/>
      <dgm:spPr>
        <a:solidFill>
          <a:srgbClr val="C7C3EA"/>
        </a:solidFill>
        <a:ln>
          <a:solidFill>
            <a:srgbClr val="5949E5"/>
          </a:solidFill>
        </a:ln>
      </dgm:spPr>
      <dgm:t>
        <a:bodyPr/>
        <a:lstStyle/>
        <a:p>
          <a:r>
            <a:rPr lang="en-GB" sz="1600" dirty="0">
              <a:solidFill>
                <a:schemeClr val="tx1"/>
              </a:solidFill>
              <a:latin typeface="Century Gothic" panose="020B0502020202020204" pitchFamily="34" charset="0"/>
            </a:rPr>
            <a:t>4. Remember to use eye contact, think about your pace and clarity to help your audience.</a:t>
          </a:r>
        </a:p>
      </dgm:t>
    </dgm:pt>
    <dgm:pt modelId="{F8371DDC-214D-674C-86EA-A5A233AE5E19}" type="parTrans" cxnId="{114985E8-2BA2-7440-868C-70750D238B2B}">
      <dgm:prSet/>
      <dgm:spPr/>
      <dgm:t>
        <a:bodyPr/>
        <a:lstStyle/>
        <a:p>
          <a:endParaRPr lang="en-GB"/>
        </a:p>
      </dgm:t>
    </dgm:pt>
    <dgm:pt modelId="{757C12BC-6E1F-6346-B5F8-55040E60BA39}" type="sibTrans" cxnId="{114985E8-2BA2-7440-868C-70750D238B2B}">
      <dgm:prSet/>
      <dgm:spPr>
        <a:solidFill>
          <a:srgbClr val="5949E5"/>
        </a:solidFill>
      </dgm:spPr>
      <dgm:t>
        <a:bodyPr/>
        <a:lstStyle/>
        <a:p>
          <a:endParaRPr lang="en-GB"/>
        </a:p>
      </dgm:t>
    </dgm:pt>
    <dgm:pt modelId="{25B38EE6-9B89-E947-A289-E7E156B4FE36}">
      <dgm:prSet phldrT="[Text]" custT="1"/>
      <dgm:spPr>
        <a:solidFill>
          <a:srgbClr val="C7C3EA"/>
        </a:solidFill>
        <a:ln>
          <a:solidFill>
            <a:srgbClr val="5949E5"/>
          </a:solidFill>
        </a:ln>
      </dgm:spPr>
      <dgm:t>
        <a:bodyPr/>
        <a:lstStyle/>
        <a:p>
          <a:r>
            <a:rPr lang="en-GB" sz="1600" dirty="0">
              <a:solidFill>
                <a:schemeClr val="tx1"/>
              </a:solidFill>
              <a:latin typeface="Century Gothic" panose="020B0502020202020204" pitchFamily="34" charset="0"/>
            </a:rPr>
            <a:t>5. Rehearse and then record your solo talk.</a:t>
          </a:r>
        </a:p>
      </dgm:t>
    </dgm:pt>
    <dgm:pt modelId="{C6DBA857-9A9D-1A40-9911-9D773B4625EE}" type="parTrans" cxnId="{FEEFD7B5-D2A0-5249-BAAC-3FDD4B90091D}">
      <dgm:prSet/>
      <dgm:spPr/>
      <dgm:t>
        <a:bodyPr/>
        <a:lstStyle/>
        <a:p>
          <a:endParaRPr lang="en-GB"/>
        </a:p>
      </dgm:t>
    </dgm:pt>
    <dgm:pt modelId="{888EA23F-EE0E-AA4A-BE65-AE8936B96006}" type="sibTrans" cxnId="{FEEFD7B5-D2A0-5249-BAAC-3FDD4B90091D}">
      <dgm:prSet/>
      <dgm:spPr/>
      <dgm:t>
        <a:bodyPr/>
        <a:lstStyle/>
        <a:p>
          <a:endParaRPr lang="en-GB"/>
        </a:p>
      </dgm:t>
    </dgm:pt>
    <dgm:pt modelId="{E01120F3-E5E0-0844-9D25-368F0D95847E}" type="pres">
      <dgm:prSet presAssocID="{840E8FE0-2CDC-D345-8741-453C8CD5D015}" presName="Name0" presStyleCnt="0">
        <dgm:presLayoutVars>
          <dgm:dir/>
          <dgm:resizeHandles val="exact"/>
        </dgm:presLayoutVars>
      </dgm:prSet>
      <dgm:spPr/>
    </dgm:pt>
    <dgm:pt modelId="{AF150EEA-0CEC-3047-BAFA-C4BB40B5974C}" type="pres">
      <dgm:prSet presAssocID="{B42CC9B6-59DD-B249-8B65-DBCC6AE4110C}" presName="node" presStyleLbl="node1" presStyleIdx="0" presStyleCnt="5">
        <dgm:presLayoutVars>
          <dgm:bulletEnabled val="1"/>
        </dgm:presLayoutVars>
      </dgm:prSet>
      <dgm:spPr/>
    </dgm:pt>
    <dgm:pt modelId="{8C49BDB1-1641-8A4E-81EB-BA23B0E9C1B9}" type="pres">
      <dgm:prSet presAssocID="{4984B58C-2335-9846-9708-CA3C3D26FBD1}" presName="sibTrans" presStyleLbl="sibTrans2D1" presStyleIdx="0" presStyleCnt="4"/>
      <dgm:spPr/>
    </dgm:pt>
    <dgm:pt modelId="{56581A67-B224-3F4A-B8F5-06AA138E252E}" type="pres">
      <dgm:prSet presAssocID="{4984B58C-2335-9846-9708-CA3C3D26FBD1}" presName="connectorText" presStyleLbl="sibTrans2D1" presStyleIdx="0" presStyleCnt="4"/>
      <dgm:spPr/>
    </dgm:pt>
    <dgm:pt modelId="{437C6D5A-550A-6B4D-B438-2DA59AB5903D}" type="pres">
      <dgm:prSet presAssocID="{B991D36A-B49A-4948-A556-61AD8150790D}" presName="node" presStyleLbl="node1" presStyleIdx="1" presStyleCnt="5">
        <dgm:presLayoutVars>
          <dgm:bulletEnabled val="1"/>
        </dgm:presLayoutVars>
      </dgm:prSet>
      <dgm:spPr/>
    </dgm:pt>
    <dgm:pt modelId="{31C31613-20DB-A046-9DFB-3CF4BC61D7D5}" type="pres">
      <dgm:prSet presAssocID="{21F4DC02-7A8F-AF4C-9BA2-34E19D22175C}" presName="sibTrans" presStyleLbl="sibTrans2D1" presStyleIdx="1" presStyleCnt="4"/>
      <dgm:spPr/>
    </dgm:pt>
    <dgm:pt modelId="{D0333877-8DD4-F745-9AD3-796C02BEFFF2}" type="pres">
      <dgm:prSet presAssocID="{21F4DC02-7A8F-AF4C-9BA2-34E19D22175C}" presName="connectorText" presStyleLbl="sibTrans2D1" presStyleIdx="1" presStyleCnt="4"/>
      <dgm:spPr/>
    </dgm:pt>
    <dgm:pt modelId="{9E0C3BA8-02E8-224A-9CBF-2CB4E4031535}" type="pres">
      <dgm:prSet presAssocID="{B539067F-55B5-2245-BCD1-737A7EA7B2DC}" presName="node" presStyleLbl="node1" presStyleIdx="2" presStyleCnt="5">
        <dgm:presLayoutVars>
          <dgm:bulletEnabled val="1"/>
        </dgm:presLayoutVars>
      </dgm:prSet>
      <dgm:spPr/>
    </dgm:pt>
    <dgm:pt modelId="{421710BB-4F1A-C744-B066-549EE6EFBAFD}" type="pres">
      <dgm:prSet presAssocID="{452E6482-5EFA-D248-AF67-C5E96E5AF91C}" presName="sibTrans" presStyleLbl="sibTrans2D1" presStyleIdx="2" presStyleCnt="4"/>
      <dgm:spPr/>
    </dgm:pt>
    <dgm:pt modelId="{6BC1D07E-483F-A948-B7FD-78DF7F4D0683}" type="pres">
      <dgm:prSet presAssocID="{452E6482-5EFA-D248-AF67-C5E96E5AF91C}" presName="connectorText" presStyleLbl="sibTrans2D1" presStyleIdx="2" presStyleCnt="4"/>
      <dgm:spPr/>
    </dgm:pt>
    <dgm:pt modelId="{6D67F2EE-905A-5340-855B-3D020A1020A7}" type="pres">
      <dgm:prSet presAssocID="{4005ACC8-FE13-294F-8BC0-DDF6A43D78D4}" presName="node" presStyleLbl="node1" presStyleIdx="3" presStyleCnt="5">
        <dgm:presLayoutVars>
          <dgm:bulletEnabled val="1"/>
        </dgm:presLayoutVars>
      </dgm:prSet>
      <dgm:spPr/>
    </dgm:pt>
    <dgm:pt modelId="{7F128996-543B-3447-80AF-E398A01632F9}" type="pres">
      <dgm:prSet presAssocID="{757C12BC-6E1F-6346-B5F8-55040E60BA39}" presName="sibTrans" presStyleLbl="sibTrans2D1" presStyleIdx="3" presStyleCnt="4"/>
      <dgm:spPr/>
    </dgm:pt>
    <dgm:pt modelId="{5D773A3B-4E89-704B-BE3F-35873441F923}" type="pres">
      <dgm:prSet presAssocID="{757C12BC-6E1F-6346-B5F8-55040E60BA39}" presName="connectorText" presStyleLbl="sibTrans2D1" presStyleIdx="3" presStyleCnt="4"/>
      <dgm:spPr/>
    </dgm:pt>
    <dgm:pt modelId="{797C19D6-C762-6349-8C10-AC74D4FBC061}" type="pres">
      <dgm:prSet presAssocID="{25B38EE6-9B89-E947-A289-E7E156B4FE36}" presName="node" presStyleLbl="node1" presStyleIdx="4" presStyleCnt="5">
        <dgm:presLayoutVars>
          <dgm:bulletEnabled val="1"/>
        </dgm:presLayoutVars>
      </dgm:prSet>
      <dgm:spPr/>
    </dgm:pt>
  </dgm:ptLst>
  <dgm:cxnLst>
    <dgm:cxn modelId="{440CFA0B-5240-9C4F-8070-B3A960DD56F0}" type="presOf" srcId="{21F4DC02-7A8F-AF4C-9BA2-34E19D22175C}" destId="{31C31613-20DB-A046-9DFB-3CF4BC61D7D5}" srcOrd="0" destOrd="0" presId="urn:microsoft.com/office/officeart/2005/8/layout/process1"/>
    <dgm:cxn modelId="{B63E1111-FCDD-0747-B025-68BA35A3944E}" type="presOf" srcId="{21F4DC02-7A8F-AF4C-9BA2-34E19D22175C}" destId="{D0333877-8DD4-F745-9AD3-796C02BEFFF2}" srcOrd="1" destOrd="0" presId="urn:microsoft.com/office/officeart/2005/8/layout/process1"/>
    <dgm:cxn modelId="{C61FF23B-A5A8-6A45-8D65-E6EE6DE3B017}" type="presOf" srcId="{757C12BC-6E1F-6346-B5F8-55040E60BA39}" destId="{7F128996-543B-3447-80AF-E398A01632F9}" srcOrd="0" destOrd="0" presId="urn:microsoft.com/office/officeart/2005/8/layout/process1"/>
    <dgm:cxn modelId="{5E3AD55E-AABE-E24B-A7F1-55AB21CB0C64}" type="presOf" srcId="{452E6482-5EFA-D248-AF67-C5E96E5AF91C}" destId="{421710BB-4F1A-C744-B066-549EE6EFBAFD}" srcOrd="0" destOrd="0" presId="urn:microsoft.com/office/officeart/2005/8/layout/process1"/>
    <dgm:cxn modelId="{EE347070-2637-394F-BBF8-D56155B965D1}" type="presOf" srcId="{B539067F-55B5-2245-BCD1-737A7EA7B2DC}" destId="{9E0C3BA8-02E8-224A-9CBF-2CB4E4031535}" srcOrd="0" destOrd="0" presId="urn:microsoft.com/office/officeart/2005/8/layout/process1"/>
    <dgm:cxn modelId="{D25E3556-120E-6F4B-B408-00230BBBAC53}" srcId="{840E8FE0-2CDC-D345-8741-453C8CD5D015}" destId="{B539067F-55B5-2245-BCD1-737A7EA7B2DC}" srcOrd="2" destOrd="0" parTransId="{11C1C152-12D5-F042-8F0C-430ABE906897}" sibTransId="{452E6482-5EFA-D248-AF67-C5E96E5AF91C}"/>
    <dgm:cxn modelId="{DEA6E05A-74DB-EE44-A9E1-689C65999EF4}" type="presOf" srcId="{25B38EE6-9B89-E947-A289-E7E156B4FE36}" destId="{797C19D6-C762-6349-8C10-AC74D4FBC061}" srcOrd="0" destOrd="0" presId="urn:microsoft.com/office/officeart/2005/8/layout/process1"/>
    <dgm:cxn modelId="{C2532084-D1F5-C448-BC4A-04114538C9A0}" type="presOf" srcId="{B991D36A-B49A-4948-A556-61AD8150790D}" destId="{437C6D5A-550A-6B4D-B438-2DA59AB5903D}" srcOrd="0" destOrd="0" presId="urn:microsoft.com/office/officeart/2005/8/layout/process1"/>
    <dgm:cxn modelId="{DAD34098-5C56-524C-AFAB-C91FDE9F396C}" type="presOf" srcId="{4005ACC8-FE13-294F-8BC0-DDF6A43D78D4}" destId="{6D67F2EE-905A-5340-855B-3D020A1020A7}" srcOrd="0" destOrd="0" presId="urn:microsoft.com/office/officeart/2005/8/layout/process1"/>
    <dgm:cxn modelId="{3901E8A8-EAA0-D146-8A11-F545473C4D09}" srcId="{840E8FE0-2CDC-D345-8741-453C8CD5D015}" destId="{B42CC9B6-59DD-B249-8B65-DBCC6AE4110C}" srcOrd="0" destOrd="0" parTransId="{D7FF14B7-9A7C-E54D-BE47-898F04107D26}" sibTransId="{4984B58C-2335-9846-9708-CA3C3D26FBD1}"/>
    <dgm:cxn modelId="{FEEFD7B5-D2A0-5249-BAAC-3FDD4B90091D}" srcId="{840E8FE0-2CDC-D345-8741-453C8CD5D015}" destId="{25B38EE6-9B89-E947-A289-E7E156B4FE36}" srcOrd="4" destOrd="0" parTransId="{C6DBA857-9A9D-1A40-9911-9D773B4625EE}" sibTransId="{888EA23F-EE0E-AA4A-BE65-AE8936B96006}"/>
    <dgm:cxn modelId="{979D6BBB-2489-374F-8855-BB6C4D846F8E}" type="presOf" srcId="{840E8FE0-2CDC-D345-8741-453C8CD5D015}" destId="{E01120F3-E5E0-0844-9D25-368F0D95847E}" srcOrd="0" destOrd="0" presId="urn:microsoft.com/office/officeart/2005/8/layout/process1"/>
    <dgm:cxn modelId="{4E5A64C6-2D12-674E-9BC6-EF440AFB7E55}" type="presOf" srcId="{4984B58C-2335-9846-9708-CA3C3D26FBD1}" destId="{8C49BDB1-1641-8A4E-81EB-BA23B0E9C1B9}" srcOrd="0" destOrd="0" presId="urn:microsoft.com/office/officeart/2005/8/layout/process1"/>
    <dgm:cxn modelId="{F65A35CC-053E-DB40-8C68-BABC468BBAF9}" type="presOf" srcId="{757C12BC-6E1F-6346-B5F8-55040E60BA39}" destId="{5D773A3B-4E89-704B-BE3F-35873441F923}" srcOrd="1" destOrd="0" presId="urn:microsoft.com/office/officeart/2005/8/layout/process1"/>
    <dgm:cxn modelId="{DCC612D1-F808-B344-8458-FDBE871D3E14}" type="presOf" srcId="{452E6482-5EFA-D248-AF67-C5E96E5AF91C}" destId="{6BC1D07E-483F-A948-B7FD-78DF7F4D0683}" srcOrd="1" destOrd="0" presId="urn:microsoft.com/office/officeart/2005/8/layout/process1"/>
    <dgm:cxn modelId="{6D237FD3-D712-2F41-B558-241DA5CBAA64}" type="presOf" srcId="{B42CC9B6-59DD-B249-8B65-DBCC6AE4110C}" destId="{AF150EEA-0CEC-3047-BAFA-C4BB40B5974C}" srcOrd="0" destOrd="0" presId="urn:microsoft.com/office/officeart/2005/8/layout/process1"/>
    <dgm:cxn modelId="{D2806CE5-C805-BD49-A14E-3DCADCDC52BA}" type="presOf" srcId="{4984B58C-2335-9846-9708-CA3C3D26FBD1}" destId="{56581A67-B224-3F4A-B8F5-06AA138E252E}" srcOrd="1" destOrd="0" presId="urn:microsoft.com/office/officeart/2005/8/layout/process1"/>
    <dgm:cxn modelId="{114985E8-2BA2-7440-868C-70750D238B2B}" srcId="{840E8FE0-2CDC-D345-8741-453C8CD5D015}" destId="{4005ACC8-FE13-294F-8BC0-DDF6A43D78D4}" srcOrd="3" destOrd="0" parTransId="{F8371DDC-214D-674C-86EA-A5A233AE5E19}" sibTransId="{757C12BC-6E1F-6346-B5F8-55040E60BA39}"/>
    <dgm:cxn modelId="{8F978DFC-CC0C-8247-9635-AE1906FBFDEC}" srcId="{840E8FE0-2CDC-D345-8741-453C8CD5D015}" destId="{B991D36A-B49A-4948-A556-61AD8150790D}" srcOrd="1" destOrd="0" parTransId="{96F468D4-5DF8-2C43-A71F-E0B1898B16F7}" sibTransId="{21F4DC02-7A8F-AF4C-9BA2-34E19D22175C}"/>
    <dgm:cxn modelId="{C0AA4920-8FEC-D642-B4C4-DE63C683F5BA}" type="presParOf" srcId="{E01120F3-E5E0-0844-9D25-368F0D95847E}" destId="{AF150EEA-0CEC-3047-BAFA-C4BB40B5974C}" srcOrd="0" destOrd="0" presId="urn:microsoft.com/office/officeart/2005/8/layout/process1"/>
    <dgm:cxn modelId="{E5E35D46-2657-0949-B5D6-81E0057E379E}" type="presParOf" srcId="{E01120F3-E5E0-0844-9D25-368F0D95847E}" destId="{8C49BDB1-1641-8A4E-81EB-BA23B0E9C1B9}" srcOrd="1" destOrd="0" presId="urn:microsoft.com/office/officeart/2005/8/layout/process1"/>
    <dgm:cxn modelId="{C9DBB474-A2FA-CE4F-8A89-9AFF79DB8F91}" type="presParOf" srcId="{8C49BDB1-1641-8A4E-81EB-BA23B0E9C1B9}" destId="{56581A67-B224-3F4A-B8F5-06AA138E252E}" srcOrd="0" destOrd="0" presId="urn:microsoft.com/office/officeart/2005/8/layout/process1"/>
    <dgm:cxn modelId="{49F1E54E-13EA-AA45-8624-57222748C53A}" type="presParOf" srcId="{E01120F3-E5E0-0844-9D25-368F0D95847E}" destId="{437C6D5A-550A-6B4D-B438-2DA59AB5903D}" srcOrd="2" destOrd="0" presId="urn:microsoft.com/office/officeart/2005/8/layout/process1"/>
    <dgm:cxn modelId="{7DBA80E9-A798-5743-B1F9-0B06F4A0A98E}" type="presParOf" srcId="{E01120F3-E5E0-0844-9D25-368F0D95847E}" destId="{31C31613-20DB-A046-9DFB-3CF4BC61D7D5}" srcOrd="3" destOrd="0" presId="urn:microsoft.com/office/officeart/2005/8/layout/process1"/>
    <dgm:cxn modelId="{D61E6A7C-B4E3-1247-A249-0E7622691A2F}" type="presParOf" srcId="{31C31613-20DB-A046-9DFB-3CF4BC61D7D5}" destId="{D0333877-8DD4-F745-9AD3-796C02BEFFF2}" srcOrd="0" destOrd="0" presId="urn:microsoft.com/office/officeart/2005/8/layout/process1"/>
    <dgm:cxn modelId="{0E84883E-A00D-6F43-A107-6797A0F16DBB}" type="presParOf" srcId="{E01120F3-E5E0-0844-9D25-368F0D95847E}" destId="{9E0C3BA8-02E8-224A-9CBF-2CB4E4031535}" srcOrd="4" destOrd="0" presId="urn:microsoft.com/office/officeart/2005/8/layout/process1"/>
    <dgm:cxn modelId="{0A2B5653-FA39-9F42-B90E-C41EBE9AEC00}" type="presParOf" srcId="{E01120F3-E5E0-0844-9D25-368F0D95847E}" destId="{421710BB-4F1A-C744-B066-549EE6EFBAFD}" srcOrd="5" destOrd="0" presId="urn:microsoft.com/office/officeart/2005/8/layout/process1"/>
    <dgm:cxn modelId="{D905887F-44C1-0F46-A3D4-F5A8C226C201}" type="presParOf" srcId="{421710BB-4F1A-C744-B066-549EE6EFBAFD}" destId="{6BC1D07E-483F-A948-B7FD-78DF7F4D0683}" srcOrd="0" destOrd="0" presId="urn:microsoft.com/office/officeart/2005/8/layout/process1"/>
    <dgm:cxn modelId="{0CF68EF7-6457-5646-B688-692331697FCE}" type="presParOf" srcId="{E01120F3-E5E0-0844-9D25-368F0D95847E}" destId="{6D67F2EE-905A-5340-855B-3D020A1020A7}" srcOrd="6" destOrd="0" presId="urn:microsoft.com/office/officeart/2005/8/layout/process1"/>
    <dgm:cxn modelId="{45B77D7D-AF1E-2E41-A746-1D0B283EDC68}" type="presParOf" srcId="{E01120F3-E5E0-0844-9D25-368F0D95847E}" destId="{7F128996-543B-3447-80AF-E398A01632F9}" srcOrd="7" destOrd="0" presId="urn:microsoft.com/office/officeart/2005/8/layout/process1"/>
    <dgm:cxn modelId="{4349715A-3DAE-E744-B50E-178CB1648DED}" type="presParOf" srcId="{7F128996-543B-3447-80AF-E398A01632F9}" destId="{5D773A3B-4E89-704B-BE3F-35873441F923}" srcOrd="0" destOrd="0" presId="urn:microsoft.com/office/officeart/2005/8/layout/process1"/>
    <dgm:cxn modelId="{EB4CF45E-664A-E54A-AE0C-294C93E8B2C8}" type="presParOf" srcId="{E01120F3-E5E0-0844-9D25-368F0D95847E}" destId="{797C19D6-C762-6349-8C10-AC74D4FBC06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50EEA-0CEC-3047-BAFA-C4BB40B5974C}">
      <dsp:nvSpPr>
        <dsp:cNvPr id="0" name=""/>
        <dsp:cNvSpPr/>
      </dsp:nvSpPr>
      <dsp:spPr>
        <a:xfrm>
          <a:off x="5373" y="2387421"/>
          <a:ext cx="1665847" cy="1972601"/>
        </a:xfrm>
        <a:prstGeom prst="roundRect">
          <a:avLst>
            <a:gd name="adj" fmla="val 10000"/>
          </a:avLst>
        </a:prstGeom>
        <a:solidFill>
          <a:srgbClr val="C7C3EA"/>
        </a:solidFill>
        <a:ln w="12700" cap="flat" cmpd="sng" algn="ctr">
          <a:solidFill>
            <a:srgbClr val="594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Century Gothic" panose="020B0502020202020204" pitchFamily="34" charset="0"/>
            </a:rPr>
            <a:t>1. Select a topic and research, organise and sort your notes.</a:t>
          </a:r>
        </a:p>
      </dsp:txBody>
      <dsp:txXfrm>
        <a:off x="54164" y="2436212"/>
        <a:ext cx="1568265" cy="1875019"/>
      </dsp:txXfrm>
    </dsp:sp>
    <dsp:sp modelId="{8C49BDB1-1641-8A4E-81EB-BA23B0E9C1B9}">
      <dsp:nvSpPr>
        <dsp:cNvPr id="0" name=""/>
        <dsp:cNvSpPr/>
      </dsp:nvSpPr>
      <dsp:spPr>
        <a:xfrm>
          <a:off x="1837805" y="3167157"/>
          <a:ext cx="353159" cy="413130"/>
        </a:xfrm>
        <a:prstGeom prst="rightArrow">
          <a:avLst>
            <a:gd name="adj1" fmla="val 60000"/>
            <a:gd name="adj2" fmla="val 50000"/>
          </a:avLst>
        </a:prstGeom>
        <a:solidFill>
          <a:srgbClr val="5949E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837805" y="3249783"/>
        <a:ext cx="247211" cy="247878"/>
      </dsp:txXfrm>
    </dsp:sp>
    <dsp:sp modelId="{437C6D5A-550A-6B4D-B438-2DA59AB5903D}">
      <dsp:nvSpPr>
        <dsp:cNvPr id="0" name=""/>
        <dsp:cNvSpPr/>
      </dsp:nvSpPr>
      <dsp:spPr>
        <a:xfrm>
          <a:off x="2337559" y="2387421"/>
          <a:ext cx="1665847" cy="1972601"/>
        </a:xfrm>
        <a:prstGeom prst="roundRect">
          <a:avLst>
            <a:gd name="adj" fmla="val 10000"/>
          </a:avLst>
        </a:prstGeom>
        <a:solidFill>
          <a:srgbClr val="C7C3EA"/>
        </a:solidFill>
        <a:ln w="12700" cap="flat" cmpd="sng" algn="ctr">
          <a:solidFill>
            <a:srgbClr val="594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Century Gothic" panose="020B0502020202020204" pitchFamily="34" charset="0"/>
            </a:rPr>
            <a:t>2. Using your notes, plan your talk, ensuring it flows and is not too long or short.</a:t>
          </a:r>
        </a:p>
      </dsp:txBody>
      <dsp:txXfrm>
        <a:off x="2386350" y="2436212"/>
        <a:ext cx="1568265" cy="1875019"/>
      </dsp:txXfrm>
    </dsp:sp>
    <dsp:sp modelId="{31C31613-20DB-A046-9DFB-3CF4BC61D7D5}">
      <dsp:nvSpPr>
        <dsp:cNvPr id="0" name=""/>
        <dsp:cNvSpPr/>
      </dsp:nvSpPr>
      <dsp:spPr>
        <a:xfrm>
          <a:off x="4169991" y="3167157"/>
          <a:ext cx="353159" cy="413130"/>
        </a:xfrm>
        <a:prstGeom prst="rightArrow">
          <a:avLst>
            <a:gd name="adj1" fmla="val 60000"/>
            <a:gd name="adj2" fmla="val 50000"/>
          </a:avLst>
        </a:prstGeom>
        <a:solidFill>
          <a:srgbClr val="5949E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169991" y="3249783"/>
        <a:ext cx="247211" cy="247878"/>
      </dsp:txXfrm>
    </dsp:sp>
    <dsp:sp modelId="{9E0C3BA8-02E8-224A-9CBF-2CB4E4031535}">
      <dsp:nvSpPr>
        <dsp:cNvPr id="0" name=""/>
        <dsp:cNvSpPr/>
      </dsp:nvSpPr>
      <dsp:spPr>
        <a:xfrm>
          <a:off x="4669745" y="2387421"/>
          <a:ext cx="1665847" cy="1972601"/>
        </a:xfrm>
        <a:prstGeom prst="roundRect">
          <a:avLst>
            <a:gd name="adj" fmla="val 10000"/>
          </a:avLst>
        </a:prstGeom>
        <a:solidFill>
          <a:srgbClr val="C7C3EA"/>
        </a:solidFill>
        <a:ln w="12700" cap="flat" cmpd="sng" algn="ctr">
          <a:solidFill>
            <a:srgbClr val="594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Century Gothic" panose="020B0502020202020204" pitchFamily="34" charset="0"/>
            </a:rPr>
            <a:t>3. Select visuals, props and write up cue cards (if needed) – practise your talk and make improvements</a:t>
          </a:r>
        </a:p>
      </dsp:txBody>
      <dsp:txXfrm>
        <a:off x="4718536" y="2436212"/>
        <a:ext cx="1568265" cy="1875019"/>
      </dsp:txXfrm>
    </dsp:sp>
    <dsp:sp modelId="{421710BB-4F1A-C744-B066-549EE6EFBAFD}">
      <dsp:nvSpPr>
        <dsp:cNvPr id="0" name=""/>
        <dsp:cNvSpPr/>
      </dsp:nvSpPr>
      <dsp:spPr>
        <a:xfrm>
          <a:off x="6502177" y="3167157"/>
          <a:ext cx="353159" cy="413130"/>
        </a:xfrm>
        <a:prstGeom prst="rightArrow">
          <a:avLst>
            <a:gd name="adj1" fmla="val 60000"/>
            <a:gd name="adj2" fmla="val 50000"/>
          </a:avLst>
        </a:prstGeom>
        <a:solidFill>
          <a:srgbClr val="5949E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502177" y="3249783"/>
        <a:ext cx="247211" cy="247878"/>
      </dsp:txXfrm>
    </dsp:sp>
    <dsp:sp modelId="{6D67F2EE-905A-5340-855B-3D020A1020A7}">
      <dsp:nvSpPr>
        <dsp:cNvPr id="0" name=""/>
        <dsp:cNvSpPr/>
      </dsp:nvSpPr>
      <dsp:spPr>
        <a:xfrm>
          <a:off x="7001931" y="2387421"/>
          <a:ext cx="1665847" cy="1972601"/>
        </a:xfrm>
        <a:prstGeom prst="roundRect">
          <a:avLst>
            <a:gd name="adj" fmla="val 10000"/>
          </a:avLst>
        </a:prstGeom>
        <a:solidFill>
          <a:srgbClr val="C7C3EA"/>
        </a:solidFill>
        <a:ln w="12700" cap="flat" cmpd="sng" algn="ctr">
          <a:solidFill>
            <a:srgbClr val="594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Century Gothic" panose="020B0502020202020204" pitchFamily="34" charset="0"/>
            </a:rPr>
            <a:t>4. Remember to use eye contact, think about your pace and clarity to help your audience.</a:t>
          </a:r>
        </a:p>
      </dsp:txBody>
      <dsp:txXfrm>
        <a:off x="7050722" y="2436212"/>
        <a:ext cx="1568265" cy="1875019"/>
      </dsp:txXfrm>
    </dsp:sp>
    <dsp:sp modelId="{7F128996-543B-3447-80AF-E398A01632F9}">
      <dsp:nvSpPr>
        <dsp:cNvPr id="0" name=""/>
        <dsp:cNvSpPr/>
      </dsp:nvSpPr>
      <dsp:spPr>
        <a:xfrm>
          <a:off x="8834363" y="3167157"/>
          <a:ext cx="353159" cy="413130"/>
        </a:xfrm>
        <a:prstGeom prst="rightArrow">
          <a:avLst>
            <a:gd name="adj1" fmla="val 60000"/>
            <a:gd name="adj2" fmla="val 50000"/>
          </a:avLst>
        </a:prstGeom>
        <a:solidFill>
          <a:srgbClr val="5949E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8834363" y="3249783"/>
        <a:ext cx="247211" cy="247878"/>
      </dsp:txXfrm>
    </dsp:sp>
    <dsp:sp modelId="{797C19D6-C762-6349-8C10-AC74D4FBC061}">
      <dsp:nvSpPr>
        <dsp:cNvPr id="0" name=""/>
        <dsp:cNvSpPr/>
      </dsp:nvSpPr>
      <dsp:spPr>
        <a:xfrm>
          <a:off x="9334117" y="2387421"/>
          <a:ext cx="1665847" cy="1972601"/>
        </a:xfrm>
        <a:prstGeom prst="roundRect">
          <a:avLst>
            <a:gd name="adj" fmla="val 10000"/>
          </a:avLst>
        </a:prstGeom>
        <a:solidFill>
          <a:srgbClr val="C7C3EA"/>
        </a:solidFill>
        <a:ln w="12700" cap="flat" cmpd="sng" algn="ctr">
          <a:solidFill>
            <a:srgbClr val="5949E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Century Gothic" panose="020B0502020202020204" pitchFamily="34" charset="0"/>
            </a:rPr>
            <a:t>5. Rehearse and then record your solo talk.</a:t>
          </a:r>
        </a:p>
      </dsp:txBody>
      <dsp:txXfrm>
        <a:off x="9382908" y="2436212"/>
        <a:ext cx="1568265" cy="18750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slide" Target="slide6.xml"/><Relationship Id="rId12" Type="http://schemas.openxmlformats.org/officeDocument/2006/relationships/image" Target="../media/image26.svg"/><Relationship Id="rId2" Type="http://schemas.openxmlformats.org/officeDocument/2006/relationships/diagramData" Target="../diagrams/data1.xml"/><Relationship Id="rId16"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5" Type="http://schemas.openxmlformats.org/officeDocument/2006/relationships/image" Target="../media/image29.png"/><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24.sv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video.link/w/3BJYc" TargetMode="External"/><Relationship Id="rId3" Type="http://schemas.openxmlformats.org/officeDocument/2006/relationships/hyperlink" Target="https://video.link/w/w1JYc" TargetMode="External"/><Relationship Id="rId7" Type="http://schemas.openxmlformats.org/officeDocument/2006/relationships/hyperlink" Target="https://video.link/w/J8JYc"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video.link/w/V6JYc"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D94F6F-5C2D-61A0-6B7C-2F5B9F4270DA}"/>
              </a:ext>
            </a:extLst>
          </p:cNvPr>
          <p:cNvSpPr txBox="1"/>
          <p:nvPr/>
        </p:nvSpPr>
        <p:spPr>
          <a:xfrm>
            <a:off x="2527300" y="1888504"/>
            <a:ext cx="4876800" cy="193899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Sharing My Opinion</a:t>
            </a:r>
          </a:p>
        </p:txBody>
      </p:sp>
      <p:pic>
        <p:nvPicPr>
          <p:cNvPr id="8" name="Picture 7" descr="Icon&#10;&#10;Description automatically generated">
            <a:extLst>
              <a:ext uri="{FF2B5EF4-FFF2-40B4-BE49-F238E27FC236}">
                <a16:creationId xmlns:a16="http://schemas.microsoft.com/office/drawing/2014/main" id="{BC0A3F21-DE66-678D-EBBD-352269FC894C}"/>
              </a:ext>
            </a:extLst>
          </p:cNvPr>
          <p:cNvPicPr>
            <a:picLocks noChangeAspect="1"/>
          </p:cNvPicPr>
          <p:nvPr/>
        </p:nvPicPr>
        <p:blipFill>
          <a:blip r:embed="rId4"/>
          <a:stretch>
            <a:fillRect/>
          </a:stretch>
        </p:blipFill>
        <p:spPr>
          <a:xfrm>
            <a:off x="7029450" y="1778000"/>
            <a:ext cx="3011117" cy="3011117"/>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498D6EAF-A6A4-183C-C2E4-2DCCB2C30418}"/>
              </a:ext>
            </a:extLst>
          </p:cNvPr>
          <p:cNvGraphicFramePr/>
          <p:nvPr>
            <p:extLst>
              <p:ext uri="{D42A27DB-BD31-4B8C-83A1-F6EECF244321}">
                <p14:modId xmlns:p14="http://schemas.microsoft.com/office/powerpoint/2010/main" val="1642452140"/>
              </p:ext>
            </p:extLst>
          </p:nvPr>
        </p:nvGraphicFramePr>
        <p:xfrm>
          <a:off x="593331" y="-577775"/>
          <a:ext cx="11005338" cy="674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Rounded Corners 15">
            <a:extLst>
              <a:ext uri="{FF2B5EF4-FFF2-40B4-BE49-F238E27FC236}">
                <a16:creationId xmlns:a16="http://schemas.microsoft.com/office/drawing/2014/main" id="{496F3D3C-0733-9061-E08B-50D36E522BA5}"/>
              </a:ext>
            </a:extLst>
          </p:cNvPr>
          <p:cNvSpPr/>
          <p:nvPr/>
        </p:nvSpPr>
        <p:spPr>
          <a:xfrm>
            <a:off x="593331" y="658618"/>
            <a:ext cx="5622117"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815793" y="595535"/>
            <a:ext cx="4781817" cy="615553"/>
          </a:xfrm>
          <a:prstGeom prst="rect">
            <a:avLst/>
          </a:prstGeom>
          <a:noFill/>
        </p:spPr>
        <p:txBody>
          <a:bodyPr wrap="square" rtlCol="0">
            <a:spAutoFit/>
          </a:bodyPr>
          <a:lstStyle/>
          <a:p>
            <a:r>
              <a:rPr lang="en-GB" sz="3400" b="1" dirty="0">
                <a:latin typeface="Century Gothic" panose="020B0502020202020204" pitchFamily="34" charset="0"/>
              </a:rPr>
              <a:t>Top Tips for a Top Talk</a:t>
            </a:r>
          </a:p>
        </p:txBody>
      </p:sp>
      <p:sp>
        <p:nvSpPr>
          <p:cNvPr id="9" name="Oval 8">
            <a:extLst>
              <a:ext uri="{FF2B5EF4-FFF2-40B4-BE49-F238E27FC236}">
                <a16:creationId xmlns:a16="http://schemas.microsoft.com/office/drawing/2014/main" id="{342EA504-9A2E-3E11-A2FE-9A0AE6FDCD7D}"/>
              </a:ext>
            </a:extLst>
          </p:cNvPr>
          <p:cNvSpPr/>
          <p:nvPr/>
        </p:nvSpPr>
        <p:spPr>
          <a:xfrm>
            <a:off x="5688556"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30" name="Group 29">
            <a:extLst>
              <a:ext uri="{FF2B5EF4-FFF2-40B4-BE49-F238E27FC236}">
                <a16:creationId xmlns:a16="http://schemas.microsoft.com/office/drawing/2014/main" id="{87BC75B1-4D1F-34B4-B4B1-FC97606C6081}"/>
              </a:ext>
            </a:extLst>
          </p:cNvPr>
          <p:cNvGrpSpPr/>
          <p:nvPr/>
        </p:nvGrpSpPr>
        <p:grpSpPr>
          <a:xfrm>
            <a:off x="9221196" y="5079380"/>
            <a:ext cx="2543420" cy="914400"/>
            <a:chOff x="7441823" y="5143224"/>
            <a:chExt cx="2543420" cy="914400"/>
          </a:xfrm>
        </p:grpSpPr>
        <p:pic>
          <p:nvPicPr>
            <p:cNvPr id="28" name="Graphic 27" descr="Arrow Right with solid fill">
              <a:hlinkClick r:id="rId7" action="ppaction://hlinksldjump"/>
              <a:extLst>
                <a:ext uri="{FF2B5EF4-FFF2-40B4-BE49-F238E27FC236}">
                  <a16:creationId xmlns:a16="http://schemas.microsoft.com/office/drawing/2014/main" id="{7ED57521-7185-D9F5-A16B-331A8EF0DA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flipV="1">
              <a:off x="7441823" y="5143224"/>
              <a:ext cx="914400" cy="914400"/>
            </a:xfrm>
            <a:prstGeom prst="rect">
              <a:avLst/>
            </a:prstGeom>
          </p:spPr>
        </p:pic>
        <p:sp>
          <p:nvSpPr>
            <p:cNvPr id="29" name="TextBox 28">
              <a:extLst>
                <a:ext uri="{FF2B5EF4-FFF2-40B4-BE49-F238E27FC236}">
                  <a16:creationId xmlns:a16="http://schemas.microsoft.com/office/drawing/2014/main" id="{0DA4F0A2-1EE2-CDEE-77D5-B0273E564AF0}"/>
                </a:ext>
              </a:extLst>
            </p:cNvPr>
            <p:cNvSpPr txBox="1"/>
            <p:nvPr/>
          </p:nvSpPr>
          <p:spPr>
            <a:xfrm>
              <a:off x="8141701" y="5405951"/>
              <a:ext cx="1843542" cy="369332"/>
            </a:xfrm>
            <a:prstGeom prst="rect">
              <a:avLst/>
            </a:prstGeom>
            <a:noFill/>
          </p:spPr>
          <p:txBody>
            <a:bodyPr wrap="square" lIns="91440" tIns="45720" rIns="91440" bIns="45720" rtlCol="0" anchor="t">
              <a:spAutoFit/>
            </a:bodyPr>
            <a:lstStyle/>
            <a:p>
              <a:pPr algn="ctr" rtl="0" fontAlgn="base"/>
              <a:r>
                <a:rPr lang="en-GB" b="0" i="0" u="none" strike="noStrike" dirty="0">
                  <a:effectLst/>
                  <a:latin typeface="Century Gothic" panose="020B0502020202020204" pitchFamily="34" charset="0"/>
                </a:rPr>
                <a:t>Back to task</a:t>
              </a:r>
              <a:endParaRPr lang="en-US" b="0" i="0" dirty="0">
                <a:effectLst/>
                <a:latin typeface="Century Gothic" panose="020B0502020202020204" pitchFamily="34" charset="0"/>
              </a:endParaRPr>
            </a:p>
          </p:txBody>
        </p:sp>
      </p:grpSp>
      <p:pic>
        <p:nvPicPr>
          <p:cNvPr id="3" name="Picture 2">
            <a:extLst>
              <a:ext uri="{FF2B5EF4-FFF2-40B4-BE49-F238E27FC236}">
                <a16:creationId xmlns:a16="http://schemas.microsoft.com/office/drawing/2014/main" id="{BFC34955-C063-47D3-F7DA-B7CE35471131}"/>
              </a:ext>
            </a:extLst>
          </p:cNvPr>
          <p:cNvPicPr>
            <a:picLocks noChangeAspect="1"/>
          </p:cNvPicPr>
          <p:nvPr/>
        </p:nvPicPr>
        <p:blipFill>
          <a:blip r:embed="rId10"/>
          <a:stretch>
            <a:fillRect/>
          </a:stretch>
        </p:blipFill>
        <p:spPr>
          <a:xfrm>
            <a:off x="5845272" y="644827"/>
            <a:ext cx="576162" cy="576162"/>
          </a:xfrm>
          <a:prstGeom prst="rect">
            <a:avLst/>
          </a:prstGeom>
        </p:spPr>
      </p:pic>
      <p:sp>
        <p:nvSpPr>
          <p:cNvPr id="21" name="TextBox 20">
            <a:extLst>
              <a:ext uri="{FF2B5EF4-FFF2-40B4-BE49-F238E27FC236}">
                <a16:creationId xmlns:a16="http://schemas.microsoft.com/office/drawing/2014/main" id="{18338101-524C-C9F0-8586-E7E0E7032A77}"/>
              </a:ext>
            </a:extLst>
          </p:cNvPr>
          <p:cNvSpPr txBox="1"/>
          <p:nvPr/>
        </p:nvSpPr>
        <p:spPr>
          <a:xfrm>
            <a:off x="815793" y="4155705"/>
            <a:ext cx="3953955" cy="830997"/>
          </a:xfrm>
          <a:prstGeom prst="rect">
            <a:avLst/>
          </a:prstGeom>
          <a:noFill/>
        </p:spPr>
        <p:txBody>
          <a:bodyPr wrap="square" lIns="91440" tIns="45720" rIns="91440" bIns="45720" rtlCol="0" anchor="t">
            <a:spAutoFit/>
          </a:bodyPr>
          <a:lstStyle/>
          <a:p>
            <a:pPr algn="ctr" rtl="0" fontAlgn="base"/>
            <a:r>
              <a:rPr lang="en-GB" sz="1600" b="0" i="0" u="none" strike="noStrike" dirty="0">
                <a:effectLst/>
                <a:latin typeface="Century Gothic" panose="020B0502020202020204" pitchFamily="34" charset="0"/>
              </a:rPr>
              <a:t>You could use digital tools to record your talk using the video on an </a:t>
            </a:r>
            <a:r>
              <a:rPr lang="en-GB" sz="1600" b="0" i="0" u="none" strike="noStrike" dirty="0" err="1">
                <a:effectLst/>
                <a:latin typeface="Century Gothic" panose="020B0502020202020204" pitchFamily="34" charset="0"/>
              </a:rPr>
              <a:t>ipad</a:t>
            </a:r>
            <a:r>
              <a:rPr lang="en-GB" sz="1600" b="0" i="0" u="none" strike="noStrike" dirty="0">
                <a:effectLst/>
                <a:latin typeface="Century Gothic" panose="020B0502020202020204" pitchFamily="34" charset="0"/>
              </a:rPr>
              <a:t> or device. Or using a film making app;</a:t>
            </a:r>
            <a:endParaRPr lang="en-US" sz="1600" b="0" i="0" dirty="0">
              <a:effectLst/>
              <a:latin typeface="Century Gothic" panose="020B0502020202020204" pitchFamily="34" charset="0"/>
            </a:endParaRPr>
          </a:p>
        </p:txBody>
      </p:sp>
      <p:pic>
        <p:nvPicPr>
          <p:cNvPr id="23" name="Graphic 22" descr="Video camera with solid fill">
            <a:extLst>
              <a:ext uri="{FF2B5EF4-FFF2-40B4-BE49-F238E27FC236}">
                <a16:creationId xmlns:a16="http://schemas.microsoft.com/office/drawing/2014/main" id="{2EB7BE9F-FADC-21FD-982F-15E94428CC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7684" y="4981589"/>
            <a:ext cx="830997" cy="830997"/>
          </a:xfrm>
          <a:prstGeom prst="rect">
            <a:avLst/>
          </a:prstGeom>
        </p:spPr>
      </p:pic>
      <p:pic>
        <p:nvPicPr>
          <p:cNvPr id="25" name="Graphic 24" descr="Radio microphone with solid fill">
            <a:extLst>
              <a:ext uri="{FF2B5EF4-FFF2-40B4-BE49-F238E27FC236}">
                <a16:creationId xmlns:a16="http://schemas.microsoft.com/office/drawing/2014/main" id="{33C68518-6CE9-9ECF-51DA-6A943A2C2E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31461" y="5073166"/>
            <a:ext cx="630881" cy="630881"/>
          </a:xfrm>
          <a:prstGeom prst="rect">
            <a:avLst/>
          </a:prstGeom>
        </p:spPr>
      </p:pic>
      <p:pic>
        <p:nvPicPr>
          <p:cNvPr id="26" name="Picture 25">
            <a:extLst>
              <a:ext uri="{FF2B5EF4-FFF2-40B4-BE49-F238E27FC236}">
                <a16:creationId xmlns:a16="http://schemas.microsoft.com/office/drawing/2014/main" id="{ED2A3A72-29FB-BF8E-5AA0-402BA3CAA35C}"/>
              </a:ext>
            </a:extLst>
          </p:cNvPr>
          <p:cNvPicPr>
            <a:picLocks noChangeAspect="1"/>
          </p:cNvPicPr>
          <p:nvPr/>
        </p:nvPicPr>
        <p:blipFill>
          <a:blip r:embed="rId15"/>
          <a:stretch>
            <a:fillRect/>
          </a:stretch>
        </p:blipFill>
        <p:spPr>
          <a:xfrm>
            <a:off x="2966259" y="5055424"/>
            <a:ext cx="630881" cy="630881"/>
          </a:xfrm>
          <a:prstGeom prst="rect">
            <a:avLst/>
          </a:prstGeom>
        </p:spPr>
      </p:pic>
      <p:pic>
        <p:nvPicPr>
          <p:cNvPr id="27" name="Picture 26">
            <a:extLst>
              <a:ext uri="{FF2B5EF4-FFF2-40B4-BE49-F238E27FC236}">
                <a16:creationId xmlns:a16="http://schemas.microsoft.com/office/drawing/2014/main" id="{3D5256A6-8A45-105C-6AE4-C3B408F5D639}"/>
              </a:ext>
            </a:extLst>
          </p:cNvPr>
          <p:cNvPicPr>
            <a:picLocks noChangeAspect="1"/>
          </p:cNvPicPr>
          <p:nvPr/>
        </p:nvPicPr>
        <p:blipFill>
          <a:blip r:embed="rId16"/>
          <a:stretch>
            <a:fillRect/>
          </a:stretch>
        </p:blipFill>
        <p:spPr>
          <a:xfrm>
            <a:off x="1232482" y="5055424"/>
            <a:ext cx="630881" cy="630881"/>
          </a:xfrm>
          <a:prstGeom prst="rect">
            <a:avLst/>
          </a:prstGeom>
        </p:spPr>
      </p:pic>
      <p:sp>
        <p:nvSpPr>
          <p:cNvPr id="31" name="TextBox 30">
            <a:extLst>
              <a:ext uri="{FF2B5EF4-FFF2-40B4-BE49-F238E27FC236}">
                <a16:creationId xmlns:a16="http://schemas.microsoft.com/office/drawing/2014/main" id="{FAA863B6-C116-744E-048C-9E5E476503CA}"/>
              </a:ext>
            </a:extLst>
          </p:cNvPr>
          <p:cNvSpPr txBox="1"/>
          <p:nvPr/>
        </p:nvSpPr>
        <p:spPr>
          <a:xfrm>
            <a:off x="10078663" y="6587471"/>
            <a:ext cx="1101584" cy="215444"/>
          </a:xfrm>
          <a:prstGeom prst="rect">
            <a:avLst/>
          </a:prstGeom>
          <a:noFill/>
        </p:spPr>
        <p:txBody>
          <a:bodyPr wrap="none" rtlCol="0">
            <a:spAutoFit/>
          </a:bodyPr>
          <a:lstStyle/>
          <a:p>
            <a:r>
              <a:rPr lang="en-GB" sz="800">
                <a:solidFill>
                  <a:srgbClr val="C7C3EA"/>
                </a:solidFill>
                <a:latin typeface="Century Gothic" panose="020B0502020202020204" pitchFamily="34" charset="0"/>
              </a:rPr>
              <a:t>Icons from </a:t>
            </a:r>
            <a:r>
              <a:rPr lang="en-GB" sz="800" err="1">
                <a:solidFill>
                  <a:srgbClr val="C7C3EA"/>
                </a:solidFill>
                <a:latin typeface="Century Gothic" panose="020B0502020202020204" pitchFamily="34" charset="0"/>
              </a:rPr>
              <a:t>flaticon</a:t>
            </a:r>
            <a:endParaRPr lang="en-GB" sz="800">
              <a:solidFill>
                <a:srgbClr val="C7C3EA"/>
              </a:solidFill>
              <a:latin typeface="Century Gothic" panose="020B0502020202020204" pitchFamily="34" charset="0"/>
            </a:endParaRPr>
          </a:p>
        </p:txBody>
      </p:sp>
    </p:spTree>
    <p:extLst>
      <p:ext uri="{BB962C8B-B14F-4D97-AF65-F5344CB8AC3E}">
        <p14:creationId xmlns:p14="http://schemas.microsoft.com/office/powerpoint/2010/main" val="5600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49E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230E87-FB81-B681-D4FF-F653476ECA11}"/>
              </a:ext>
            </a:extLst>
          </p:cNvPr>
          <p:cNvSpPr txBox="1"/>
          <p:nvPr/>
        </p:nvSpPr>
        <p:spPr>
          <a:xfrm>
            <a:off x="9738285" y="6495416"/>
            <a:ext cx="1641796" cy="215444"/>
          </a:xfrm>
          <a:prstGeom prst="rect">
            <a:avLst/>
          </a:prstGeom>
          <a:noFill/>
        </p:spPr>
        <p:txBody>
          <a:bodyPr wrap="none" rtlCol="0">
            <a:spAutoFit/>
          </a:bodyPr>
          <a:lstStyle/>
          <a:p>
            <a:r>
              <a:rPr lang="en-GB" sz="800">
                <a:solidFill>
                  <a:srgbClr val="C7C3EA"/>
                </a:solidFill>
                <a:latin typeface="Century Gothic" panose="020B0502020202020204" pitchFamily="34" charset="0"/>
              </a:rPr>
              <a:t>Images sourced from </a:t>
            </a:r>
            <a:r>
              <a:rPr lang="en-GB" sz="800" err="1">
                <a:solidFill>
                  <a:srgbClr val="C7C3EA"/>
                </a:solidFill>
                <a:latin typeface="Century Gothic" panose="020B0502020202020204" pitchFamily="34" charset="0"/>
              </a:rPr>
              <a:t>flaticon</a:t>
            </a:r>
            <a:endParaRPr lang="en-GB" sz="800">
              <a:solidFill>
                <a:srgbClr val="C7C3EA"/>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216853A-0481-8497-1ED3-5A3F5437F3D5}"/>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15766" y="589225"/>
            <a:ext cx="4668514" cy="1138773"/>
          </a:xfrm>
          <a:prstGeom prst="rect">
            <a:avLst/>
          </a:prstGeom>
          <a:noFill/>
        </p:spPr>
        <p:txBody>
          <a:bodyPr wrap="square" lIns="91440" tIns="45720" rIns="91440" bIns="45720" rtlCol="0" anchor="t">
            <a:spAutoFit/>
          </a:bodyPr>
          <a:lstStyle/>
          <a:p>
            <a:r>
              <a:rPr lang="en-GB" sz="3400" b="1">
                <a:latin typeface="Century Gothic"/>
              </a:rPr>
              <a:t>Learning Intention</a:t>
            </a:r>
            <a:endParaRPr lang="en-GB" sz="3400">
              <a:latin typeface="Century Gothic"/>
            </a:endParaRPr>
          </a:p>
          <a:p>
            <a:endParaRPr lang="en-GB" sz="3400" b="1" dirty="0">
              <a:latin typeface="Century Gothic"/>
            </a:endParaRPr>
          </a:p>
        </p:txBody>
      </p:sp>
      <p:sp>
        <p:nvSpPr>
          <p:cNvPr id="3" name="TextBox 2">
            <a:extLst>
              <a:ext uri="{FF2B5EF4-FFF2-40B4-BE49-F238E27FC236}">
                <a16:creationId xmlns:a16="http://schemas.microsoft.com/office/drawing/2014/main" id="{D0ACD382-9C2B-34D5-F453-E0DA9D5AAFE7}"/>
              </a:ext>
            </a:extLst>
          </p:cNvPr>
          <p:cNvSpPr txBox="1"/>
          <p:nvPr/>
        </p:nvSpPr>
        <p:spPr>
          <a:xfrm>
            <a:off x="593332" y="1429050"/>
            <a:ext cx="10882902" cy="430887"/>
          </a:xfrm>
          <a:prstGeom prst="rect">
            <a:avLst/>
          </a:prstGeom>
          <a:noFill/>
        </p:spPr>
        <p:txBody>
          <a:bodyPr wrap="square" lIns="91440" tIns="45720" rIns="91440" bIns="45720" rtlCol="0" anchor="t">
            <a:spAutoFit/>
          </a:bodyPr>
          <a:lstStyle/>
          <a:p>
            <a:r>
              <a:rPr lang="en-GB" sz="2200" b="0" i="0" u="none" strike="noStrike" dirty="0">
                <a:solidFill>
                  <a:srgbClr val="000000"/>
                </a:solidFill>
                <a:effectLst/>
                <a:latin typeface="Century Gothic"/>
              </a:rPr>
              <a:t>We </a:t>
            </a:r>
            <a:r>
              <a:rPr lang="en-GB" sz="2200" dirty="0">
                <a:solidFill>
                  <a:srgbClr val="000000"/>
                </a:solidFill>
                <a:latin typeface="Century Gothic"/>
              </a:rPr>
              <a:t>are </a:t>
            </a:r>
            <a:r>
              <a:rPr lang="en-GB" sz="2200" b="0" i="0" u="none" strike="noStrike" dirty="0">
                <a:solidFill>
                  <a:srgbClr val="000000"/>
                </a:solidFill>
                <a:effectLst/>
                <a:latin typeface="Century Gothic"/>
              </a:rPr>
              <a:t>learning </a:t>
            </a:r>
            <a:r>
              <a:rPr lang="en-GB" sz="2200" dirty="0">
                <a:solidFill>
                  <a:srgbClr val="000000"/>
                </a:solidFill>
                <a:latin typeface="Century Gothic"/>
              </a:rPr>
              <a:t>to </a:t>
            </a:r>
            <a:r>
              <a:rPr lang="en-GB" sz="2200" b="1" dirty="0">
                <a:solidFill>
                  <a:srgbClr val="000000"/>
                </a:solidFill>
                <a:latin typeface="Century Gothic"/>
              </a:rPr>
              <a:t>express </a:t>
            </a:r>
            <a:r>
              <a:rPr lang="en-GB" sz="2200" dirty="0">
                <a:solidFill>
                  <a:srgbClr val="000000"/>
                </a:solidFill>
                <a:latin typeface="Century Gothic"/>
              </a:rPr>
              <a:t>and</a:t>
            </a:r>
            <a:r>
              <a:rPr lang="en-GB" sz="2200" b="1" dirty="0">
                <a:solidFill>
                  <a:srgbClr val="000000"/>
                </a:solidFill>
                <a:latin typeface="Century Gothic"/>
              </a:rPr>
              <a:t> share </a:t>
            </a:r>
            <a:r>
              <a:rPr lang="en-GB" sz="2200" dirty="0">
                <a:solidFill>
                  <a:srgbClr val="000000"/>
                </a:solidFill>
                <a:latin typeface="Century Gothic"/>
              </a:rPr>
              <a:t>our opinion with others.</a:t>
            </a:r>
            <a:endParaRPr lang="en-US" sz="2200" dirty="0">
              <a:solidFill>
                <a:srgbClr val="000000"/>
              </a:solidFill>
              <a:latin typeface="Century Gothic"/>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CF0E430-D4A5-B1AA-ABD0-36FD6319E650}"/>
              </a:ext>
            </a:extLst>
          </p:cNvPr>
          <p:cNvPicPr>
            <a:picLocks noChangeAspect="1"/>
          </p:cNvPicPr>
          <p:nvPr/>
        </p:nvPicPr>
        <p:blipFill>
          <a:blip r:embed="rId2"/>
          <a:stretch>
            <a:fillRect/>
          </a:stretch>
        </p:blipFill>
        <p:spPr>
          <a:xfrm>
            <a:off x="5239785" y="644827"/>
            <a:ext cx="576162" cy="576162"/>
          </a:xfrm>
          <a:prstGeom prst="rect">
            <a:avLst/>
          </a:prstGeom>
        </p:spPr>
      </p:pic>
      <p:sp>
        <p:nvSpPr>
          <p:cNvPr id="9" name="Rectangle: Rounded Corners 8">
            <a:extLst>
              <a:ext uri="{FF2B5EF4-FFF2-40B4-BE49-F238E27FC236}">
                <a16:creationId xmlns:a16="http://schemas.microsoft.com/office/drawing/2014/main" id="{53B170B3-D7B5-6769-546E-A3D1AF81EF4D}"/>
              </a:ext>
            </a:extLst>
          </p:cNvPr>
          <p:cNvSpPr/>
          <p:nvPr/>
        </p:nvSpPr>
        <p:spPr>
          <a:xfrm>
            <a:off x="593332" y="2496069"/>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272E537-E101-09C1-6201-A3063B031BAA}"/>
              </a:ext>
            </a:extLst>
          </p:cNvPr>
          <p:cNvSpPr/>
          <p:nvPr/>
        </p:nvSpPr>
        <p:spPr>
          <a:xfrm>
            <a:off x="4998922" y="229386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Box 21">
            <a:extLst>
              <a:ext uri="{FF2B5EF4-FFF2-40B4-BE49-F238E27FC236}">
                <a16:creationId xmlns:a16="http://schemas.microsoft.com/office/drawing/2014/main" id="{FA6502A7-A282-0710-69E4-F41602849632}"/>
              </a:ext>
            </a:extLst>
          </p:cNvPr>
          <p:cNvSpPr txBox="1"/>
          <p:nvPr/>
        </p:nvSpPr>
        <p:spPr>
          <a:xfrm>
            <a:off x="715766" y="2443236"/>
            <a:ext cx="4668514" cy="615553"/>
          </a:xfrm>
          <a:prstGeom prst="rect">
            <a:avLst/>
          </a:prstGeom>
          <a:noFill/>
        </p:spPr>
        <p:txBody>
          <a:bodyPr wrap="square" lIns="91440" tIns="45720" rIns="91440" bIns="45720" rtlCol="0" anchor="t">
            <a:spAutoFit/>
          </a:bodyPr>
          <a:lstStyle/>
          <a:p>
            <a:r>
              <a:rPr lang="en-GB" sz="3400" b="1" dirty="0">
                <a:latin typeface="Century Gothic"/>
              </a:rPr>
              <a:t>Success Criteria</a:t>
            </a:r>
            <a:endParaRPr lang="en-US" sz="3400" dirty="0"/>
          </a:p>
        </p:txBody>
      </p:sp>
      <p:sp>
        <p:nvSpPr>
          <p:cNvPr id="23" name="TextBox 22">
            <a:extLst>
              <a:ext uri="{FF2B5EF4-FFF2-40B4-BE49-F238E27FC236}">
                <a16:creationId xmlns:a16="http://schemas.microsoft.com/office/drawing/2014/main" id="{26D91B31-CDA3-BA58-5CBF-7CA58B127028}"/>
              </a:ext>
            </a:extLst>
          </p:cNvPr>
          <p:cNvSpPr txBox="1"/>
          <p:nvPr/>
        </p:nvSpPr>
        <p:spPr>
          <a:xfrm>
            <a:off x="594139" y="3309814"/>
            <a:ext cx="831508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b="1" dirty="0">
                <a:solidFill>
                  <a:srgbClr val="191919"/>
                </a:solidFill>
                <a:latin typeface="Century Gothic"/>
                <a:cs typeface="Segoe UI"/>
              </a:rPr>
              <a:t>Select</a:t>
            </a:r>
            <a:r>
              <a:rPr lang="en-GB" sz="2000" dirty="0">
                <a:solidFill>
                  <a:srgbClr val="191919"/>
                </a:solidFill>
                <a:latin typeface="Century Gothic"/>
                <a:cs typeface="Segoe UI"/>
              </a:rPr>
              <a:t> a video or online game that I would recommend to others.</a:t>
            </a:r>
          </a:p>
          <a:p>
            <a:pPr marL="342900" indent="-342900">
              <a:buFont typeface="Arial" panose="020B0604020202020204" pitchFamily="34" charset="0"/>
              <a:buChar char="•"/>
            </a:pPr>
            <a:r>
              <a:rPr lang="en-GB" sz="2000" b="1" dirty="0">
                <a:solidFill>
                  <a:srgbClr val="191919"/>
                </a:solidFill>
                <a:latin typeface="Century Gothic"/>
                <a:cs typeface="Segoe UI"/>
              </a:rPr>
              <a:t>Decide</a:t>
            </a:r>
            <a:r>
              <a:rPr lang="en-GB" sz="2000" dirty="0">
                <a:solidFill>
                  <a:srgbClr val="191919"/>
                </a:solidFill>
                <a:latin typeface="Century Gothic"/>
                <a:cs typeface="Segoe UI"/>
              </a:rPr>
              <a:t> who I’d recommend the game to (my audience).</a:t>
            </a:r>
          </a:p>
          <a:p>
            <a:pPr marL="342900" indent="-342900">
              <a:buFont typeface="Arial" panose="020B0604020202020204" pitchFamily="34" charset="0"/>
              <a:buChar char="•"/>
            </a:pPr>
            <a:r>
              <a:rPr lang="en-GB" sz="2000" b="1" dirty="0">
                <a:solidFill>
                  <a:srgbClr val="191919"/>
                </a:solidFill>
                <a:latin typeface="Century Gothic"/>
                <a:cs typeface="Segoe UI"/>
              </a:rPr>
              <a:t>Make</a:t>
            </a:r>
            <a:r>
              <a:rPr lang="en-GB" sz="2000" dirty="0">
                <a:solidFill>
                  <a:srgbClr val="191919"/>
                </a:solidFill>
                <a:latin typeface="Century Gothic"/>
                <a:cs typeface="Segoe UI"/>
              </a:rPr>
              <a:t> a suitable set of notes with engaging information about the game.</a:t>
            </a:r>
          </a:p>
          <a:p>
            <a:pPr marL="342900" indent="-342900">
              <a:buFont typeface="Arial" panose="020B0604020202020204" pitchFamily="34" charset="0"/>
              <a:buChar char="•"/>
            </a:pPr>
            <a:r>
              <a:rPr lang="en-GB" sz="2000" b="1" dirty="0">
                <a:solidFill>
                  <a:srgbClr val="191919"/>
                </a:solidFill>
                <a:latin typeface="Century Gothic"/>
                <a:cs typeface="Segoe UI"/>
              </a:rPr>
              <a:t>Justify</a:t>
            </a:r>
            <a:r>
              <a:rPr lang="en-GB" sz="2000" dirty="0">
                <a:solidFill>
                  <a:srgbClr val="191919"/>
                </a:solidFill>
                <a:latin typeface="Century Gothic"/>
                <a:cs typeface="Segoe UI"/>
              </a:rPr>
              <a:t> the personal opinions expressed in the review.</a:t>
            </a:r>
          </a:p>
          <a:p>
            <a:pPr marL="342900" indent="-342900">
              <a:buFont typeface="Arial" panose="020B0604020202020204" pitchFamily="34" charset="0"/>
              <a:buChar char="•"/>
            </a:pPr>
            <a:r>
              <a:rPr lang="en-GB" sz="2000" b="1" dirty="0">
                <a:solidFill>
                  <a:srgbClr val="191919"/>
                </a:solidFill>
                <a:latin typeface="Century Gothic"/>
                <a:cs typeface="Segoe UI"/>
              </a:rPr>
              <a:t>Plan</a:t>
            </a:r>
            <a:r>
              <a:rPr lang="en-GB" sz="2000" dirty="0">
                <a:solidFill>
                  <a:srgbClr val="191919"/>
                </a:solidFill>
                <a:latin typeface="Century Gothic"/>
                <a:cs typeface="Segoe UI"/>
              </a:rPr>
              <a:t> and rehearse my review before I ‘present’ it in my chosen format.</a:t>
            </a:r>
            <a:endParaRPr lang="en-US" sz="2000" dirty="0">
              <a:solidFill>
                <a:srgbClr val="191919"/>
              </a:solidFill>
              <a:latin typeface="Century Gothic"/>
              <a:cs typeface="Segoe UI"/>
            </a:endParaRPr>
          </a:p>
        </p:txBody>
      </p:sp>
      <p:pic>
        <p:nvPicPr>
          <p:cNvPr id="17" name="Picture 16">
            <a:extLst>
              <a:ext uri="{FF2B5EF4-FFF2-40B4-BE49-F238E27FC236}">
                <a16:creationId xmlns:a16="http://schemas.microsoft.com/office/drawing/2014/main" id="{63B5AF64-6379-FA62-C095-9FBE71582B1F}"/>
              </a:ext>
            </a:extLst>
          </p:cNvPr>
          <p:cNvPicPr>
            <a:picLocks noChangeAspect="1"/>
          </p:cNvPicPr>
          <p:nvPr/>
        </p:nvPicPr>
        <p:blipFill>
          <a:blip r:embed="rId3"/>
          <a:stretch>
            <a:fillRect/>
          </a:stretch>
        </p:blipFill>
        <p:spPr>
          <a:xfrm>
            <a:off x="5181753" y="2478162"/>
            <a:ext cx="548640" cy="548640"/>
          </a:xfrm>
          <a:prstGeom prst="rect">
            <a:avLst/>
          </a:prstGeom>
        </p:spPr>
      </p:pic>
      <p:pic>
        <p:nvPicPr>
          <p:cNvPr id="4" name="Picture 3" descr="Icon&#10;&#10;Description automatically generated">
            <a:extLst>
              <a:ext uri="{FF2B5EF4-FFF2-40B4-BE49-F238E27FC236}">
                <a16:creationId xmlns:a16="http://schemas.microsoft.com/office/drawing/2014/main" id="{11BEFC8B-7D98-08EF-943C-AFCF21C3C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822" y="2750015"/>
            <a:ext cx="3100599" cy="3100599"/>
          </a:xfrm>
          <a:prstGeom prst="rect">
            <a:avLst/>
          </a:prstGeom>
        </p:spPr>
      </p:pic>
    </p:spTree>
    <p:extLst>
      <p:ext uri="{BB962C8B-B14F-4D97-AF65-F5344CB8AC3E}">
        <p14:creationId xmlns:p14="http://schemas.microsoft.com/office/powerpoint/2010/main" val="343335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1863" y="599216"/>
            <a:ext cx="4657471" cy="615553"/>
          </a:xfrm>
          <a:prstGeom prst="rect">
            <a:avLst/>
          </a:prstGeom>
          <a:noFill/>
        </p:spPr>
        <p:txBody>
          <a:bodyPr wrap="square" rtlCol="0">
            <a:spAutoFit/>
          </a:bodyPr>
          <a:lstStyle/>
          <a:p>
            <a:r>
              <a:rPr lang="en-GB" sz="3400" b="1" dirty="0">
                <a:latin typeface="Century Gothic" panose="020B0502020202020204" pitchFamily="34" charset="0"/>
              </a:rPr>
              <a:t>Introduction</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043808" cy="2422779"/>
          </a:xfrm>
          <a:prstGeom prst="rect">
            <a:avLst/>
          </a:prstGeom>
          <a:noFill/>
        </p:spPr>
        <p:txBody>
          <a:bodyPr wrap="square" lIns="91440" tIns="45720" rIns="91440" bIns="45720" rtlCol="0" anchor="t">
            <a:spAutoFit/>
          </a:bodyPr>
          <a:lstStyle/>
          <a:p>
            <a:pPr algn="l" rtl="0" fontAlgn="base"/>
            <a:r>
              <a:rPr lang="en-GB" sz="2400" b="0" i="0" u="none" strike="noStrike" dirty="0">
                <a:solidFill>
                  <a:srgbClr val="404040"/>
                </a:solidFill>
                <a:effectLst/>
                <a:latin typeface="Century Gothic" panose="020B0502020202020204" pitchFamily="34" charset="0"/>
              </a:rPr>
              <a:t>You are going to become a Games Reviewer for the day.</a:t>
            </a:r>
          </a:p>
          <a:p>
            <a:pPr algn="l" rtl="0" fontAlgn="base"/>
            <a:endParaRPr lang="en-GB" sz="2400" b="0" i="0" u="none" strike="noStrike" dirty="0">
              <a:solidFill>
                <a:srgbClr val="404040"/>
              </a:solidFill>
              <a:effectLst/>
              <a:latin typeface="Century Gothic" panose="020B0502020202020204" pitchFamily="34" charset="0"/>
            </a:endParaRPr>
          </a:p>
          <a:p>
            <a:pPr algn="l" rtl="0" fontAlgn="base">
              <a:lnSpc>
                <a:spcPct val="150000"/>
              </a:lnSpc>
            </a:pPr>
            <a:r>
              <a:rPr lang="en-GB" sz="2400" b="0" i="0" u="none" strike="noStrike" dirty="0">
                <a:solidFill>
                  <a:srgbClr val="404040"/>
                </a:solidFill>
                <a:effectLst/>
                <a:latin typeface="Century Gothic" panose="020B0502020202020204" pitchFamily="34" charset="0"/>
              </a:rPr>
              <a:t>Think about your favourite or the best game that you play online…</a:t>
            </a:r>
          </a:p>
          <a:p>
            <a:pPr algn="l" rtl="0" fontAlgn="base">
              <a:lnSpc>
                <a:spcPct val="150000"/>
              </a:lnSpc>
            </a:pPr>
            <a:r>
              <a:rPr lang="en-GB" sz="2400" b="0" i="0" u="none" strike="noStrike" dirty="0">
                <a:solidFill>
                  <a:srgbClr val="404040"/>
                </a:solidFill>
                <a:effectLst/>
                <a:latin typeface="Century Gothic" panose="020B0502020202020204" pitchFamily="34" charset="0"/>
              </a:rPr>
              <a:t>Why is it so good? </a:t>
            </a:r>
          </a:p>
          <a:p>
            <a:pPr algn="l" rtl="0" fontAlgn="base">
              <a:lnSpc>
                <a:spcPct val="150000"/>
              </a:lnSpc>
            </a:pPr>
            <a:r>
              <a:rPr lang="en-GB" sz="2400" b="0" i="0" u="none" strike="noStrike" dirty="0">
                <a:solidFill>
                  <a:srgbClr val="404040"/>
                </a:solidFill>
                <a:effectLst/>
                <a:latin typeface="Century Gothic" panose="020B0502020202020204" pitchFamily="34" charset="0"/>
              </a:rPr>
              <a:t>Why should others be playing it too?</a:t>
            </a:r>
            <a:endParaRPr lang="en-US" sz="2400" b="0" i="0" dirty="0">
              <a:solidFill>
                <a:srgbClr val="00000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4A9ABD43-4A26-0B56-6114-EFD2093C21E9}"/>
              </a:ext>
            </a:extLst>
          </p:cNvPr>
          <p:cNvPicPr>
            <a:picLocks noChangeAspect="1"/>
          </p:cNvPicPr>
          <p:nvPr/>
        </p:nvPicPr>
        <p:blipFill>
          <a:blip r:embed="rId2"/>
          <a:stretch>
            <a:fillRect/>
          </a:stretch>
        </p:blipFill>
        <p:spPr>
          <a:xfrm flipH="1">
            <a:off x="5208112" y="525201"/>
            <a:ext cx="713109" cy="713109"/>
          </a:xfrm>
          <a:prstGeom prst="rect">
            <a:avLst/>
          </a:prstGeom>
        </p:spPr>
      </p:pic>
      <p:pic>
        <p:nvPicPr>
          <p:cNvPr id="9" name="Picture 8" descr="Icon&#10;&#10;Description automatically generated">
            <a:extLst>
              <a:ext uri="{FF2B5EF4-FFF2-40B4-BE49-F238E27FC236}">
                <a16:creationId xmlns:a16="http://schemas.microsoft.com/office/drawing/2014/main" id="{245E81F7-17A5-6047-53F2-26260655E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655" y="2917145"/>
            <a:ext cx="2967230" cy="2967230"/>
          </a:xfrm>
          <a:prstGeom prst="rect">
            <a:avLst/>
          </a:prstGeom>
        </p:spPr>
      </p:pic>
    </p:spTree>
    <p:extLst>
      <p:ext uri="{BB962C8B-B14F-4D97-AF65-F5344CB8AC3E}">
        <p14:creationId xmlns:p14="http://schemas.microsoft.com/office/powerpoint/2010/main" val="35123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4786" y="599216"/>
            <a:ext cx="4023003" cy="615553"/>
          </a:xfrm>
          <a:prstGeom prst="rect">
            <a:avLst/>
          </a:prstGeom>
          <a:noFill/>
        </p:spPr>
        <p:txBody>
          <a:bodyPr wrap="square" rtlCol="0">
            <a:spAutoFit/>
          </a:bodyPr>
          <a:lstStyle/>
          <a:p>
            <a:r>
              <a:rPr lang="en-GB" sz="3400" b="1" dirty="0">
                <a:latin typeface="Century Gothic" panose="020B0502020202020204" pitchFamily="34" charset="0"/>
              </a:rPr>
              <a:t>Task</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587505" cy="2031325"/>
          </a:xfrm>
          <a:prstGeom prst="rect">
            <a:avLst/>
          </a:prstGeom>
          <a:noFill/>
        </p:spPr>
        <p:txBody>
          <a:bodyPr wrap="square" lIns="91440" tIns="45720" rIns="91440" bIns="45720" rtlCol="0" anchor="t">
            <a:spAutoFit/>
          </a:bodyPr>
          <a:lstStyle/>
          <a:p>
            <a:pPr algn="l" rtl="0" fontAlgn="base"/>
            <a:r>
              <a:rPr lang="en-GB" b="0" i="0" u="none" strike="noStrike" dirty="0">
                <a:effectLst/>
                <a:latin typeface="Century Gothic" panose="020B0502020202020204" pitchFamily="34" charset="0"/>
              </a:rPr>
              <a:t>When you review anything, you need to know it really well so that what you write is true </a:t>
            </a:r>
          </a:p>
          <a:p>
            <a:pPr algn="l" rtl="0" fontAlgn="base"/>
            <a:r>
              <a:rPr lang="en-GB" b="0" i="0" u="none" strike="noStrike" dirty="0">
                <a:effectLst/>
                <a:latin typeface="Century Gothic" panose="020B0502020202020204" pitchFamily="34" charset="0"/>
              </a:rPr>
              <a:t>and can be justified, that way, others can rely on the information you give. </a:t>
            </a:r>
          </a:p>
          <a:p>
            <a:pPr algn="l" rtl="0" fontAlgn="base"/>
            <a:endParaRPr lang="en-GB" dirty="0">
              <a:latin typeface="Century Gothic" panose="020B0502020202020204" pitchFamily="34" charset="0"/>
            </a:endParaRPr>
          </a:p>
          <a:p>
            <a:pPr algn="l" rtl="0" fontAlgn="base"/>
            <a:r>
              <a:rPr lang="en-US" b="0" i="0" dirty="0">
                <a:effectLst/>
                <a:latin typeface="Century Gothic" panose="020B0502020202020204" pitchFamily="34" charset="0"/>
              </a:rPr>
              <a:t>Any good review should be planned well and have certain key elements included. The video lessons below will take you through putting your review together. Watch them and start to prepare your review as you do. You have probably written a few book reviews in school, so think about what you have learned from your teachers too. </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1E9266B0-1E1C-6CB0-DC60-906211B10A4B}"/>
              </a:ext>
            </a:extLst>
          </p:cNvPr>
          <p:cNvPicPr>
            <a:picLocks noChangeAspect="1"/>
          </p:cNvPicPr>
          <p:nvPr/>
        </p:nvPicPr>
        <p:blipFill>
          <a:blip r:embed="rId2"/>
          <a:stretch>
            <a:fillRect/>
          </a:stretch>
        </p:blipFill>
        <p:spPr>
          <a:xfrm>
            <a:off x="5267926" y="607838"/>
            <a:ext cx="519880" cy="519880"/>
          </a:xfrm>
          <a:prstGeom prst="rect">
            <a:avLst/>
          </a:prstGeom>
        </p:spPr>
      </p:pic>
      <p:pic>
        <p:nvPicPr>
          <p:cNvPr id="18" name="Graphic 17" descr="Projector screen with solid fill">
            <a:hlinkClick r:id="rId3"/>
            <a:extLst>
              <a:ext uri="{FF2B5EF4-FFF2-40B4-BE49-F238E27FC236}">
                <a16:creationId xmlns:a16="http://schemas.microsoft.com/office/drawing/2014/main" id="{1FD7C495-6D08-1BF1-33D1-D1BCE9AE7F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193" y="3532790"/>
            <a:ext cx="2516659" cy="2516659"/>
          </a:xfrm>
          <a:prstGeom prst="rect">
            <a:avLst/>
          </a:prstGeom>
        </p:spPr>
      </p:pic>
      <p:pic>
        <p:nvPicPr>
          <p:cNvPr id="19" name="Graphic 18" descr="Projector screen with solid fill">
            <a:hlinkClick r:id="rId6"/>
            <a:extLst>
              <a:ext uri="{FF2B5EF4-FFF2-40B4-BE49-F238E27FC236}">
                <a16:creationId xmlns:a16="http://schemas.microsoft.com/office/drawing/2014/main" id="{BE552CB6-D58C-6986-DBD4-D22201A6D1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9459" y="3532790"/>
            <a:ext cx="2516659" cy="2516659"/>
          </a:xfrm>
          <a:prstGeom prst="rect">
            <a:avLst/>
          </a:prstGeom>
        </p:spPr>
      </p:pic>
      <p:pic>
        <p:nvPicPr>
          <p:cNvPr id="20" name="Graphic 19" descr="Projector screen with solid fill">
            <a:hlinkClick r:id="rId7"/>
            <a:extLst>
              <a:ext uri="{FF2B5EF4-FFF2-40B4-BE49-F238E27FC236}">
                <a16:creationId xmlns:a16="http://schemas.microsoft.com/office/drawing/2014/main" id="{40C83664-66DA-B5B4-8FBB-BA93542F63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6725" y="3532790"/>
            <a:ext cx="2516659" cy="2516659"/>
          </a:xfrm>
          <a:prstGeom prst="rect">
            <a:avLst/>
          </a:prstGeom>
        </p:spPr>
      </p:pic>
      <p:pic>
        <p:nvPicPr>
          <p:cNvPr id="21" name="Graphic 20" descr="Projector screen with solid fill">
            <a:hlinkClick r:id="rId8"/>
            <a:extLst>
              <a:ext uri="{FF2B5EF4-FFF2-40B4-BE49-F238E27FC236}">
                <a16:creationId xmlns:a16="http://schemas.microsoft.com/office/drawing/2014/main" id="{64FE3ABC-A7BB-252D-2E57-64E7B0749E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3992" y="3532790"/>
            <a:ext cx="2516659" cy="2516659"/>
          </a:xfrm>
          <a:prstGeom prst="rect">
            <a:avLst/>
          </a:prstGeom>
        </p:spPr>
      </p:pic>
      <p:sp>
        <p:nvSpPr>
          <p:cNvPr id="22" name="TextBox 21">
            <a:extLst>
              <a:ext uri="{FF2B5EF4-FFF2-40B4-BE49-F238E27FC236}">
                <a16:creationId xmlns:a16="http://schemas.microsoft.com/office/drawing/2014/main" id="{945B6FF6-66EF-F989-A6B5-C30EDBCAA901}"/>
              </a:ext>
            </a:extLst>
          </p:cNvPr>
          <p:cNvSpPr txBox="1"/>
          <p:nvPr/>
        </p:nvSpPr>
        <p:spPr>
          <a:xfrm>
            <a:off x="1623257" y="4154515"/>
            <a:ext cx="1334530" cy="830997"/>
          </a:xfrm>
          <a:prstGeom prst="rect">
            <a:avLst/>
          </a:prstGeom>
          <a:noFill/>
        </p:spPr>
        <p:txBody>
          <a:bodyPr wrap="square" rtlCol="0">
            <a:spAutoFit/>
          </a:bodyPr>
          <a:lstStyle/>
          <a:p>
            <a:pPr algn="ctr"/>
            <a:r>
              <a:rPr lang="en-US" sz="1600" dirty="0">
                <a:latin typeface="Century Gothic" panose="020B0502020202020204" pitchFamily="34" charset="0"/>
              </a:rPr>
              <a:t>Part 1 - What is a review?</a:t>
            </a:r>
          </a:p>
        </p:txBody>
      </p:sp>
      <p:sp>
        <p:nvSpPr>
          <p:cNvPr id="23" name="TextBox 22">
            <a:extLst>
              <a:ext uri="{FF2B5EF4-FFF2-40B4-BE49-F238E27FC236}">
                <a16:creationId xmlns:a16="http://schemas.microsoft.com/office/drawing/2014/main" id="{C5400028-D51C-15C9-D613-76F2E57DD962}"/>
              </a:ext>
            </a:extLst>
          </p:cNvPr>
          <p:cNvSpPr txBox="1"/>
          <p:nvPr/>
        </p:nvSpPr>
        <p:spPr>
          <a:xfrm>
            <a:off x="4060990" y="4154514"/>
            <a:ext cx="1421134" cy="830997"/>
          </a:xfrm>
          <a:prstGeom prst="rect">
            <a:avLst/>
          </a:prstGeom>
          <a:noFill/>
        </p:spPr>
        <p:txBody>
          <a:bodyPr wrap="square" rtlCol="0">
            <a:spAutoFit/>
          </a:bodyPr>
          <a:lstStyle/>
          <a:p>
            <a:pPr algn="ctr"/>
            <a:r>
              <a:rPr lang="en-US" sz="1600" dirty="0">
                <a:latin typeface="Century Gothic" panose="020B0502020202020204" pitchFamily="34" charset="0"/>
              </a:rPr>
              <a:t>Part 2 – How to write a review</a:t>
            </a:r>
          </a:p>
        </p:txBody>
      </p:sp>
      <p:sp>
        <p:nvSpPr>
          <p:cNvPr id="24" name="TextBox 23">
            <a:extLst>
              <a:ext uri="{FF2B5EF4-FFF2-40B4-BE49-F238E27FC236}">
                <a16:creationId xmlns:a16="http://schemas.microsoft.com/office/drawing/2014/main" id="{B97C42BB-30CA-B018-0678-BA221ABE109B}"/>
              </a:ext>
            </a:extLst>
          </p:cNvPr>
          <p:cNvSpPr txBox="1"/>
          <p:nvPr/>
        </p:nvSpPr>
        <p:spPr>
          <a:xfrm>
            <a:off x="6523541" y="4133311"/>
            <a:ext cx="1508349" cy="830997"/>
          </a:xfrm>
          <a:prstGeom prst="rect">
            <a:avLst/>
          </a:prstGeom>
          <a:noFill/>
        </p:spPr>
        <p:txBody>
          <a:bodyPr wrap="square" rtlCol="0">
            <a:spAutoFit/>
          </a:bodyPr>
          <a:lstStyle/>
          <a:p>
            <a:pPr algn="ctr"/>
            <a:r>
              <a:rPr lang="en-US" sz="1600" dirty="0">
                <a:latin typeface="Century Gothic" panose="020B0502020202020204" pitchFamily="34" charset="0"/>
              </a:rPr>
              <a:t>Part 3 – Planning your review</a:t>
            </a:r>
          </a:p>
        </p:txBody>
      </p:sp>
      <p:sp>
        <p:nvSpPr>
          <p:cNvPr id="25" name="TextBox 24">
            <a:extLst>
              <a:ext uri="{FF2B5EF4-FFF2-40B4-BE49-F238E27FC236}">
                <a16:creationId xmlns:a16="http://schemas.microsoft.com/office/drawing/2014/main" id="{00293242-66ED-FBA1-89D3-E57C9017B7BA}"/>
              </a:ext>
            </a:extLst>
          </p:cNvPr>
          <p:cNvSpPr txBox="1"/>
          <p:nvPr/>
        </p:nvSpPr>
        <p:spPr>
          <a:xfrm>
            <a:off x="9038314" y="4157327"/>
            <a:ext cx="1421134" cy="830997"/>
          </a:xfrm>
          <a:prstGeom prst="rect">
            <a:avLst/>
          </a:prstGeom>
          <a:noFill/>
        </p:spPr>
        <p:txBody>
          <a:bodyPr wrap="square" rtlCol="0">
            <a:spAutoFit/>
          </a:bodyPr>
          <a:lstStyle/>
          <a:p>
            <a:pPr algn="ctr"/>
            <a:r>
              <a:rPr lang="en-US" sz="1600" dirty="0">
                <a:latin typeface="Century Gothic" panose="020B0502020202020204" pitchFamily="34" charset="0"/>
              </a:rPr>
              <a:t>Part 4 – Writing your review</a:t>
            </a:r>
          </a:p>
        </p:txBody>
      </p:sp>
      <p:sp>
        <p:nvSpPr>
          <p:cNvPr id="26" name="Oval 25">
            <a:extLst>
              <a:ext uri="{FF2B5EF4-FFF2-40B4-BE49-F238E27FC236}">
                <a16:creationId xmlns:a16="http://schemas.microsoft.com/office/drawing/2014/main" id="{6C5FB91B-7AA3-4B87-DF9F-FA66CD3D30AF}"/>
              </a:ext>
            </a:extLst>
          </p:cNvPr>
          <p:cNvSpPr/>
          <p:nvPr/>
        </p:nvSpPr>
        <p:spPr>
          <a:xfrm>
            <a:off x="10353218" y="-38452"/>
            <a:ext cx="1838782" cy="1838782"/>
          </a:xfrm>
          <a:prstGeom prst="ellipse">
            <a:avLst/>
          </a:prstGeom>
          <a:solidFill>
            <a:srgbClr val="594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TextBox 26">
            <a:extLst>
              <a:ext uri="{FF2B5EF4-FFF2-40B4-BE49-F238E27FC236}">
                <a16:creationId xmlns:a16="http://schemas.microsoft.com/office/drawing/2014/main" id="{B50B7054-DA4B-FDEF-DB35-9A6E4E038627}"/>
              </a:ext>
            </a:extLst>
          </p:cNvPr>
          <p:cNvSpPr txBox="1"/>
          <p:nvPr/>
        </p:nvSpPr>
        <p:spPr>
          <a:xfrm>
            <a:off x="10501637" y="342112"/>
            <a:ext cx="1583271" cy="1015663"/>
          </a:xfrm>
          <a:prstGeom prst="rect">
            <a:avLst/>
          </a:prstGeom>
          <a:noFill/>
        </p:spPr>
        <p:txBody>
          <a:bodyPr wrap="square" rtlCol="0">
            <a:spAutoFit/>
          </a:bodyPr>
          <a:lstStyle/>
          <a:p>
            <a:pPr algn="ctr"/>
            <a:r>
              <a:rPr lang="en-GB" sz="1200" dirty="0">
                <a:solidFill>
                  <a:schemeClr val="bg1"/>
                </a:solidFill>
                <a:latin typeface="Century Gothic" panose="020B0502020202020204" pitchFamily="34" charset="0"/>
              </a:rPr>
              <a:t>Click on each video below to watch the different steps in writing a review</a:t>
            </a:r>
            <a:endParaRPr lang="en-GB" sz="1200" b="1" dirty="0">
              <a:solidFill>
                <a:schemeClr val="bg1"/>
              </a:solidFill>
              <a:latin typeface="Century Gothic" panose="020B0502020202020204" pitchFamily="34" charset="0"/>
            </a:endParaRPr>
          </a:p>
        </p:txBody>
      </p:sp>
      <p:sp>
        <p:nvSpPr>
          <p:cNvPr id="28" name="Oval 27">
            <a:extLst>
              <a:ext uri="{FF2B5EF4-FFF2-40B4-BE49-F238E27FC236}">
                <a16:creationId xmlns:a16="http://schemas.microsoft.com/office/drawing/2014/main" id="{CA839A6B-4DCA-D56A-FDC3-E0AC4BCBB36C}"/>
              </a:ext>
            </a:extLst>
          </p:cNvPr>
          <p:cNvSpPr/>
          <p:nvPr/>
        </p:nvSpPr>
        <p:spPr>
          <a:xfrm>
            <a:off x="11468559" y="1333553"/>
            <a:ext cx="723441" cy="723441"/>
          </a:xfrm>
          <a:prstGeom prst="ellipse">
            <a:avLst/>
          </a:prstGeom>
          <a:solidFill>
            <a:srgbClr val="FFFFFF"/>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692EAB81-B97C-7C72-CC94-ADE391CEEED3}"/>
              </a:ext>
            </a:extLst>
          </p:cNvPr>
          <p:cNvSpPr/>
          <p:nvPr/>
        </p:nvSpPr>
        <p:spPr>
          <a:xfrm>
            <a:off x="11254609" y="1567511"/>
            <a:ext cx="427895" cy="427895"/>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CD6D9A96-F2FB-81CA-E9E8-004031A67005}"/>
              </a:ext>
            </a:extLst>
          </p:cNvPr>
          <p:cNvSpPr/>
          <p:nvPr/>
        </p:nvSpPr>
        <p:spPr>
          <a:xfrm>
            <a:off x="10300047" y="110074"/>
            <a:ext cx="427895" cy="427895"/>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Oval 30">
            <a:extLst>
              <a:ext uri="{FF2B5EF4-FFF2-40B4-BE49-F238E27FC236}">
                <a16:creationId xmlns:a16="http://schemas.microsoft.com/office/drawing/2014/main" id="{15684191-0997-8E9E-5643-5BA9EAFE65FD}"/>
              </a:ext>
            </a:extLst>
          </p:cNvPr>
          <p:cNvSpPr/>
          <p:nvPr/>
        </p:nvSpPr>
        <p:spPr>
          <a:xfrm>
            <a:off x="10009397" y="409454"/>
            <a:ext cx="427895" cy="427895"/>
          </a:xfrm>
          <a:prstGeom prst="ellipse">
            <a:avLst/>
          </a:prstGeom>
          <a:solidFill>
            <a:srgbClr val="FFFFFF"/>
          </a:solidFill>
          <a:ln w="38100">
            <a:solidFill>
              <a:srgbClr val="594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6092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4786" y="599216"/>
            <a:ext cx="4023003" cy="615553"/>
          </a:xfrm>
          <a:prstGeom prst="rect">
            <a:avLst/>
          </a:prstGeom>
          <a:noFill/>
        </p:spPr>
        <p:txBody>
          <a:bodyPr wrap="square" rtlCol="0">
            <a:spAutoFit/>
          </a:bodyPr>
          <a:lstStyle/>
          <a:p>
            <a:r>
              <a:rPr lang="en-GB" sz="3400" b="1" dirty="0">
                <a:latin typeface="Century Gothic" panose="020B0502020202020204" pitchFamily="34" charset="0"/>
              </a:rPr>
              <a:t>Task</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735785" cy="1200329"/>
          </a:xfrm>
          <a:prstGeom prst="rect">
            <a:avLst/>
          </a:prstGeom>
          <a:noFill/>
        </p:spPr>
        <p:txBody>
          <a:bodyPr wrap="square" lIns="91440" tIns="45720" rIns="91440" bIns="45720" rtlCol="0" anchor="t">
            <a:spAutoFit/>
          </a:bodyPr>
          <a:lstStyle/>
          <a:p>
            <a:pPr algn="l" rtl="0" fontAlgn="base"/>
            <a:r>
              <a:rPr lang="en-GB" b="0" i="0" u="none" strike="noStrike" dirty="0">
                <a:effectLst/>
                <a:latin typeface="Century Gothic" panose="020B0502020202020204" pitchFamily="34" charset="0"/>
              </a:rPr>
              <a:t>By now you probably have some of the information you are going to make notes on and will have decided how to organise your notes in a way that suits you.</a:t>
            </a:r>
          </a:p>
          <a:p>
            <a:pPr algn="l" rtl="0" fontAlgn="base"/>
            <a:endParaRPr lang="en-GB" b="0" i="0" u="none" strike="noStrike" dirty="0">
              <a:effectLst/>
              <a:latin typeface="Century Gothic" panose="020B0502020202020204" pitchFamily="34" charset="0"/>
            </a:endParaRPr>
          </a:p>
          <a:p>
            <a:pPr algn="l" rtl="0" fontAlgn="base"/>
            <a:r>
              <a:rPr lang="en-GB" b="0" i="0" u="none" strike="noStrike" dirty="0">
                <a:effectLst/>
                <a:latin typeface="Century Gothic" panose="020B0502020202020204" pitchFamily="34" charset="0"/>
              </a:rPr>
              <a:t>If not, continue to make notes and plan what you want to include until you are happy. </a:t>
            </a:r>
            <a:endParaRPr lang="en-US" b="0" i="0" dirty="0">
              <a:effectLst/>
              <a:latin typeface="Century Gothic" panose="020B0502020202020204" pitchFamily="34" charset="0"/>
            </a:endParaRPr>
          </a:p>
        </p:txBody>
      </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1E9266B0-1E1C-6CB0-DC60-906211B10A4B}"/>
              </a:ext>
            </a:extLst>
          </p:cNvPr>
          <p:cNvPicPr>
            <a:picLocks noChangeAspect="1"/>
          </p:cNvPicPr>
          <p:nvPr/>
        </p:nvPicPr>
        <p:blipFill>
          <a:blip r:embed="rId2"/>
          <a:stretch>
            <a:fillRect/>
          </a:stretch>
        </p:blipFill>
        <p:spPr>
          <a:xfrm>
            <a:off x="5267926" y="607838"/>
            <a:ext cx="519880" cy="519880"/>
          </a:xfrm>
          <a:prstGeom prst="rect">
            <a:avLst/>
          </a:prstGeom>
        </p:spPr>
      </p:pic>
      <p:sp>
        <p:nvSpPr>
          <p:cNvPr id="4" name="TextBox 3">
            <a:extLst>
              <a:ext uri="{FF2B5EF4-FFF2-40B4-BE49-F238E27FC236}">
                <a16:creationId xmlns:a16="http://schemas.microsoft.com/office/drawing/2014/main" id="{E8D801DE-3414-F462-A5FB-248060A92A71}"/>
              </a:ext>
            </a:extLst>
          </p:cNvPr>
          <p:cNvSpPr txBox="1"/>
          <p:nvPr/>
        </p:nvSpPr>
        <p:spPr>
          <a:xfrm>
            <a:off x="620073" y="2844567"/>
            <a:ext cx="8659851" cy="2948115"/>
          </a:xfrm>
          <a:prstGeom prst="rect">
            <a:avLst/>
          </a:prstGeom>
          <a:noFill/>
        </p:spPr>
        <p:txBody>
          <a:bodyPr wrap="square" lIns="91440" tIns="45720" rIns="91440" bIns="45720" rtlCol="0" anchor="t">
            <a:spAutoFit/>
          </a:bodyPr>
          <a:lstStyle/>
          <a:p>
            <a:pPr marL="285750" indent="-285750" algn="l" rtl="0" fontAlgn="base">
              <a:lnSpc>
                <a:spcPct val="150000"/>
              </a:lnSpc>
              <a:buFont typeface="Wingdings" pitchFamily="2" charset="2"/>
              <a:buChar char="ü"/>
            </a:pPr>
            <a:r>
              <a:rPr lang="en-GB" b="0" i="0" u="none" strike="noStrike" dirty="0">
                <a:effectLst/>
                <a:latin typeface="Century Gothic" panose="020B0502020202020204" pitchFamily="34" charset="0"/>
              </a:rPr>
              <a:t>Express your opinion but do it responsibly - don’t use any unnecessary bias.</a:t>
            </a:r>
          </a:p>
          <a:p>
            <a:pPr marL="285750" indent="-285750" algn="l" rtl="0" fontAlgn="base">
              <a:lnSpc>
                <a:spcPct val="150000"/>
              </a:lnSpc>
              <a:buFont typeface="Wingdings" pitchFamily="2" charset="2"/>
              <a:buChar char="ü"/>
            </a:pPr>
            <a:r>
              <a:rPr lang="en-GB" b="0" i="0" u="none" strike="noStrike" dirty="0">
                <a:effectLst/>
                <a:latin typeface="Century Gothic" panose="020B0502020202020204" pitchFamily="34" charset="0"/>
              </a:rPr>
              <a:t>Be sure to have played the game properly and know all about it.</a:t>
            </a:r>
          </a:p>
          <a:p>
            <a:pPr marL="285750" indent="-285750" algn="l" rtl="0" fontAlgn="base">
              <a:lnSpc>
                <a:spcPct val="150000"/>
              </a:lnSpc>
              <a:buFont typeface="Wingdings" pitchFamily="2" charset="2"/>
              <a:buChar char="ü"/>
            </a:pPr>
            <a:r>
              <a:rPr lang="en-GB" b="0" i="0" u="none" strike="noStrike" dirty="0">
                <a:effectLst/>
                <a:latin typeface="Century Gothic" panose="020B0502020202020204" pitchFamily="34" charset="0"/>
              </a:rPr>
              <a:t>Don’t look at other reviews before you write yours. Be original!</a:t>
            </a:r>
          </a:p>
          <a:p>
            <a:pPr marL="285750" indent="-285750" algn="l" rtl="0" fontAlgn="base">
              <a:lnSpc>
                <a:spcPct val="150000"/>
              </a:lnSpc>
              <a:buFont typeface="Wingdings" pitchFamily="2" charset="2"/>
              <a:buChar char="ü"/>
            </a:pPr>
            <a:r>
              <a:rPr lang="en-GB" b="0" i="0" u="none" strike="noStrike" dirty="0">
                <a:effectLst/>
                <a:latin typeface="Century Gothic" panose="020B0502020202020204" pitchFamily="34" charset="0"/>
              </a:rPr>
              <a:t>If you use a scoring scale, give each number in the scale a meaning.</a:t>
            </a:r>
          </a:p>
          <a:p>
            <a:pPr marL="285750" indent="-285750" algn="l" rtl="0" fontAlgn="base">
              <a:lnSpc>
                <a:spcPct val="150000"/>
              </a:lnSpc>
              <a:buFont typeface="Wingdings" pitchFamily="2" charset="2"/>
              <a:buChar char="ü"/>
            </a:pPr>
            <a:r>
              <a:rPr lang="en-GB" b="0" i="0" u="none" strike="noStrike" dirty="0">
                <a:effectLst/>
                <a:latin typeface="Century Gothic" panose="020B0502020202020204" pitchFamily="34" charset="0"/>
              </a:rPr>
              <a:t>Don’t fully explain the game – mention a couple main points about style and story behind the game but then get on to your opinion.</a:t>
            </a:r>
            <a:endParaRPr lang="en-US" b="0" i="0" dirty="0">
              <a:effectLst/>
              <a:latin typeface="Century Gothic" panose="020B0502020202020204" pitchFamily="34" charset="0"/>
            </a:endParaRPr>
          </a:p>
        </p:txBody>
      </p:sp>
      <p:pic>
        <p:nvPicPr>
          <p:cNvPr id="15" name="Picture 14">
            <a:hlinkClick r:id="rId3" action="ppaction://hlinksldjump"/>
            <a:extLst>
              <a:ext uri="{FF2B5EF4-FFF2-40B4-BE49-F238E27FC236}">
                <a16:creationId xmlns:a16="http://schemas.microsoft.com/office/drawing/2014/main" id="{F6267389-E6BE-19B4-B4F3-185537D5D8EB}"/>
              </a:ext>
            </a:extLst>
          </p:cNvPr>
          <p:cNvPicPr>
            <a:picLocks noChangeAspect="1"/>
          </p:cNvPicPr>
          <p:nvPr/>
        </p:nvPicPr>
        <p:blipFill rotWithShape="1">
          <a:blip r:embed="rId4"/>
          <a:srcRect t="797"/>
          <a:stretch/>
        </p:blipFill>
        <p:spPr>
          <a:xfrm rot="21351763">
            <a:off x="9163724" y="2981588"/>
            <a:ext cx="2140341" cy="1513074"/>
          </a:xfrm>
          <a:prstGeom prst="rect">
            <a:avLst/>
          </a:prstGeom>
          <a:ln w="28575">
            <a:solidFill>
              <a:srgbClr val="5949E5"/>
            </a:solidFill>
          </a:ln>
        </p:spPr>
      </p:pic>
      <p:pic>
        <p:nvPicPr>
          <p:cNvPr id="33" name="Graphic 32" descr="Arrow: Clockwise curve with solid fill">
            <a:extLst>
              <a:ext uri="{FF2B5EF4-FFF2-40B4-BE49-F238E27FC236}">
                <a16:creationId xmlns:a16="http://schemas.microsoft.com/office/drawing/2014/main" id="{600FAB31-B0D1-0DFC-23A0-3F52521264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4336" y="3919567"/>
            <a:ext cx="1225412" cy="1225412"/>
          </a:xfrm>
          <a:prstGeom prst="rect">
            <a:avLst/>
          </a:prstGeom>
        </p:spPr>
      </p:pic>
      <p:sp>
        <p:nvSpPr>
          <p:cNvPr id="34" name="TextBox 33">
            <a:extLst>
              <a:ext uri="{FF2B5EF4-FFF2-40B4-BE49-F238E27FC236}">
                <a16:creationId xmlns:a16="http://schemas.microsoft.com/office/drawing/2014/main" id="{D59E509A-F965-7440-6F98-032CB7B40057}"/>
              </a:ext>
            </a:extLst>
          </p:cNvPr>
          <p:cNvSpPr txBox="1"/>
          <p:nvPr/>
        </p:nvSpPr>
        <p:spPr>
          <a:xfrm>
            <a:off x="9780811" y="4961685"/>
            <a:ext cx="1964110" cy="830997"/>
          </a:xfrm>
          <a:prstGeom prst="rect">
            <a:avLst/>
          </a:prstGeom>
          <a:noFill/>
        </p:spPr>
        <p:txBody>
          <a:bodyPr wrap="square" lIns="91440" tIns="45720" rIns="91440" bIns="45720" rtlCol="0" anchor="t">
            <a:spAutoFit/>
          </a:bodyPr>
          <a:lstStyle/>
          <a:p>
            <a:pPr algn="ctr" rtl="0" fontAlgn="base"/>
            <a:r>
              <a:rPr lang="en-GB" sz="1600" b="0" i="0" u="none" strike="noStrike" dirty="0">
                <a:effectLst/>
                <a:latin typeface="Century Gothic" panose="020B0502020202020204" pitchFamily="34" charset="0"/>
              </a:rPr>
              <a:t>Click here for further ideas on info to include</a:t>
            </a:r>
            <a:endParaRPr lang="en-US" sz="1600" b="0" i="0" dirty="0">
              <a:effectLst/>
              <a:latin typeface="Century Gothic" panose="020B0502020202020204" pitchFamily="34" charset="0"/>
            </a:endParaRPr>
          </a:p>
        </p:txBody>
      </p:sp>
    </p:spTree>
    <p:extLst>
      <p:ext uri="{BB962C8B-B14F-4D97-AF65-F5344CB8AC3E}">
        <p14:creationId xmlns:p14="http://schemas.microsoft.com/office/powerpoint/2010/main" val="213341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line&#10;&#10;Description automatically generated">
            <a:hlinkClick r:id="rId2" action="ppaction://hlinksldjump"/>
            <a:extLst>
              <a:ext uri="{FF2B5EF4-FFF2-40B4-BE49-F238E27FC236}">
                <a16:creationId xmlns:a16="http://schemas.microsoft.com/office/drawing/2014/main" id="{F8A9B9BF-EBC2-B2FC-2A56-16620A844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6665">
            <a:off x="8266670" y="2967471"/>
            <a:ext cx="3332930" cy="1397107"/>
          </a:xfrm>
          <a:prstGeom prst="rect">
            <a:avLst/>
          </a:prstGeom>
          <a:ln w="28575">
            <a:solidFill>
              <a:srgbClr val="5949E5"/>
            </a:solidFill>
          </a:ln>
        </p:spPr>
      </p:pic>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54786" y="599216"/>
            <a:ext cx="4023003" cy="615553"/>
          </a:xfrm>
          <a:prstGeom prst="rect">
            <a:avLst/>
          </a:prstGeom>
          <a:noFill/>
        </p:spPr>
        <p:txBody>
          <a:bodyPr wrap="square" rtlCol="0">
            <a:spAutoFit/>
          </a:bodyPr>
          <a:lstStyle/>
          <a:p>
            <a:r>
              <a:rPr lang="en-GB" sz="3400" b="1" dirty="0">
                <a:latin typeface="Century Gothic" panose="020B0502020202020204" pitchFamily="34" charset="0"/>
              </a:rPr>
              <a:t>Top Tips</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4" y="1460396"/>
            <a:ext cx="7226468" cy="2031325"/>
          </a:xfrm>
          <a:prstGeom prst="rect">
            <a:avLst/>
          </a:prstGeom>
          <a:noFill/>
        </p:spPr>
        <p:txBody>
          <a:bodyPr wrap="square" lIns="91440" tIns="45720" rIns="91440" bIns="45720" rtlCol="0" anchor="t">
            <a:spAutoFit/>
          </a:bodyPr>
          <a:lstStyle/>
          <a:p>
            <a:pPr algn="l" rtl="0" fontAlgn="base"/>
            <a:r>
              <a:rPr lang="en-GB" b="0" i="0" u="none" strike="noStrike" dirty="0">
                <a:effectLst/>
                <a:latin typeface="Century Gothic" panose="020B0502020202020204" pitchFamily="34" charset="0"/>
              </a:rPr>
              <a:t>Now that all your information and content is in place you need to prepare to share your review.</a:t>
            </a:r>
          </a:p>
          <a:p>
            <a:pPr algn="l" rtl="0" fontAlgn="base"/>
            <a:endParaRPr lang="en-GB" b="0" i="0" u="none" strike="noStrike" dirty="0">
              <a:effectLst/>
              <a:latin typeface="Century Gothic" panose="020B0502020202020204" pitchFamily="34" charset="0"/>
            </a:endParaRPr>
          </a:p>
          <a:p>
            <a:pPr algn="l" rtl="0" fontAlgn="base"/>
            <a:r>
              <a:rPr lang="en-GB" b="0" i="0" u="none" strike="noStrike" dirty="0">
                <a:effectLst/>
                <a:latin typeface="Century Gothic" panose="020B0502020202020204" pitchFamily="34" charset="0"/>
              </a:rPr>
              <a:t>You are going to ‘</a:t>
            </a:r>
            <a:r>
              <a:rPr lang="en-GB" i="0" u="none" strike="noStrike" dirty="0">
                <a:effectLst/>
                <a:latin typeface="Century Gothic" panose="020B0502020202020204" pitchFamily="34" charset="0"/>
              </a:rPr>
              <a:t>present</a:t>
            </a:r>
            <a:r>
              <a:rPr lang="en-GB" b="0" i="0" u="none" strike="noStrike" dirty="0">
                <a:effectLst/>
                <a:latin typeface="Century Gothic" panose="020B0502020202020204" pitchFamily="34" charset="0"/>
              </a:rPr>
              <a:t>’ your game review as a </a:t>
            </a:r>
            <a:r>
              <a:rPr lang="en-GB" b="1" i="0" u="none" strike="noStrike" dirty="0">
                <a:effectLst/>
                <a:latin typeface="Century Gothic" panose="020B0502020202020204" pitchFamily="34" charset="0"/>
              </a:rPr>
              <a:t>solo talk</a:t>
            </a:r>
            <a:r>
              <a:rPr lang="en-GB" b="0" i="0" u="none" strike="noStrike" dirty="0">
                <a:effectLst/>
                <a:latin typeface="Century Gothic" panose="020B0502020202020204" pitchFamily="34" charset="0"/>
              </a:rPr>
              <a:t>, or maybe you would like to do it in a ‘podcast’ setting and discuss the game with other members of your class at the same time?</a:t>
            </a:r>
            <a:endParaRPr lang="en-US" b="0" i="0" dirty="0">
              <a:effectLst/>
              <a:latin typeface="Century Gothic" panose="020B0502020202020204" pitchFamily="34" charset="0"/>
            </a:endParaRPr>
          </a:p>
        </p:txBody>
      </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E8D801DE-3414-F462-A5FB-248060A92A71}"/>
              </a:ext>
            </a:extLst>
          </p:cNvPr>
          <p:cNvSpPr txBox="1"/>
          <p:nvPr/>
        </p:nvSpPr>
        <p:spPr>
          <a:xfrm>
            <a:off x="620073" y="3608943"/>
            <a:ext cx="7133208" cy="923330"/>
          </a:xfrm>
          <a:prstGeom prst="rect">
            <a:avLst/>
          </a:prstGeom>
          <a:noFill/>
        </p:spPr>
        <p:txBody>
          <a:bodyPr wrap="square" lIns="91440" tIns="45720" rIns="91440" bIns="45720" rtlCol="0" anchor="t">
            <a:spAutoFit/>
          </a:bodyPr>
          <a:lstStyle/>
          <a:p>
            <a:pPr algn="l" rtl="0" fontAlgn="base"/>
            <a:r>
              <a:rPr lang="en-US" b="0" i="0" dirty="0">
                <a:effectLst/>
                <a:latin typeface="Century Gothic" panose="020B0502020202020204" pitchFamily="34" charset="0"/>
              </a:rPr>
              <a:t>No matter what you decide, it will be useful to think about top tips for making your talk interesting and engaging for your audience.</a:t>
            </a:r>
          </a:p>
        </p:txBody>
      </p:sp>
      <p:pic>
        <p:nvPicPr>
          <p:cNvPr id="33" name="Graphic 32" descr="Arrow: Clockwise curve with solid fill">
            <a:extLst>
              <a:ext uri="{FF2B5EF4-FFF2-40B4-BE49-F238E27FC236}">
                <a16:creationId xmlns:a16="http://schemas.microsoft.com/office/drawing/2014/main" id="{600FAB31-B0D1-0DFC-23A0-3F52521264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2552" y="4104918"/>
            <a:ext cx="1225412" cy="1225412"/>
          </a:xfrm>
          <a:prstGeom prst="rect">
            <a:avLst/>
          </a:prstGeom>
        </p:spPr>
      </p:pic>
      <p:sp>
        <p:nvSpPr>
          <p:cNvPr id="34" name="TextBox 33">
            <a:extLst>
              <a:ext uri="{FF2B5EF4-FFF2-40B4-BE49-F238E27FC236}">
                <a16:creationId xmlns:a16="http://schemas.microsoft.com/office/drawing/2014/main" id="{D59E509A-F965-7440-6F98-032CB7B40057}"/>
              </a:ext>
            </a:extLst>
          </p:cNvPr>
          <p:cNvSpPr txBox="1"/>
          <p:nvPr/>
        </p:nvSpPr>
        <p:spPr>
          <a:xfrm>
            <a:off x="9719027" y="5147036"/>
            <a:ext cx="1964110" cy="584775"/>
          </a:xfrm>
          <a:prstGeom prst="rect">
            <a:avLst/>
          </a:prstGeom>
          <a:noFill/>
        </p:spPr>
        <p:txBody>
          <a:bodyPr wrap="square" lIns="91440" tIns="45720" rIns="91440" bIns="45720" rtlCol="0" anchor="t">
            <a:spAutoFit/>
          </a:bodyPr>
          <a:lstStyle/>
          <a:p>
            <a:pPr algn="ctr" rtl="0" fontAlgn="base"/>
            <a:r>
              <a:rPr lang="en-GB" sz="1600" b="0" i="0" u="none" strike="noStrike" dirty="0">
                <a:effectLst/>
                <a:latin typeface="Century Gothic" panose="020B0502020202020204" pitchFamily="34" charset="0"/>
              </a:rPr>
              <a:t>Click here for top tips for a top talk</a:t>
            </a:r>
            <a:endParaRPr lang="en-US" sz="1600" b="0" i="0" dirty="0">
              <a:effectLst/>
              <a:latin typeface="Century Gothic" panose="020B0502020202020204" pitchFamily="34" charset="0"/>
            </a:endParaRPr>
          </a:p>
        </p:txBody>
      </p:sp>
      <p:pic>
        <p:nvPicPr>
          <p:cNvPr id="5" name="Picture 4">
            <a:extLst>
              <a:ext uri="{FF2B5EF4-FFF2-40B4-BE49-F238E27FC236}">
                <a16:creationId xmlns:a16="http://schemas.microsoft.com/office/drawing/2014/main" id="{F310E392-A499-4037-0916-3F585DC3075A}"/>
              </a:ext>
            </a:extLst>
          </p:cNvPr>
          <p:cNvPicPr>
            <a:picLocks noChangeAspect="1"/>
          </p:cNvPicPr>
          <p:nvPr/>
        </p:nvPicPr>
        <p:blipFill>
          <a:blip r:embed="rId6"/>
          <a:stretch>
            <a:fillRect/>
          </a:stretch>
        </p:blipFill>
        <p:spPr>
          <a:xfrm>
            <a:off x="5239785" y="644827"/>
            <a:ext cx="576162" cy="576162"/>
          </a:xfrm>
          <a:prstGeom prst="rect">
            <a:avLst/>
          </a:prstGeom>
        </p:spPr>
      </p:pic>
    </p:spTree>
    <p:extLst>
      <p:ext uri="{BB962C8B-B14F-4D97-AF65-F5344CB8AC3E}">
        <p14:creationId xmlns:p14="http://schemas.microsoft.com/office/powerpoint/2010/main" val="143935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032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20496" y="599216"/>
            <a:ext cx="4023003" cy="615553"/>
          </a:xfrm>
          <a:prstGeom prst="rect">
            <a:avLst/>
          </a:prstGeom>
          <a:noFill/>
        </p:spPr>
        <p:txBody>
          <a:bodyPr wrap="square" rtlCol="0">
            <a:spAutoFit/>
          </a:bodyPr>
          <a:lstStyle/>
          <a:p>
            <a:r>
              <a:rPr lang="en-GB" sz="3400" b="1">
                <a:latin typeface="Century Gothic" panose="020B0502020202020204" pitchFamily="34" charset="0"/>
              </a:rPr>
              <a:t>Self Assessment</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707886"/>
          </a:xfrm>
          <a:prstGeom prst="rect">
            <a:avLst/>
          </a:prstGeom>
          <a:noFill/>
        </p:spPr>
        <p:txBody>
          <a:bodyPr wrap="square" lIns="91440" tIns="45720" rIns="91440" bIns="45720" rtlCol="0" anchor="t">
            <a:spAutoFit/>
          </a:bodyPr>
          <a:lstStyle/>
          <a:p>
            <a:pPr algn="l" rtl="0" fontAlgn="base"/>
            <a:r>
              <a:rPr lang="en-GB" sz="2000" b="0" i="0" u="none" strike="noStrike" dirty="0">
                <a:effectLst/>
                <a:latin typeface="Century Gothic" panose="020B0502020202020204" pitchFamily="34" charset="0"/>
              </a:rPr>
              <a:t>Time to reflect on our lesson’s success criteria and think about how you found today’s learning… </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FF6CAE9E-DF75-F16B-D16F-976A1E4C1D77}"/>
              </a:ext>
            </a:extLst>
          </p:cNvPr>
          <p:cNvGrpSpPr/>
          <p:nvPr/>
        </p:nvGrpSpPr>
        <p:grpSpPr>
          <a:xfrm>
            <a:off x="6789536" y="3031232"/>
            <a:ext cx="4608878" cy="2221461"/>
            <a:chOff x="8493051" y="1844637"/>
            <a:chExt cx="4191300" cy="2020187"/>
          </a:xfrm>
        </p:grpSpPr>
        <p:sp>
          <p:nvSpPr>
            <p:cNvPr id="9" name="Freeform: Shape 53">
              <a:extLst>
                <a:ext uri="{FF2B5EF4-FFF2-40B4-BE49-F238E27FC236}">
                  <a16:creationId xmlns:a16="http://schemas.microsoft.com/office/drawing/2014/main" id="{6323E42F-39F9-3691-A2CC-DDCBB4B0CF6D}"/>
                </a:ext>
              </a:extLst>
            </p:cNvPr>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5" name="Freeform: Shape 54">
              <a:extLst>
                <a:ext uri="{FF2B5EF4-FFF2-40B4-BE49-F238E27FC236}">
                  <a16:creationId xmlns:a16="http://schemas.microsoft.com/office/drawing/2014/main" id="{B81B9A8C-65B3-B866-54E1-27D60DCB7194}"/>
                </a:ext>
              </a:extLst>
            </p:cNvPr>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5">
              <a:extLst>
                <a:ext uri="{FF2B5EF4-FFF2-40B4-BE49-F238E27FC236}">
                  <a16:creationId xmlns:a16="http://schemas.microsoft.com/office/drawing/2014/main" id="{E2373D40-3105-D650-ECB0-69850E731127}"/>
                </a:ext>
              </a:extLst>
            </p:cNvPr>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6">
              <a:extLst>
                <a:ext uri="{FF2B5EF4-FFF2-40B4-BE49-F238E27FC236}">
                  <a16:creationId xmlns:a16="http://schemas.microsoft.com/office/drawing/2014/main" id="{08DED620-BEFD-4895-F7F8-A1C036A4A4E7}"/>
                </a:ext>
              </a:extLst>
            </p:cNvPr>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57">
              <a:extLst>
                <a:ext uri="{FF2B5EF4-FFF2-40B4-BE49-F238E27FC236}">
                  <a16:creationId xmlns:a16="http://schemas.microsoft.com/office/drawing/2014/main" id="{6C99EA6F-DBC3-DB5A-9302-D16E124C507C}"/>
                </a:ext>
              </a:extLst>
            </p:cNvPr>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58">
              <a:extLst>
                <a:ext uri="{FF2B5EF4-FFF2-40B4-BE49-F238E27FC236}">
                  <a16:creationId xmlns:a16="http://schemas.microsoft.com/office/drawing/2014/main" id="{1CF7CA24-441B-6071-BB2D-2DCB9C79AED8}"/>
                </a:ext>
              </a:extLst>
            </p:cNvPr>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1">
              <a:extLst>
                <a:ext uri="{FF2B5EF4-FFF2-40B4-BE49-F238E27FC236}">
                  <a16:creationId xmlns:a16="http://schemas.microsoft.com/office/drawing/2014/main" id="{808691A0-9277-D122-2BA2-378DE090DBB6}"/>
                </a:ext>
              </a:extLst>
            </p:cNvPr>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reeform: Shape 62">
              <a:extLst>
                <a:ext uri="{FF2B5EF4-FFF2-40B4-BE49-F238E27FC236}">
                  <a16:creationId xmlns:a16="http://schemas.microsoft.com/office/drawing/2014/main" id="{2BDFB13B-3397-E1FB-2C5A-F6851D7ED95E}"/>
                </a:ext>
              </a:extLst>
            </p:cNvPr>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Freeform: Shape 67">
              <a:extLst>
                <a:ext uri="{FF2B5EF4-FFF2-40B4-BE49-F238E27FC236}">
                  <a16:creationId xmlns:a16="http://schemas.microsoft.com/office/drawing/2014/main" id="{3269F392-E419-F8BF-95ED-E1508D54954E}"/>
                </a:ext>
              </a:extLst>
            </p:cNvPr>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1814A034-E711-BAE1-331F-4FBDD8360781}"/>
                </a:ext>
              </a:extLst>
            </p:cNvPr>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Rounded Corners 26">
              <a:extLst>
                <a:ext uri="{FF2B5EF4-FFF2-40B4-BE49-F238E27FC236}">
                  <a16:creationId xmlns:a16="http://schemas.microsoft.com/office/drawing/2014/main" id="{796F7B4E-4B06-5D7A-6F21-DEA2C00C6679}"/>
                </a:ext>
              </a:extLst>
            </p:cNvPr>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0E8BA08A-4A26-A41E-E2BD-6DE0A3051D90}"/>
                </a:ext>
              </a:extLst>
            </p:cNvPr>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extLst>
                <a:ext uri="{FF2B5EF4-FFF2-40B4-BE49-F238E27FC236}">
                  <a16:creationId xmlns:a16="http://schemas.microsoft.com/office/drawing/2014/main" id="{7EEA24CA-10DD-2CF5-270A-E0E058560633}"/>
                </a:ext>
              </a:extLst>
            </p:cNvPr>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7E4C470A-3597-CCB0-BA1B-7FAB8B3AEB9C}"/>
                </a:ext>
              </a:extLst>
            </p:cNvPr>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A4BDD432-4A3D-F652-737C-9CCF9D6A8B6F}"/>
                </a:ext>
              </a:extLst>
            </p:cNvPr>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Moon 31">
              <a:extLst>
                <a:ext uri="{FF2B5EF4-FFF2-40B4-BE49-F238E27FC236}">
                  <a16:creationId xmlns:a16="http://schemas.microsoft.com/office/drawing/2014/main" id="{61C72047-BA1E-5935-AD57-C686DF3CB6CF}"/>
                </a:ext>
              </a:extLst>
            </p:cNvPr>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Moon 32">
              <a:extLst>
                <a:ext uri="{FF2B5EF4-FFF2-40B4-BE49-F238E27FC236}">
                  <a16:creationId xmlns:a16="http://schemas.microsoft.com/office/drawing/2014/main" id="{44DEF7C0-9AAC-C10E-FDD4-2978AE8CFC49}"/>
                </a:ext>
              </a:extLst>
            </p:cNvPr>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9">
              <a:extLst>
                <a:ext uri="{FF2B5EF4-FFF2-40B4-BE49-F238E27FC236}">
                  <a16:creationId xmlns:a16="http://schemas.microsoft.com/office/drawing/2014/main" id="{529BE329-5118-94F8-145D-DD1044016462}"/>
                </a:ext>
              </a:extLst>
            </p:cNvPr>
            <p:cNvSpPr txBox="1"/>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need more help</a:t>
              </a:r>
            </a:p>
          </p:txBody>
        </p:sp>
        <p:sp>
          <p:nvSpPr>
            <p:cNvPr id="35" name="TextBox 20">
              <a:extLst>
                <a:ext uri="{FF2B5EF4-FFF2-40B4-BE49-F238E27FC236}">
                  <a16:creationId xmlns:a16="http://schemas.microsoft.com/office/drawing/2014/main" id="{091BC28B-8057-68F4-F595-8C4FE9F5974F}"/>
                </a:ext>
              </a:extLst>
            </p:cNvPr>
            <p:cNvSpPr txBox="1"/>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am getting there</a:t>
              </a:r>
            </a:p>
          </p:txBody>
        </p:sp>
        <p:sp>
          <p:nvSpPr>
            <p:cNvPr id="36" name="TextBox 21">
              <a:extLst>
                <a:ext uri="{FF2B5EF4-FFF2-40B4-BE49-F238E27FC236}">
                  <a16:creationId xmlns:a16="http://schemas.microsoft.com/office/drawing/2014/main" id="{2A0F9DAD-2DCE-3CE2-2A56-837D2E4FFD1C}"/>
                </a:ext>
              </a:extLst>
            </p:cNvPr>
            <p:cNvSpPr txBox="1"/>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can do this</a:t>
              </a:r>
            </a:p>
          </p:txBody>
        </p:sp>
      </p:grpSp>
      <p:sp>
        <p:nvSpPr>
          <p:cNvPr id="39" name="Oval 38">
            <a:extLst>
              <a:ext uri="{FF2B5EF4-FFF2-40B4-BE49-F238E27FC236}">
                <a16:creationId xmlns:a16="http://schemas.microsoft.com/office/drawing/2014/main" id="{66854501-0E21-A3B3-3956-8806B96DE3B0}"/>
              </a:ext>
            </a:extLst>
          </p:cNvPr>
          <p:cNvSpPr/>
          <p:nvPr/>
        </p:nvSpPr>
        <p:spPr>
          <a:xfrm>
            <a:off x="5070715"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8" name="Graphic 37" descr="Clipboard Ticked with solid fill">
            <a:extLst>
              <a:ext uri="{FF2B5EF4-FFF2-40B4-BE49-F238E27FC236}">
                <a16:creationId xmlns:a16="http://schemas.microsoft.com/office/drawing/2014/main" id="{1A296A4D-F81A-9CDD-246A-E8439DE7F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700" y="532167"/>
            <a:ext cx="646331" cy="646331"/>
          </a:xfrm>
          <a:prstGeom prst="rect">
            <a:avLst/>
          </a:prstGeom>
        </p:spPr>
      </p:pic>
      <p:sp>
        <p:nvSpPr>
          <p:cNvPr id="18" name="TextBox 17">
            <a:extLst>
              <a:ext uri="{FF2B5EF4-FFF2-40B4-BE49-F238E27FC236}">
                <a16:creationId xmlns:a16="http://schemas.microsoft.com/office/drawing/2014/main" id="{A9D9F0FC-1285-F599-DB49-3181A402EB36}"/>
              </a:ext>
            </a:extLst>
          </p:cNvPr>
          <p:cNvSpPr txBox="1"/>
          <p:nvPr/>
        </p:nvSpPr>
        <p:spPr>
          <a:xfrm>
            <a:off x="720496" y="2582562"/>
            <a:ext cx="5635866" cy="3118803"/>
          </a:xfrm>
          <a:prstGeom prst="rect">
            <a:avLst/>
          </a:prstGeom>
          <a:noFill/>
        </p:spPr>
        <p:txBody>
          <a:bodyPr wrap="square" rtlCol="0">
            <a:spAutoFit/>
          </a:bodyPr>
          <a:lstStyle/>
          <a:p>
            <a:pPr marL="285750" indent="-285750">
              <a:spcBef>
                <a:spcPts val="500"/>
              </a:spcBef>
              <a:buFont typeface="Wingdings" pitchFamily="2" charset="2"/>
              <a:buChar char="q"/>
            </a:pPr>
            <a:r>
              <a:rPr lang="en-US" b="1" dirty="0">
                <a:latin typeface="Century Gothic" panose="020B0502020202020204" pitchFamily="34" charset="0"/>
              </a:rPr>
              <a:t>Select</a:t>
            </a:r>
            <a:r>
              <a:rPr lang="en-US" dirty="0">
                <a:latin typeface="Century Gothic" panose="020B0502020202020204" pitchFamily="34" charset="0"/>
              </a:rPr>
              <a:t> a video or online game that I would recommend to others.</a:t>
            </a:r>
          </a:p>
          <a:p>
            <a:pPr marL="285750" indent="-285750">
              <a:spcBef>
                <a:spcPts val="500"/>
              </a:spcBef>
              <a:buFont typeface="Wingdings" pitchFamily="2" charset="2"/>
              <a:buChar char="q"/>
            </a:pPr>
            <a:r>
              <a:rPr lang="en-US" b="1" dirty="0">
                <a:latin typeface="Century Gothic" panose="020B0502020202020204" pitchFamily="34" charset="0"/>
              </a:rPr>
              <a:t>Decide</a:t>
            </a:r>
            <a:r>
              <a:rPr lang="en-US" dirty="0">
                <a:latin typeface="Century Gothic" panose="020B0502020202020204" pitchFamily="34" charset="0"/>
              </a:rPr>
              <a:t> who I’d recommend the game to (my audience).</a:t>
            </a:r>
          </a:p>
          <a:p>
            <a:pPr marL="285750" indent="-285750">
              <a:spcBef>
                <a:spcPts val="500"/>
              </a:spcBef>
              <a:buFont typeface="Wingdings" pitchFamily="2" charset="2"/>
              <a:buChar char="q"/>
            </a:pPr>
            <a:r>
              <a:rPr lang="en-US" b="1" dirty="0">
                <a:latin typeface="Century Gothic" panose="020B0502020202020204" pitchFamily="34" charset="0"/>
              </a:rPr>
              <a:t>Make</a:t>
            </a:r>
            <a:r>
              <a:rPr lang="en-US" dirty="0">
                <a:latin typeface="Century Gothic" panose="020B0502020202020204" pitchFamily="34" charset="0"/>
              </a:rPr>
              <a:t> a suitable set of notes with engaging information about the game.</a:t>
            </a:r>
          </a:p>
          <a:p>
            <a:pPr marL="285750" indent="-285750">
              <a:spcBef>
                <a:spcPts val="500"/>
              </a:spcBef>
              <a:buFont typeface="Wingdings" pitchFamily="2" charset="2"/>
              <a:buChar char="q"/>
            </a:pPr>
            <a:r>
              <a:rPr lang="en-US" b="1" dirty="0">
                <a:latin typeface="Century Gothic" panose="020B0502020202020204" pitchFamily="34" charset="0"/>
              </a:rPr>
              <a:t>Justify</a:t>
            </a:r>
            <a:r>
              <a:rPr lang="en-US" dirty="0">
                <a:latin typeface="Century Gothic" panose="020B0502020202020204" pitchFamily="34" charset="0"/>
              </a:rPr>
              <a:t> the personal opinions expressed in the review.</a:t>
            </a:r>
          </a:p>
          <a:p>
            <a:pPr marL="285750" indent="-285750">
              <a:spcBef>
                <a:spcPts val="500"/>
              </a:spcBef>
              <a:buFont typeface="Wingdings" pitchFamily="2" charset="2"/>
              <a:buChar char="q"/>
            </a:pPr>
            <a:r>
              <a:rPr lang="en-US" b="1" dirty="0">
                <a:latin typeface="Century Gothic" panose="020B0502020202020204" pitchFamily="34" charset="0"/>
              </a:rPr>
              <a:t>Plan</a:t>
            </a:r>
            <a:r>
              <a:rPr lang="en-US" dirty="0">
                <a:latin typeface="Century Gothic" panose="020B0502020202020204" pitchFamily="34" charset="0"/>
              </a:rPr>
              <a:t> and </a:t>
            </a:r>
            <a:r>
              <a:rPr lang="en-US" b="1" dirty="0">
                <a:latin typeface="Century Gothic" panose="020B0502020202020204" pitchFamily="34" charset="0"/>
              </a:rPr>
              <a:t>rehearse</a:t>
            </a:r>
            <a:r>
              <a:rPr lang="en-US" dirty="0">
                <a:latin typeface="Century Gothic" panose="020B0502020202020204" pitchFamily="34" charset="0"/>
              </a:rPr>
              <a:t> my review before I ‘present’ it in my chosen format.</a:t>
            </a:r>
          </a:p>
        </p:txBody>
      </p:sp>
    </p:spTree>
    <p:extLst>
      <p:ext uri="{BB962C8B-B14F-4D97-AF65-F5344CB8AC3E}">
        <p14:creationId xmlns:p14="http://schemas.microsoft.com/office/powerpoint/2010/main" val="75984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16853A-0481-8497-1ED3-5A3F5437F3D5}"/>
              </a:ext>
            </a:extLst>
          </p:cNvPr>
          <p:cNvSpPr/>
          <p:nvPr/>
        </p:nvSpPr>
        <p:spPr>
          <a:xfrm>
            <a:off x="5233235" y="461406"/>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1863" y="582157"/>
            <a:ext cx="4657471" cy="615553"/>
          </a:xfrm>
          <a:prstGeom prst="rect">
            <a:avLst/>
          </a:prstGeom>
          <a:noFill/>
        </p:spPr>
        <p:txBody>
          <a:bodyPr wrap="square" lIns="91440" tIns="45720" rIns="91440" bIns="45720" rtlCol="0" anchor="t">
            <a:spAutoFit/>
          </a:bodyPr>
          <a:lstStyle/>
          <a:p>
            <a:r>
              <a:rPr lang="en-GB" sz="3400" b="1" dirty="0">
                <a:latin typeface="Century Gothic"/>
              </a:rPr>
              <a:t>Share your learning</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dirty="0">
                <a:effectLst/>
                <a:latin typeface="Century Gothic" panose="020B0502020202020204" pitchFamily="34" charset="0"/>
              </a:rPr>
              <a:t>We </a:t>
            </a:r>
            <a:r>
              <a:rPr lang="en-US" sz="2400" dirty="0">
                <a:latin typeface="Century Gothic" panose="020B0502020202020204" pitchFamily="34" charset="0"/>
              </a:rPr>
              <a:t>love </a:t>
            </a:r>
            <a:r>
              <a:rPr lang="en-US" sz="2400" b="0" i="0" u="none" strike="noStrike" dirty="0">
                <a:effectLst/>
                <a:latin typeface="Century Gothic" panose="020B0502020202020204" pitchFamily="34" charset="0"/>
              </a:rPr>
              <a:t>to </a:t>
            </a:r>
            <a:r>
              <a:rPr lang="en-US" sz="2400" dirty="0">
                <a:latin typeface="Century Gothic" panose="020B0502020202020204" pitchFamily="34" charset="0"/>
              </a:rPr>
              <a:t>see you all taking part </a:t>
            </a:r>
            <a:r>
              <a:rPr lang="en-US" sz="2400" b="0" i="0" u="none" strike="noStrike" dirty="0">
                <a:effectLst/>
                <a:latin typeface="Century Gothic" panose="020B0502020202020204" pitchFamily="34" charset="0"/>
              </a:rPr>
              <a:t>in </a:t>
            </a:r>
            <a:r>
              <a:rPr lang="en-US" sz="2400" dirty="0">
                <a:latin typeface="Century Gothic" panose="020B0502020202020204" pitchFamily="34" charset="0"/>
              </a:rPr>
              <a:t>our lessons</a:t>
            </a:r>
            <a:r>
              <a:rPr lang="en-US" sz="2400" b="0" i="0" u="none" strike="noStrike" dirty="0">
                <a:effectLst/>
                <a:latin typeface="Century Gothic" panose="020B0502020202020204" pitchFamily="34" charset="0"/>
              </a:rPr>
              <a:t>.</a:t>
            </a:r>
            <a:r>
              <a:rPr lang="en-US" sz="2400" dirty="0">
                <a:latin typeface="Century Gothic" panose="020B0502020202020204" pitchFamily="34" charset="0"/>
              </a:rPr>
              <a:t> Remember to share your learning with us </a:t>
            </a:r>
            <a:r>
              <a:rPr lang="en-US" sz="2400" b="0" i="0" u="none" strike="noStrike" dirty="0">
                <a:effectLst/>
                <a:latin typeface="Century Gothic" panose="020B0502020202020204" pitchFamily="34" charset="0"/>
              </a:rPr>
              <a:t>on</a:t>
            </a:r>
            <a:r>
              <a:rPr lang="en-US" sz="2400" dirty="0">
                <a:latin typeface="Century Gothic" panose="020B0502020202020204" pitchFamily="34" charset="0"/>
              </a:rPr>
              <a:t> Twitter</a:t>
            </a:r>
            <a:r>
              <a:rPr lang="en-US" sz="2400" b="0" i="0" u="none" strike="noStrike" dirty="0">
                <a:effectLst/>
                <a:latin typeface="Century Gothic" panose="020B0502020202020204" pitchFamily="34" charset="0"/>
              </a:rPr>
              <a:t>.</a:t>
            </a:r>
            <a:endParaRPr lang="en-US" dirty="0">
              <a:latin typeface="Century Gothic" panose="020B0502020202020204" pitchFamily="34" charset="0"/>
            </a:endParaRPr>
          </a:p>
          <a:p>
            <a:pPr algn="l"/>
            <a:endParaRPr lang="en-US" sz="2400" b="0" i="0" dirty="0">
              <a:solidFill>
                <a:srgbClr val="40404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BB38745C-2095-7692-D10F-B6AF43AB6635}"/>
              </a:ext>
            </a:extLst>
          </p:cNvPr>
          <p:cNvSpPr txBox="1"/>
          <p:nvPr/>
        </p:nvSpPr>
        <p:spPr>
          <a:xfrm>
            <a:off x="3918880" y="3101312"/>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entury Gothic"/>
              </a:rPr>
              <a:t>@NLDigitalSchool</a:t>
            </a:r>
          </a:p>
          <a:p>
            <a:r>
              <a:rPr lang="en-GB" sz="3200" b="1" dirty="0">
                <a:latin typeface="Century Gothic"/>
              </a:rPr>
              <a:t>#NLVirtualClassroom</a:t>
            </a:r>
          </a:p>
        </p:txBody>
      </p:sp>
      <p:pic>
        <p:nvPicPr>
          <p:cNvPr id="17" name="Picture 16">
            <a:extLst>
              <a:ext uri="{FF2B5EF4-FFF2-40B4-BE49-F238E27FC236}">
                <a16:creationId xmlns:a16="http://schemas.microsoft.com/office/drawing/2014/main" id="{930CE733-FAD5-12B5-7DDA-217164A98DB9}"/>
              </a:ext>
            </a:extLst>
          </p:cNvPr>
          <p:cNvPicPr>
            <a:picLocks noChangeAspect="1"/>
          </p:cNvPicPr>
          <p:nvPr/>
        </p:nvPicPr>
        <p:blipFill>
          <a:blip r:embed="rId2"/>
          <a:stretch>
            <a:fillRect/>
          </a:stretch>
        </p:blipFill>
        <p:spPr>
          <a:xfrm rot="256894">
            <a:off x="8811582" y="2685333"/>
            <a:ext cx="2223825" cy="2223825"/>
          </a:xfrm>
          <a:prstGeom prst="rect">
            <a:avLst/>
          </a:prstGeom>
        </p:spPr>
      </p:pic>
      <p:pic>
        <p:nvPicPr>
          <p:cNvPr id="23" name="Picture 22">
            <a:extLst>
              <a:ext uri="{FF2B5EF4-FFF2-40B4-BE49-F238E27FC236}">
                <a16:creationId xmlns:a16="http://schemas.microsoft.com/office/drawing/2014/main" id="{233B6102-3477-26E6-0E47-95CC4EFA0691}"/>
              </a:ext>
            </a:extLst>
          </p:cNvPr>
          <p:cNvPicPr>
            <a:picLocks noChangeAspect="1"/>
          </p:cNvPicPr>
          <p:nvPr/>
        </p:nvPicPr>
        <p:blipFill>
          <a:blip r:embed="rId3"/>
          <a:stretch>
            <a:fillRect/>
          </a:stretch>
        </p:blipFill>
        <p:spPr>
          <a:xfrm>
            <a:off x="5409175" y="661490"/>
            <a:ext cx="536220" cy="536220"/>
          </a:xfrm>
          <a:prstGeom prst="rect">
            <a:avLst/>
          </a:prstGeom>
        </p:spPr>
      </p:pic>
      <p:pic>
        <p:nvPicPr>
          <p:cNvPr id="9" name="Picture 8" descr="Icon&#10;&#10;Description automatically generated">
            <a:extLst>
              <a:ext uri="{FF2B5EF4-FFF2-40B4-BE49-F238E27FC236}">
                <a16:creationId xmlns:a16="http://schemas.microsoft.com/office/drawing/2014/main" id="{F3261840-7A6F-F6EB-C7AE-1F00EFB70D7E}"/>
              </a:ext>
            </a:extLst>
          </p:cNvPr>
          <p:cNvPicPr>
            <a:picLocks noChangeAspect="1"/>
          </p:cNvPicPr>
          <p:nvPr/>
        </p:nvPicPr>
        <p:blipFill>
          <a:blip r:embed="rId4"/>
          <a:stretch>
            <a:fillRect/>
          </a:stretch>
        </p:blipFill>
        <p:spPr>
          <a:xfrm flipH="1">
            <a:off x="0" y="2620397"/>
            <a:ext cx="3462532" cy="3462532"/>
          </a:xfrm>
          <a:prstGeom prst="rect">
            <a:avLst/>
          </a:prstGeom>
        </p:spPr>
      </p:pic>
    </p:spTree>
    <p:extLst>
      <p:ext uri="{BB962C8B-B14F-4D97-AF65-F5344CB8AC3E}">
        <p14:creationId xmlns:p14="http://schemas.microsoft.com/office/powerpoint/2010/main" val="132881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C36AA0D-9CC5-CFE4-1BBE-6C885C8BDE96}"/>
              </a:ext>
            </a:extLst>
          </p:cNvPr>
          <p:cNvPicPr>
            <a:picLocks noChangeAspect="1"/>
          </p:cNvPicPr>
          <p:nvPr/>
        </p:nvPicPr>
        <p:blipFill rotWithShape="1">
          <a:blip r:embed="rId2"/>
          <a:srcRect t="797"/>
          <a:stretch/>
        </p:blipFill>
        <p:spPr>
          <a:xfrm>
            <a:off x="523636" y="1227561"/>
            <a:ext cx="6592802" cy="4660658"/>
          </a:xfrm>
          <a:prstGeom prst="rect">
            <a:avLst/>
          </a:prstGeom>
        </p:spPr>
      </p:pic>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815794" y="595535"/>
            <a:ext cx="4254920" cy="615553"/>
          </a:xfrm>
          <a:prstGeom prst="rect">
            <a:avLst/>
          </a:prstGeom>
          <a:noFill/>
        </p:spPr>
        <p:txBody>
          <a:bodyPr wrap="square" rtlCol="0">
            <a:spAutoFit/>
          </a:bodyPr>
          <a:lstStyle/>
          <a:p>
            <a:r>
              <a:rPr lang="en-GB" sz="3400" b="1" dirty="0">
                <a:latin typeface="Century Gothic" panose="020B0502020202020204" pitchFamily="34" charset="0"/>
              </a:rPr>
              <a:t>Exemplar Template</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9" name="Oval 8">
            <a:extLst>
              <a:ext uri="{FF2B5EF4-FFF2-40B4-BE49-F238E27FC236}">
                <a16:creationId xmlns:a16="http://schemas.microsoft.com/office/drawing/2014/main" id="{342EA504-9A2E-3E11-A2FE-9A0AE6FDCD7D}"/>
              </a:ext>
            </a:extLst>
          </p:cNvPr>
          <p:cNvSpPr/>
          <p:nvPr/>
        </p:nvSpPr>
        <p:spPr>
          <a:xfrm>
            <a:off x="5330209" y="449842"/>
            <a:ext cx="914303" cy="914303"/>
          </a:xfrm>
          <a:prstGeom prst="ellipse">
            <a:avLst/>
          </a:prstGeom>
          <a:solidFill>
            <a:srgbClr val="C7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 name="Picture 3">
            <a:extLst>
              <a:ext uri="{FF2B5EF4-FFF2-40B4-BE49-F238E27FC236}">
                <a16:creationId xmlns:a16="http://schemas.microsoft.com/office/drawing/2014/main" id="{9BF9A0FA-D847-A39A-01AA-7D374F76C206}"/>
              </a:ext>
            </a:extLst>
          </p:cNvPr>
          <p:cNvPicPr>
            <a:picLocks noChangeAspect="1"/>
          </p:cNvPicPr>
          <p:nvPr/>
        </p:nvPicPr>
        <p:blipFill>
          <a:blip r:embed="rId3"/>
          <a:stretch>
            <a:fillRect/>
          </a:stretch>
        </p:blipFill>
        <p:spPr>
          <a:xfrm>
            <a:off x="5527420" y="607838"/>
            <a:ext cx="519880" cy="519880"/>
          </a:xfrm>
          <a:prstGeom prst="rect">
            <a:avLst/>
          </a:prstGeom>
        </p:spPr>
      </p:pic>
      <p:pic>
        <p:nvPicPr>
          <p:cNvPr id="17" name="Picture 16" descr="Icon&#10;&#10;Description automatically generated">
            <a:extLst>
              <a:ext uri="{FF2B5EF4-FFF2-40B4-BE49-F238E27FC236}">
                <a16:creationId xmlns:a16="http://schemas.microsoft.com/office/drawing/2014/main" id="{D4BEE453-6A1F-1821-6B01-1132A4D0D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822" y="2750015"/>
            <a:ext cx="3100599" cy="3100599"/>
          </a:xfrm>
          <a:prstGeom prst="rect">
            <a:avLst/>
          </a:prstGeom>
        </p:spPr>
      </p:pic>
      <p:sp>
        <p:nvSpPr>
          <p:cNvPr id="18" name="TextBox 17">
            <a:extLst>
              <a:ext uri="{FF2B5EF4-FFF2-40B4-BE49-F238E27FC236}">
                <a16:creationId xmlns:a16="http://schemas.microsoft.com/office/drawing/2014/main" id="{3802F32E-AC60-25A1-9689-7C73589E420C}"/>
              </a:ext>
            </a:extLst>
          </p:cNvPr>
          <p:cNvSpPr txBox="1"/>
          <p:nvPr/>
        </p:nvSpPr>
        <p:spPr>
          <a:xfrm>
            <a:off x="7598806" y="658744"/>
            <a:ext cx="3904735" cy="1754326"/>
          </a:xfrm>
          <a:prstGeom prst="rect">
            <a:avLst/>
          </a:prstGeom>
          <a:noFill/>
        </p:spPr>
        <p:txBody>
          <a:bodyPr wrap="square" lIns="91440" tIns="45720" rIns="91440" bIns="45720" rtlCol="0" anchor="t">
            <a:spAutoFit/>
          </a:bodyPr>
          <a:lstStyle/>
          <a:p>
            <a:pPr algn="ctr" rtl="0" fontAlgn="base"/>
            <a:r>
              <a:rPr lang="en-GB" b="0" i="0" u="none" strike="noStrike" dirty="0">
                <a:effectLst/>
                <a:latin typeface="Century Gothic" panose="020B0502020202020204" pitchFamily="34" charset="0"/>
              </a:rPr>
              <a:t>These are only some ideas of what you could include in your review. Can you think of any other information you could include about the game that would interest your audience? </a:t>
            </a:r>
            <a:endParaRPr lang="en-US" b="0" i="0" dirty="0">
              <a:effectLst/>
              <a:latin typeface="Century Gothic" panose="020B0502020202020204" pitchFamily="34" charset="0"/>
            </a:endParaRPr>
          </a:p>
        </p:txBody>
      </p:sp>
      <p:grpSp>
        <p:nvGrpSpPr>
          <p:cNvPr id="30" name="Group 29">
            <a:extLst>
              <a:ext uri="{FF2B5EF4-FFF2-40B4-BE49-F238E27FC236}">
                <a16:creationId xmlns:a16="http://schemas.microsoft.com/office/drawing/2014/main" id="{87BC75B1-4D1F-34B4-B4B1-FC97606C6081}"/>
              </a:ext>
            </a:extLst>
          </p:cNvPr>
          <p:cNvGrpSpPr/>
          <p:nvPr/>
        </p:nvGrpSpPr>
        <p:grpSpPr>
          <a:xfrm>
            <a:off x="7441823" y="5143224"/>
            <a:ext cx="2543420" cy="914400"/>
            <a:chOff x="7441823" y="5143224"/>
            <a:chExt cx="2543420" cy="914400"/>
          </a:xfrm>
        </p:grpSpPr>
        <p:pic>
          <p:nvPicPr>
            <p:cNvPr id="28" name="Graphic 27" descr="Arrow Right with solid fill">
              <a:hlinkClick r:id="rId5" action="ppaction://hlinksldjump"/>
              <a:extLst>
                <a:ext uri="{FF2B5EF4-FFF2-40B4-BE49-F238E27FC236}">
                  <a16:creationId xmlns:a16="http://schemas.microsoft.com/office/drawing/2014/main" id="{7ED57521-7185-D9F5-A16B-331A8EF0DA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flipV="1">
              <a:off x="7441823" y="5143224"/>
              <a:ext cx="914400" cy="914400"/>
            </a:xfrm>
            <a:prstGeom prst="rect">
              <a:avLst/>
            </a:prstGeom>
          </p:spPr>
        </p:pic>
        <p:sp>
          <p:nvSpPr>
            <p:cNvPr id="29" name="TextBox 28">
              <a:extLst>
                <a:ext uri="{FF2B5EF4-FFF2-40B4-BE49-F238E27FC236}">
                  <a16:creationId xmlns:a16="http://schemas.microsoft.com/office/drawing/2014/main" id="{0DA4F0A2-1EE2-CDEE-77D5-B0273E564AF0}"/>
                </a:ext>
              </a:extLst>
            </p:cNvPr>
            <p:cNvSpPr txBox="1"/>
            <p:nvPr/>
          </p:nvSpPr>
          <p:spPr>
            <a:xfrm>
              <a:off x="8141701" y="5405951"/>
              <a:ext cx="1843542" cy="369332"/>
            </a:xfrm>
            <a:prstGeom prst="rect">
              <a:avLst/>
            </a:prstGeom>
            <a:noFill/>
          </p:spPr>
          <p:txBody>
            <a:bodyPr wrap="square" lIns="91440" tIns="45720" rIns="91440" bIns="45720" rtlCol="0" anchor="t">
              <a:spAutoFit/>
            </a:bodyPr>
            <a:lstStyle/>
            <a:p>
              <a:pPr algn="ctr" rtl="0" fontAlgn="base"/>
              <a:r>
                <a:rPr lang="en-GB" b="0" i="0" u="none" strike="noStrike" dirty="0">
                  <a:effectLst/>
                  <a:latin typeface="Century Gothic" panose="020B0502020202020204" pitchFamily="34" charset="0"/>
                </a:rPr>
                <a:t>Back to task</a:t>
              </a:r>
              <a:endParaRPr lang="en-US" b="0" i="0" dirty="0">
                <a:effectLst/>
                <a:latin typeface="Century Gothic" panose="020B0502020202020204" pitchFamily="34" charset="0"/>
              </a:endParaRPr>
            </a:p>
          </p:txBody>
        </p:sp>
      </p:grpSp>
    </p:spTree>
    <p:extLst>
      <p:ext uri="{BB962C8B-B14F-4D97-AF65-F5344CB8AC3E}">
        <p14:creationId xmlns:p14="http://schemas.microsoft.com/office/powerpoint/2010/main" val="422580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Indigo</ClassroomColour>
    <Linkedresourcestest xmlns="b4888e16-e659-4862-bf1f-47ce16bd783b" xsi:nil="true"/>
    <LinkedResources xmlns="b4888e16-e659-4862-bf1f-47ce16bd783b">
      <Url xsi:nil="true"/>
      <Description xsi:nil="true"/>
    </LinkedResources>
    <ResourceDescription xmlns="b4888e16-e659-4862-bf1f-47ce16bd783b">A lesson on learning to express and share opinions with others in the context of video games.</ResourceDescription>
    <Resourcetype xmlns="b4888e16-e659-4862-bf1f-47ce16bd783b">Lesson</Resource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5F94D-58AE-4490-A429-ACFB4294F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4B6A75-A78A-4EEE-93FE-3B4A272189DC}">
  <ds:schemaRefs>
    <ds:schemaRef ds:uri="0e5d574d-2439-459d-83f9-e7b36e52a1ee"/>
    <ds:schemaRef ds:uri="http://schemas.microsoft.com/office/infopath/2007/PartnerControls"/>
    <ds:schemaRef ds:uri="b4888e16-e659-4862-bf1f-47ce16bd783b"/>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6A0BEB-6323-41EF-AC66-66D65B8AE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669</TotalTime>
  <Words>793</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Creating Texts</dc:subject>
  <dc:creator>Mrs Chand</dc:creator>
  <cp:lastModifiedBy>Mrs Lynch</cp:lastModifiedBy>
  <cp:revision>19</cp:revision>
  <dcterms:created xsi:type="dcterms:W3CDTF">2023-04-18T10:06:36Z</dcterms:created>
  <dcterms:modified xsi:type="dcterms:W3CDTF">2023-09-20T10:38:38Z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