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8" r:id="rId5"/>
    <p:sldId id="263" r:id="rId6"/>
    <p:sldId id="264" r:id="rId7"/>
    <p:sldId id="273" r:id="rId8"/>
    <p:sldId id="282" r:id="rId9"/>
    <p:sldId id="283" r:id="rId10"/>
    <p:sldId id="284" r:id="rId11"/>
    <p:sldId id="285" r:id="rId12"/>
    <p:sldId id="268" r:id="rId13"/>
    <p:sldId id="26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49E5"/>
    <a:srgbClr val="C7C3EA"/>
    <a:srgbClr val="5A8AEE"/>
    <a:srgbClr val="E0DCEF"/>
    <a:srgbClr val="BD8BFF"/>
    <a:srgbClr val="DDC1FF"/>
    <a:srgbClr val="3B3838"/>
    <a:srgbClr val="FFFFFF"/>
    <a:srgbClr val="BE8BFF"/>
    <a:srgbClr val="F7F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2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329C-51CE-4C23-8E71-56538228FB8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8775-62F4-46D6-849F-607A7F07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8E76-C5CD-25D8-0A62-7CF1ACE1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A90F-F68A-ED71-E744-DE9F8925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77EE-85FB-C645-9B5C-14A397B5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05B-C5FD-EC7C-E7DD-56CB66A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6720-40B0-BD47-8CC9-65F9890D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99E-42BF-0F50-30E4-0FC98FC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CC06-3F51-B0D5-296D-FA1C4769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D18-6FC3-1834-6343-82D3D25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83BD-C2F8-DC83-D1D0-997DC3E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1431-618C-DA81-F9AC-6285F2B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E1A0-8478-1A5D-F11A-683522A2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DC481-9439-F3F6-5DD7-761A7352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324-C500-C606-BD35-C95F8D01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84E7-7D0B-64C3-4061-BAF2E3E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75C-981F-62F6-CA9E-55AD4AB9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5A0-3478-6C29-9D53-CC6375E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7053-2F27-EFF0-D48F-889A5B73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BBD-ACD6-ECA3-8D96-0410DD8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665E-7021-949F-04F4-4DA342D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D3E-8EE5-FFBF-548E-AA0A77B7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465F-06DA-5451-B78B-D253FB7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31A5-692B-ABAC-0F74-4A7447B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30D-4458-159B-9567-52F9C12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F3D3-18D3-7257-5F1D-06E3E35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37CB-5F1D-BB69-AFA9-0745D32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279-BC0C-0FDB-6A99-F04CE8B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978B-2BB2-A83B-EF56-E38925615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66AE-7C93-71BA-9E9D-144D33D3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4E72-23BE-C131-716F-B0AAFF72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3C7-2D24-F95F-EE08-05F5D9D9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8916C-CDB0-D944-2EE3-0719FD62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F928-6CAA-9C3B-EC54-2000303A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0F9-C57E-30EA-F770-3AC4C6A9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7900-A605-9B60-544C-A167443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94DF-2D27-0E76-9B5C-87CCCF4E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0DE27-A551-AC3E-E36F-7229BF04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0142-130D-C5A8-5871-29706DA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96819-F0AD-13D3-D430-67369684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F5AD-20F2-BADF-E252-F62B93F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F0CA-9D91-B57F-D0BB-6B60F02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35124-CF2F-B952-DD47-EAAFB9F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93E4-D11D-2B68-CA2C-176D59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74CF-1B2E-ADF1-6197-2D2391CA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6FF3E-7782-08B4-A88C-24D03B3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86669-3182-376B-92BA-41E10E7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5E1-887C-40A3-0749-62A1BD9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23-02A0-714F-BCBA-2FBB69DC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164-962B-5E2E-83AD-AD10C9C7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FEBE1-BF48-9AA2-7A50-D1E41231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3518-681B-EA0E-5506-D598A1E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CE17-C551-B4D2-AB51-402691B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627B-DB77-793B-98C9-A1CFB8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649-8D4F-1C1D-7409-0FBC36FE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ADC-500C-7AB6-451B-6DD86AB85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E316-3A39-E320-FBF9-1BFFB538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609F-5FB6-428C-CDED-E3C4039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F88B-3254-233B-E655-7B9E2DC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0CC-4C17-9135-254C-65258C9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0A8-28DC-8355-692F-AFAA41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5E2F-ABE6-72AB-4ACF-08EEFFEE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D486-FEBA-A8AC-F452-3C818B9D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432F-16F4-13EE-6808-F31CD2A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91FF-CB00-580A-FF47-189D8E4F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educ-3628.blogspot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" Target="slide7.xml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Fortuneteller_mgx.svg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m/ownit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hyperlink" Target="https://www.thinkuknow.co.uk/8_1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hyperlink" Target="https://video.link/w/fTHWc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Fortuneteller_mgx.svg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hyperlink" Target="https://glowscotland.sharepoint.com/:b:/r/sites/NLVirtualClassrooms/Virtual%20Classrooms/Indigo/Literacy/Listening%20and%20Talking/Tools%20for%20Listening%20and%20Talking/Fortune%20Teller%20Template_Indigo.pdf?csf=1&amp;web=1&amp;e=ilpW2x" TargetMode="External"/><Relationship Id="rId2" Type="http://schemas.openxmlformats.org/officeDocument/2006/relationships/hyperlink" Target="https://glowscotland.sharepoint.com/:b:/r/sites/NLVirtualClassrooms/Virtual%20Classrooms/Indigo/Literacy/Listening%20and%20Talking/Understanding,%20Analysing%20and%20Evaluating/Fortune%20Teller%20Template_Indigo.pdf?csf=1&amp;web=1&amp;e=27pIl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sv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D94F6F-5C2D-61A0-6B7C-2F5B9F4270DA}"/>
              </a:ext>
            </a:extLst>
          </p:cNvPr>
          <p:cNvSpPr txBox="1"/>
          <p:nvPr/>
        </p:nvSpPr>
        <p:spPr>
          <a:xfrm>
            <a:off x="2527300" y="1359400"/>
            <a:ext cx="42318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Talking About Being Safe Online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6E340F-CD78-2DC1-B5F0-7C0ABCA76C98}"/>
              </a:ext>
            </a:extLst>
          </p:cNvPr>
          <p:cNvSpPr/>
          <p:nvPr/>
        </p:nvSpPr>
        <p:spPr>
          <a:xfrm>
            <a:off x="-1498600" y="279400"/>
            <a:ext cx="1080000" cy="1080000"/>
          </a:xfrm>
          <a:prstGeom prst="rect">
            <a:avLst/>
          </a:prstGeom>
          <a:solidFill>
            <a:srgbClr val="5949E5"/>
          </a:solidFill>
          <a:ln>
            <a:solidFill>
              <a:srgbClr val="BD8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B9C3CC-B79E-F586-14F3-22D3B6352CC8}"/>
              </a:ext>
            </a:extLst>
          </p:cNvPr>
          <p:cNvSpPr/>
          <p:nvPr/>
        </p:nvSpPr>
        <p:spPr>
          <a:xfrm>
            <a:off x="-1498600" y="1778000"/>
            <a:ext cx="1080000" cy="1080000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B3838"/>
              </a:solidFill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C0A3F21-DE66-678D-EBBD-352269FC8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163" y="2256325"/>
            <a:ext cx="3011117" cy="3011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5E9D44-D81B-366B-CA0D-ED5BCFA5D4A6}"/>
              </a:ext>
            </a:extLst>
          </p:cNvPr>
          <p:cNvSpPr/>
          <p:nvPr/>
        </p:nvSpPr>
        <p:spPr>
          <a:xfrm>
            <a:off x="-1498600" y="3460001"/>
            <a:ext cx="1080000" cy="1080000"/>
          </a:xfrm>
          <a:prstGeom prst="rect">
            <a:avLst/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B3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233235" y="461406"/>
            <a:ext cx="914303" cy="914303"/>
          </a:xfrm>
          <a:prstGeom prst="ellipse">
            <a:avLst/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582157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Share your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We </a:t>
            </a:r>
            <a:r>
              <a:rPr lang="en-US" sz="2400" dirty="0">
                <a:latin typeface="Century Gothic" panose="020B0502020202020204" pitchFamily="34" charset="0"/>
              </a:rPr>
              <a:t>love </a:t>
            </a: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to </a:t>
            </a:r>
            <a:r>
              <a:rPr lang="en-US" sz="2400" dirty="0">
                <a:latin typeface="Century Gothic" panose="020B0502020202020204" pitchFamily="34" charset="0"/>
              </a:rPr>
              <a:t>see you all taking part </a:t>
            </a: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in </a:t>
            </a:r>
            <a:r>
              <a:rPr lang="en-US" sz="2400" dirty="0">
                <a:latin typeface="Century Gothic" panose="020B0502020202020204" pitchFamily="34" charset="0"/>
              </a:rPr>
              <a:t>our lessons</a:t>
            </a: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.</a:t>
            </a:r>
            <a:r>
              <a:rPr lang="en-US" sz="2400" dirty="0">
                <a:latin typeface="Century Gothic" panose="020B0502020202020204" pitchFamily="34" charset="0"/>
              </a:rPr>
              <a:t> Remember to share your learning with us </a:t>
            </a: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on</a:t>
            </a:r>
            <a:r>
              <a:rPr lang="en-US" sz="2400" dirty="0">
                <a:latin typeface="Century Gothic" panose="020B0502020202020204" pitchFamily="34" charset="0"/>
              </a:rPr>
              <a:t> Twitter</a:t>
            </a: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.</a:t>
            </a:r>
            <a:endParaRPr lang="en-US" dirty="0">
              <a:latin typeface="Century Gothic" panose="020B0502020202020204" pitchFamily="34" charset="0"/>
            </a:endParaRPr>
          </a:p>
          <a:p>
            <a:pPr algn="l"/>
            <a:endParaRPr lang="en-US" sz="2400" b="0" i="0" dirty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B38745C-2095-7692-D10F-B6AF43AB6635}"/>
              </a:ext>
            </a:extLst>
          </p:cNvPr>
          <p:cNvSpPr txBox="1"/>
          <p:nvPr/>
        </p:nvSpPr>
        <p:spPr>
          <a:xfrm>
            <a:off x="3918880" y="3101312"/>
            <a:ext cx="428528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Century Gothic"/>
              </a:rPr>
              <a:t>@NLDigitalSchool</a:t>
            </a:r>
          </a:p>
          <a:p>
            <a:r>
              <a:rPr lang="en-GB" sz="3200" b="1" dirty="0">
                <a:latin typeface="Century Gothic"/>
              </a:rPr>
              <a:t>#NLVirtualClassroom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0CE733-FAD5-12B5-7DDA-217164A9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6894">
            <a:off x="8811582" y="2685333"/>
            <a:ext cx="2223825" cy="2223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3B6102-3477-26E6-0E47-95CC4EFA0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75" y="661490"/>
            <a:ext cx="536220" cy="53622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3261840-7A6F-F6EB-C7AE-1F00EFB70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2620397"/>
            <a:ext cx="3462532" cy="34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4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277C0-4D31-DEF1-557E-3B822A46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446" y="2616368"/>
            <a:ext cx="3475108" cy="16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DB1D3-CA80-C69C-0B4C-DB018CDB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55" y="6214836"/>
            <a:ext cx="2803984" cy="454552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3E1ECAB-739B-90AA-9342-34F7C0BC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081" y="6026225"/>
            <a:ext cx="690341" cy="6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230E87-FB81-B681-D4FF-F653476ECA11}"/>
              </a:ext>
            </a:extLst>
          </p:cNvPr>
          <p:cNvSpPr txBox="1"/>
          <p:nvPr/>
        </p:nvSpPr>
        <p:spPr>
          <a:xfrm>
            <a:off x="9738285" y="649541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rgbClr val="C7C3EA"/>
                </a:solidFill>
                <a:latin typeface="Century Gothic" panose="020B0502020202020204" pitchFamily="34" charset="0"/>
              </a:rPr>
              <a:t>Images sourced from </a:t>
            </a:r>
            <a:r>
              <a:rPr lang="en-GB" sz="800" err="1">
                <a:solidFill>
                  <a:srgbClr val="C7C3EA"/>
                </a:solidFill>
                <a:latin typeface="Century Gothic" panose="020B0502020202020204" pitchFamily="34" charset="0"/>
              </a:rPr>
              <a:t>flaticon</a:t>
            </a:r>
            <a:endParaRPr lang="en-GB" sz="800">
              <a:solidFill>
                <a:srgbClr val="C7C3E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15766" y="589225"/>
            <a:ext cx="4668514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Learning Intention</a:t>
            </a:r>
            <a:endParaRPr lang="en-GB" sz="3400">
              <a:latin typeface="Century Gothic"/>
            </a:endParaRPr>
          </a:p>
          <a:p>
            <a:endParaRPr lang="en-GB" sz="3400" b="1" dirty="0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593332" y="1429050"/>
            <a:ext cx="1088290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Century Gothic"/>
              </a:rPr>
              <a:t>We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are 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Century Gothic"/>
              </a:rPr>
              <a:t>learning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to</a:t>
            </a:r>
            <a:r>
              <a:rPr lang="en-GB" sz="2200" b="1" dirty="0">
                <a:solidFill>
                  <a:srgbClr val="000000"/>
                </a:solidFill>
                <a:latin typeface="Century Gothic"/>
              </a:rPr>
              <a:t> share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what we know and </a:t>
            </a:r>
            <a:r>
              <a:rPr lang="en-GB" sz="2200" b="1" dirty="0">
                <a:solidFill>
                  <a:srgbClr val="000000"/>
                </a:solidFill>
                <a:latin typeface="Century Gothic"/>
              </a:rPr>
              <a:t>talk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 to others about being safe online.</a:t>
            </a:r>
            <a:endParaRPr lang="en-US" sz="2200" dirty="0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CF0E430-D4A5-B1AA-ABD0-36FD6319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785" y="644827"/>
            <a:ext cx="576162" cy="5761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B170B3-D7B5-6769-546E-A3D1AF81EF4D}"/>
              </a:ext>
            </a:extLst>
          </p:cNvPr>
          <p:cNvSpPr/>
          <p:nvPr/>
        </p:nvSpPr>
        <p:spPr>
          <a:xfrm>
            <a:off x="593332" y="2520785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72E537-E101-09C1-6201-A3063B031BAA}"/>
              </a:ext>
            </a:extLst>
          </p:cNvPr>
          <p:cNvSpPr/>
          <p:nvPr/>
        </p:nvSpPr>
        <p:spPr>
          <a:xfrm>
            <a:off x="4998922" y="2318578"/>
            <a:ext cx="914303" cy="914303"/>
          </a:xfrm>
          <a:prstGeom prst="ellipse">
            <a:avLst/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502A7-A282-0710-69E4-F41602849632}"/>
              </a:ext>
            </a:extLst>
          </p:cNvPr>
          <p:cNvSpPr txBox="1"/>
          <p:nvPr/>
        </p:nvSpPr>
        <p:spPr>
          <a:xfrm>
            <a:off x="715766" y="2467952"/>
            <a:ext cx="466851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Success Criteria</a:t>
            </a:r>
            <a:endParaRPr lang="en-US" sz="3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D91B31-CDA3-BA58-5CBF-7CA58B127028}"/>
              </a:ext>
            </a:extLst>
          </p:cNvPr>
          <p:cNvSpPr txBox="1"/>
          <p:nvPr/>
        </p:nvSpPr>
        <p:spPr>
          <a:xfrm>
            <a:off x="594139" y="3383958"/>
            <a:ext cx="8493447" cy="21313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Create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 a paper fortune teller </a:t>
            </a: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following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 a set of instructions.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Use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 my knowledge (and reliable sources) to </a:t>
            </a: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select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 appropriate questions or topics about online safety to </a:t>
            </a: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discuss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Use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 the fortune teller correctly to </a:t>
            </a: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select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 a topic or question for discussion.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Listen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 to and </a:t>
            </a: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respect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 others when they </a:t>
            </a: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talk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.</a:t>
            </a:r>
            <a:endParaRPr lang="en-US" sz="2000" dirty="0">
              <a:solidFill>
                <a:srgbClr val="191919"/>
              </a:solidFill>
              <a:latin typeface="Century Gothic"/>
              <a:cs typeface="Segoe U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B5AF64-6379-FA62-C095-9FBE7158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753" y="2502878"/>
            <a:ext cx="548640" cy="54864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1BEFC8B-7D98-08EF-943C-AFCF21C3C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88" y="2515161"/>
            <a:ext cx="3326737" cy="332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599216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400" b="0" i="0" u="none" strike="noStrike" dirty="0">
                <a:effectLst/>
                <a:latin typeface="Century Gothic" panose="020B0502020202020204" pitchFamily="34" charset="0"/>
              </a:rPr>
              <a:t>It’s good to talk to your family, friends  and others about the internet and life online – what you do, see and hear online, how you feel about being online and what to do if you are unsure about anything online.</a:t>
            </a:r>
          </a:p>
          <a:p>
            <a:pPr algn="l" rtl="0" fontAlgn="base"/>
            <a:endParaRPr lang="en-GB" sz="2400" dirty="0">
              <a:latin typeface="Century Gothic" panose="020B0502020202020204" pitchFamily="34" charset="0"/>
            </a:endParaRPr>
          </a:p>
          <a:p>
            <a:pPr algn="l" rtl="0" fontAlgn="base"/>
            <a:r>
              <a:rPr lang="en-GB" sz="2400" b="0" i="0" u="none" strike="noStrike" dirty="0">
                <a:effectLst/>
                <a:latin typeface="Century Gothic" panose="020B0502020202020204" pitchFamily="34" charset="0"/>
              </a:rPr>
              <a:t>Using the internet can be great fun but it requires responsibility and know how to use it safely. </a:t>
            </a:r>
            <a:endParaRPr lang="en-US" sz="2400" b="0" i="0" dirty="0"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ABD43-4A26-0B56-6114-EFD2093C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9FDD82-3397-022D-3139-C6D2342341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70616" y="3864972"/>
            <a:ext cx="3232447" cy="16808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31A367-CFF4-F0C8-21D0-37C3F279CDBD}"/>
              </a:ext>
            </a:extLst>
          </p:cNvPr>
          <p:cNvSpPr txBox="1"/>
          <p:nvPr/>
        </p:nvSpPr>
        <p:spPr>
          <a:xfrm>
            <a:off x="7990449" y="6488757"/>
            <a:ext cx="3388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C7C3EA"/>
                </a:solidFill>
                <a:latin typeface="Century Gothic" panose="020B0502020202020204" pitchFamily="34" charset="0"/>
                <a:hlinkClick r:id="rId4" tooltip="https://educ-3628.blogspot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rgbClr val="C7C3EA"/>
                </a:solidFill>
                <a:latin typeface="Century Gothic" panose="020B0502020202020204" pitchFamily="34" charset="0"/>
              </a:rPr>
              <a:t> by Unknown Author is licensed under </a:t>
            </a:r>
            <a:r>
              <a:rPr lang="en-US" sz="900" dirty="0">
                <a:solidFill>
                  <a:srgbClr val="C7C3EA"/>
                </a:solidFill>
                <a:latin typeface="Century Gothic" panose="020B0502020202020204" pitchFamily="34" charset="0"/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900" dirty="0">
              <a:solidFill>
                <a:srgbClr val="C7C3E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171D1A2D-B011-1681-DA3E-37B3017AC00A}"/>
              </a:ext>
            </a:extLst>
          </p:cNvPr>
          <p:cNvSpPr/>
          <p:nvPr/>
        </p:nvSpPr>
        <p:spPr>
          <a:xfrm>
            <a:off x="9023812" y="449841"/>
            <a:ext cx="2413401" cy="2413401"/>
          </a:xfrm>
          <a:prstGeom prst="ellipse">
            <a:avLst/>
          </a:prstGeom>
          <a:solidFill>
            <a:srgbClr val="C7C3EA"/>
          </a:solidFill>
          <a:ln>
            <a:solidFill>
              <a:srgbClr val="C7C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59768" cy="519880"/>
          </a:xfrm>
          <a:prstGeom prst="roundRect">
            <a:avLst>
              <a:gd name="adj" fmla="val 39836"/>
            </a:avLst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54786" y="599216"/>
            <a:ext cx="4023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834104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000" b="0" i="0" u="none" strike="noStrike" dirty="0">
                <a:effectLst/>
                <a:latin typeface="Century Gothic" panose="020B0502020202020204" pitchFamily="34" charset="0"/>
              </a:rPr>
              <a:t>To help you start a conversation about internet use with your classmates or family, you are going to make a paper fortune teller. You may have made one of these before, but if not, a template and full instructions are all there for you.</a:t>
            </a:r>
            <a:endParaRPr lang="en-US" sz="2000" b="0" i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2EA504-9A2E-3E11-A2FE-9A0AE6FDCD7D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9266B0-1E1C-6CB0-DC60-906211B10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926" y="607838"/>
            <a:ext cx="519880" cy="5198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27E91F-FCF6-9778-8AAA-6B1AF8344040}"/>
              </a:ext>
            </a:extLst>
          </p:cNvPr>
          <p:cNvSpPr txBox="1"/>
          <p:nvPr/>
        </p:nvSpPr>
        <p:spPr>
          <a:xfrm>
            <a:off x="620073" y="3042705"/>
            <a:ext cx="104512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Once you have made your fortune teller, you will need to ‘decorate’ it - add some information and ideas: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Write the names or draw the logos of four of your favourite apps/games on the four, </a:t>
            </a:r>
            <a:r>
              <a:rPr lang="en-US" sz="2000" b="1" dirty="0">
                <a:latin typeface="Century Gothic" panose="020B0502020202020204" pitchFamily="34" charset="0"/>
              </a:rPr>
              <a:t>square flaps on the outside </a:t>
            </a:r>
            <a:r>
              <a:rPr lang="en-US" sz="2000" dirty="0">
                <a:latin typeface="Century Gothic" panose="020B0502020202020204" pitchFamily="34" charset="0"/>
              </a:rPr>
              <a:t>of the fortune teller,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Number the </a:t>
            </a:r>
            <a:r>
              <a:rPr lang="en-US" sz="2000" b="1" dirty="0">
                <a:latin typeface="Century Gothic" panose="020B0502020202020204" pitchFamily="34" charset="0"/>
              </a:rPr>
              <a:t>inside triangles </a:t>
            </a:r>
            <a:r>
              <a:rPr lang="en-US" sz="2000" dirty="0">
                <a:latin typeface="Century Gothic" panose="020B0502020202020204" pitchFamily="34" charset="0"/>
              </a:rPr>
              <a:t>1-8,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On the </a:t>
            </a:r>
            <a:r>
              <a:rPr lang="en-US" sz="2000" b="1" dirty="0">
                <a:latin typeface="Century Gothic" panose="020B0502020202020204" pitchFamily="34" charset="0"/>
              </a:rPr>
              <a:t>underside</a:t>
            </a:r>
            <a:r>
              <a:rPr lang="en-US" sz="2000" dirty="0">
                <a:latin typeface="Century Gothic" panose="020B0502020202020204" pitchFamily="34" charset="0"/>
              </a:rPr>
              <a:t> of each of the </a:t>
            </a:r>
            <a:r>
              <a:rPr lang="en-US" sz="2000" b="1" dirty="0">
                <a:latin typeface="Century Gothic" panose="020B0502020202020204" pitchFamily="34" charset="0"/>
              </a:rPr>
              <a:t>triangle flaps </a:t>
            </a:r>
            <a:r>
              <a:rPr lang="en-US" sz="2000" dirty="0">
                <a:latin typeface="Century Gothic" panose="020B0502020202020204" pitchFamily="34" charset="0"/>
              </a:rPr>
              <a:t>that can be raised, write a question or conversation topic relating to life online.</a:t>
            </a:r>
          </a:p>
        </p:txBody>
      </p:sp>
      <p:pic>
        <p:nvPicPr>
          <p:cNvPr id="22" name="Picture 21" descr="Shape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D7B0881D-3858-D0A2-5AD9-5FAC13B0EA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615" t="71992"/>
          <a:stretch/>
        </p:blipFill>
        <p:spPr>
          <a:xfrm>
            <a:off x="9161612" y="161033"/>
            <a:ext cx="1826474" cy="17154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60B240A-9CD4-B073-71E6-DAA5EB5BD61F}"/>
              </a:ext>
            </a:extLst>
          </p:cNvPr>
          <p:cNvSpPr txBox="1"/>
          <p:nvPr/>
        </p:nvSpPr>
        <p:spPr>
          <a:xfrm>
            <a:off x="7738291" y="6526232"/>
            <a:ext cx="5041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C7C3EA"/>
                </a:solidFill>
                <a:latin typeface="Century Gothic" panose="020B0502020202020204" pitchFamily="34" charset="0"/>
                <a:hlinkClick r:id="rId5" tooltip="https://commons.wikimedia.org/wiki/File:Fortuneteller_mgx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rgbClr val="C7C3EA"/>
                </a:solidFill>
                <a:latin typeface="Century Gothic" panose="020B0502020202020204" pitchFamily="34" charset="0"/>
              </a:rPr>
              <a:t> by Unknown Author is licensed under </a:t>
            </a:r>
            <a:r>
              <a:rPr lang="en-US" sz="900" dirty="0">
                <a:solidFill>
                  <a:srgbClr val="C7C3EA"/>
                </a:solidFill>
                <a:latin typeface="Century Gothic" panose="020B0502020202020204" pitchFamily="34" charset="0"/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900" dirty="0">
              <a:solidFill>
                <a:srgbClr val="C7C3E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Graphic 24" descr="Arrow: Clockwise curve with solid fill">
            <a:extLst>
              <a:ext uri="{FF2B5EF4-FFF2-40B4-BE49-F238E27FC236}">
                <a16:creationId xmlns:a16="http://schemas.microsoft.com/office/drawing/2014/main" id="{F49D36D0-34B4-A417-56AC-03EEC95D96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091546" flipH="1">
            <a:off x="10531910" y="1132746"/>
            <a:ext cx="823282" cy="82328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9FC6FA0-C6FA-D3C1-39C3-5C0EDF6A8C27}"/>
              </a:ext>
            </a:extLst>
          </p:cNvPr>
          <p:cNvSpPr txBox="1"/>
          <p:nvPr/>
        </p:nvSpPr>
        <p:spPr>
          <a:xfrm>
            <a:off x="9346003" y="1913692"/>
            <a:ext cx="182647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GB" sz="1400" b="0" i="0" u="none" strike="noStrike" dirty="0">
                <a:effectLst/>
                <a:latin typeface="Century Gothic" panose="020B0502020202020204" pitchFamily="34" charset="0"/>
              </a:rPr>
              <a:t>Click here for how to make a basic fortune teller.</a:t>
            </a:r>
            <a:endParaRPr lang="en-US" sz="1400" b="0" i="0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183E2500-1C16-EBB1-0E92-4A6E58DD5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089" y="856633"/>
            <a:ext cx="1930664" cy="149396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59768" cy="519880"/>
          </a:xfrm>
          <a:prstGeom prst="roundRect">
            <a:avLst>
              <a:gd name="adj" fmla="val 39836"/>
            </a:avLst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54786" y="599216"/>
            <a:ext cx="4023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2EA504-9A2E-3E11-A2FE-9A0AE6FDCD7D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9266B0-1E1C-6CB0-DC60-906211B10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926" y="607838"/>
            <a:ext cx="519880" cy="519880"/>
          </a:xfrm>
          <a:prstGeom prst="rect">
            <a:avLst/>
          </a:prstGeom>
        </p:spPr>
      </p:pic>
      <p:pic>
        <p:nvPicPr>
          <p:cNvPr id="25" name="Graphic 24" descr="Arrow: Clockwise curve with solid fill">
            <a:extLst>
              <a:ext uri="{FF2B5EF4-FFF2-40B4-BE49-F238E27FC236}">
                <a16:creationId xmlns:a16="http://schemas.microsoft.com/office/drawing/2014/main" id="{F49D36D0-34B4-A417-56AC-03EEC95D9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091546" flipH="1">
            <a:off x="10332126" y="1797093"/>
            <a:ext cx="1033254" cy="103325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9FC6FA0-C6FA-D3C1-39C3-5C0EDF6A8C27}"/>
              </a:ext>
            </a:extLst>
          </p:cNvPr>
          <p:cNvSpPr txBox="1"/>
          <p:nvPr/>
        </p:nvSpPr>
        <p:spPr>
          <a:xfrm>
            <a:off x="9346003" y="2777886"/>
            <a:ext cx="182647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GB" sz="1400" b="0" i="0" u="none" strike="noStrike" dirty="0">
                <a:effectLst/>
                <a:latin typeface="Century Gothic" panose="020B0502020202020204" pitchFamily="34" charset="0"/>
              </a:rPr>
              <a:t>Check out these websites for ideas to discuss if you need to.</a:t>
            </a:r>
            <a:endParaRPr lang="en-US" sz="1400" b="0" i="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9AFC0-4B6D-4EED-B8CA-FF4657837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31" y="2125632"/>
            <a:ext cx="3643541" cy="3620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452A49-87AC-F5E5-F503-711A3187D6F3}"/>
              </a:ext>
            </a:extLst>
          </p:cNvPr>
          <p:cNvSpPr txBox="1"/>
          <p:nvPr/>
        </p:nvSpPr>
        <p:spPr>
          <a:xfrm>
            <a:off x="1019522" y="1584233"/>
            <a:ext cx="279276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GB" sz="1600" b="0" i="0" u="none" strike="noStrike" dirty="0">
                <a:effectLst/>
                <a:latin typeface="Century Gothic" panose="020B0502020202020204" pitchFamily="34" charset="0"/>
              </a:rPr>
              <a:t>How your fortune teller should be filled in</a:t>
            </a:r>
            <a:endParaRPr lang="en-US" sz="1600" b="0" i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51D72-029C-7BA9-5B37-834618773F15}"/>
              </a:ext>
            </a:extLst>
          </p:cNvPr>
          <p:cNvSpPr txBox="1"/>
          <p:nvPr/>
        </p:nvSpPr>
        <p:spPr>
          <a:xfrm>
            <a:off x="4477410" y="2350599"/>
            <a:ext cx="40230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Think carefully about what you want to ask or discuss with your classmates.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You could focus on online safety messages you know, ask general questions about life online, be more specific about your favourite app/game or test your friend’s knowledge.</a:t>
            </a:r>
          </a:p>
        </p:txBody>
      </p:sp>
      <p:pic>
        <p:nvPicPr>
          <p:cNvPr id="11" name="Picture 10">
            <a:hlinkClick r:id="rId8"/>
            <a:extLst>
              <a:ext uri="{FF2B5EF4-FFF2-40B4-BE49-F238E27FC236}">
                <a16:creationId xmlns:a16="http://schemas.microsoft.com/office/drawing/2014/main" id="{0C757FA2-D432-8509-6FF0-6CB5777A2B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9017" y="4404689"/>
            <a:ext cx="1960446" cy="810569"/>
          </a:xfrm>
          <a:prstGeom prst="rect">
            <a:avLst/>
          </a:prstGeom>
        </p:spPr>
      </p:pic>
      <p:pic>
        <p:nvPicPr>
          <p:cNvPr id="8" name="Graphic 7" descr="Arrow: Clockwise curve with solid fill">
            <a:extLst>
              <a:ext uri="{FF2B5EF4-FFF2-40B4-BE49-F238E27FC236}">
                <a16:creationId xmlns:a16="http://schemas.microsoft.com/office/drawing/2014/main" id="{F8300C46-3FB3-9DAC-C20E-CBEAAC8B2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195751" flipH="1">
            <a:off x="9022620" y="3532963"/>
            <a:ext cx="1033254" cy="103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171D1A2D-B011-1681-DA3E-37B3017AC00A}"/>
              </a:ext>
            </a:extLst>
          </p:cNvPr>
          <p:cNvSpPr/>
          <p:nvPr/>
        </p:nvSpPr>
        <p:spPr>
          <a:xfrm>
            <a:off x="9023812" y="449841"/>
            <a:ext cx="2413401" cy="2413401"/>
          </a:xfrm>
          <a:prstGeom prst="ellipse">
            <a:avLst/>
          </a:prstGeom>
          <a:solidFill>
            <a:srgbClr val="C7C3EA"/>
          </a:solidFill>
          <a:ln>
            <a:solidFill>
              <a:srgbClr val="C7C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59768" cy="519880"/>
          </a:xfrm>
          <a:prstGeom prst="roundRect">
            <a:avLst>
              <a:gd name="adj" fmla="val 39836"/>
            </a:avLst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54786" y="599216"/>
            <a:ext cx="4023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8341047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000" dirty="0">
                <a:latin typeface="Century Gothic" panose="020B0502020202020204" pitchFamily="34" charset="0"/>
              </a:rPr>
              <a:t>To use the fortune teller: 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T</a:t>
            </a:r>
            <a:r>
              <a:rPr lang="en-GB" sz="2000" b="0" i="0" u="none" strike="noStrike" dirty="0">
                <a:effectLst/>
                <a:latin typeface="Century Gothic" panose="020B0502020202020204" pitchFamily="34" charset="0"/>
              </a:rPr>
              <a:t>he ‘chooser’ picks one of the four apps/games and the ‘teller’ opens and closes the fortune teller once for every letter that spells out that name. For example, Minecraft has 9 letters so would mean 9 moves.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T</a:t>
            </a:r>
            <a:r>
              <a:rPr lang="en-GB" sz="2000" b="0" i="0" u="none" strike="noStrike" dirty="0">
                <a:effectLst/>
                <a:latin typeface="Century Gothic" panose="020B0502020202020204" pitchFamily="34" charset="0"/>
              </a:rPr>
              <a:t>hen the ‘chooser’ picks a number from inside the fortune teller and the ‘teller’ opens and closes the fortune teller again – the number of moves equals the number the ‘chooser’ picked.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T</a:t>
            </a:r>
            <a:r>
              <a:rPr lang="en-GB" sz="2000" b="0" i="0" u="none" strike="noStrike" dirty="0">
                <a:effectLst/>
                <a:latin typeface="Century Gothic" panose="020B0502020202020204" pitchFamily="34" charset="0"/>
              </a:rPr>
              <a:t>he ‘chooser’ picks another number and this time, the ‘teller’ lifts the flap for that number to reveal the question or topic underneath.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entury Gothic" panose="020B0502020202020204" pitchFamily="34" charset="0"/>
              </a:rPr>
              <a:t>Now it’s time to get talking – try to get everyone involved in sharing thoughts, ideas and facts.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2EA504-9A2E-3E11-A2FE-9A0AE6FDCD7D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9266B0-1E1C-6CB0-DC60-906211B10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926" y="607838"/>
            <a:ext cx="519880" cy="519880"/>
          </a:xfrm>
          <a:prstGeom prst="rect">
            <a:avLst/>
          </a:prstGeom>
        </p:spPr>
      </p:pic>
      <p:pic>
        <p:nvPicPr>
          <p:cNvPr id="22" name="Picture 21" descr="Shap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7B0881D-3858-D0A2-5AD9-5FAC13B0EA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615" t="71992"/>
          <a:stretch/>
        </p:blipFill>
        <p:spPr>
          <a:xfrm>
            <a:off x="9161612" y="161033"/>
            <a:ext cx="1826474" cy="17154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60B240A-9CD4-B073-71E6-DAA5EB5BD61F}"/>
              </a:ext>
            </a:extLst>
          </p:cNvPr>
          <p:cNvSpPr txBox="1"/>
          <p:nvPr/>
        </p:nvSpPr>
        <p:spPr>
          <a:xfrm>
            <a:off x="7738291" y="6526232"/>
            <a:ext cx="5041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C7C3EA"/>
                </a:solidFill>
                <a:latin typeface="Century Gothic" panose="020B0502020202020204" pitchFamily="34" charset="0"/>
                <a:hlinkClick r:id="rId5" tooltip="https://commons.wikimedia.org/wiki/File:Fortuneteller_mgx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rgbClr val="C7C3EA"/>
                </a:solidFill>
                <a:latin typeface="Century Gothic" panose="020B0502020202020204" pitchFamily="34" charset="0"/>
              </a:rPr>
              <a:t> by Unknown Author is licensed under </a:t>
            </a:r>
            <a:r>
              <a:rPr lang="en-US" sz="900" dirty="0">
                <a:solidFill>
                  <a:srgbClr val="C7C3EA"/>
                </a:solidFill>
                <a:latin typeface="Century Gothic" panose="020B0502020202020204" pitchFamily="34" charset="0"/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900" dirty="0">
              <a:solidFill>
                <a:srgbClr val="C7C3E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Graphic 24" descr="Arrow: Clockwise curve with solid fill">
            <a:extLst>
              <a:ext uri="{FF2B5EF4-FFF2-40B4-BE49-F238E27FC236}">
                <a16:creationId xmlns:a16="http://schemas.microsoft.com/office/drawing/2014/main" id="{F49D36D0-34B4-A417-56AC-03EEC95D96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091546" flipH="1">
            <a:off x="10531910" y="1132746"/>
            <a:ext cx="823282" cy="82328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9FC6FA0-C6FA-D3C1-39C3-5C0EDF6A8C27}"/>
              </a:ext>
            </a:extLst>
          </p:cNvPr>
          <p:cNvSpPr txBox="1"/>
          <p:nvPr/>
        </p:nvSpPr>
        <p:spPr>
          <a:xfrm>
            <a:off x="9225079" y="1875919"/>
            <a:ext cx="201086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GB" sz="1400" b="0" i="0" u="none" strike="noStrike" dirty="0">
                <a:effectLst/>
                <a:latin typeface="Century Gothic" panose="020B0502020202020204" pitchFamily="34" charset="0"/>
              </a:rPr>
              <a:t>Click here to get an idea of a fortune teller in action</a:t>
            </a:r>
            <a:endParaRPr lang="en-US" sz="1400" b="0" i="0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9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59768" cy="519880"/>
          </a:xfrm>
          <a:prstGeom prst="roundRect">
            <a:avLst>
              <a:gd name="adj" fmla="val 39836"/>
            </a:avLst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54786" y="599216"/>
            <a:ext cx="4023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Template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2EA504-9A2E-3E11-A2FE-9A0AE6FDCD7D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E2BE56E-C549-BCAB-6E65-2F382006BD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5" b="14784"/>
          <a:stretch/>
        </p:blipFill>
        <p:spPr>
          <a:xfrm>
            <a:off x="515356" y="1580659"/>
            <a:ext cx="4239789" cy="4055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ECF61-D5BE-7D90-6CCF-8018C7156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B0BD0-1BCA-B1BA-2742-42FFA146D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389" y="1544387"/>
            <a:ext cx="3022436" cy="4413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32992F-ABA3-F710-D87E-1DDC9C1319EE}"/>
              </a:ext>
            </a:extLst>
          </p:cNvPr>
          <p:cNvSpPr txBox="1"/>
          <p:nvPr/>
        </p:nvSpPr>
        <p:spPr>
          <a:xfrm>
            <a:off x="7959825" y="621057"/>
            <a:ext cx="37152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You can use an A4 sheet of paper to make a square for your fortune teller.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Watch below to find out how:</a:t>
            </a:r>
          </a:p>
        </p:txBody>
      </p:sp>
      <p:pic>
        <p:nvPicPr>
          <p:cNvPr id="13" name="Picture 12" descr="A person holding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722DDC0A-A7CE-7E8F-3EF7-14E37527D5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939" y="2068643"/>
            <a:ext cx="2305050" cy="1360357"/>
          </a:xfrm>
          <a:prstGeom prst="rect">
            <a:avLst/>
          </a:prstGeom>
          <a:ln w="28575">
            <a:solidFill>
              <a:srgbClr val="5949E5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7B9996-77D3-CC21-487F-98DF9857AD77}"/>
              </a:ext>
            </a:extLst>
          </p:cNvPr>
          <p:cNvSpPr txBox="1"/>
          <p:nvPr/>
        </p:nvSpPr>
        <p:spPr>
          <a:xfrm>
            <a:off x="7959825" y="3608320"/>
            <a:ext cx="37152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To download and print off a template, click the icon below and follow the instructions on the sheet.</a:t>
            </a:r>
          </a:p>
        </p:txBody>
      </p:sp>
      <p:pic>
        <p:nvPicPr>
          <p:cNvPr id="19" name="Graphic 18" descr="Printer with solid fill">
            <a:hlinkClick r:id="rId7"/>
            <a:extLst>
              <a:ext uri="{FF2B5EF4-FFF2-40B4-BE49-F238E27FC236}">
                <a16:creationId xmlns:a16="http://schemas.microsoft.com/office/drawing/2014/main" id="{95C95F1B-B8B7-5E08-76BD-A545099C70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4499" y="4808649"/>
            <a:ext cx="1105930" cy="1105930"/>
          </a:xfrm>
          <a:prstGeom prst="rect">
            <a:avLst/>
          </a:prstGeom>
        </p:spPr>
      </p:pic>
      <p:pic>
        <p:nvPicPr>
          <p:cNvPr id="24" name="Graphic 23" descr="Right pointing backhand index with solid fill">
            <a:extLst>
              <a:ext uri="{FF2B5EF4-FFF2-40B4-BE49-F238E27FC236}">
                <a16:creationId xmlns:a16="http://schemas.microsoft.com/office/drawing/2014/main" id="{EB03BC65-77C3-808D-422B-06A335F429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4652393">
            <a:off x="10512790" y="2792480"/>
            <a:ext cx="914400" cy="914400"/>
          </a:xfrm>
          <a:prstGeom prst="rect">
            <a:avLst/>
          </a:prstGeom>
        </p:spPr>
      </p:pic>
      <p:pic>
        <p:nvPicPr>
          <p:cNvPr id="28" name="Graphic 27" descr="Right pointing backhand index with solid fill">
            <a:extLst>
              <a:ext uri="{FF2B5EF4-FFF2-40B4-BE49-F238E27FC236}">
                <a16:creationId xmlns:a16="http://schemas.microsoft.com/office/drawing/2014/main" id="{3F1E0EB9-487C-669D-2B6D-3C5E2B7735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4755483">
            <a:off x="10058639" y="5134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4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59768" cy="519880"/>
          </a:xfrm>
          <a:prstGeom prst="roundRect">
            <a:avLst>
              <a:gd name="adj" fmla="val 39836"/>
            </a:avLst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54786" y="599216"/>
            <a:ext cx="4023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Template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2EA504-9A2E-3E11-A2FE-9A0AE6FDCD7D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ECF61-D5BE-7D90-6CCF-8018C7156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32992F-ABA3-F710-D87E-1DDC9C1319EE}"/>
              </a:ext>
            </a:extLst>
          </p:cNvPr>
          <p:cNvSpPr txBox="1"/>
          <p:nvPr/>
        </p:nvSpPr>
        <p:spPr>
          <a:xfrm>
            <a:off x="1385020" y="2022161"/>
            <a:ext cx="3715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How to get your square: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A3662-38C8-D82B-E413-5C54F47F7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457" y="1572921"/>
            <a:ext cx="5025965" cy="126781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AE9A679-553E-3C05-2A1B-01F7D75EEF34}"/>
              </a:ext>
            </a:extLst>
          </p:cNvPr>
          <p:cNvSpPr/>
          <p:nvPr/>
        </p:nvSpPr>
        <p:spPr>
          <a:xfrm>
            <a:off x="794191" y="1752242"/>
            <a:ext cx="914303" cy="914303"/>
          </a:xfrm>
          <a:prstGeom prst="ellipse">
            <a:avLst/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8DCA3-1FC2-BB1C-2A7F-9996933B6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194" y="3037425"/>
            <a:ext cx="5123228" cy="22944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1AE328-927D-285E-8FE1-1746294EC11C}"/>
              </a:ext>
            </a:extLst>
          </p:cNvPr>
          <p:cNvSpPr txBox="1"/>
          <p:nvPr/>
        </p:nvSpPr>
        <p:spPr>
          <a:xfrm>
            <a:off x="1851993" y="3868793"/>
            <a:ext cx="2965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How to fold to make your fortune teller: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280979-C270-4C34-7F35-EFBFC35E8D9D}"/>
              </a:ext>
            </a:extLst>
          </p:cNvPr>
          <p:cNvSpPr/>
          <p:nvPr/>
        </p:nvSpPr>
        <p:spPr>
          <a:xfrm>
            <a:off x="794191" y="3694606"/>
            <a:ext cx="914303" cy="914303"/>
          </a:xfrm>
          <a:prstGeom prst="ellipse">
            <a:avLst/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3C2B59-424B-7EC2-51A7-9269AC48A36F}"/>
              </a:ext>
            </a:extLst>
          </p:cNvPr>
          <p:cNvSpPr txBox="1"/>
          <p:nvPr/>
        </p:nvSpPr>
        <p:spPr>
          <a:xfrm>
            <a:off x="9940422" y="2968968"/>
            <a:ext cx="843348" cy="830997"/>
          </a:xfrm>
          <a:prstGeom prst="rect">
            <a:avLst/>
          </a:prstGeom>
          <a:noFill/>
          <a:ln w="19050">
            <a:solidFill>
              <a:srgbClr val="5949E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Turn the folded square over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9AB14A-2C54-190D-2903-8A582D50A834}"/>
              </a:ext>
            </a:extLst>
          </p:cNvPr>
          <p:cNvSpPr txBox="1"/>
          <p:nvPr/>
        </p:nvSpPr>
        <p:spPr>
          <a:xfrm>
            <a:off x="6865373" y="5282449"/>
            <a:ext cx="2451621" cy="646331"/>
          </a:xfrm>
          <a:prstGeom prst="rect">
            <a:avLst/>
          </a:prstGeom>
          <a:noFill/>
          <a:ln w="19050">
            <a:solidFill>
              <a:srgbClr val="5949E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Fold this new square in half with the triangle sections should be on the inside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C7E02C-6BAE-F418-6065-8B3FC26D196B}"/>
              </a:ext>
            </a:extLst>
          </p:cNvPr>
          <p:cNvSpPr txBox="1"/>
          <p:nvPr/>
        </p:nvSpPr>
        <p:spPr>
          <a:xfrm>
            <a:off x="4437608" y="5399496"/>
            <a:ext cx="1751378" cy="461665"/>
          </a:xfrm>
          <a:prstGeom prst="rect">
            <a:avLst/>
          </a:prstGeom>
          <a:noFill/>
          <a:ln w="19050">
            <a:solidFill>
              <a:srgbClr val="5949E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Fold in each corner to meet the middle</a:t>
            </a:r>
          </a:p>
        </p:txBody>
      </p:sp>
    </p:spTree>
    <p:extLst>
      <p:ext uri="{BB962C8B-B14F-4D97-AF65-F5344CB8AC3E}">
        <p14:creationId xmlns:p14="http://schemas.microsoft.com/office/powerpoint/2010/main" val="23510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032768" cy="519880"/>
          </a:xfrm>
          <a:prstGeom prst="roundRect">
            <a:avLst>
              <a:gd name="adj" fmla="val 39836"/>
            </a:avLst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20496" y="599216"/>
            <a:ext cx="4023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Self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200" b="0" i="0" u="none" strike="noStrike" dirty="0">
                <a:effectLst/>
                <a:latin typeface="Century Gothic" panose="020B0502020202020204" pitchFamily="34" charset="0"/>
              </a:rPr>
              <a:t>Time to reflect on our lesson’s success criteria and think about how you found today’s learning… </a:t>
            </a:r>
            <a:endParaRPr lang="en-GB" sz="2200" b="0" i="0" dirty="0"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6CAE9E-DF75-F16B-D16F-976A1E4C1D77}"/>
              </a:ext>
            </a:extLst>
          </p:cNvPr>
          <p:cNvGrpSpPr/>
          <p:nvPr/>
        </p:nvGrpSpPr>
        <p:grpSpPr>
          <a:xfrm>
            <a:off x="6770044" y="3176143"/>
            <a:ext cx="4608878" cy="2221461"/>
            <a:chOff x="8493051" y="1844637"/>
            <a:chExt cx="4191300" cy="2020187"/>
          </a:xfrm>
        </p:grpSpPr>
        <p:sp>
          <p:nvSpPr>
            <p:cNvPr id="9" name="Freeform: Shape 53">
              <a:extLst>
                <a:ext uri="{FF2B5EF4-FFF2-40B4-BE49-F238E27FC236}">
                  <a16:creationId xmlns:a16="http://schemas.microsoft.com/office/drawing/2014/main" id="{6323E42F-39F9-3691-A2CC-DDCBB4B0CF6D}"/>
                </a:ext>
              </a:extLst>
            </p:cNvPr>
            <p:cNvSpPr/>
            <p:nvPr/>
          </p:nvSpPr>
          <p:spPr>
            <a:xfrm rot="5400000">
              <a:off x="11136832" y="953525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15" name="Freeform: Shape 54">
              <a:extLst>
                <a:ext uri="{FF2B5EF4-FFF2-40B4-BE49-F238E27FC236}">
                  <a16:creationId xmlns:a16="http://schemas.microsoft.com/office/drawing/2014/main" id="{B81B9A8C-65B3-B866-54E1-27D60DCB7194}"/>
                </a:ext>
              </a:extLst>
            </p:cNvPr>
            <p:cNvSpPr/>
            <p:nvPr/>
          </p:nvSpPr>
          <p:spPr>
            <a:xfrm rot="5400000">
              <a:off x="11136832" y="1592357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Freeform: Shape 55">
              <a:extLst>
                <a:ext uri="{FF2B5EF4-FFF2-40B4-BE49-F238E27FC236}">
                  <a16:creationId xmlns:a16="http://schemas.microsoft.com/office/drawing/2014/main" id="{E2373D40-3105-D650-ECB0-69850E731127}"/>
                </a:ext>
              </a:extLst>
            </p:cNvPr>
            <p:cNvSpPr/>
            <p:nvPr/>
          </p:nvSpPr>
          <p:spPr>
            <a:xfrm rot="5400000">
              <a:off x="11136832" y="2191171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Freeform: Shape 56">
              <a:extLst>
                <a:ext uri="{FF2B5EF4-FFF2-40B4-BE49-F238E27FC236}">
                  <a16:creationId xmlns:a16="http://schemas.microsoft.com/office/drawing/2014/main" id="{08DED620-BEFD-4895-F7F8-A1C036A4A4E7}"/>
                </a:ext>
              </a:extLst>
            </p:cNvPr>
            <p:cNvSpPr/>
            <p:nvPr/>
          </p:nvSpPr>
          <p:spPr>
            <a:xfrm flipH="1">
              <a:off x="9892417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id="{6C99EA6F-DBC3-DB5A-9302-D16E124C507C}"/>
                </a:ext>
              </a:extLst>
            </p:cNvPr>
            <p:cNvSpPr/>
            <p:nvPr/>
          </p:nvSpPr>
          <p:spPr>
            <a:xfrm>
              <a:off x="8503242" y="320272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Freeform: Shape 58">
              <a:extLst>
                <a:ext uri="{FF2B5EF4-FFF2-40B4-BE49-F238E27FC236}">
                  <a16:creationId xmlns:a16="http://schemas.microsoft.com/office/drawing/2014/main" id="{1CF7CA24-441B-6071-BB2D-2DCB9C79AED8}"/>
                </a:ext>
              </a:extLst>
            </p:cNvPr>
            <p:cNvSpPr/>
            <p:nvPr/>
          </p:nvSpPr>
          <p:spPr>
            <a:xfrm>
              <a:off x="8493051" y="260526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Freeform: Shape 61">
              <a:extLst>
                <a:ext uri="{FF2B5EF4-FFF2-40B4-BE49-F238E27FC236}">
                  <a16:creationId xmlns:a16="http://schemas.microsoft.com/office/drawing/2014/main" id="{808691A0-9277-D122-2BA2-378DE090DBB6}"/>
                </a:ext>
              </a:extLst>
            </p:cNvPr>
            <p:cNvSpPr/>
            <p:nvPr/>
          </p:nvSpPr>
          <p:spPr>
            <a:xfrm flipH="1">
              <a:off x="9892417" y="324545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Freeform: Shape 62">
              <a:extLst>
                <a:ext uri="{FF2B5EF4-FFF2-40B4-BE49-F238E27FC236}">
                  <a16:creationId xmlns:a16="http://schemas.microsoft.com/office/drawing/2014/main" id="{2BDFB13B-3397-E1FB-2C5A-F6851D7ED95E}"/>
                </a:ext>
              </a:extLst>
            </p:cNvPr>
            <p:cNvSpPr/>
            <p:nvPr/>
          </p:nvSpPr>
          <p:spPr>
            <a:xfrm flipH="1">
              <a:off x="9883555" y="264664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Freeform: Shape 67">
              <a:extLst>
                <a:ext uri="{FF2B5EF4-FFF2-40B4-BE49-F238E27FC236}">
                  <a16:creationId xmlns:a16="http://schemas.microsoft.com/office/drawing/2014/main" id="{3269F392-E419-F8BF-95ED-E1508D54954E}"/>
                </a:ext>
              </a:extLst>
            </p:cNvPr>
            <p:cNvSpPr/>
            <p:nvPr/>
          </p:nvSpPr>
          <p:spPr>
            <a:xfrm>
              <a:off x="8494380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814A034-E711-BAE1-331F-4FBDD8360781}"/>
                </a:ext>
              </a:extLst>
            </p:cNvPr>
            <p:cNvSpPr/>
            <p:nvPr/>
          </p:nvSpPr>
          <p:spPr>
            <a:xfrm>
              <a:off x="9047644" y="1844637"/>
              <a:ext cx="1034903" cy="20201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96F7B4E-4B06-5D7A-6F21-DEA2C00C6679}"/>
                </a:ext>
              </a:extLst>
            </p:cNvPr>
            <p:cNvSpPr/>
            <p:nvPr/>
          </p:nvSpPr>
          <p:spPr>
            <a:xfrm>
              <a:off x="9107895" y="1902230"/>
              <a:ext cx="914400" cy="1905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8BA08A-4A26-A41E-E2BD-6DE0A3051D90}"/>
                </a:ext>
              </a:extLst>
            </p:cNvPr>
            <p:cNvSpPr/>
            <p:nvPr/>
          </p:nvSpPr>
          <p:spPr>
            <a:xfrm>
              <a:off x="9318478" y="2009611"/>
              <a:ext cx="493233" cy="4932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EA24CA-10DD-2CF5-270A-E0E058560633}"/>
                </a:ext>
              </a:extLst>
            </p:cNvPr>
            <p:cNvSpPr/>
            <p:nvPr/>
          </p:nvSpPr>
          <p:spPr>
            <a:xfrm>
              <a:off x="9308217" y="2587053"/>
              <a:ext cx="493233" cy="49323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4C470A-3597-CCB0-BA1B-7FAB8B3AEB9C}"/>
                </a:ext>
              </a:extLst>
            </p:cNvPr>
            <p:cNvSpPr/>
            <p:nvPr/>
          </p:nvSpPr>
          <p:spPr>
            <a:xfrm>
              <a:off x="9308217" y="3164494"/>
              <a:ext cx="493233" cy="493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A4BDD432-4A3D-F652-737C-9CCF9D6A8B6F}"/>
                </a:ext>
              </a:extLst>
            </p:cNvPr>
            <p:cNvSpPr/>
            <p:nvPr/>
          </p:nvSpPr>
          <p:spPr>
            <a:xfrm>
              <a:off x="9365077" y="2068005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1C72047-BA1E-5935-AD57-C686DF3CB6CF}"/>
                </a:ext>
              </a:extLst>
            </p:cNvPr>
            <p:cNvSpPr/>
            <p:nvPr/>
          </p:nvSpPr>
          <p:spPr>
            <a:xfrm>
              <a:off x="9360877" y="265417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44DEF7C0-9AAC-C10E-FDD4-2978AE8CFC49}"/>
                </a:ext>
              </a:extLst>
            </p:cNvPr>
            <p:cNvSpPr/>
            <p:nvPr/>
          </p:nvSpPr>
          <p:spPr>
            <a:xfrm>
              <a:off x="9360598" y="323660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29BE329-5118-94F8-145D-DD1044016462}"/>
                </a:ext>
              </a:extLst>
            </p:cNvPr>
            <p:cNvSpPr txBox="1"/>
            <p:nvPr/>
          </p:nvSpPr>
          <p:spPr>
            <a:xfrm>
              <a:off x="10163251" y="2131712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latin typeface="Century Gothic" panose="020B0502020202020204" pitchFamily="34" charset="0"/>
                </a:rPr>
                <a:t>I need more help</a:t>
              </a:r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091BC28B-8057-68F4-F595-8C4FE9F5974F}"/>
                </a:ext>
              </a:extLst>
            </p:cNvPr>
            <p:cNvSpPr txBox="1"/>
            <p:nvPr/>
          </p:nvSpPr>
          <p:spPr>
            <a:xfrm>
              <a:off x="10163251" y="2799204"/>
              <a:ext cx="2419638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latin typeface="Century Gothic" panose="020B0502020202020204" pitchFamily="34" charset="0"/>
                </a:rPr>
                <a:t>I am getting there</a:t>
              </a: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2A0F9DAD-2DCE-3CE2-2A56-837D2E4FFD1C}"/>
                </a:ext>
              </a:extLst>
            </p:cNvPr>
            <p:cNvSpPr txBox="1"/>
            <p:nvPr/>
          </p:nvSpPr>
          <p:spPr>
            <a:xfrm>
              <a:off x="10156244" y="3389446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latin typeface="Century Gothic" panose="020B0502020202020204" pitchFamily="34" charset="0"/>
                </a:rPr>
                <a:t>I can do this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66854501-0E21-A3B3-3956-8806B96DE3B0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C7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8" name="Graphic 37" descr="Clipboard Ticked with solid fill">
            <a:extLst>
              <a:ext uri="{FF2B5EF4-FFF2-40B4-BE49-F238E27FC236}">
                <a16:creationId xmlns:a16="http://schemas.microsoft.com/office/drawing/2014/main" id="{1A296A4D-F81A-9CDD-246A-E8439DE7F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4700" y="532167"/>
            <a:ext cx="646331" cy="6463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D4E4C5-E020-B137-8359-0D7D7DFB03C3}"/>
              </a:ext>
            </a:extLst>
          </p:cNvPr>
          <p:cNvSpPr txBox="1"/>
          <p:nvPr/>
        </p:nvSpPr>
        <p:spPr>
          <a:xfrm>
            <a:off x="616483" y="2621149"/>
            <a:ext cx="5999627" cy="27469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Create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 a paper fortune teller </a:t>
            </a: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following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 a set of instructions.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Use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 my knowledge (and reliable sources) to </a:t>
            </a: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select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 appropriate questions or topics about online safety to </a:t>
            </a: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discuss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Use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 the fortune teller correctly to </a:t>
            </a: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select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 a topic or question for discussion.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Listen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 to and </a:t>
            </a: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respect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 others when they </a:t>
            </a:r>
            <a:r>
              <a:rPr lang="en-GB" sz="2000" b="1" dirty="0">
                <a:solidFill>
                  <a:srgbClr val="191919"/>
                </a:solidFill>
                <a:latin typeface="Century Gothic"/>
                <a:cs typeface="Segoe UI"/>
              </a:rPr>
              <a:t>talk</a:t>
            </a:r>
            <a:r>
              <a:rPr lang="en-GB" sz="2000" dirty="0">
                <a:solidFill>
                  <a:srgbClr val="191919"/>
                </a:solidFill>
                <a:latin typeface="Century Gothic"/>
                <a:cs typeface="Segoe UI"/>
              </a:rPr>
              <a:t>.</a:t>
            </a:r>
            <a:endParaRPr lang="en-US" sz="2000" dirty="0">
              <a:solidFill>
                <a:srgbClr val="191919"/>
              </a:solidFill>
              <a:latin typeface="Century Gothic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59848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88e16-e659-4862-bf1f-47ce16bd783b">
      <Terms xmlns="http://schemas.microsoft.com/office/infopath/2007/PartnerControls"/>
    </lcf76f155ced4ddcb4097134ff3c332f>
    <TaxCatchAll xmlns="0e5d574d-2439-459d-83f9-e7b36e52a1ee" xsi:nil="true"/>
    <ClassroomColour xmlns="b4888e16-e659-4862-bf1f-47ce16bd783b">Indigo</ClassroomColour>
    <Linkedresourcestest xmlns="b4888e16-e659-4862-bf1f-47ce16bd783b" xsi:nil="true"/>
    <LinkedResources xmlns="b4888e16-e659-4862-bf1f-47ce16bd783b">
      <Url>https://glowscotland.sharepoint.com/:b:/r/sites/NLVirtualClassrooms/Virtual%20Classrooms/Indigo/Literacy/Listening%20and%20Talking/Tools%20for%20Listening%20and%20Talking/Fortune%20Teller%20Template_Indigo.pdf?csf=1&amp;web=1&amp;e=ilpW2x</Url>
      <Description>Fortune Teller Template</Description>
    </LinkedResources>
    <ResourceDescription xmlns="b4888e16-e659-4862-bf1f-47ce16bd783b">Discuss ways to stay safe online by making a fortune teller.</ResourceDescription>
    <Resourcetype xmlns="b4888e16-e659-4862-bf1f-47ce16bd783b">Lesson</Resource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3FB0840619E4DA75E53703A2D75DE" ma:contentTypeVersion="20" ma:contentTypeDescription="Create a new document." ma:contentTypeScope="" ma:versionID="dd634ac7be4937b1dd88fda947e14bc7">
  <xsd:schema xmlns:xsd="http://www.w3.org/2001/XMLSchema" xmlns:xs="http://www.w3.org/2001/XMLSchema" xmlns:p="http://schemas.microsoft.com/office/2006/metadata/properties" xmlns:ns2="b4888e16-e659-4862-bf1f-47ce16bd783b" xmlns:ns3="0e5d574d-2439-459d-83f9-e7b36e52a1ee" targetNamespace="http://schemas.microsoft.com/office/2006/metadata/properties" ma:root="true" ma:fieldsID="0e4beafacbc2f5a1c62e7641e2cbe607" ns2:_="" ns3:_="">
    <xsd:import namespace="b4888e16-e659-4862-bf1f-47ce16bd783b"/>
    <xsd:import namespace="0e5d574d-2439-459d-83f9-e7b36e52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roomColour" minOccurs="0"/>
                <xsd:element ref="ns2:Resourcetype" minOccurs="0"/>
                <xsd:element ref="ns2:LinkedResources" minOccurs="0"/>
                <xsd:element ref="ns2:ResourceDescription" minOccurs="0"/>
                <xsd:element ref="ns2:Linkedresourcestest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8e16-e659-4862-bf1f-47ce16bd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lassroomColour" ma:index="16" nillable="true" ma:displayName="Classroom Colour" ma:format="Dropdown" ma:internalName="ClassroomColour">
      <xsd:simpleType>
        <xsd:restriction base="dms:Choice">
          <xsd:enumeration value="Indigo"/>
          <xsd:enumeration value="Orange"/>
          <xsd:enumeration value="Green"/>
          <xsd:enumeration value="Blue"/>
          <xsd:enumeration value="Red"/>
          <xsd:enumeration value="Violet"/>
          <xsd:enumeration value="Yellow"/>
          <xsd:enumeration value="Lilac"/>
          <xsd:enumeration value="Magenta"/>
          <xsd:enumeration value="Zebra"/>
        </xsd:restriction>
      </xsd:simpleType>
    </xsd:element>
    <xsd:element name="Resourcetype" ma:index="17" nillable="true" ma:displayName="Resource type" ma:default="Lesson" ma:format="Dropdown" ma:internalName="Resourcetype">
      <xsd:simpleType>
        <xsd:restriction base="dms:Choice">
          <xsd:enumeration value="Lesson"/>
          <xsd:enumeration value="Digital Template"/>
          <xsd:enumeration value="Printable Resource"/>
          <xsd:enumeration value="Book Talks"/>
          <xsd:enumeration value="Chilli Challenge"/>
          <xsd:enumeration value="Reference Sheet"/>
          <xsd:enumeration value="Choice Board"/>
          <xsd:enumeration value="Interactive Resource"/>
          <xsd:enumeration value="Challenge Card"/>
          <xsd:enumeration value="Modelled Example"/>
          <xsd:enumeration value="Home Page"/>
          <xsd:enumeration value="Video"/>
        </xsd:restriction>
      </xsd:simpleType>
    </xsd:element>
    <xsd:element name="LinkedResources" ma:index="19" nillable="true" ma:displayName="Linked Resources" ma:format="Image" ma:internalName="Linked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ourceDescription" ma:index="20" nillable="true" ma:displayName="Resource Description" ma:format="Dropdown" ma:internalName="ResourceDescription">
      <xsd:simpleType>
        <xsd:restriction base="dms:Note">
          <xsd:maxLength value="255"/>
        </xsd:restriction>
      </xsd:simpleType>
    </xsd:element>
    <xsd:element name="Linkedresourcestest" ma:index="21" nillable="true" ma:displayName="Linked resources test" ma:format="Dropdown" ma:internalName="Linkedresourcestest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d574d-2439-459d-83f9-e7b36e52a1e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d94cca-c374-4dc2-9281-5685114859bd}" ma:internalName="TaxCatchAll" ma:showField="CatchAllData" ma:web="0e5d574d-2439-459d-83f9-e7b36e52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6A0BEB-6323-41EF-AC66-66D65B8AEA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4B6A75-A78A-4EEE-93FE-3B4A272189DC}">
  <ds:schemaRefs>
    <ds:schemaRef ds:uri="http://www.w3.org/XML/1998/namespace"/>
    <ds:schemaRef ds:uri="http://purl.org/dc/terms/"/>
    <ds:schemaRef ds:uri="b4888e16-e659-4862-bf1f-47ce16bd783b"/>
    <ds:schemaRef ds:uri="http://schemas.microsoft.com/office/2006/metadata/properties"/>
    <ds:schemaRef ds:uri="http://purl.org/dc/elements/1.1/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9FEE1A-6FB1-4D2E-9A42-E650ED3BD3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8e16-e659-4862-bf1f-47ce16bd783b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751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Tools for Listening and Talking</dc:subject>
  <dc:creator>Mrs Chand</dc:creator>
  <cp:lastModifiedBy>Mrs Lynch</cp:lastModifiedBy>
  <cp:revision>17</cp:revision>
  <dcterms:created xsi:type="dcterms:W3CDTF">2023-04-18T10:06:36Z</dcterms:created>
  <dcterms:modified xsi:type="dcterms:W3CDTF">2023-09-20T10:48:12Z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0x01010002E3FB0840619E4DA75E53703A2D75DE</vt:lpwstr>
  </property>
  <property fmtid="{D5CDD505-2E9C-101B-9397-08002B2CF9AE}" pid="3" name="MediaServiceImageTags">
    <vt:lpwstr/>
  </property>
</Properties>
</file>