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8" r:id="rId5"/>
    <p:sldId id="263" r:id="rId6"/>
    <p:sldId id="281" r:id="rId7"/>
    <p:sldId id="267" r:id="rId8"/>
    <p:sldId id="274" r:id="rId9"/>
    <p:sldId id="273" r:id="rId10"/>
    <p:sldId id="268" r:id="rId11"/>
    <p:sldId id="26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5FC"/>
    <a:srgbClr val="F7F0FD"/>
    <a:srgbClr val="72D5FF"/>
    <a:srgbClr val="B6E7F8"/>
    <a:srgbClr val="5949E5"/>
    <a:srgbClr val="BD8BFF"/>
    <a:srgbClr val="DDC1FF"/>
    <a:srgbClr val="3B3838"/>
    <a:srgbClr val="FFFFFF"/>
    <a:srgbClr val="BE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9E914-0401-46FC-A42E-D6F88B4817EA}" v="3" dt="2023-09-04T11:24:55.134"/>
    <p1510:client id="{1FD01EAA-F27B-4957-A226-EE9CDE7A856A}" v="2" dt="2023-09-04T12:50:55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329C-51CE-4C23-8E71-56538228FB8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8775-62F4-46D6-849F-607A7F07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8E76-C5CD-25D8-0A62-7CF1ACE1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A90F-F68A-ED71-E744-DE9F8925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77EE-85FB-C645-9B5C-14A397B5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05B-C5FD-EC7C-E7DD-56CB66A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6720-40B0-BD47-8CC9-65F9890D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99E-42BF-0F50-30E4-0FC98FC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CC06-3F51-B0D5-296D-FA1C4769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D18-6FC3-1834-6343-82D3D25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83BD-C2F8-DC83-D1D0-997DC3E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1431-618C-DA81-F9AC-6285F2B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E1A0-8478-1A5D-F11A-683522A2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DC481-9439-F3F6-5DD7-761A7352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324-C500-C606-BD35-C95F8D01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84E7-7D0B-64C3-4061-BAF2E3E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75C-981F-62F6-CA9E-55AD4AB9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5A0-3478-6C29-9D53-CC6375E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7053-2F27-EFF0-D48F-889A5B73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BBD-ACD6-ECA3-8D96-0410DD8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665E-7021-949F-04F4-4DA342D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D3E-8EE5-FFBF-548E-AA0A77B7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465F-06DA-5451-B78B-D253FB7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31A5-692B-ABAC-0F74-4A7447B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30D-4458-159B-9567-52F9C12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F3D3-18D3-7257-5F1D-06E3E35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37CB-5F1D-BB69-AFA9-0745D32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279-BC0C-0FDB-6A99-F04CE8B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978B-2BB2-A83B-EF56-E38925615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66AE-7C93-71BA-9E9D-144D33D3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4E72-23BE-C131-716F-B0AAFF72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3C7-2D24-F95F-EE08-05F5D9D9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8916C-CDB0-D944-2EE3-0719FD62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F928-6CAA-9C3B-EC54-2000303A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0F9-C57E-30EA-F770-3AC4C6A9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7900-A605-9B60-544C-A167443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94DF-2D27-0E76-9B5C-87CCCF4E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0DE27-A551-AC3E-E36F-7229BF04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0142-130D-C5A8-5871-29706DA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96819-F0AD-13D3-D430-67369684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F5AD-20F2-BADF-E252-F62B93F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F0CA-9D91-B57F-D0BB-6B60F02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35124-CF2F-B952-DD47-EAAFB9F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93E4-D11D-2B68-CA2C-176D59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74CF-1B2E-ADF1-6197-2D2391CA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6FF3E-7782-08B4-A88C-24D03B3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86669-3182-376B-92BA-41E10E7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5E1-887C-40A3-0749-62A1BD9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23-02A0-714F-BCBA-2FBB69DC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164-962B-5E2E-83AD-AD10C9C7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FEBE1-BF48-9AA2-7A50-D1E41231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3518-681B-EA0E-5506-D598A1E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CE17-C551-B4D2-AB51-402691B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627B-DB77-793B-98C9-A1CFB8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649-8D4F-1C1D-7409-0FBC36FE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ADC-500C-7AB6-451B-6DD86AB85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E316-3A39-E320-FBF9-1BFFB538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609F-5FB6-428C-CDED-E3C4039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F88B-3254-233B-E655-7B9E2DC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0CC-4C17-9135-254C-65258C9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0A8-28DC-8355-692F-AFAA41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5E2F-ABE6-72AB-4ACF-08EEFFEE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D486-FEBA-A8AC-F452-3C818B9D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432F-16F4-13EE-6808-F31CD2A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91FF-CB00-580A-FF47-189D8E4F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https://www.bbc.co.uk/teach/class-clips-video/maths-ks1--ks2-how-to-use-arrays-to-multiply/zrks38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creenshot, computer, software&#10;&#10;Description automatically generated">
            <a:extLst>
              <a:ext uri="{FF2B5EF4-FFF2-40B4-BE49-F238E27FC236}">
                <a16:creationId xmlns:a16="http://schemas.microsoft.com/office/drawing/2014/main" id="{E7D4E2A7-4994-8CFE-52A9-10BD121D63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D94F6F-5C2D-61A0-6B7C-2F5B9F4270DA}"/>
              </a:ext>
            </a:extLst>
          </p:cNvPr>
          <p:cNvSpPr txBox="1"/>
          <p:nvPr/>
        </p:nvSpPr>
        <p:spPr>
          <a:xfrm>
            <a:off x="2814976" y="2413336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Arrays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A028825-DBA8-4EBC-2C9D-BBA040430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989" y="1778000"/>
            <a:ext cx="3020472" cy="30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0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, display, operating system&#10;&#10;Description automatically generated">
            <a:extLst>
              <a:ext uri="{FF2B5EF4-FFF2-40B4-BE49-F238E27FC236}">
                <a16:creationId xmlns:a16="http://schemas.microsoft.com/office/drawing/2014/main" id="{48BBDE67-C1C4-FD93-F60F-7E3563EEEA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B6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B6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15766" y="589225"/>
            <a:ext cx="4668514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Learning Intention</a:t>
            </a:r>
            <a:endParaRPr lang="en-GB" sz="3400">
              <a:latin typeface="Century Gothic"/>
            </a:endParaRPr>
          </a:p>
          <a:p>
            <a:endParaRPr lang="en-GB" sz="3400" b="1" dirty="0">
              <a:latin typeface="Century Gothic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CF0E430-D4A5-B1AA-ABD0-36FD6319E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785" y="644827"/>
            <a:ext cx="576162" cy="5761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B170B3-D7B5-6769-546E-A3D1AF81EF4D}"/>
              </a:ext>
            </a:extLst>
          </p:cNvPr>
          <p:cNvSpPr/>
          <p:nvPr/>
        </p:nvSpPr>
        <p:spPr>
          <a:xfrm>
            <a:off x="593332" y="2767922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B6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72E537-E101-09C1-6201-A3063B031BAA}"/>
              </a:ext>
            </a:extLst>
          </p:cNvPr>
          <p:cNvSpPr/>
          <p:nvPr/>
        </p:nvSpPr>
        <p:spPr>
          <a:xfrm>
            <a:off x="4998922" y="2565715"/>
            <a:ext cx="914303" cy="914303"/>
          </a:xfrm>
          <a:prstGeom prst="ellipse">
            <a:avLst/>
          </a:prstGeom>
          <a:solidFill>
            <a:srgbClr val="B6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502A7-A282-0710-69E4-F41602849632}"/>
              </a:ext>
            </a:extLst>
          </p:cNvPr>
          <p:cNvSpPr txBox="1"/>
          <p:nvPr/>
        </p:nvSpPr>
        <p:spPr>
          <a:xfrm>
            <a:off x="715766" y="2715089"/>
            <a:ext cx="466851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Success Criteria</a:t>
            </a:r>
            <a:endParaRPr lang="en-US" sz="3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D91B31-CDA3-BA58-5CBF-7CA58B127028}"/>
              </a:ext>
            </a:extLst>
          </p:cNvPr>
          <p:cNvSpPr txBox="1"/>
          <p:nvPr/>
        </p:nvSpPr>
        <p:spPr>
          <a:xfrm>
            <a:off x="594139" y="3631095"/>
            <a:ext cx="890546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Recognise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multiplication as repeated addition.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Recall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multiplication facts. </a:t>
            </a:r>
            <a:r>
              <a:rPr lang="en-US" sz="2200" dirty="0">
                <a:solidFill>
                  <a:srgbClr val="191919"/>
                </a:solidFill>
                <a:latin typeface="Century Gothic"/>
                <a:cs typeface="Segoe UI"/>
              </a:rPr>
              <a:t>​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B5AF64-6379-FA62-C095-9FBE71582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753" y="2750015"/>
            <a:ext cx="548640" cy="54864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E04858E4-7096-7C9A-7FE4-002168390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34" y="2263396"/>
            <a:ext cx="3738929" cy="3738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5A4151-1585-1BDB-14FF-8A5C33134330}"/>
              </a:ext>
            </a:extLst>
          </p:cNvPr>
          <p:cNvSpPr txBox="1"/>
          <p:nvPr/>
        </p:nvSpPr>
        <p:spPr>
          <a:xfrm>
            <a:off x="593332" y="1429050"/>
            <a:ext cx="1088290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Century Gothic"/>
              </a:rPr>
              <a:t>We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are 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Century Gothic"/>
              </a:rPr>
              <a:t>learning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to </a:t>
            </a:r>
            <a:r>
              <a:rPr lang="en-GB" sz="2200" b="1" dirty="0">
                <a:solidFill>
                  <a:srgbClr val="000000"/>
                </a:solidFill>
                <a:latin typeface="Century Gothic"/>
              </a:rPr>
              <a:t>multiply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 using arrays.</a:t>
            </a:r>
            <a:endParaRPr lang="en-US" sz="2200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335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display, operating system&#10;&#10;Description automatically generated">
            <a:extLst>
              <a:ext uri="{FF2B5EF4-FFF2-40B4-BE49-F238E27FC236}">
                <a16:creationId xmlns:a16="http://schemas.microsoft.com/office/drawing/2014/main" id="{99D13550-0668-D202-C414-5BED7C818D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B6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B6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599216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Introduction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ABD43-4A26-0B56-6114-EFD2093C2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59E1C2-D094-DA08-65A7-A2B6AB7ACA82}"/>
              </a:ext>
            </a:extLst>
          </p:cNvPr>
          <p:cNvSpPr txBox="1"/>
          <p:nvPr/>
        </p:nvSpPr>
        <p:spPr>
          <a:xfrm>
            <a:off x="620073" y="1460396"/>
            <a:ext cx="1088290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will be learning to multiplication calculations using arrays. </a:t>
            </a:r>
          </a:p>
          <a:p>
            <a:pPr algn="l" rtl="0" fontAlgn="base"/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Arrays help us split objects into different groups and multiply them, making it a lot easier and quicker than counting each item individually!</a:t>
            </a:r>
          </a:p>
          <a:p>
            <a:pPr algn="l" rtl="0" fontAlgn="base"/>
            <a:endParaRPr lang="en-GB" sz="2400" b="0" i="0" dirty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/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In this resource, you will make arrays to help answer multiplication calculations. </a:t>
            </a:r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8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display, operating system&#10;&#10;Description automatically generated">
            <a:extLst>
              <a:ext uri="{FF2B5EF4-FFF2-40B4-BE49-F238E27FC236}">
                <a16:creationId xmlns:a16="http://schemas.microsoft.com/office/drawing/2014/main" id="{B87F03F5-63B8-51AA-8FEF-E29A9992C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5881711-9451-4170-37B6-D709887FA733}"/>
              </a:ext>
            </a:extLst>
          </p:cNvPr>
          <p:cNvSpPr/>
          <p:nvPr/>
        </p:nvSpPr>
        <p:spPr>
          <a:xfrm>
            <a:off x="5070715" y="398471"/>
            <a:ext cx="914303" cy="914303"/>
          </a:xfrm>
          <a:prstGeom prst="ellipse">
            <a:avLst/>
          </a:prstGeom>
          <a:solidFill>
            <a:srgbClr val="E1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052A1E-65D0-E180-7C4F-ACA1F49334C9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E1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731DB5-44CC-5C9D-78CA-1A07B6450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2859">
            <a:off x="8032274" y="1999785"/>
            <a:ext cx="3329475" cy="332947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0D48ABF-6519-59B9-CA61-A4FF688A88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0543"/>
          <a:stretch/>
        </p:blipFill>
        <p:spPr>
          <a:xfrm>
            <a:off x="2358197" y="1447768"/>
            <a:ext cx="8657534" cy="43564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07517C1-1F2A-75EB-66E1-A342DA4298B9}"/>
              </a:ext>
            </a:extLst>
          </p:cNvPr>
          <p:cNvSpPr txBox="1"/>
          <p:nvPr/>
        </p:nvSpPr>
        <p:spPr>
          <a:xfrm>
            <a:off x="723761" y="626375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Let’s Learn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10974C-F01B-A4E4-88C8-07E820917AE7}"/>
              </a:ext>
            </a:extLst>
          </p:cNvPr>
          <p:cNvSpPr txBox="1"/>
          <p:nvPr/>
        </p:nvSpPr>
        <p:spPr>
          <a:xfrm>
            <a:off x="606385" y="2875000"/>
            <a:ext cx="25909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entury Gothic" panose="020B0502020202020204" pitchFamily="34" charset="0"/>
              </a:rPr>
              <a:t>Visit the website to further your learning about arrays.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5E0702-3B46-C9E3-CFEC-677519126AE5}"/>
              </a:ext>
            </a:extLst>
          </p:cNvPr>
          <p:cNvSpPr/>
          <p:nvPr/>
        </p:nvSpPr>
        <p:spPr>
          <a:xfrm>
            <a:off x="3949700" y="1799741"/>
            <a:ext cx="5486400" cy="3479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1ED733F-7F99-DFF3-4C70-90C3E45B68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694" y="593347"/>
            <a:ext cx="583956" cy="583956"/>
          </a:xfrm>
          <a:prstGeom prst="rect">
            <a:avLst/>
          </a:prstGeom>
        </p:spPr>
      </p:pic>
      <p:pic>
        <p:nvPicPr>
          <p:cNvPr id="25" name="Picture 24">
            <a:hlinkClick r:id="rId7"/>
            <a:extLst>
              <a:ext uri="{FF2B5EF4-FFF2-40B4-BE49-F238E27FC236}">
                <a16:creationId xmlns:a16="http://schemas.microsoft.com/office/drawing/2014/main" id="{A1DA0313-BFDB-22DD-844F-9F96364AF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0691" y="2239341"/>
            <a:ext cx="4532546" cy="25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2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display, operating system&#10;&#10;Description automatically generated">
            <a:extLst>
              <a:ext uri="{FF2B5EF4-FFF2-40B4-BE49-F238E27FC236}">
                <a16:creationId xmlns:a16="http://schemas.microsoft.com/office/drawing/2014/main" id="{A6D79293-139F-BF61-E0D6-0EDEB0AC99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62FB71-18C5-3984-A9D2-6491375B8F4D}"/>
              </a:ext>
            </a:extLst>
          </p:cNvPr>
          <p:cNvSpPr/>
          <p:nvPr/>
        </p:nvSpPr>
        <p:spPr>
          <a:xfrm>
            <a:off x="185571" y="151966"/>
            <a:ext cx="4020917" cy="519880"/>
          </a:xfrm>
          <a:prstGeom prst="roundRect">
            <a:avLst>
              <a:gd name="adj" fmla="val 39836"/>
            </a:avLst>
          </a:prstGeom>
          <a:solidFill>
            <a:srgbClr val="E1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D2105D-6D49-CDAD-DF79-6A63C30254B6}"/>
              </a:ext>
            </a:extLst>
          </p:cNvPr>
          <p:cNvSpPr txBox="1"/>
          <p:nvPr/>
        </p:nvSpPr>
        <p:spPr>
          <a:xfrm>
            <a:off x="232382" y="51139"/>
            <a:ext cx="41458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Arrays Example</a:t>
            </a:r>
          </a:p>
        </p:txBody>
      </p:sp>
      <p:graphicFrame>
        <p:nvGraphicFramePr>
          <p:cNvPr id="8" name="Table 36">
            <a:extLst>
              <a:ext uri="{FF2B5EF4-FFF2-40B4-BE49-F238E27FC236}">
                <a16:creationId xmlns:a16="http://schemas.microsoft.com/office/drawing/2014/main" id="{402F7596-FBDB-C24D-B9CD-46934B8CC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2328"/>
              </p:ext>
            </p:extLst>
          </p:nvPr>
        </p:nvGraphicFramePr>
        <p:xfrm>
          <a:off x="4613096" y="410966"/>
          <a:ext cx="7160731" cy="5578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9012">
                  <a:extLst>
                    <a:ext uri="{9D8B030D-6E8A-4147-A177-3AD203B41FA5}">
                      <a16:colId xmlns:a16="http://schemas.microsoft.com/office/drawing/2014/main" val="4082915772"/>
                    </a:ext>
                  </a:extLst>
                </a:gridCol>
                <a:gridCol w="1841719">
                  <a:extLst>
                    <a:ext uri="{9D8B030D-6E8A-4147-A177-3AD203B41FA5}">
                      <a16:colId xmlns:a16="http://schemas.microsoft.com/office/drawing/2014/main" val="2904113978"/>
                    </a:ext>
                  </a:extLst>
                </a:gridCol>
              </a:tblGrid>
              <a:tr h="41149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Arrays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Calculation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973170"/>
                  </a:ext>
                </a:extLst>
              </a:tr>
              <a:tr h="5167372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x 6 = 30</a:t>
                      </a:r>
                    </a:p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 x 5 = 30 </a:t>
                      </a:r>
                    </a:p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4661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046FD5A-E5AB-13D7-741F-54D8CAC14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92A9B6-BE63-9F96-47E5-2169068CE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069380-4BC4-9DEB-1EBA-69CABA7CC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FA7863-BA70-76C1-8AA8-196B08916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207B3A-5214-5A14-7583-A9BB6F751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34F2AA-52CD-C667-72BD-FEE35614DE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83B570-BFE0-3459-6061-D966F25205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6C3F3F-B059-7369-B294-9731E85F5C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AE1092-13B0-289E-B141-926E796858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1C3280-B12E-7ECF-ACF6-DEDE0EA1EB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34A469-7A6E-7270-3390-95B5474C10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22A190-70EB-6EBA-6ECC-650D88902D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0E8E12-2C1F-C3D3-ABC3-BCB56A15A7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E6AE9A-D0C9-2F8A-A7D9-0CC5190CCD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A4ECA1-66E5-0179-922A-4D68613395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3FF424-50D4-BD13-7384-87D4FB3CB4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170F23-EC77-4B68-04C8-B8A1A462A7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A6E215C-3569-01E5-B2F7-9AC8A8FD2C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D72812-EEDF-A257-576C-7793F465D4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4B21EF-94F1-DD88-EDAA-C4949DA38E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897DC2A-35F0-174F-19C6-02A8E32487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CDA60A-417D-13FC-D6F6-369D253BA8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8A809B2-48F4-FD7F-AA84-38BAB3FC33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55549A-335B-3E5D-50D2-5AC16B3891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73ABA68-DBAB-3507-12F1-BAE77F384E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509A21-A440-0CE6-EE61-BDB6BDDA05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5091EA8-E5B3-1269-93BB-4699887481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B9434FA-1BDB-889E-F558-C6ECEBBF48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86D431C-FD4E-A3C8-D2BD-B6AF46D59E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718ADF7-DC17-0911-F98D-8C53C2BC51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4FA617C-B5DE-5FC5-3825-AE47C385A0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E52769C-2750-F975-F5EF-023F788979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E73E9F1-BB3E-C195-E8D9-E8F0DCB554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4BF4FC7-BA3B-D87C-12EC-D557A70CC8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D1938D8-7ADA-05AD-65F9-0FF1CE8C7D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BFD4B4F-ECB8-83C3-AD82-A7995DCF9F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273FFB3-6C3C-2A01-A159-0FEB4EF21C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65FA84D-46CA-DFFF-AC8C-3B84583243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ACF482A-B939-C04B-858E-D4B1375E33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E202A1D-38CD-806D-A84A-14E2964D8C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E8B3A73-5F38-8773-F3C4-A7E9F2F03C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8C99C76-8740-3AF8-7B63-59FE2A3F10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1ADE275-82F7-BFE3-BEF5-B059E79D8E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74EE643-0DBF-5A53-C923-DF5C50827B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BFA2F43-152E-8EEC-559B-518A354351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5655173-873B-6D77-9504-F8A2BAD100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2510B7F-54C1-6D50-86CC-CDF7307825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9309C8B-AB1B-9D80-1AB5-040947A84C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D0DEB32-F382-7A10-554A-74638C05D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8FB9259-E4FF-3B46-4120-B374434E32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E58AF04-2297-0B7F-EB8A-A135195C58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4DEA19A-0D3E-CFA9-0A22-368CA50392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8284534-0A0E-A796-1A39-8E331EBE98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BD71A72-7A6F-428C-B840-55C2D4205A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CDBB159-E3A3-D882-CE25-111F0DBBD9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61886AA-4EFB-2466-01E1-AE08BC8DF3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C7995CF-2A96-D089-3D1D-CB0A727727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4DF75C7-3472-12D6-5CCC-4860AB2E5F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FF8A405-8F62-0C0F-003A-4CB5EC2CC6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FE6989D-5B20-4918-F5E9-96B4D39462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BD1CA71-CADF-E93D-B09A-7D6038B4DA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330E87F-D56F-F745-69E8-77A3B9665C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5ABA61B-9E46-7306-86EB-6C142C3373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FCADCC-B374-A811-D53A-F785083E9E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C863944-096F-AAC6-BD47-0A58403BE4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FBB085C-C127-07E4-9FB8-F308D9342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5369B66-3D09-2C12-E28E-9704C10D39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D8E3CC7-DC9D-7548-31EB-728919F559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45B400-5461-D344-6CDC-54D20BF740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3908" y="3324490"/>
            <a:ext cx="1932599" cy="38408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30AF5A5-D1E3-7DA0-B951-310CF553EE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3908" y="2870062"/>
            <a:ext cx="1932599" cy="38408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CD671B6-CCA3-3AC3-556D-EA4440DF53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3908" y="2410721"/>
            <a:ext cx="1932599" cy="38408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2D5DB3A-D9E8-8DD3-3C56-1E806A482D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5213" y="1956645"/>
            <a:ext cx="1932599" cy="38408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34D9F605-2BD8-60E3-B250-6545211753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5213" y="1483457"/>
            <a:ext cx="1932599" cy="38408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054124A-E1D0-6A29-A679-9F20691F0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5214" y="991765"/>
            <a:ext cx="1932599" cy="38408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BCDCBC9-974D-1844-F0DD-8796E8451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A9623E5-4D39-5079-B22C-0C49A629E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E09010B7-906C-07FD-C4B8-7CD7FCFEF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79A3B15-9016-C8D8-B798-5DB5AB2189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D09A51C9-B23C-3A93-B914-479D773B8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9D4165C8-9B67-312B-F7EE-78710B826F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E3DC953-A441-7CB3-53A4-9B709C055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9253" y="2940409"/>
            <a:ext cx="2365453" cy="38408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2B88400-CB7D-4965-99B3-0396A8766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9254" y="2466843"/>
            <a:ext cx="2365453" cy="38408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A0EFF507-7F1E-F265-93C4-A5EDDEB6D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4419" y="1975150"/>
            <a:ext cx="2365453" cy="38408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99073063-0A75-ED56-9384-35A628EB4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4420" y="1483457"/>
            <a:ext cx="2365453" cy="38408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595F8FD6-88F3-9CFF-9107-0AD165B350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4421" y="991764"/>
            <a:ext cx="2365453" cy="38408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7D92372-4CC1-F957-B7DC-722D437FD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23C42DE-02BB-41B2-E8E0-F6F4D94CD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77D8D33-A973-2DCE-5E4B-15BB525DA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40AE0643-1FE0-B4AF-2C67-3355AAC01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B19FDFFD-B658-8D1B-A90B-48D3ACF5F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0668CF5-77F8-C7A2-4AFE-BDF150F96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986B33DF-25C8-FC82-0C83-B0BCCC5DA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66509ED4-1DD4-4D1C-7F6C-F2CC25EF8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1A73056D-747C-BC82-E000-132799EC64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3CD33CB0-4D76-9C65-974F-BC0ACE893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14BFFAAF-DAF9-A1CA-ED0A-72B263133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23B2E25-1780-67CF-2F96-0BE72DC39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A1718079-92A8-6F3D-D164-6F5FD73CA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47A16420-B86C-40AB-EBBF-B4418108C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60836DBD-1DE1-63FF-2C78-4DC29E675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C9F288EA-2AD4-DCEA-CB8C-C7EB01EAE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05511FBD-2D87-D4ED-2387-2CE920B43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1518424-F6B6-9285-07AA-C3C217C52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A78816D5-0DCB-CB3A-7451-1ED9CEA6F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CCB53AF0-FB61-F5C4-117F-A47C05E87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B58831E-720C-6B5E-715F-70066B8B0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7DB672BE-86D0-155F-8F99-CB613F744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A3284FDB-870A-8911-FAF9-8C4D3FB27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2A0EE14-D07E-4466-CED2-16537EDFD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FCA865E2-B7F9-27F9-9634-B263E4CAD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9D164864-BC1B-B851-2DD5-E3C3B6F6F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33C183F8-160F-4DEE-1DB5-BB3E06EC7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D4746D44-FE70-EBEB-71FF-6935C775F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3D024EF4-C00C-5FA0-94BE-C0C56DF30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FFE68098-885C-6F78-C7E7-4C3826043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30804ECE-C0DA-5FCD-56E2-B47CCE63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5C8609E8-FB72-70E9-E49C-598C1F984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679DD325-8C7E-8667-F0E0-4AF97DEF2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CA5540B0-F1CF-FB22-373A-C827048EA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D9DCEBCD-8BC8-2AD0-4D49-73489D9F3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CCEDD7E1-716F-7C73-7A4B-5074D7192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D6323CF2-ED53-100F-9C02-12DD189CD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A1527C9E-7C2E-08D4-BCFC-BCBEFB2C9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88A3E919-5571-0F0A-2754-29C8BA5A2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D55ECDC4-DC6F-237F-2CFC-4B57123B2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9CEB90EA-FCED-870B-9CFD-2EF7E4E03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B89DFE2B-3D95-50CD-D5A1-6184E1B60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4846E83A-2228-4532-27FB-999DA110D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C9397C26-5A3A-1A6F-3F11-936D436A8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9070EAF9-0DB3-D036-FAB9-63CEAC323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37AE4C3C-FE48-FADD-B8A2-BCB3F6E55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9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display, operating system&#10;&#10;Description automatically generated">
            <a:extLst>
              <a:ext uri="{FF2B5EF4-FFF2-40B4-BE49-F238E27FC236}">
                <a16:creationId xmlns:a16="http://schemas.microsoft.com/office/drawing/2014/main" id="{9BBEB2AB-3FCD-AF1F-DC58-AA20C8CEAB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6C51EE-9D05-C29A-06C9-7AEDD45CE6C5}"/>
              </a:ext>
            </a:extLst>
          </p:cNvPr>
          <p:cNvSpPr/>
          <p:nvPr/>
        </p:nvSpPr>
        <p:spPr>
          <a:xfrm>
            <a:off x="185572" y="151966"/>
            <a:ext cx="1696392" cy="519880"/>
          </a:xfrm>
          <a:prstGeom prst="roundRect">
            <a:avLst>
              <a:gd name="adj" fmla="val 39836"/>
            </a:avLst>
          </a:prstGeom>
          <a:solidFill>
            <a:srgbClr val="E1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453AB-35B5-4D65-5C05-17BBF2D5EE37}"/>
              </a:ext>
            </a:extLst>
          </p:cNvPr>
          <p:cNvSpPr txBox="1"/>
          <p:nvPr/>
        </p:nvSpPr>
        <p:spPr>
          <a:xfrm>
            <a:off x="232382" y="104302"/>
            <a:ext cx="19325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Arrays</a:t>
            </a:r>
          </a:p>
        </p:txBody>
      </p:sp>
      <p:graphicFrame>
        <p:nvGraphicFramePr>
          <p:cNvPr id="7" name="Table 36">
            <a:extLst>
              <a:ext uri="{FF2B5EF4-FFF2-40B4-BE49-F238E27FC236}">
                <a16:creationId xmlns:a16="http://schemas.microsoft.com/office/drawing/2014/main" id="{C563CAC8-7FF1-1896-0D30-DF487AC09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877469"/>
              </p:ext>
            </p:extLst>
          </p:nvPr>
        </p:nvGraphicFramePr>
        <p:xfrm>
          <a:off x="4576133" y="620171"/>
          <a:ext cx="7169721" cy="5245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5690">
                  <a:extLst>
                    <a:ext uri="{9D8B030D-6E8A-4147-A177-3AD203B41FA5}">
                      <a16:colId xmlns:a16="http://schemas.microsoft.com/office/drawing/2014/main" val="4082915772"/>
                    </a:ext>
                  </a:extLst>
                </a:gridCol>
                <a:gridCol w="1844031">
                  <a:extLst>
                    <a:ext uri="{9D8B030D-6E8A-4147-A177-3AD203B41FA5}">
                      <a16:colId xmlns:a16="http://schemas.microsoft.com/office/drawing/2014/main" val="2904113978"/>
                    </a:ext>
                  </a:extLst>
                </a:gridCol>
              </a:tblGrid>
              <a:tr h="38619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Arrays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Calculation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973170"/>
                  </a:ext>
                </a:extLst>
              </a:tr>
              <a:tr h="484968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Insert your calculations here </a:t>
                      </a:r>
                    </a:p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4661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D9705D1-4FB4-6FB1-812A-8E2FE8D58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6B4624-71DB-E4CD-5C59-4D1CC3A67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3CF7DC-938A-4C64-7FB8-FD3D42A49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114BDA-E205-812E-E55E-90D48FC0F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442821-382B-2DE6-8BC8-26C1C29B8F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AC5E4C-F83B-B922-00F8-4371281AD0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C21B1F-64A8-42E6-82DD-ACB71B08D5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E731AD-E7D4-CB55-3709-06441025A6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CA3D38-3E22-E97D-E578-E7228D906A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FD7544-388D-925A-1C76-ABAC7BBF44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7439EA-EBF3-55F9-FB49-0FAAA6338E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D917DE-5844-5B08-843E-83160DCBAE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2E30ADF-06B5-BD24-C7DE-31A7D74DE6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E8E2D5-A3A6-B2FB-1DA2-A267CC95E6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52BA2A-BF96-E6B9-EA10-3AE0B24483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2C65A8-3DC1-73C9-196F-90F1909275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6AF19F-7006-5DE1-F324-257EAE5646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5066771-8644-F3EA-747C-09AE12B75A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CAA70B-46B9-FFC0-F251-FC0EC91169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364243-9C97-6A0F-BE44-4193A5AE90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E2127C-32B5-363C-97FF-79399270E6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EB397A9-7960-AADF-6E33-6CEB1D56BF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02" y="851981"/>
            <a:ext cx="341406" cy="3840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54425B2-F67B-8121-B3FD-DF97247A86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1900267-30D7-1372-8DCA-88B280A856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6AF760-A11B-C32F-B95D-D512FD04EE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425D5F7-F2CB-FC28-8323-EA98530137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6BBC67-9AEF-C540-0F89-D208F582D2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EF8BA7B-C506-C491-2965-46B749B74C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6EDC353-4294-7E73-E534-D92071C2C9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1EA6F1C-E405-4819-0345-563D5249A7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B544F97-E8CF-B612-1155-DB4B29B7DC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68B9BAC-25B8-D61C-EBF5-4F51C2983D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6A97E4F-D7A6-CDCE-4B61-F4BA56ED94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4A5983D-23D8-3381-E3E0-20C174FA7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02" y="1355034"/>
            <a:ext cx="737680" cy="38408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ECC82C7-4443-75D4-A590-2555CC4EA7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0047978-394D-7CFD-CF58-72E73A6097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10F79D5-66B4-9B0D-4B6B-2E08A8F8CA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BEC297E-71A1-8B95-2153-0D55DE3783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E319C51-ACC9-C4C8-4F32-7919966836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53E3693-78A0-D4F8-644B-1F7BCA4B4A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04FA99-60EA-AE75-3537-791A604BAD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85E90BC-56AA-DCEE-2640-E778E3F896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5725D5C-1882-DFF1-2742-09D523A63A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73D9314-4306-08F3-AB85-BEFAA80100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96FB400-07D5-8737-930B-B245B0223C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F6EB9EE-C149-801D-678E-0A5E153C4A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DB74A84-C8BA-1728-477C-03B2A264F5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07" y="1867538"/>
            <a:ext cx="1164437" cy="38408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6A081E1-A244-F66E-4779-D2FD54202A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785E480-D1CE-F85A-DCB6-E32B97D7F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73834C5-94CB-AD14-DB49-8C9D1DE336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6C1DBD6-40E4-68B7-8337-EDEAB22C62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BEF2DA0-BF19-EC7E-5D95-84234C3213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7E7598C-E7A8-C890-C6D3-1722C8FB8B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47D35D-B7A7-71AD-59A2-A1FF1A3C71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E880370-F6CB-42DD-AD4A-4029537F8E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4E483EA-575D-9697-45B2-2CEAEDA96A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3618C9A-7534-D048-1705-8C0CF21281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CD9AAF1-6F1D-A970-0988-0C771879EB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01C8D13-5DE6-4510-8CF0-6431586467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1DEA184-3DB6-A575-D823-4FA9A16F4D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02" y="2366066"/>
            <a:ext cx="1548518" cy="38408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2FC2913-56FE-0020-B904-FB982B3809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6328D8D-BE21-3006-40FC-750F3E8FC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87E6F31-D6FB-2F0B-E4C6-9457AC0C11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0609FBD-14EA-D0BE-E9CD-AF74ABFA00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AA3552A-7D29-67CE-4E72-C2DBE8B5EC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E07CA63-2B27-390D-DB38-5BCC9B051A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E5D71FB-9DE9-7310-E4B0-BCFAE1A7A3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5FC562B-2907-CAE4-5C8D-25DE4FC91E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9A449EE-4B60-6037-022B-2B7CC075E4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69859FF-2458-D982-689A-6906EAFFD1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046F040-53B7-83D3-CD66-1452D2E378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2063876-E48E-08E1-046F-1958795AA2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52993DB-71CD-1BF5-D230-CFB1D0C9BA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4FFA4D1-056F-80D9-284B-3CCD1CFF30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02" y="2859051"/>
            <a:ext cx="1932599" cy="38408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7978AC5-A66E-DC1C-EF2E-70D182EDF9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632FC2C-87C7-ADCF-9C4C-6E3B89F96F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327AD77-90B8-7264-45B9-9066E80C7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16DED6E-82CE-0FA0-9E92-987F450F03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E2C18B2-2D7F-077C-F289-645210C5F9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011E533-4E5B-CAC3-0136-AF0DD590F3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F713C7E-6F72-ACE7-DA3D-D1CCE2B127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E493E23-B360-D4B7-1FE4-7E1A8F4F92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23BF062-39D2-541C-E56B-FD98EE434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BBE260-95A2-28AD-BF34-1BDDAAEC2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007F43B-E253-3398-9DAB-D55FEBEF67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2" y="3351444"/>
            <a:ext cx="2365453" cy="38408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A717B53-7CE5-0F88-D72D-2C54CDA97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E710DCCB-CADE-FAC5-FBB8-8B4FD1812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3DEC231E-B832-A1A2-5CF5-7BF1FF5F9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494A79AC-EB66-9C02-43B1-7ACACEE2E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4A3E994-7912-6D1D-25ED-779193E94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DFF209D1-41F0-D4C8-C308-31A735EDE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99A544BA-76DB-4C2F-055D-393D8EA95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5299B10-D2AE-173A-B115-E04145705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0C8428D-08A9-2D4D-A394-0F132C4F5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3BA3FF9B-8095-ED03-8FA9-67C3B9A42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C2A482DC-F81A-8B28-F257-B36F701BE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240C19AA-0C64-7AD7-AD87-9065B428C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07" y="3854560"/>
            <a:ext cx="2773920" cy="38408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EDB8452-0F71-5A49-9698-E11BD2D7C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F4EC1F49-508C-C8D8-3625-C3D7C1D6D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974C8D6-373C-F41F-4C9A-7004A28A6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0D87B1ED-2BFD-710A-99FF-588115FA8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EB0E4A6-0E74-E090-6E68-5DCB5780A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EE385756-A7AE-43D7-B707-CDDF1F06F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E1BECB1E-D234-6FEF-F45E-EE38ADB6D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4D95B3D-636D-CA16-7994-00B8229C7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AC6638A-548A-24F5-7EF3-D8EF83FED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D42EB278-DF1A-1B0B-825D-45967859E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066D8B6E-4292-E102-2911-BFA61EF16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07" y="4357676"/>
            <a:ext cx="3182388" cy="384081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4CB47E4A-9DD9-D6D3-E61A-1EECFB87A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87CCFA7F-54B9-5DF3-1D6D-2E8929164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2A107F7D-A16A-E343-F727-694B1339F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FBD8A30F-856E-9713-0F8E-47DAD26BE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44230452-C357-6A08-CB67-7ECBACA88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B51A8E80-EAD9-66DD-6B4E-B262CCBE7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FFB0B9E3-6993-B94D-7A45-717D68A9D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FB627A12-C4D1-3D7B-A355-3EDDFA9EA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957BB876-5AFB-C843-FEAC-B5E2A49CE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5FD71420-B789-FE94-2F50-D2B3D6571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E5B33BBD-FE03-C973-9B39-432AE6155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70F8A854-1FF8-A110-EE26-E91676818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7" y="4839938"/>
            <a:ext cx="3596952" cy="390178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2913007A-0672-875A-85EC-5E888770D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3030BE2C-1EB7-BCC6-3BD9-2045270F9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9CD38079-32CC-3115-22E3-DDBE2CDEF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A367DE9E-BFBD-CEE5-12FF-4926D2DA3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5C901C92-6514-27A5-B401-80F96D79D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8B2746DC-BC97-6184-0B7B-C0A72E00B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57CDC146-9697-3454-2DE9-73014653F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C588A2B6-E095-4CFB-0F2B-D30AD4B7B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7906B511-ECEE-9802-341F-89D4C0510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C3AFB8CD-2EC4-DBAA-0800-B1A2DCA10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66734B1E-0B45-8758-9F50-C4807931E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2" y="5328297"/>
            <a:ext cx="399322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, screenshot, display, operating system&#10;&#10;Description automatically generated">
            <a:extLst>
              <a:ext uri="{FF2B5EF4-FFF2-40B4-BE49-F238E27FC236}">
                <a16:creationId xmlns:a16="http://schemas.microsoft.com/office/drawing/2014/main" id="{6E9650EB-4E13-7222-5107-E1C2284C92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032768" cy="519880"/>
          </a:xfrm>
          <a:prstGeom prst="roundRect">
            <a:avLst>
              <a:gd name="adj" fmla="val 39836"/>
            </a:avLst>
          </a:prstGeom>
          <a:solidFill>
            <a:srgbClr val="B6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20496" y="599216"/>
            <a:ext cx="4023003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Self-Assessment</a:t>
            </a:r>
            <a:endParaRPr lang="en-GB" sz="3400" b="1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2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will know if we have been successful if we 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solidFill>
                <a:srgbClr val="191919"/>
              </a:solidFill>
              <a:latin typeface="Century Gothic"/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Recognise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multiplication as repeated addition.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Recall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multiplication facts. </a:t>
            </a:r>
            <a:endParaRPr lang="en-US" sz="2200" b="1" dirty="0">
              <a:solidFill>
                <a:srgbClr val="191919"/>
              </a:solidFill>
              <a:latin typeface="Century Gothic" panose="020B0502020202020204" pitchFamily="34" charset="0"/>
              <a:cs typeface="Segoe UI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551151" y="4178529"/>
            <a:ext cx="434068" cy="953035"/>
            <a:chOff x="6784925" y="2453200"/>
            <a:chExt cx="124250" cy="272800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6CAE9E-DF75-F16B-D16F-976A1E4C1D77}"/>
              </a:ext>
            </a:extLst>
          </p:cNvPr>
          <p:cNvGrpSpPr/>
          <p:nvPr/>
        </p:nvGrpSpPr>
        <p:grpSpPr>
          <a:xfrm>
            <a:off x="6727234" y="3358965"/>
            <a:ext cx="4608878" cy="2221461"/>
            <a:chOff x="8493051" y="1844637"/>
            <a:chExt cx="4191300" cy="2020187"/>
          </a:xfrm>
        </p:grpSpPr>
        <p:sp>
          <p:nvSpPr>
            <p:cNvPr id="9" name="Freeform: Shape 53">
              <a:extLst>
                <a:ext uri="{FF2B5EF4-FFF2-40B4-BE49-F238E27FC236}">
                  <a16:creationId xmlns:a16="http://schemas.microsoft.com/office/drawing/2014/main" id="{6323E42F-39F9-3691-A2CC-DDCBB4B0CF6D}"/>
                </a:ext>
              </a:extLst>
            </p:cNvPr>
            <p:cNvSpPr/>
            <p:nvPr/>
          </p:nvSpPr>
          <p:spPr>
            <a:xfrm rot="5400000">
              <a:off x="11136832" y="953525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15" name="Freeform: Shape 54">
              <a:extLst>
                <a:ext uri="{FF2B5EF4-FFF2-40B4-BE49-F238E27FC236}">
                  <a16:creationId xmlns:a16="http://schemas.microsoft.com/office/drawing/2014/main" id="{B81B9A8C-65B3-B866-54E1-27D60DCB7194}"/>
                </a:ext>
              </a:extLst>
            </p:cNvPr>
            <p:cNvSpPr/>
            <p:nvPr/>
          </p:nvSpPr>
          <p:spPr>
            <a:xfrm rot="5400000">
              <a:off x="11136832" y="1592357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Freeform: Shape 55">
              <a:extLst>
                <a:ext uri="{FF2B5EF4-FFF2-40B4-BE49-F238E27FC236}">
                  <a16:creationId xmlns:a16="http://schemas.microsoft.com/office/drawing/2014/main" id="{E2373D40-3105-D650-ECB0-69850E731127}"/>
                </a:ext>
              </a:extLst>
            </p:cNvPr>
            <p:cNvSpPr/>
            <p:nvPr/>
          </p:nvSpPr>
          <p:spPr>
            <a:xfrm rot="5400000">
              <a:off x="11136832" y="2191171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Freeform: Shape 56">
              <a:extLst>
                <a:ext uri="{FF2B5EF4-FFF2-40B4-BE49-F238E27FC236}">
                  <a16:creationId xmlns:a16="http://schemas.microsoft.com/office/drawing/2014/main" id="{08DED620-BEFD-4895-F7F8-A1C036A4A4E7}"/>
                </a:ext>
              </a:extLst>
            </p:cNvPr>
            <p:cNvSpPr/>
            <p:nvPr/>
          </p:nvSpPr>
          <p:spPr>
            <a:xfrm flipH="1">
              <a:off x="9892417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id="{6C99EA6F-DBC3-DB5A-9302-D16E124C507C}"/>
                </a:ext>
              </a:extLst>
            </p:cNvPr>
            <p:cNvSpPr/>
            <p:nvPr/>
          </p:nvSpPr>
          <p:spPr>
            <a:xfrm>
              <a:off x="8503242" y="320272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Freeform: Shape 58">
              <a:extLst>
                <a:ext uri="{FF2B5EF4-FFF2-40B4-BE49-F238E27FC236}">
                  <a16:creationId xmlns:a16="http://schemas.microsoft.com/office/drawing/2014/main" id="{1CF7CA24-441B-6071-BB2D-2DCB9C79AED8}"/>
                </a:ext>
              </a:extLst>
            </p:cNvPr>
            <p:cNvSpPr/>
            <p:nvPr/>
          </p:nvSpPr>
          <p:spPr>
            <a:xfrm>
              <a:off x="8493051" y="260526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Freeform: Shape 61">
              <a:extLst>
                <a:ext uri="{FF2B5EF4-FFF2-40B4-BE49-F238E27FC236}">
                  <a16:creationId xmlns:a16="http://schemas.microsoft.com/office/drawing/2014/main" id="{808691A0-9277-D122-2BA2-378DE090DBB6}"/>
                </a:ext>
              </a:extLst>
            </p:cNvPr>
            <p:cNvSpPr/>
            <p:nvPr/>
          </p:nvSpPr>
          <p:spPr>
            <a:xfrm flipH="1">
              <a:off x="9892417" y="324545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Freeform: Shape 62">
              <a:extLst>
                <a:ext uri="{FF2B5EF4-FFF2-40B4-BE49-F238E27FC236}">
                  <a16:creationId xmlns:a16="http://schemas.microsoft.com/office/drawing/2014/main" id="{2BDFB13B-3397-E1FB-2C5A-F6851D7ED95E}"/>
                </a:ext>
              </a:extLst>
            </p:cNvPr>
            <p:cNvSpPr/>
            <p:nvPr/>
          </p:nvSpPr>
          <p:spPr>
            <a:xfrm flipH="1">
              <a:off x="9883555" y="264664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Freeform: Shape 67">
              <a:extLst>
                <a:ext uri="{FF2B5EF4-FFF2-40B4-BE49-F238E27FC236}">
                  <a16:creationId xmlns:a16="http://schemas.microsoft.com/office/drawing/2014/main" id="{3269F392-E419-F8BF-95ED-E1508D54954E}"/>
                </a:ext>
              </a:extLst>
            </p:cNvPr>
            <p:cNvSpPr/>
            <p:nvPr/>
          </p:nvSpPr>
          <p:spPr>
            <a:xfrm>
              <a:off x="8494380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814A034-E711-BAE1-331F-4FBDD8360781}"/>
                </a:ext>
              </a:extLst>
            </p:cNvPr>
            <p:cNvSpPr/>
            <p:nvPr/>
          </p:nvSpPr>
          <p:spPr>
            <a:xfrm>
              <a:off x="9047644" y="1844637"/>
              <a:ext cx="1034903" cy="20201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96F7B4E-4B06-5D7A-6F21-DEA2C00C6679}"/>
                </a:ext>
              </a:extLst>
            </p:cNvPr>
            <p:cNvSpPr/>
            <p:nvPr/>
          </p:nvSpPr>
          <p:spPr>
            <a:xfrm>
              <a:off x="9107895" y="1902230"/>
              <a:ext cx="914400" cy="1905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8BA08A-4A26-A41E-E2BD-6DE0A3051D90}"/>
                </a:ext>
              </a:extLst>
            </p:cNvPr>
            <p:cNvSpPr/>
            <p:nvPr/>
          </p:nvSpPr>
          <p:spPr>
            <a:xfrm>
              <a:off x="9318478" y="2009611"/>
              <a:ext cx="493233" cy="4932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EA24CA-10DD-2CF5-270A-E0E058560633}"/>
                </a:ext>
              </a:extLst>
            </p:cNvPr>
            <p:cNvSpPr/>
            <p:nvPr/>
          </p:nvSpPr>
          <p:spPr>
            <a:xfrm>
              <a:off x="9308217" y="2587053"/>
              <a:ext cx="493233" cy="49323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4C470A-3597-CCB0-BA1B-7FAB8B3AEB9C}"/>
                </a:ext>
              </a:extLst>
            </p:cNvPr>
            <p:cNvSpPr/>
            <p:nvPr/>
          </p:nvSpPr>
          <p:spPr>
            <a:xfrm>
              <a:off x="9308217" y="3164494"/>
              <a:ext cx="493233" cy="493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A4BDD432-4A3D-F652-737C-9CCF9D6A8B6F}"/>
                </a:ext>
              </a:extLst>
            </p:cNvPr>
            <p:cNvSpPr/>
            <p:nvPr/>
          </p:nvSpPr>
          <p:spPr>
            <a:xfrm>
              <a:off x="9365077" y="2068005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1C72047-BA1E-5935-AD57-C686DF3CB6CF}"/>
                </a:ext>
              </a:extLst>
            </p:cNvPr>
            <p:cNvSpPr/>
            <p:nvPr/>
          </p:nvSpPr>
          <p:spPr>
            <a:xfrm>
              <a:off x="9360877" y="265417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44DEF7C0-9AAC-C10E-FDD4-2978AE8CFC49}"/>
                </a:ext>
              </a:extLst>
            </p:cNvPr>
            <p:cNvSpPr/>
            <p:nvPr/>
          </p:nvSpPr>
          <p:spPr>
            <a:xfrm>
              <a:off x="9360598" y="323660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29BE329-5118-94F8-145D-DD1044016462}"/>
                </a:ext>
              </a:extLst>
            </p:cNvPr>
            <p:cNvSpPr txBox="1"/>
            <p:nvPr/>
          </p:nvSpPr>
          <p:spPr>
            <a:xfrm>
              <a:off x="10163251" y="2131712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latin typeface="Century Gothic" panose="020B0502020202020204" pitchFamily="34" charset="0"/>
                </a:rPr>
                <a:t>I need more help</a:t>
              </a:r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091BC28B-8057-68F4-F595-8C4FE9F5974F}"/>
                </a:ext>
              </a:extLst>
            </p:cNvPr>
            <p:cNvSpPr txBox="1"/>
            <p:nvPr/>
          </p:nvSpPr>
          <p:spPr>
            <a:xfrm>
              <a:off x="10163251" y="2799204"/>
              <a:ext cx="2419638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latin typeface="Century Gothic" panose="020B0502020202020204" pitchFamily="34" charset="0"/>
                </a:rPr>
                <a:t>I am getting there</a:t>
              </a: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2A0F9DAD-2DCE-3CE2-2A56-837D2E4FFD1C}"/>
                </a:ext>
              </a:extLst>
            </p:cNvPr>
            <p:cNvSpPr txBox="1"/>
            <p:nvPr/>
          </p:nvSpPr>
          <p:spPr>
            <a:xfrm>
              <a:off x="10156244" y="3389446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latin typeface="Century Gothic" panose="020B0502020202020204" pitchFamily="34" charset="0"/>
                </a:rPr>
                <a:t>I can do this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66854501-0E21-A3B3-3956-8806B96DE3B0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B6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8" name="Graphic 37" descr="Clipboard Ticked with solid fill">
            <a:extLst>
              <a:ext uri="{FF2B5EF4-FFF2-40B4-BE49-F238E27FC236}">
                <a16:creationId xmlns:a16="http://schemas.microsoft.com/office/drawing/2014/main" id="{1A296A4D-F81A-9CDD-246A-E8439DE7F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4700" y="532167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4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display, operating system&#10;&#10;Description automatically generated">
            <a:extLst>
              <a:ext uri="{FF2B5EF4-FFF2-40B4-BE49-F238E27FC236}">
                <a16:creationId xmlns:a16="http://schemas.microsoft.com/office/drawing/2014/main" id="{8CA91187-6496-D279-C7BE-2AF8728A0D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B6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233235" y="461406"/>
            <a:ext cx="914303" cy="914303"/>
          </a:xfrm>
          <a:prstGeom prst="ellipse">
            <a:avLst/>
          </a:prstGeom>
          <a:solidFill>
            <a:srgbClr val="B6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582157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Share your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We </a:t>
            </a:r>
            <a:r>
              <a:rPr lang="en-US" sz="2400" dirty="0">
                <a:latin typeface="Century Gothic" panose="020B0502020202020204" pitchFamily="34" charset="0"/>
              </a:rPr>
              <a:t>love </a:t>
            </a: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to </a:t>
            </a:r>
            <a:r>
              <a:rPr lang="en-US" sz="2400" dirty="0">
                <a:latin typeface="Century Gothic" panose="020B0502020202020204" pitchFamily="34" charset="0"/>
              </a:rPr>
              <a:t>see you all taking part </a:t>
            </a: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in </a:t>
            </a:r>
            <a:r>
              <a:rPr lang="en-US" sz="2400" dirty="0">
                <a:latin typeface="Century Gothic" panose="020B0502020202020204" pitchFamily="34" charset="0"/>
              </a:rPr>
              <a:t>our lessons</a:t>
            </a: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.</a:t>
            </a:r>
            <a:r>
              <a:rPr lang="en-US" sz="2400" dirty="0">
                <a:latin typeface="Century Gothic" panose="020B0502020202020204" pitchFamily="34" charset="0"/>
              </a:rPr>
              <a:t> Remember to share your learning with us </a:t>
            </a: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on</a:t>
            </a:r>
            <a:r>
              <a:rPr lang="en-US" sz="2400" dirty="0">
                <a:latin typeface="Century Gothic" panose="020B0502020202020204" pitchFamily="34" charset="0"/>
              </a:rPr>
              <a:t> Twitter</a:t>
            </a: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.</a:t>
            </a:r>
            <a:endParaRPr lang="en-US" dirty="0">
              <a:latin typeface="Century Gothic" panose="020B0502020202020204" pitchFamily="34" charset="0"/>
            </a:endParaRPr>
          </a:p>
          <a:p>
            <a:pPr algn="l"/>
            <a:endParaRPr lang="en-US" sz="2400" b="0" i="0" dirty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38745C-2095-7692-D10F-B6AF43AB6635}"/>
              </a:ext>
            </a:extLst>
          </p:cNvPr>
          <p:cNvSpPr txBox="1"/>
          <p:nvPr/>
        </p:nvSpPr>
        <p:spPr>
          <a:xfrm>
            <a:off x="3953356" y="3006353"/>
            <a:ext cx="428528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Century Gothic"/>
              </a:rPr>
              <a:t>@NLDigitalSchool</a:t>
            </a:r>
          </a:p>
          <a:p>
            <a:r>
              <a:rPr lang="en-GB" sz="3200" b="1" dirty="0">
                <a:latin typeface="Century Gothic"/>
              </a:rPr>
              <a:t>#NLVirtualClassroom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0CE733-FAD5-12B5-7DDA-217164A98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9395">
            <a:off x="9105125" y="2598621"/>
            <a:ext cx="2223825" cy="2223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3B6102-3477-26E6-0E47-95CC4EFA0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175" y="661490"/>
            <a:ext cx="536220" cy="53622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787E473-C971-A51B-7110-E94C29090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543" y="2604202"/>
            <a:ext cx="3462532" cy="34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277C0-4D31-DEF1-557E-3B822A46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446" y="2616368"/>
            <a:ext cx="3475108" cy="16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DB1D3-CA80-C69C-0B4C-DB018CDB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55" y="6214836"/>
            <a:ext cx="2803984" cy="454552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3E1ECAB-739B-90AA-9342-34F7C0BC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081" y="6026225"/>
            <a:ext cx="690341" cy="6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FDEE28-AEEF-AD6D-CED0-CAAEA5D50A28}"/>
              </a:ext>
            </a:extLst>
          </p:cNvPr>
          <p:cNvSpPr txBox="1"/>
          <p:nvPr/>
        </p:nvSpPr>
        <p:spPr>
          <a:xfrm>
            <a:off x="9738285" y="649541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E1F5FC"/>
                </a:solidFill>
                <a:latin typeface="Century Gothic" panose="020B0502020202020204" pitchFamily="34" charset="0"/>
              </a:rPr>
              <a:t>Images sourced from </a:t>
            </a:r>
            <a:r>
              <a:rPr lang="en-GB" sz="800" dirty="0" err="1">
                <a:solidFill>
                  <a:srgbClr val="E1F5FC"/>
                </a:solidFill>
                <a:latin typeface="Century Gothic" panose="020B0502020202020204" pitchFamily="34" charset="0"/>
              </a:rPr>
              <a:t>flaticon</a:t>
            </a:r>
            <a:endParaRPr lang="en-GB" sz="800" dirty="0">
              <a:solidFill>
                <a:srgbClr val="E1F5F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3FB0840619E4DA75E53703A2D75DE" ma:contentTypeVersion="20" ma:contentTypeDescription="Create a new document." ma:contentTypeScope="" ma:versionID="dd634ac7be4937b1dd88fda947e14bc7">
  <xsd:schema xmlns:xsd="http://www.w3.org/2001/XMLSchema" xmlns:xs="http://www.w3.org/2001/XMLSchema" xmlns:p="http://schemas.microsoft.com/office/2006/metadata/properties" xmlns:ns2="b4888e16-e659-4862-bf1f-47ce16bd783b" xmlns:ns3="0e5d574d-2439-459d-83f9-e7b36e52a1ee" targetNamespace="http://schemas.microsoft.com/office/2006/metadata/properties" ma:root="true" ma:fieldsID="0e4beafacbc2f5a1c62e7641e2cbe607" ns2:_="" ns3:_="">
    <xsd:import namespace="b4888e16-e659-4862-bf1f-47ce16bd783b"/>
    <xsd:import namespace="0e5d574d-2439-459d-83f9-e7b36e52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roomColour" minOccurs="0"/>
                <xsd:element ref="ns2:Resourcetype" minOccurs="0"/>
                <xsd:element ref="ns2:LinkedResources" minOccurs="0"/>
                <xsd:element ref="ns2:ResourceDescription" minOccurs="0"/>
                <xsd:element ref="ns2:Linkedresourcestest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8e16-e659-4862-bf1f-47ce16bd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lassroomColour" ma:index="16" nillable="true" ma:displayName="Classroom Colour" ma:format="Dropdown" ma:internalName="ClassroomColour">
      <xsd:simpleType>
        <xsd:restriction base="dms:Choice">
          <xsd:enumeration value="Indigo"/>
          <xsd:enumeration value="Orange"/>
          <xsd:enumeration value="Green"/>
          <xsd:enumeration value="Blue"/>
          <xsd:enumeration value="Red"/>
          <xsd:enumeration value="Violet"/>
          <xsd:enumeration value="Yellow"/>
          <xsd:enumeration value="Lilac"/>
          <xsd:enumeration value="Magenta"/>
          <xsd:enumeration value="Zebra"/>
        </xsd:restriction>
      </xsd:simpleType>
    </xsd:element>
    <xsd:element name="Resourcetype" ma:index="17" nillable="true" ma:displayName="Resource type" ma:default="Lesson" ma:format="Dropdown" ma:internalName="Resourcetype">
      <xsd:simpleType>
        <xsd:restriction base="dms:Choice">
          <xsd:enumeration value="Lesson"/>
          <xsd:enumeration value="Digital Template"/>
          <xsd:enumeration value="Printable Resource"/>
          <xsd:enumeration value="Book Talks"/>
          <xsd:enumeration value="Chilli Challenge"/>
          <xsd:enumeration value="Reference Sheet"/>
          <xsd:enumeration value="Choice Board"/>
          <xsd:enumeration value="Interactive Resource"/>
          <xsd:enumeration value="Challenge Card"/>
          <xsd:enumeration value="Modelled Example"/>
          <xsd:enumeration value="Home Page"/>
          <xsd:enumeration value="Video"/>
        </xsd:restriction>
      </xsd:simpleType>
    </xsd:element>
    <xsd:element name="LinkedResources" ma:index="19" nillable="true" ma:displayName="Linked Resources" ma:format="Image" ma:internalName="Linked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ourceDescription" ma:index="20" nillable="true" ma:displayName="Resource Description" ma:format="Dropdown" ma:internalName="ResourceDescription">
      <xsd:simpleType>
        <xsd:restriction base="dms:Note">
          <xsd:maxLength value="255"/>
        </xsd:restriction>
      </xsd:simpleType>
    </xsd:element>
    <xsd:element name="Linkedresourcestest" ma:index="21" nillable="true" ma:displayName="Linked resources test" ma:format="Dropdown" ma:internalName="Linkedresourcestest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d574d-2439-459d-83f9-e7b36e52a1e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d94cca-c374-4dc2-9281-5685114859bd}" ma:internalName="TaxCatchAll" ma:showField="CatchAllData" ma:web="0e5d574d-2439-459d-83f9-e7b36e52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88e16-e659-4862-bf1f-47ce16bd783b">
      <Terms xmlns="http://schemas.microsoft.com/office/infopath/2007/PartnerControls"/>
    </lcf76f155ced4ddcb4097134ff3c332f>
    <TaxCatchAll xmlns="0e5d574d-2439-459d-83f9-e7b36e52a1ee" xsi:nil="true"/>
    <ClassroomColour xmlns="b4888e16-e659-4862-bf1f-47ce16bd783b">Blue</ClassroomColour>
    <Linkedresourcestest xmlns="b4888e16-e659-4862-bf1f-47ce16bd783b" xsi:nil="true"/>
    <LinkedResources xmlns="b4888e16-e659-4862-bf1f-47ce16bd783b">
      <Url xsi:nil="true"/>
      <Description xsi:nil="true"/>
    </LinkedResources>
    <ResourceDescription xmlns="b4888e16-e659-4862-bf1f-47ce16bd783b">Interactive resource to support teaching of arrays with visual representations.</ResourceDescription>
    <Resourcetype xmlns="b4888e16-e659-4862-bf1f-47ce16bd783b">Digital Template</Resource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C3E423-EA89-4E45-86B1-62C84DE2DB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8e16-e659-4862-bf1f-47ce16bd783b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D381EA-8001-4D8D-A7A0-7A6C522BD55D}">
  <ds:schemaRefs>
    <ds:schemaRef ds:uri="http://schemas.openxmlformats.org/package/2006/metadata/core-properties"/>
    <ds:schemaRef ds:uri="http://purl.org/dc/dcmitype/"/>
    <ds:schemaRef ds:uri="http://purl.org/dc/terms/"/>
    <ds:schemaRef ds:uri="0e5d574d-2439-459d-83f9-e7b36e52a1ee"/>
    <ds:schemaRef ds:uri="http://www.w3.org/XML/1998/namespace"/>
    <ds:schemaRef ds:uri="b4888e16-e659-4862-bf1f-47ce16bd783b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5A5235F-798F-42D3-BA69-E2B771DBBF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174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Multiplication and Division</dc:subject>
  <dc:creator>Mrs Chand</dc:creator>
  <cp:lastModifiedBy>Mrs Lynch</cp:lastModifiedBy>
  <cp:revision>24</cp:revision>
  <dcterms:created xsi:type="dcterms:W3CDTF">2023-04-18T10:06:36Z</dcterms:created>
  <dcterms:modified xsi:type="dcterms:W3CDTF">2023-09-20T10:29:18Z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0x01010002E3FB0840619E4DA75E53703A2D75DE</vt:lpwstr>
  </property>
  <property fmtid="{D5CDD505-2E9C-101B-9397-08002B2CF9AE}" pid="3" name="MediaServiceImageTags">
    <vt:lpwstr/>
  </property>
</Properties>
</file>