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57" r:id="rId5"/>
    <p:sldId id="258" r:id="rId6"/>
    <p:sldId id="262" r:id="rId7"/>
    <p:sldId id="263" r:id="rId8"/>
    <p:sldId id="266" r:id="rId9"/>
    <p:sldId id="291" r:id="rId10"/>
    <p:sldId id="294" r:id="rId11"/>
    <p:sldId id="295" r:id="rId12"/>
    <p:sldId id="272" r:id="rId13"/>
    <p:sldId id="292" r:id="rId14"/>
    <p:sldId id="293" r:id="rId15"/>
    <p:sldId id="296" r:id="rId16"/>
    <p:sldId id="287" r:id="rId17"/>
    <p:sldId id="305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KG Red Hand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s Chand" initials="MC" lastIdx="1" clrIdx="0">
    <p:extLst>
      <p:ext uri="{19B8F6BF-5375-455C-9EA6-DF929625EA0E}">
        <p15:presenceInfo xmlns:p15="http://schemas.microsoft.com/office/powerpoint/2012/main" userId="S-1-5-21-2157785919-1813966810-3562206066-10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DCC6"/>
    <a:srgbClr val="FAE230"/>
    <a:srgbClr val="FFB600"/>
    <a:srgbClr val="45A5ED"/>
    <a:srgbClr val="DD4D92"/>
    <a:srgbClr val="7030A0"/>
    <a:srgbClr val="E6E6E6"/>
    <a:srgbClr val="DEE9F2"/>
    <a:srgbClr val="F4F0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F521-3B6A-447C-83D3-4F3440293CC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4DCF3-88DE-41EE-AE41-AB5BD555A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3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040F-6D5C-449F-B05E-BEFD99674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3214B-EC1F-4C17-B263-C42156999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74464-50B8-44AA-8480-3D18AE47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0680A-3913-45F5-8F80-1DD59518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864A8-1490-42C5-9D94-DA94EE70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1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34AD-CC90-43DF-905F-BF39C6F1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DCCE7-79E9-44C9-88A8-64EE6BF4C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32EC-BCBB-4951-A0F6-4434B310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8AB40-8C40-41DE-AA55-943730A6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A90ED-4AA6-4641-8E18-7B673E44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45DFB-9E60-4EC7-96D9-91AD79721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7EDED-86D9-4F85-8800-63416D4FB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D0889-480C-4D42-A293-B6E6C57D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B918A-7EF9-42CA-A6C0-14ED1819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5648-2E71-481C-8C54-2F8CED00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6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30CD-D7EA-4CD1-82F4-8944AC5A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4FC1-20AC-43DC-8BA1-9E4244814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F60D0-DC1F-40F8-A8E2-47D7C79E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4317C-A0CB-440E-933F-9DEB6654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2124F-67A7-49A1-8BA1-FA61FC75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9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B8BD-0ECB-4826-92F1-9E015195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CD4E0-5204-42CA-A1A3-0FC930167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C0B8A-5378-4C93-B540-760089B1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6A344-45E6-43D4-BEE3-027C428F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3E1F2-DB80-4A95-93E9-AFA75E8F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1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E1A2-B43B-42E1-8675-F1AA3F56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F368-CC0F-4F6F-9776-5F702363A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1815D-3E8D-4C0E-8360-9F1F70141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51AFC-0A03-4C91-946F-40232409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BDE23-E901-446E-9FF0-A60D47C7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4CC78-2D18-428B-BF08-8C285FEE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EA36-92F8-4EBD-ACDD-3446773A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C8659-63EC-478E-AEC7-6F97A54D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33FA6-7204-480C-AC49-60842317C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D0C75-9AF2-4045-AF1F-5B481DCB8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521B1-3FD1-4AE4-8FCC-7DBDF68CA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79E52-2A95-4716-923C-34423EBA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41DF6-E7B7-4667-88B8-198F09A1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C0D6-D5B8-4E86-8571-471FA0FC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FAA8-E258-4A13-BE02-AA1E897D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FF928-1C8E-4965-BDBD-0030C5F0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10BCD-4EF1-487D-B646-4AE7BB24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4F764-D291-49F3-BF0D-24638D62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67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BC462-CB59-4AA5-9342-275B3B0D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3F153-273B-4E0A-BCFC-FE8A6512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CBFE1-31D8-4B65-9F9B-210FDF91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1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C381-3B7D-478E-A72A-1981578F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9054C-D7B1-475D-98BE-25A1C8A9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BBF0A-E467-47AA-BEE4-2824566B2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73238-E6B0-4366-BB61-1594B328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425B4-4613-4E35-B3B4-C580597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6D240-C0FD-4892-A8BB-F8253EFA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8EAE-7476-4CF6-B75F-7DC9D026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E9CB5-8794-489C-BB07-47C58D4B1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BAB0D-0F10-470E-8D0A-C00CD073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6F1B1-6BAB-44D4-A18D-3A86DAC7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FAB84-742C-45E6-A0B7-408848F9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B74CA-ABF5-4075-B558-0787FBA2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4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7FD8C-EBAE-47A0-9E06-1C7507E1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B26F5-C1D2-4C9B-B217-E9BE27C29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E74EE-8A9D-48C7-A685-D361C25D1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6F33-939E-485C-8C55-8B09F18E0F9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E3D33-982B-4024-872E-C63485E1F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0B19B-55A4-47A0-8B02-C33670309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012B-72B5-4642-AAFA-31C34B965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4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sv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ingenieriaquimicareviews.com/2020/07/material-de-volumetria.html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leideen.com/das-sollten-sie-uber-die-kalt-gepressten-obst-und-gemusesafte-wissen-ok/" TargetMode="Externa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4F6F4AB-B3F6-47A8-B4B5-399FC66DE16E}"/>
              </a:ext>
            </a:extLst>
          </p:cNvPr>
          <p:cNvSpPr/>
          <p:nvPr/>
        </p:nvSpPr>
        <p:spPr>
          <a:xfrm>
            <a:off x="516000" y="499683"/>
            <a:ext cx="11160000" cy="57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104CA-72C0-4390-ABBD-3B11C6F2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38" y="725189"/>
            <a:ext cx="5401524" cy="540762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EB6856E-B940-4F03-8633-8E38613DE0CB}"/>
              </a:ext>
            </a:extLst>
          </p:cNvPr>
          <p:cNvSpPr/>
          <p:nvPr/>
        </p:nvSpPr>
        <p:spPr>
          <a:xfrm>
            <a:off x="7448638" y="607524"/>
            <a:ext cx="1421060" cy="1421060"/>
          </a:xfrm>
          <a:prstGeom prst="ellipse">
            <a:avLst/>
          </a:prstGeom>
          <a:solidFill>
            <a:srgbClr val="FAE23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817AC9-1096-4E47-8654-A7A1BC8D8A63}"/>
              </a:ext>
            </a:extLst>
          </p:cNvPr>
          <p:cNvSpPr/>
          <p:nvPr/>
        </p:nvSpPr>
        <p:spPr>
          <a:xfrm>
            <a:off x="3090202" y="4626732"/>
            <a:ext cx="1504242" cy="1504242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A355F6-23C9-4DE2-8EE8-67B55A818905}"/>
              </a:ext>
            </a:extLst>
          </p:cNvPr>
          <p:cNvSpPr/>
          <p:nvPr/>
        </p:nvSpPr>
        <p:spPr>
          <a:xfrm>
            <a:off x="3522389" y="467794"/>
            <a:ext cx="890325" cy="89032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AFC03E-0DE4-45D8-A982-E0A2F1DBDF1D}"/>
              </a:ext>
            </a:extLst>
          </p:cNvPr>
          <p:cNvSpPr/>
          <p:nvPr/>
        </p:nvSpPr>
        <p:spPr>
          <a:xfrm>
            <a:off x="8098338" y="3942401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DF0687-F08F-4611-AE82-F664DA9B9B4F}"/>
              </a:ext>
            </a:extLst>
          </p:cNvPr>
          <p:cNvSpPr/>
          <p:nvPr/>
        </p:nvSpPr>
        <p:spPr>
          <a:xfrm>
            <a:off x="9197937" y="2619017"/>
            <a:ext cx="886601" cy="8866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B20C4D-A9B8-4A1B-ACB5-22CDC1448C42}"/>
              </a:ext>
            </a:extLst>
          </p:cNvPr>
          <p:cNvSpPr/>
          <p:nvPr/>
        </p:nvSpPr>
        <p:spPr>
          <a:xfrm>
            <a:off x="8159168" y="5378854"/>
            <a:ext cx="549336" cy="549336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5B9F0F-09DE-4886-9D00-D3D800F9945B}"/>
              </a:ext>
            </a:extLst>
          </p:cNvPr>
          <p:cNvSpPr/>
          <p:nvPr/>
        </p:nvSpPr>
        <p:spPr>
          <a:xfrm>
            <a:off x="2380711" y="395230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C8D192-EAD2-4F64-A41D-1323EDF0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E5C4CE-A51E-41D3-8F81-A485EBC9C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grpSp>
        <p:nvGrpSpPr>
          <p:cNvPr id="17" name="Google Shape;998;p50">
            <a:extLst>
              <a:ext uri="{FF2B5EF4-FFF2-40B4-BE49-F238E27FC236}">
                <a16:creationId xmlns:a16="http://schemas.microsoft.com/office/drawing/2014/main" id="{11769C82-B17C-4FF3-BC89-D017970CE668}"/>
              </a:ext>
            </a:extLst>
          </p:cNvPr>
          <p:cNvGrpSpPr/>
          <p:nvPr/>
        </p:nvGrpSpPr>
        <p:grpSpPr>
          <a:xfrm>
            <a:off x="3373385" y="4830281"/>
            <a:ext cx="980752" cy="980697"/>
            <a:chOff x="1923675" y="1633650"/>
            <a:chExt cx="436000" cy="435975"/>
          </a:xfrm>
        </p:grpSpPr>
        <p:sp>
          <p:nvSpPr>
            <p:cNvPr id="18" name="Google Shape;999;p50">
              <a:extLst>
                <a:ext uri="{FF2B5EF4-FFF2-40B4-BE49-F238E27FC236}">
                  <a16:creationId xmlns:a16="http://schemas.microsoft.com/office/drawing/2014/main" id="{33E8487A-2366-450A-898E-9AEB143FE2F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0;p50">
              <a:extLst>
                <a:ext uri="{FF2B5EF4-FFF2-40B4-BE49-F238E27FC236}">
                  <a16:creationId xmlns:a16="http://schemas.microsoft.com/office/drawing/2014/main" id="{F06001D5-5755-4D14-A34F-879ADBD7CA76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1;p50">
              <a:extLst>
                <a:ext uri="{FF2B5EF4-FFF2-40B4-BE49-F238E27FC236}">
                  <a16:creationId xmlns:a16="http://schemas.microsoft.com/office/drawing/2014/main" id="{05AE683F-9897-4AF5-A452-897284A17245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2;p50">
              <a:extLst>
                <a:ext uri="{FF2B5EF4-FFF2-40B4-BE49-F238E27FC236}">
                  <a16:creationId xmlns:a16="http://schemas.microsoft.com/office/drawing/2014/main" id="{4B500595-C1DF-4BD2-AA64-060437B6AD1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3;p50">
              <a:extLst>
                <a:ext uri="{FF2B5EF4-FFF2-40B4-BE49-F238E27FC236}">
                  <a16:creationId xmlns:a16="http://schemas.microsoft.com/office/drawing/2014/main" id="{F1446E4D-E213-43F5-A06F-8DA41CCCD1B7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4;p50">
              <a:extLst>
                <a:ext uri="{FF2B5EF4-FFF2-40B4-BE49-F238E27FC236}">
                  <a16:creationId xmlns:a16="http://schemas.microsoft.com/office/drawing/2014/main" id="{BDB0F712-D674-4403-9A5F-3B6CEB2E8EEC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E6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D7363A2E-3280-4A9E-84BD-0F10983980C7}"/>
              </a:ext>
            </a:extLst>
          </p:cNvPr>
          <p:cNvSpPr/>
          <p:nvPr/>
        </p:nvSpPr>
        <p:spPr>
          <a:xfrm>
            <a:off x="2268949" y="2565197"/>
            <a:ext cx="1376808" cy="1376808"/>
          </a:xfrm>
          <a:prstGeom prst="ellipse">
            <a:avLst/>
          </a:prstGeom>
          <a:solidFill>
            <a:srgbClr val="FAE2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4" name="Google Shape;1293;p50">
            <a:extLst>
              <a:ext uri="{FF2B5EF4-FFF2-40B4-BE49-F238E27FC236}">
                <a16:creationId xmlns:a16="http://schemas.microsoft.com/office/drawing/2014/main" id="{DAF75E6F-2892-4386-859F-35B86111B32F}"/>
              </a:ext>
            </a:extLst>
          </p:cNvPr>
          <p:cNvGrpSpPr/>
          <p:nvPr/>
        </p:nvGrpSpPr>
        <p:grpSpPr>
          <a:xfrm>
            <a:off x="8461381" y="4117303"/>
            <a:ext cx="624781" cy="990544"/>
            <a:chOff x="6718575" y="2318625"/>
            <a:chExt cx="256950" cy="407375"/>
          </a:xfrm>
        </p:grpSpPr>
        <p:sp>
          <p:nvSpPr>
            <p:cNvPr id="75" name="Google Shape;1294;p50">
              <a:extLst>
                <a:ext uri="{FF2B5EF4-FFF2-40B4-BE49-F238E27FC236}">
                  <a16:creationId xmlns:a16="http://schemas.microsoft.com/office/drawing/2014/main" id="{8DA4D34B-EDE7-4EB0-BA54-D24D1CCEC853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95;p50">
              <a:extLst>
                <a:ext uri="{FF2B5EF4-FFF2-40B4-BE49-F238E27FC236}">
                  <a16:creationId xmlns:a16="http://schemas.microsoft.com/office/drawing/2014/main" id="{928415DE-E477-4CDB-8757-CF3480CF98AF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96;p50">
              <a:extLst>
                <a:ext uri="{FF2B5EF4-FFF2-40B4-BE49-F238E27FC236}">
                  <a16:creationId xmlns:a16="http://schemas.microsoft.com/office/drawing/2014/main" id="{71C02DC3-7ECC-4ABD-93A8-3FE1912E8B9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97;p50">
              <a:extLst>
                <a:ext uri="{FF2B5EF4-FFF2-40B4-BE49-F238E27FC236}">
                  <a16:creationId xmlns:a16="http://schemas.microsoft.com/office/drawing/2014/main" id="{D4FA3B92-58B2-4311-A0E9-D5D96EBD73E2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98;p50">
              <a:extLst>
                <a:ext uri="{FF2B5EF4-FFF2-40B4-BE49-F238E27FC236}">
                  <a16:creationId xmlns:a16="http://schemas.microsoft.com/office/drawing/2014/main" id="{30F84520-4106-4CE4-8A3A-9EC12A63081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99;p50">
              <a:extLst>
                <a:ext uri="{FF2B5EF4-FFF2-40B4-BE49-F238E27FC236}">
                  <a16:creationId xmlns:a16="http://schemas.microsoft.com/office/drawing/2014/main" id="{FF4944E9-57A8-433C-B5AB-16EF584FE0BC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0;p50">
              <a:extLst>
                <a:ext uri="{FF2B5EF4-FFF2-40B4-BE49-F238E27FC236}">
                  <a16:creationId xmlns:a16="http://schemas.microsoft.com/office/drawing/2014/main" id="{25BCB3B4-BC9D-40F3-BA5C-31A66FD4D02F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01;p50">
              <a:extLst>
                <a:ext uri="{FF2B5EF4-FFF2-40B4-BE49-F238E27FC236}">
                  <a16:creationId xmlns:a16="http://schemas.microsoft.com/office/drawing/2014/main" id="{C282B784-84D5-4090-95DD-6B89AFEDB133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1165D974-7E73-47EE-B291-0C029CC8AFD3}"/>
              </a:ext>
            </a:extLst>
          </p:cNvPr>
          <p:cNvSpPr/>
          <p:nvPr/>
        </p:nvSpPr>
        <p:spPr>
          <a:xfrm>
            <a:off x="1877965" y="1152342"/>
            <a:ext cx="411554" cy="411554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54F2D5C-2C22-43C3-8DE5-AEFEB56D0640}"/>
              </a:ext>
            </a:extLst>
          </p:cNvPr>
          <p:cNvSpPr/>
          <p:nvPr/>
        </p:nvSpPr>
        <p:spPr>
          <a:xfrm>
            <a:off x="2895078" y="4922135"/>
            <a:ext cx="411554" cy="411554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21E3B66-C9D6-467E-B13B-8003B6C1B776}"/>
              </a:ext>
            </a:extLst>
          </p:cNvPr>
          <p:cNvSpPr/>
          <p:nvPr/>
        </p:nvSpPr>
        <p:spPr>
          <a:xfrm>
            <a:off x="9694726" y="2190549"/>
            <a:ext cx="542261" cy="542261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5940469-1C8F-4FC5-B2E0-AA54B7F2DE4D}"/>
              </a:ext>
            </a:extLst>
          </p:cNvPr>
          <p:cNvSpPr/>
          <p:nvPr/>
        </p:nvSpPr>
        <p:spPr>
          <a:xfrm>
            <a:off x="10087596" y="2304342"/>
            <a:ext cx="411554" cy="411554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11140FF-6FAA-4C83-A8F2-3D14C282A480}"/>
              </a:ext>
            </a:extLst>
          </p:cNvPr>
          <p:cNvSpPr/>
          <p:nvPr/>
        </p:nvSpPr>
        <p:spPr>
          <a:xfrm>
            <a:off x="8976029" y="646999"/>
            <a:ext cx="411554" cy="411554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0A5CB7-F9DD-471D-A2FB-755507CBBD95}"/>
              </a:ext>
            </a:extLst>
          </p:cNvPr>
          <p:cNvSpPr/>
          <p:nvPr/>
        </p:nvSpPr>
        <p:spPr>
          <a:xfrm>
            <a:off x="4206937" y="759215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403A2DC-5A4F-4EAD-AAE3-731ED41FC743}"/>
              </a:ext>
            </a:extLst>
          </p:cNvPr>
          <p:cNvSpPr/>
          <p:nvPr/>
        </p:nvSpPr>
        <p:spPr>
          <a:xfrm>
            <a:off x="8003773" y="5391216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5545EC5-2C12-44AC-95A3-80730E58E4C9}"/>
              </a:ext>
            </a:extLst>
          </p:cNvPr>
          <p:cNvSpPr/>
          <p:nvPr/>
        </p:nvSpPr>
        <p:spPr>
          <a:xfrm>
            <a:off x="2069670" y="2363310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9917D3E-07E8-4081-BB46-9791604B7053}"/>
              </a:ext>
            </a:extLst>
          </p:cNvPr>
          <p:cNvSpPr/>
          <p:nvPr/>
        </p:nvSpPr>
        <p:spPr>
          <a:xfrm>
            <a:off x="2910884" y="4612575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8F5EE59-C627-4EC2-BE5D-1B523D446776}"/>
              </a:ext>
            </a:extLst>
          </p:cNvPr>
          <p:cNvSpPr/>
          <p:nvPr/>
        </p:nvSpPr>
        <p:spPr>
          <a:xfrm>
            <a:off x="9545052" y="4095784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C8F4079-C3AB-458D-B697-AEFD798FDD0A}"/>
              </a:ext>
            </a:extLst>
          </p:cNvPr>
          <p:cNvSpPr/>
          <p:nvPr/>
        </p:nvSpPr>
        <p:spPr>
          <a:xfrm>
            <a:off x="3604966" y="1012855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5A3C5EC-5DCB-4B64-8D39-16C5A546C88E}"/>
              </a:ext>
            </a:extLst>
          </p:cNvPr>
          <p:cNvSpPr txBox="1">
            <a:spLocks noChangeAspect="1"/>
          </p:cNvSpPr>
          <p:nvPr/>
        </p:nvSpPr>
        <p:spPr>
          <a:xfrm>
            <a:off x="3946677" y="3267186"/>
            <a:ext cx="4298645" cy="122475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GB" sz="4000" b="1" dirty="0">
                <a:solidFill>
                  <a:schemeClr val="accent2"/>
                </a:solidFill>
                <a:latin typeface="Comic Sans MS" panose="030F0702030302020204" pitchFamily="66" charset="0"/>
                <a:ea typeface="Verdana" panose="020B0604030504040204" pitchFamily="34" charset="0"/>
              </a:rPr>
              <a:t>Volume-reading scales </a:t>
            </a:r>
            <a:endParaRPr lang="en-GB" sz="4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Measuring jug free icon">
            <a:extLst>
              <a:ext uri="{FF2B5EF4-FFF2-40B4-BE49-F238E27FC236}">
                <a16:creationId xmlns:a16="http://schemas.microsoft.com/office/drawing/2014/main" id="{1FE7C174-2DC7-4EC3-B526-30C6D627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5" y="626600"/>
            <a:ext cx="1149953" cy="11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g free icon">
            <a:extLst>
              <a:ext uri="{FF2B5EF4-FFF2-40B4-BE49-F238E27FC236}">
                <a16:creationId xmlns:a16="http://schemas.microsoft.com/office/drawing/2014/main" id="{588BF79A-5FD1-42C3-8CB2-A535C594E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61" y="880410"/>
            <a:ext cx="826230" cy="8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asuring cup free icon">
            <a:extLst>
              <a:ext uri="{FF2B5EF4-FFF2-40B4-BE49-F238E27FC236}">
                <a16:creationId xmlns:a16="http://schemas.microsoft.com/office/drawing/2014/main" id="{4CEB9D55-B209-477D-BD19-7ED27CA8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64" y="2771494"/>
            <a:ext cx="1133360" cy="113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8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996C262-8D90-49A8-BFA4-A75C49B39153}"/>
              </a:ext>
            </a:extLst>
          </p:cNvPr>
          <p:cNvSpPr/>
          <p:nvPr/>
        </p:nvSpPr>
        <p:spPr>
          <a:xfrm>
            <a:off x="7267508" y="1675011"/>
            <a:ext cx="3181435" cy="3181435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3" y="715790"/>
            <a:ext cx="71919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Measuring in litres (ml)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081470" y="1041301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9105362" y="1491763"/>
            <a:ext cx="9590441" cy="25998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1BF5183-278F-48F6-B2DD-AE1FB222FF01}"/>
              </a:ext>
            </a:extLst>
          </p:cNvPr>
          <p:cNvSpPr txBox="1"/>
          <p:nvPr/>
        </p:nvSpPr>
        <p:spPr>
          <a:xfrm>
            <a:off x="1997363" y="1651242"/>
            <a:ext cx="5317837" cy="36756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This time, the measuring cylinder is going up in litres.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volume of the green liquid is 2l.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A679B2D-03A1-4FDE-8AC4-C1832FD6B926}"/>
              </a:ext>
            </a:extLst>
          </p:cNvPr>
          <p:cNvSpPr/>
          <p:nvPr/>
        </p:nvSpPr>
        <p:spPr>
          <a:xfrm>
            <a:off x="11237340" y="4715342"/>
            <a:ext cx="890325" cy="89032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3D1DC30-0164-4D86-9D2E-C95B69F70544}"/>
              </a:ext>
            </a:extLst>
          </p:cNvPr>
          <p:cNvSpPr/>
          <p:nvPr/>
        </p:nvSpPr>
        <p:spPr>
          <a:xfrm>
            <a:off x="10426923" y="5316878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BB884C3-89A4-4625-84D1-6D2B50D82AE5}"/>
              </a:ext>
            </a:extLst>
          </p:cNvPr>
          <p:cNvSpPr/>
          <p:nvPr/>
        </p:nvSpPr>
        <p:spPr>
          <a:xfrm>
            <a:off x="10041123" y="5989560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1249A20-817A-4D49-8C54-3F9E37B33888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1D95CFE-C2B2-4572-8D0E-6BC83B47B350}"/>
              </a:ext>
            </a:extLst>
          </p:cNvPr>
          <p:cNvSpPr/>
          <p:nvPr/>
        </p:nvSpPr>
        <p:spPr>
          <a:xfrm>
            <a:off x="11219762" y="4377540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2" name="Picture 2" descr="Measuring jug free icon">
            <a:extLst>
              <a:ext uri="{FF2B5EF4-FFF2-40B4-BE49-F238E27FC236}">
                <a16:creationId xmlns:a16="http://schemas.microsoft.com/office/drawing/2014/main" id="{9846FBA7-2A64-462E-931A-6A779014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5387983"/>
            <a:ext cx="1149953" cy="11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id="{2FB2400D-D591-497C-BEDA-1B530E5661F0}"/>
              </a:ext>
            </a:extLst>
          </p:cNvPr>
          <p:cNvSpPr/>
          <p:nvPr/>
        </p:nvSpPr>
        <p:spPr>
          <a:xfrm>
            <a:off x="8599132" y="3590911"/>
            <a:ext cx="643190" cy="574013"/>
          </a:xfrm>
          <a:prstGeom prst="rect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2AC015E-DDAF-4C68-B10F-3DC373A5F524}"/>
              </a:ext>
            </a:extLst>
          </p:cNvPr>
          <p:cNvSpPr txBox="1"/>
          <p:nvPr/>
        </p:nvSpPr>
        <p:spPr>
          <a:xfrm>
            <a:off x="7686661" y="952656"/>
            <a:ext cx="18015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2"/>
                </a:solidFill>
                <a:latin typeface="Comic Sans MS" panose="030F0702030302020204" pitchFamily="66" charset="0"/>
              </a:rPr>
              <a:t>Image from flat icon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DD19B6F-BB86-4625-BFB3-906697064E37}"/>
              </a:ext>
            </a:extLst>
          </p:cNvPr>
          <p:cNvGrpSpPr/>
          <p:nvPr/>
        </p:nvGrpSpPr>
        <p:grpSpPr>
          <a:xfrm>
            <a:off x="8384235" y="1647173"/>
            <a:ext cx="1210095" cy="3317238"/>
            <a:chOff x="921215" y="1299287"/>
            <a:chExt cx="1210095" cy="3317238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A27E06C-AEA0-4585-8937-9C792EF8C143}"/>
                </a:ext>
              </a:extLst>
            </p:cNvPr>
            <p:cNvSpPr/>
            <p:nvPr/>
          </p:nvSpPr>
          <p:spPr>
            <a:xfrm>
              <a:off x="921215" y="4333642"/>
              <a:ext cx="1057713" cy="2828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6B5531-312C-4F86-8C13-646201F59097}"/>
                </a:ext>
              </a:extLst>
            </p:cNvPr>
            <p:cNvSpPr/>
            <p:nvPr/>
          </p:nvSpPr>
          <p:spPr>
            <a:xfrm>
              <a:off x="1126051" y="3803347"/>
              <a:ext cx="640203" cy="702758"/>
            </a:xfrm>
            <a:custGeom>
              <a:avLst/>
              <a:gdLst>
                <a:gd name="connsiteX0" fmla="*/ 0 w 640203"/>
                <a:gd name="connsiteY0" fmla="*/ 0 h 849450"/>
                <a:gd name="connsiteX1" fmla="*/ 639582 w 640203"/>
                <a:gd name="connsiteY1" fmla="*/ 0 h 849450"/>
                <a:gd name="connsiteX2" fmla="*/ 639582 w 640203"/>
                <a:gd name="connsiteY2" fmla="*/ 707018 h 849450"/>
                <a:gd name="connsiteX3" fmla="*/ 640203 w 640203"/>
                <a:gd name="connsiteY3" fmla="*/ 707155 h 849450"/>
                <a:gd name="connsiteX4" fmla="*/ 640203 w 640203"/>
                <a:gd name="connsiteY4" fmla="*/ 734236 h 849450"/>
                <a:gd name="connsiteX5" fmla="*/ 320412 w 640203"/>
                <a:gd name="connsiteY5" fmla="*/ 849450 h 849450"/>
                <a:gd name="connsiteX6" fmla="*/ 621 w 640203"/>
                <a:gd name="connsiteY6" fmla="*/ 734236 h 849450"/>
                <a:gd name="connsiteX7" fmla="*/ 621 w 640203"/>
                <a:gd name="connsiteY7" fmla="*/ 727393 h 849450"/>
                <a:gd name="connsiteX8" fmla="*/ 0 w 640203"/>
                <a:gd name="connsiteY8" fmla="*/ 727393 h 84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203" h="849450">
                  <a:moveTo>
                    <a:pt x="0" y="0"/>
                  </a:moveTo>
                  <a:lnTo>
                    <a:pt x="639582" y="0"/>
                  </a:lnTo>
                  <a:lnTo>
                    <a:pt x="639582" y="707018"/>
                  </a:lnTo>
                  <a:lnTo>
                    <a:pt x="640203" y="707155"/>
                  </a:lnTo>
                  <a:lnTo>
                    <a:pt x="640203" y="734236"/>
                  </a:lnTo>
                  <a:cubicBezTo>
                    <a:pt x="640203" y="797867"/>
                    <a:pt x="497028" y="849450"/>
                    <a:pt x="320412" y="849450"/>
                  </a:cubicBezTo>
                  <a:cubicBezTo>
                    <a:pt x="143796" y="849450"/>
                    <a:pt x="621" y="797867"/>
                    <a:pt x="621" y="734236"/>
                  </a:cubicBezTo>
                  <a:lnTo>
                    <a:pt x="621" y="727393"/>
                  </a:lnTo>
                  <a:lnTo>
                    <a:pt x="0" y="727393"/>
                  </a:lnTo>
                  <a:close/>
                </a:path>
              </a:pathLst>
            </a:custGeom>
            <a:solidFill>
              <a:srgbClr val="56DCC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A8EDAB5-38BD-40B0-B9A0-E324707C80B5}"/>
                </a:ext>
              </a:extLst>
            </p:cNvPr>
            <p:cNvSpPr/>
            <p:nvPr/>
          </p:nvSpPr>
          <p:spPr>
            <a:xfrm>
              <a:off x="1130280" y="1299287"/>
              <a:ext cx="639582" cy="3206125"/>
            </a:xfrm>
            <a:custGeom>
              <a:avLst/>
              <a:gdLst>
                <a:gd name="connsiteX0" fmla="*/ 0 w 1123926"/>
                <a:gd name="connsiteY0" fmla="*/ 0 h 5634061"/>
                <a:gd name="connsiteX1" fmla="*/ 1123926 w 1123926"/>
                <a:gd name="connsiteY1" fmla="*/ 0 h 5634061"/>
                <a:gd name="connsiteX2" fmla="*/ 1123926 w 1123926"/>
                <a:gd name="connsiteY2" fmla="*/ 5431597 h 5634061"/>
                <a:gd name="connsiteX3" fmla="*/ 561963 w 1123926"/>
                <a:gd name="connsiteY3" fmla="*/ 5634061 h 5634061"/>
                <a:gd name="connsiteX4" fmla="*/ 0 w 1123926"/>
                <a:gd name="connsiteY4" fmla="*/ 5431597 h 563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926" h="5634061">
                  <a:moveTo>
                    <a:pt x="0" y="0"/>
                  </a:moveTo>
                  <a:lnTo>
                    <a:pt x="1123926" y="0"/>
                  </a:lnTo>
                  <a:lnTo>
                    <a:pt x="1123926" y="5431597"/>
                  </a:lnTo>
                  <a:cubicBezTo>
                    <a:pt x="1123926" y="5543415"/>
                    <a:pt x="872327" y="5634061"/>
                    <a:pt x="561963" y="5634061"/>
                  </a:cubicBezTo>
                  <a:cubicBezTo>
                    <a:pt x="251599" y="5634061"/>
                    <a:pt x="0" y="5543415"/>
                    <a:pt x="0" y="5431597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D927FB1-3240-41A3-BF23-8B9F69C5D362}"/>
                </a:ext>
              </a:extLst>
            </p:cNvPr>
            <p:cNvCxnSpPr/>
            <p:nvPr/>
          </p:nvCxnSpPr>
          <p:spPr>
            <a:xfrm>
              <a:off x="1585884" y="4391216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3EF5C70-ADDE-4117-80AA-52C636EF2DB1}"/>
                </a:ext>
              </a:extLst>
            </p:cNvPr>
            <p:cNvCxnSpPr/>
            <p:nvPr/>
          </p:nvCxnSpPr>
          <p:spPr>
            <a:xfrm>
              <a:off x="1578714" y="3809436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F344E06-3201-462D-BEE1-DA6609E96935}"/>
                </a:ext>
              </a:extLst>
            </p:cNvPr>
            <p:cNvCxnSpPr/>
            <p:nvPr/>
          </p:nvCxnSpPr>
          <p:spPr>
            <a:xfrm>
              <a:off x="1578956" y="3242111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B0538084-B009-4844-BBE4-662F4EB0F266}"/>
                </a:ext>
              </a:extLst>
            </p:cNvPr>
            <p:cNvCxnSpPr/>
            <p:nvPr/>
          </p:nvCxnSpPr>
          <p:spPr>
            <a:xfrm>
              <a:off x="1578714" y="2660331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64761F7-0B0A-40E1-8BA7-CB97CBD06129}"/>
                </a:ext>
              </a:extLst>
            </p:cNvPr>
            <p:cNvCxnSpPr/>
            <p:nvPr/>
          </p:nvCxnSpPr>
          <p:spPr>
            <a:xfrm>
              <a:off x="1578714" y="2085778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DDF1A36-5288-42CF-94F7-C3612FC5F8AE}"/>
                </a:ext>
              </a:extLst>
            </p:cNvPr>
            <p:cNvCxnSpPr/>
            <p:nvPr/>
          </p:nvCxnSpPr>
          <p:spPr>
            <a:xfrm>
              <a:off x="1588177" y="1502002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6F2D193-FEF5-43CD-9063-3AC9ED9457A7}"/>
                </a:ext>
              </a:extLst>
            </p:cNvPr>
            <p:cNvCxnSpPr>
              <a:cxnSpLocks/>
            </p:cNvCxnSpPr>
            <p:nvPr/>
          </p:nvCxnSpPr>
          <p:spPr>
            <a:xfrm>
              <a:off x="1626372" y="1796695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07A9726-971D-46DE-8B11-2182EABCF243}"/>
                </a:ext>
              </a:extLst>
            </p:cNvPr>
            <p:cNvCxnSpPr>
              <a:cxnSpLocks/>
            </p:cNvCxnSpPr>
            <p:nvPr/>
          </p:nvCxnSpPr>
          <p:spPr>
            <a:xfrm>
              <a:off x="1626372" y="2374861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25126CC-B89F-4581-ABA4-E188645C24A8}"/>
                </a:ext>
              </a:extLst>
            </p:cNvPr>
            <p:cNvCxnSpPr>
              <a:cxnSpLocks/>
            </p:cNvCxnSpPr>
            <p:nvPr/>
          </p:nvCxnSpPr>
          <p:spPr>
            <a:xfrm>
              <a:off x="1632375" y="2949414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E87B019-FFD6-4B33-8BE4-CD7A30B9FDC5}"/>
                </a:ext>
              </a:extLst>
            </p:cNvPr>
            <p:cNvCxnSpPr>
              <a:cxnSpLocks/>
            </p:cNvCxnSpPr>
            <p:nvPr/>
          </p:nvCxnSpPr>
          <p:spPr>
            <a:xfrm>
              <a:off x="1626372" y="3523967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F3919CE8-AF82-426F-865B-BF4F39D3FE50}"/>
                </a:ext>
              </a:extLst>
            </p:cNvPr>
            <p:cNvCxnSpPr>
              <a:cxnSpLocks/>
            </p:cNvCxnSpPr>
            <p:nvPr/>
          </p:nvCxnSpPr>
          <p:spPr>
            <a:xfrm>
              <a:off x="1626372" y="4098519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B901C10A-A003-4BC9-ADD0-8003524737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8317" y="1500385"/>
              <a:ext cx="0" cy="2890831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7F54A99C-17F7-49CF-A7DB-5DB11601D496}"/>
                </a:ext>
              </a:extLst>
            </p:cNvPr>
            <p:cNvCxnSpPr>
              <a:cxnSpLocks/>
            </p:cNvCxnSpPr>
            <p:nvPr/>
          </p:nvCxnSpPr>
          <p:spPr>
            <a:xfrm>
              <a:off x="1650685" y="4329897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FEE0A2E-FC5E-4E7C-A62F-BE3AEA39A14C}"/>
                </a:ext>
              </a:extLst>
            </p:cNvPr>
            <p:cNvCxnSpPr>
              <a:cxnSpLocks/>
            </p:cNvCxnSpPr>
            <p:nvPr/>
          </p:nvCxnSpPr>
          <p:spPr>
            <a:xfrm>
              <a:off x="1650685" y="427825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4173E860-786F-45A7-8C34-53DD442D6EDA}"/>
                </a:ext>
              </a:extLst>
            </p:cNvPr>
            <p:cNvCxnSpPr>
              <a:cxnSpLocks/>
            </p:cNvCxnSpPr>
            <p:nvPr/>
          </p:nvCxnSpPr>
          <p:spPr>
            <a:xfrm>
              <a:off x="1648911" y="421772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465E8BE-9D14-4F24-8104-4971F7D114DA}"/>
                </a:ext>
              </a:extLst>
            </p:cNvPr>
            <p:cNvCxnSpPr>
              <a:cxnSpLocks/>
            </p:cNvCxnSpPr>
            <p:nvPr/>
          </p:nvCxnSpPr>
          <p:spPr>
            <a:xfrm>
              <a:off x="1648911" y="4157452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F797F4B-E280-4B48-A3AB-1AFCCBCA757B}"/>
                </a:ext>
              </a:extLst>
            </p:cNvPr>
            <p:cNvCxnSpPr>
              <a:cxnSpLocks/>
            </p:cNvCxnSpPr>
            <p:nvPr/>
          </p:nvCxnSpPr>
          <p:spPr>
            <a:xfrm>
              <a:off x="1647226" y="4044944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46D846-9A53-49AB-9B10-BF41BC72B847}"/>
                </a:ext>
              </a:extLst>
            </p:cNvPr>
            <p:cNvCxnSpPr>
              <a:cxnSpLocks/>
            </p:cNvCxnSpPr>
            <p:nvPr/>
          </p:nvCxnSpPr>
          <p:spPr>
            <a:xfrm>
              <a:off x="1647226" y="399329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FCEC31B-0BBE-48DE-AE7F-0CF6CE103CC4}"/>
                </a:ext>
              </a:extLst>
            </p:cNvPr>
            <p:cNvCxnSpPr>
              <a:cxnSpLocks/>
            </p:cNvCxnSpPr>
            <p:nvPr/>
          </p:nvCxnSpPr>
          <p:spPr>
            <a:xfrm>
              <a:off x="1645451" y="393277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831A848-CA3B-4BF0-A036-A19A928F6E68}"/>
                </a:ext>
              </a:extLst>
            </p:cNvPr>
            <p:cNvCxnSpPr>
              <a:cxnSpLocks/>
            </p:cNvCxnSpPr>
            <p:nvPr/>
          </p:nvCxnSpPr>
          <p:spPr>
            <a:xfrm>
              <a:off x="1645451" y="3872499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B5FBE312-7AE3-42C4-A39A-9BD3BF1752F4}"/>
                </a:ext>
              </a:extLst>
            </p:cNvPr>
            <p:cNvCxnSpPr>
              <a:cxnSpLocks/>
            </p:cNvCxnSpPr>
            <p:nvPr/>
          </p:nvCxnSpPr>
          <p:spPr>
            <a:xfrm>
              <a:off x="1647226" y="375563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3B11876E-0530-4603-98E4-B5E57F62730B}"/>
                </a:ext>
              </a:extLst>
            </p:cNvPr>
            <p:cNvCxnSpPr>
              <a:cxnSpLocks/>
            </p:cNvCxnSpPr>
            <p:nvPr/>
          </p:nvCxnSpPr>
          <p:spPr>
            <a:xfrm>
              <a:off x="1647226" y="370399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0D582A0-A285-4CDD-9C2D-912D2E8631C5}"/>
                </a:ext>
              </a:extLst>
            </p:cNvPr>
            <p:cNvCxnSpPr>
              <a:cxnSpLocks/>
            </p:cNvCxnSpPr>
            <p:nvPr/>
          </p:nvCxnSpPr>
          <p:spPr>
            <a:xfrm>
              <a:off x="1645451" y="364346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8B49D29-B6B9-44D2-9E1E-8B9EEF2C6FDF}"/>
                </a:ext>
              </a:extLst>
            </p:cNvPr>
            <p:cNvCxnSpPr>
              <a:cxnSpLocks/>
            </p:cNvCxnSpPr>
            <p:nvPr/>
          </p:nvCxnSpPr>
          <p:spPr>
            <a:xfrm>
              <a:off x="1645451" y="3583193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A7E00917-F794-4B2A-8BDC-EF3AD6C0801B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346633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785EA16-581A-45BA-84D6-86CE8B6C815B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341468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E95D8013-DEFB-4CDC-8AFD-F909D2BAD601}"/>
                </a:ext>
              </a:extLst>
            </p:cNvPr>
            <p:cNvCxnSpPr>
              <a:cxnSpLocks/>
            </p:cNvCxnSpPr>
            <p:nvPr/>
          </p:nvCxnSpPr>
          <p:spPr>
            <a:xfrm>
              <a:off x="1636275" y="335415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C304F5E-57A1-41C5-B232-4F98BBD4087B}"/>
                </a:ext>
              </a:extLst>
            </p:cNvPr>
            <p:cNvCxnSpPr>
              <a:cxnSpLocks/>
            </p:cNvCxnSpPr>
            <p:nvPr/>
          </p:nvCxnSpPr>
          <p:spPr>
            <a:xfrm>
              <a:off x="1636275" y="3293886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96746832-FD8A-4F15-A23C-52B4548E0F10}"/>
                </a:ext>
              </a:extLst>
            </p:cNvPr>
            <p:cNvCxnSpPr>
              <a:cxnSpLocks/>
            </p:cNvCxnSpPr>
            <p:nvPr/>
          </p:nvCxnSpPr>
          <p:spPr>
            <a:xfrm>
              <a:off x="1639824" y="3166362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C1C930AC-D244-4C3D-B57C-A26BE2BC3EFB}"/>
                </a:ext>
              </a:extLst>
            </p:cNvPr>
            <p:cNvCxnSpPr>
              <a:cxnSpLocks/>
            </p:cNvCxnSpPr>
            <p:nvPr/>
          </p:nvCxnSpPr>
          <p:spPr>
            <a:xfrm>
              <a:off x="1639824" y="3114716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117EC607-4F9D-4843-BC22-0BF059E740C3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3054190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F2DEFDE-6200-4B6D-8414-68C9B0D37A28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2993917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31FD82F-3A99-4391-9BB7-E900FE8DCC6B}"/>
                </a:ext>
              </a:extLst>
            </p:cNvPr>
            <p:cNvCxnSpPr>
              <a:cxnSpLocks/>
            </p:cNvCxnSpPr>
            <p:nvPr/>
          </p:nvCxnSpPr>
          <p:spPr>
            <a:xfrm>
              <a:off x="1642997" y="288048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69734F3-0866-4431-9C21-4AF7D90A7374}"/>
                </a:ext>
              </a:extLst>
            </p:cNvPr>
            <p:cNvCxnSpPr>
              <a:cxnSpLocks/>
            </p:cNvCxnSpPr>
            <p:nvPr/>
          </p:nvCxnSpPr>
          <p:spPr>
            <a:xfrm>
              <a:off x="1642997" y="2828839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64DADD2-6F4F-4CA9-BB68-2E5D14EA9C71}"/>
                </a:ext>
              </a:extLst>
            </p:cNvPr>
            <p:cNvCxnSpPr>
              <a:cxnSpLocks/>
            </p:cNvCxnSpPr>
            <p:nvPr/>
          </p:nvCxnSpPr>
          <p:spPr>
            <a:xfrm>
              <a:off x="1641222" y="2768312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4877545-AD1D-4C75-918A-374026C569E9}"/>
                </a:ext>
              </a:extLst>
            </p:cNvPr>
            <p:cNvCxnSpPr>
              <a:cxnSpLocks/>
            </p:cNvCxnSpPr>
            <p:nvPr/>
          </p:nvCxnSpPr>
          <p:spPr>
            <a:xfrm>
              <a:off x="1641222" y="2708040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973B487B-9574-4D07-8811-73DDEEE57B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9824" y="260162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63037B5-AA0A-48D5-91D0-DE99AA1040C5}"/>
                </a:ext>
              </a:extLst>
            </p:cNvPr>
            <p:cNvCxnSpPr>
              <a:cxnSpLocks/>
            </p:cNvCxnSpPr>
            <p:nvPr/>
          </p:nvCxnSpPr>
          <p:spPr>
            <a:xfrm>
              <a:off x="1639824" y="254997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E4DBF82-DE52-4E65-957D-60E977403520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248944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20456BC7-FC2F-41BA-BDA8-C987EF6E42DC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2429176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AC4C3EB-1DF5-48F9-8DFA-83B71D45F6FF}"/>
                </a:ext>
              </a:extLst>
            </p:cNvPr>
            <p:cNvCxnSpPr>
              <a:cxnSpLocks/>
            </p:cNvCxnSpPr>
            <p:nvPr/>
          </p:nvCxnSpPr>
          <p:spPr>
            <a:xfrm>
              <a:off x="1644772" y="231343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20D8C51D-8E59-4A1A-93D6-F23B332CBF9C}"/>
                </a:ext>
              </a:extLst>
            </p:cNvPr>
            <p:cNvCxnSpPr>
              <a:cxnSpLocks/>
            </p:cNvCxnSpPr>
            <p:nvPr/>
          </p:nvCxnSpPr>
          <p:spPr>
            <a:xfrm>
              <a:off x="1644772" y="226178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C6A965E5-A126-4240-808C-E91CE922AF99}"/>
                </a:ext>
              </a:extLst>
            </p:cNvPr>
            <p:cNvCxnSpPr>
              <a:cxnSpLocks/>
            </p:cNvCxnSpPr>
            <p:nvPr/>
          </p:nvCxnSpPr>
          <p:spPr>
            <a:xfrm>
              <a:off x="1642997" y="220125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182B86D-D61E-448E-AD25-0CA20EC7F7BE}"/>
                </a:ext>
              </a:extLst>
            </p:cNvPr>
            <p:cNvCxnSpPr>
              <a:cxnSpLocks/>
            </p:cNvCxnSpPr>
            <p:nvPr/>
          </p:nvCxnSpPr>
          <p:spPr>
            <a:xfrm>
              <a:off x="1642997" y="2140986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77B61D7-56DF-4782-9EAA-8F516876D605}"/>
                </a:ext>
              </a:extLst>
            </p:cNvPr>
            <p:cNvCxnSpPr>
              <a:cxnSpLocks/>
            </p:cNvCxnSpPr>
            <p:nvPr/>
          </p:nvCxnSpPr>
          <p:spPr>
            <a:xfrm>
              <a:off x="1644083" y="202465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C9C54BD8-143B-4A5C-AB80-CC4ABBE22818}"/>
                </a:ext>
              </a:extLst>
            </p:cNvPr>
            <p:cNvCxnSpPr>
              <a:cxnSpLocks/>
            </p:cNvCxnSpPr>
            <p:nvPr/>
          </p:nvCxnSpPr>
          <p:spPr>
            <a:xfrm>
              <a:off x="1644083" y="197300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AC23B41-0F1F-4494-AC5A-17A4685D9AB7}"/>
                </a:ext>
              </a:extLst>
            </p:cNvPr>
            <p:cNvCxnSpPr>
              <a:cxnSpLocks/>
            </p:cNvCxnSpPr>
            <p:nvPr/>
          </p:nvCxnSpPr>
          <p:spPr>
            <a:xfrm>
              <a:off x="1642308" y="1912479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F41C88AE-97E9-4703-A14D-952FFCDF260B}"/>
                </a:ext>
              </a:extLst>
            </p:cNvPr>
            <p:cNvCxnSpPr>
              <a:cxnSpLocks/>
            </p:cNvCxnSpPr>
            <p:nvPr/>
          </p:nvCxnSpPr>
          <p:spPr>
            <a:xfrm>
              <a:off x="1642308" y="1852207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08B54D7-F610-468D-BCD0-5D5DF676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646025" y="1729837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E9007CD-1609-4302-AC56-074F6C571512}"/>
                </a:ext>
              </a:extLst>
            </p:cNvPr>
            <p:cNvCxnSpPr>
              <a:cxnSpLocks/>
            </p:cNvCxnSpPr>
            <p:nvPr/>
          </p:nvCxnSpPr>
          <p:spPr>
            <a:xfrm>
              <a:off x="1646025" y="167819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B9C2E85-74D7-489B-B370-86CE3A8A5652}"/>
                </a:ext>
              </a:extLst>
            </p:cNvPr>
            <p:cNvCxnSpPr>
              <a:cxnSpLocks/>
            </p:cNvCxnSpPr>
            <p:nvPr/>
          </p:nvCxnSpPr>
          <p:spPr>
            <a:xfrm>
              <a:off x="1644250" y="161766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BF44C407-89B0-43F2-94D9-DD5F732C325A}"/>
                </a:ext>
              </a:extLst>
            </p:cNvPr>
            <p:cNvCxnSpPr>
              <a:cxnSpLocks/>
            </p:cNvCxnSpPr>
            <p:nvPr/>
          </p:nvCxnSpPr>
          <p:spPr>
            <a:xfrm>
              <a:off x="1644250" y="1557392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28E83DE9-A464-4984-A6A5-CE0630956C69}"/>
                </a:ext>
              </a:extLst>
            </p:cNvPr>
            <p:cNvGrpSpPr/>
            <p:nvPr/>
          </p:nvGrpSpPr>
          <p:grpSpPr>
            <a:xfrm>
              <a:off x="1345178" y="1420160"/>
              <a:ext cx="786132" cy="2511222"/>
              <a:chOff x="1345178" y="1420160"/>
              <a:chExt cx="786132" cy="2511222"/>
            </a:xfrm>
          </p:grpSpPr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7C5EA0C2-8EC3-4F22-A83A-C3117CFE7526}"/>
                  </a:ext>
                </a:extLst>
              </p:cNvPr>
              <p:cNvSpPr txBox="1"/>
              <p:nvPr/>
            </p:nvSpPr>
            <p:spPr>
              <a:xfrm>
                <a:off x="1353241" y="3700550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1l</a:t>
                </a:r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276910B3-246F-42DD-ADF7-65DACE46CEC8}"/>
                  </a:ext>
                </a:extLst>
              </p:cNvPr>
              <p:cNvSpPr txBox="1"/>
              <p:nvPr/>
            </p:nvSpPr>
            <p:spPr>
              <a:xfrm>
                <a:off x="1345178" y="3120941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2l</a:t>
                </a: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77402801-FD18-4237-B39F-24375E56180B}"/>
                  </a:ext>
                </a:extLst>
              </p:cNvPr>
              <p:cNvSpPr txBox="1"/>
              <p:nvPr/>
            </p:nvSpPr>
            <p:spPr>
              <a:xfrm>
                <a:off x="1359423" y="2567253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3l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9E5E8E26-E83C-4859-9D0D-845B1E639005}"/>
                  </a:ext>
                </a:extLst>
              </p:cNvPr>
              <p:cNvSpPr txBox="1"/>
              <p:nvPr/>
            </p:nvSpPr>
            <p:spPr>
              <a:xfrm>
                <a:off x="1377679" y="1977126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4l</a:t>
                </a: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3B11BA24-36B8-4F2A-9856-12C10173D514}"/>
                  </a:ext>
                </a:extLst>
              </p:cNvPr>
              <p:cNvSpPr txBox="1"/>
              <p:nvPr/>
            </p:nvSpPr>
            <p:spPr>
              <a:xfrm>
                <a:off x="1377584" y="1420160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5l</a:t>
                </a:r>
              </a:p>
            </p:txBody>
          </p:sp>
        </p:grpSp>
      </p:grpSp>
      <p:pic>
        <p:nvPicPr>
          <p:cNvPr id="246" name="Picture 2" descr="Scientist free icon">
            <a:extLst>
              <a:ext uri="{FF2B5EF4-FFF2-40B4-BE49-F238E27FC236}">
                <a16:creationId xmlns:a16="http://schemas.microsoft.com/office/drawing/2014/main" id="{591A21F1-DE81-4063-9D32-143282A2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177" y="720186"/>
            <a:ext cx="1057713" cy="10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9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996C262-8D90-49A8-BFA4-A75C49B39153}"/>
              </a:ext>
            </a:extLst>
          </p:cNvPr>
          <p:cNvSpPr/>
          <p:nvPr/>
        </p:nvSpPr>
        <p:spPr>
          <a:xfrm>
            <a:off x="7267508" y="1675011"/>
            <a:ext cx="3181435" cy="3181435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3" y="715790"/>
            <a:ext cx="71919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Measuring in litres (ml)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081470" y="1041301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9105362" y="1491763"/>
            <a:ext cx="9590441" cy="25998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1BF5183-278F-48F6-B2DD-AE1FB222FF01}"/>
              </a:ext>
            </a:extLst>
          </p:cNvPr>
          <p:cNvSpPr txBox="1"/>
          <p:nvPr/>
        </p:nvSpPr>
        <p:spPr>
          <a:xfrm>
            <a:off x="1997363" y="1651242"/>
            <a:ext cx="5317837" cy="367567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Sometimes, we need to use decimal numbers to measure a liquid. </a:t>
            </a:r>
          </a:p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There are 1000ml in 1l. 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That means there are 500ml in half a litre.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Have a look at the pink liquid. 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volume of the pink liquid is 1 and a half litres which is the same as 1500ml.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A679B2D-03A1-4FDE-8AC4-C1832FD6B926}"/>
              </a:ext>
            </a:extLst>
          </p:cNvPr>
          <p:cNvSpPr/>
          <p:nvPr/>
        </p:nvSpPr>
        <p:spPr>
          <a:xfrm>
            <a:off x="11237340" y="4715342"/>
            <a:ext cx="890325" cy="89032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3D1DC30-0164-4D86-9D2E-C95B69F70544}"/>
              </a:ext>
            </a:extLst>
          </p:cNvPr>
          <p:cNvSpPr/>
          <p:nvPr/>
        </p:nvSpPr>
        <p:spPr>
          <a:xfrm>
            <a:off x="10426923" y="5316878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BB884C3-89A4-4625-84D1-6D2B50D82AE5}"/>
              </a:ext>
            </a:extLst>
          </p:cNvPr>
          <p:cNvSpPr/>
          <p:nvPr/>
        </p:nvSpPr>
        <p:spPr>
          <a:xfrm>
            <a:off x="10041123" y="5989560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1249A20-817A-4D49-8C54-3F9E37B33888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1D95CFE-C2B2-4572-8D0E-6BC83B47B350}"/>
              </a:ext>
            </a:extLst>
          </p:cNvPr>
          <p:cNvSpPr/>
          <p:nvPr/>
        </p:nvSpPr>
        <p:spPr>
          <a:xfrm>
            <a:off x="11219762" y="4377540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2" name="Picture 2" descr="Measuring jug free icon">
            <a:extLst>
              <a:ext uri="{FF2B5EF4-FFF2-40B4-BE49-F238E27FC236}">
                <a16:creationId xmlns:a16="http://schemas.microsoft.com/office/drawing/2014/main" id="{9846FBA7-2A64-462E-931A-6A779014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5387983"/>
            <a:ext cx="1149953" cy="11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726A42B3-95DE-49C8-882A-F819DAD7165F}"/>
              </a:ext>
            </a:extLst>
          </p:cNvPr>
          <p:cNvGrpSpPr/>
          <p:nvPr/>
        </p:nvGrpSpPr>
        <p:grpSpPr>
          <a:xfrm>
            <a:off x="8327974" y="1565570"/>
            <a:ext cx="1210095" cy="3317238"/>
            <a:chOff x="856799" y="1553330"/>
            <a:chExt cx="1210095" cy="331723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82662A7-D004-4E93-B485-5B0F56CC9E33}"/>
                </a:ext>
              </a:extLst>
            </p:cNvPr>
            <p:cNvSpPr/>
            <p:nvPr/>
          </p:nvSpPr>
          <p:spPr>
            <a:xfrm>
              <a:off x="1058261" y="3757233"/>
              <a:ext cx="643190" cy="312772"/>
            </a:xfrm>
            <a:prstGeom prst="rect">
              <a:avLst/>
            </a:prstGeom>
            <a:solidFill>
              <a:srgbClr val="DD4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B16AF2B-4065-4217-A30D-BDBF368DDDE8}"/>
                </a:ext>
              </a:extLst>
            </p:cNvPr>
            <p:cNvSpPr/>
            <p:nvPr/>
          </p:nvSpPr>
          <p:spPr>
            <a:xfrm>
              <a:off x="856799" y="4587685"/>
              <a:ext cx="1057713" cy="2828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A71A53-154F-4211-B302-A0F426DE582B}"/>
                </a:ext>
              </a:extLst>
            </p:cNvPr>
            <p:cNvSpPr/>
            <p:nvPr/>
          </p:nvSpPr>
          <p:spPr>
            <a:xfrm>
              <a:off x="1061635" y="4057390"/>
              <a:ext cx="640203" cy="702758"/>
            </a:xfrm>
            <a:custGeom>
              <a:avLst/>
              <a:gdLst>
                <a:gd name="connsiteX0" fmla="*/ 0 w 640203"/>
                <a:gd name="connsiteY0" fmla="*/ 0 h 849450"/>
                <a:gd name="connsiteX1" fmla="*/ 639582 w 640203"/>
                <a:gd name="connsiteY1" fmla="*/ 0 h 849450"/>
                <a:gd name="connsiteX2" fmla="*/ 639582 w 640203"/>
                <a:gd name="connsiteY2" fmla="*/ 707018 h 849450"/>
                <a:gd name="connsiteX3" fmla="*/ 640203 w 640203"/>
                <a:gd name="connsiteY3" fmla="*/ 707155 h 849450"/>
                <a:gd name="connsiteX4" fmla="*/ 640203 w 640203"/>
                <a:gd name="connsiteY4" fmla="*/ 734236 h 849450"/>
                <a:gd name="connsiteX5" fmla="*/ 320412 w 640203"/>
                <a:gd name="connsiteY5" fmla="*/ 849450 h 849450"/>
                <a:gd name="connsiteX6" fmla="*/ 621 w 640203"/>
                <a:gd name="connsiteY6" fmla="*/ 734236 h 849450"/>
                <a:gd name="connsiteX7" fmla="*/ 621 w 640203"/>
                <a:gd name="connsiteY7" fmla="*/ 727393 h 849450"/>
                <a:gd name="connsiteX8" fmla="*/ 0 w 640203"/>
                <a:gd name="connsiteY8" fmla="*/ 727393 h 84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203" h="849450">
                  <a:moveTo>
                    <a:pt x="0" y="0"/>
                  </a:moveTo>
                  <a:lnTo>
                    <a:pt x="639582" y="0"/>
                  </a:lnTo>
                  <a:lnTo>
                    <a:pt x="639582" y="707018"/>
                  </a:lnTo>
                  <a:lnTo>
                    <a:pt x="640203" y="707155"/>
                  </a:lnTo>
                  <a:lnTo>
                    <a:pt x="640203" y="734236"/>
                  </a:lnTo>
                  <a:cubicBezTo>
                    <a:pt x="640203" y="797867"/>
                    <a:pt x="497028" y="849450"/>
                    <a:pt x="320412" y="849450"/>
                  </a:cubicBezTo>
                  <a:cubicBezTo>
                    <a:pt x="143796" y="849450"/>
                    <a:pt x="621" y="797867"/>
                    <a:pt x="621" y="734236"/>
                  </a:cubicBezTo>
                  <a:lnTo>
                    <a:pt x="621" y="727393"/>
                  </a:lnTo>
                  <a:lnTo>
                    <a:pt x="0" y="727393"/>
                  </a:lnTo>
                  <a:close/>
                </a:path>
              </a:pathLst>
            </a:custGeom>
            <a:solidFill>
              <a:srgbClr val="DD4D9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953C122-129F-4633-AD45-06A960AFA40E}"/>
                </a:ext>
              </a:extLst>
            </p:cNvPr>
            <p:cNvSpPr/>
            <p:nvPr/>
          </p:nvSpPr>
          <p:spPr>
            <a:xfrm>
              <a:off x="1065864" y="1553330"/>
              <a:ext cx="639582" cy="3206125"/>
            </a:xfrm>
            <a:custGeom>
              <a:avLst/>
              <a:gdLst>
                <a:gd name="connsiteX0" fmla="*/ 0 w 1123926"/>
                <a:gd name="connsiteY0" fmla="*/ 0 h 5634061"/>
                <a:gd name="connsiteX1" fmla="*/ 1123926 w 1123926"/>
                <a:gd name="connsiteY1" fmla="*/ 0 h 5634061"/>
                <a:gd name="connsiteX2" fmla="*/ 1123926 w 1123926"/>
                <a:gd name="connsiteY2" fmla="*/ 5431597 h 5634061"/>
                <a:gd name="connsiteX3" fmla="*/ 561963 w 1123926"/>
                <a:gd name="connsiteY3" fmla="*/ 5634061 h 5634061"/>
                <a:gd name="connsiteX4" fmla="*/ 0 w 1123926"/>
                <a:gd name="connsiteY4" fmla="*/ 5431597 h 563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926" h="5634061">
                  <a:moveTo>
                    <a:pt x="0" y="0"/>
                  </a:moveTo>
                  <a:lnTo>
                    <a:pt x="1123926" y="0"/>
                  </a:lnTo>
                  <a:lnTo>
                    <a:pt x="1123926" y="5431597"/>
                  </a:lnTo>
                  <a:cubicBezTo>
                    <a:pt x="1123926" y="5543415"/>
                    <a:pt x="872327" y="5634061"/>
                    <a:pt x="561963" y="5634061"/>
                  </a:cubicBezTo>
                  <a:cubicBezTo>
                    <a:pt x="251599" y="5634061"/>
                    <a:pt x="0" y="5543415"/>
                    <a:pt x="0" y="5431597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8A0F870-AD4B-4832-8632-D209105173B4}"/>
                </a:ext>
              </a:extLst>
            </p:cNvPr>
            <p:cNvCxnSpPr/>
            <p:nvPr/>
          </p:nvCxnSpPr>
          <p:spPr>
            <a:xfrm>
              <a:off x="1521468" y="4645259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036835A-8773-4962-A4A8-E3B26141A421}"/>
                </a:ext>
              </a:extLst>
            </p:cNvPr>
            <p:cNvCxnSpPr/>
            <p:nvPr/>
          </p:nvCxnSpPr>
          <p:spPr>
            <a:xfrm>
              <a:off x="1514298" y="4063479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2822575-D47B-474B-BEEF-0263B0C6FA5E}"/>
                </a:ext>
              </a:extLst>
            </p:cNvPr>
            <p:cNvCxnSpPr/>
            <p:nvPr/>
          </p:nvCxnSpPr>
          <p:spPr>
            <a:xfrm>
              <a:off x="1513342" y="3490398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91B8620-F950-45B2-A07A-31689C200654}"/>
                </a:ext>
              </a:extLst>
            </p:cNvPr>
            <p:cNvCxnSpPr/>
            <p:nvPr/>
          </p:nvCxnSpPr>
          <p:spPr>
            <a:xfrm>
              <a:off x="1514298" y="2914374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2D8788B-3232-4CE1-B312-024E76E752F2}"/>
                </a:ext>
              </a:extLst>
            </p:cNvPr>
            <p:cNvCxnSpPr/>
            <p:nvPr/>
          </p:nvCxnSpPr>
          <p:spPr>
            <a:xfrm>
              <a:off x="1514298" y="2339821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C92B401-7D40-412C-A867-CF7078376DF6}"/>
                </a:ext>
              </a:extLst>
            </p:cNvPr>
            <p:cNvCxnSpPr/>
            <p:nvPr/>
          </p:nvCxnSpPr>
          <p:spPr>
            <a:xfrm>
              <a:off x="1523761" y="1756045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E5FC581-E21E-40E2-B084-C986EEAF58F7}"/>
                </a:ext>
              </a:extLst>
            </p:cNvPr>
            <p:cNvCxnSpPr>
              <a:cxnSpLocks/>
            </p:cNvCxnSpPr>
            <p:nvPr/>
          </p:nvCxnSpPr>
          <p:spPr>
            <a:xfrm>
              <a:off x="1561956" y="2050738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B4C69CE-01DD-478E-A059-79BEF5FB4DFE}"/>
                </a:ext>
              </a:extLst>
            </p:cNvPr>
            <p:cNvCxnSpPr>
              <a:cxnSpLocks/>
            </p:cNvCxnSpPr>
            <p:nvPr/>
          </p:nvCxnSpPr>
          <p:spPr>
            <a:xfrm>
              <a:off x="1554268" y="2619510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313C8E1-56C2-429B-856A-7CEE804B01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4199" y="3190734"/>
              <a:ext cx="82800" cy="2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1D04432-BA3D-40F6-9D8F-39F2FC8A340D}"/>
                </a:ext>
              </a:extLst>
            </p:cNvPr>
            <p:cNvCxnSpPr>
              <a:cxnSpLocks/>
            </p:cNvCxnSpPr>
            <p:nvPr/>
          </p:nvCxnSpPr>
          <p:spPr>
            <a:xfrm>
              <a:off x="1560145" y="3767514"/>
              <a:ext cx="82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DAAF40-963D-4397-B4C9-5CEFC397932C}"/>
                </a:ext>
              </a:extLst>
            </p:cNvPr>
            <p:cNvCxnSpPr>
              <a:cxnSpLocks/>
            </p:cNvCxnSpPr>
            <p:nvPr/>
          </p:nvCxnSpPr>
          <p:spPr>
            <a:xfrm>
              <a:off x="1561956" y="4352562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271CBB2-C6E8-4110-9D8F-19F773695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3901" y="1754428"/>
              <a:ext cx="0" cy="2890831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4259776-CEAB-4B87-8618-5B0928274BE7}"/>
                </a:ext>
              </a:extLst>
            </p:cNvPr>
            <p:cNvCxnSpPr>
              <a:cxnSpLocks/>
            </p:cNvCxnSpPr>
            <p:nvPr/>
          </p:nvCxnSpPr>
          <p:spPr>
            <a:xfrm>
              <a:off x="1586269" y="4583940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D6E4425-EC57-44A5-98F8-9C6E7513737C}"/>
                </a:ext>
              </a:extLst>
            </p:cNvPr>
            <p:cNvCxnSpPr>
              <a:cxnSpLocks/>
            </p:cNvCxnSpPr>
            <p:nvPr/>
          </p:nvCxnSpPr>
          <p:spPr>
            <a:xfrm>
              <a:off x="1586269" y="4532294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86827E3-2764-47CC-9777-FECF77766BDB}"/>
                </a:ext>
              </a:extLst>
            </p:cNvPr>
            <p:cNvCxnSpPr>
              <a:cxnSpLocks/>
            </p:cNvCxnSpPr>
            <p:nvPr/>
          </p:nvCxnSpPr>
          <p:spPr>
            <a:xfrm>
              <a:off x="1584495" y="447176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3B05D8E-AA66-45CF-8B0D-ACA88B6875FF}"/>
                </a:ext>
              </a:extLst>
            </p:cNvPr>
            <p:cNvCxnSpPr>
              <a:cxnSpLocks/>
            </p:cNvCxnSpPr>
            <p:nvPr/>
          </p:nvCxnSpPr>
          <p:spPr>
            <a:xfrm>
              <a:off x="1584495" y="441149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48D086E-C172-425B-AC4D-26FEDE5B448C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10" y="4298987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8F5EF24-9789-4C9E-9A38-CF1F6FACE50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10" y="424734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9BBF7B5-6EA0-41E7-9D2A-92C8AB3DAB7C}"/>
                </a:ext>
              </a:extLst>
            </p:cNvPr>
            <p:cNvCxnSpPr>
              <a:cxnSpLocks/>
            </p:cNvCxnSpPr>
            <p:nvPr/>
          </p:nvCxnSpPr>
          <p:spPr>
            <a:xfrm>
              <a:off x="1581035" y="4186814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84B5748-E401-4A01-ACC7-5A8FC4DC84AC}"/>
                </a:ext>
              </a:extLst>
            </p:cNvPr>
            <p:cNvCxnSpPr>
              <a:cxnSpLocks/>
            </p:cNvCxnSpPr>
            <p:nvPr/>
          </p:nvCxnSpPr>
          <p:spPr>
            <a:xfrm>
              <a:off x="1581035" y="4126542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8F3421C-6E1C-42B5-B4F6-C25BE12740B8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10" y="400968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C671C29-ED73-4FA0-A2C3-E4ABC1DAFB16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10" y="3958034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FE08BEE-D5FD-4950-A020-D81ED8B8D0D5}"/>
                </a:ext>
              </a:extLst>
            </p:cNvPr>
            <p:cNvCxnSpPr>
              <a:cxnSpLocks/>
            </p:cNvCxnSpPr>
            <p:nvPr/>
          </p:nvCxnSpPr>
          <p:spPr>
            <a:xfrm>
              <a:off x="1581035" y="389750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C25326C-312F-4AED-8D1F-9AA6A236576F}"/>
                </a:ext>
              </a:extLst>
            </p:cNvPr>
            <p:cNvCxnSpPr>
              <a:cxnSpLocks/>
            </p:cNvCxnSpPr>
            <p:nvPr/>
          </p:nvCxnSpPr>
          <p:spPr>
            <a:xfrm>
              <a:off x="1581035" y="3837236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C935AD7-2E11-4CA0-BB50-C006E8D6E0BD}"/>
                </a:ext>
              </a:extLst>
            </p:cNvPr>
            <p:cNvCxnSpPr>
              <a:cxnSpLocks/>
            </p:cNvCxnSpPr>
            <p:nvPr/>
          </p:nvCxnSpPr>
          <p:spPr>
            <a:xfrm>
              <a:off x="1573633" y="3720374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45E2C9A-8276-4814-A689-740A26F5237D}"/>
                </a:ext>
              </a:extLst>
            </p:cNvPr>
            <p:cNvCxnSpPr>
              <a:cxnSpLocks/>
            </p:cNvCxnSpPr>
            <p:nvPr/>
          </p:nvCxnSpPr>
          <p:spPr>
            <a:xfrm>
              <a:off x="1573633" y="366872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EDF3012-6D10-4692-AAA3-19754136E558}"/>
                </a:ext>
              </a:extLst>
            </p:cNvPr>
            <p:cNvCxnSpPr>
              <a:cxnSpLocks/>
            </p:cNvCxnSpPr>
            <p:nvPr/>
          </p:nvCxnSpPr>
          <p:spPr>
            <a:xfrm>
              <a:off x="1571859" y="360820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A6C6F6C-B1BE-4BC8-8735-2724385CA467}"/>
                </a:ext>
              </a:extLst>
            </p:cNvPr>
            <p:cNvCxnSpPr>
              <a:cxnSpLocks/>
            </p:cNvCxnSpPr>
            <p:nvPr/>
          </p:nvCxnSpPr>
          <p:spPr>
            <a:xfrm>
              <a:off x="1571859" y="3547929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AD07971-23C3-4337-AF9B-A53A41C4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575408" y="342040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35B6D76-A8F5-4BF1-B8B7-87C6CE7AFAE7}"/>
                </a:ext>
              </a:extLst>
            </p:cNvPr>
            <p:cNvCxnSpPr>
              <a:cxnSpLocks/>
            </p:cNvCxnSpPr>
            <p:nvPr/>
          </p:nvCxnSpPr>
          <p:spPr>
            <a:xfrm>
              <a:off x="1575408" y="3368759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0CD9B14-87E5-45B7-9CC3-C5C0D46B5260}"/>
                </a:ext>
              </a:extLst>
            </p:cNvPr>
            <p:cNvCxnSpPr>
              <a:cxnSpLocks/>
            </p:cNvCxnSpPr>
            <p:nvPr/>
          </p:nvCxnSpPr>
          <p:spPr>
            <a:xfrm>
              <a:off x="1573633" y="3308233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A0FFEFE-EE70-46AF-AF94-C00A9BFAD589}"/>
                </a:ext>
              </a:extLst>
            </p:cNvPr>
            <p:cNvCxnSpPr>
              <a:cxnSpLocks/>
            </p:cNvCxnSpPr>
            <p:nvPr/>
          </p:nvCxnSpPr>
          <p:spPr>
            <a:xfrm>
              <a:off x="1569118" y="325139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D5F1F67-8246-40CE-99BA-BCADAC54BAD4}"/>
                </a:ext>
              </a:extLst>
            </p:cNvPr>
            <p:cNvCxnSpPr>
              <a:cxnSpLocks/>
            </p:cNvCxnSpPr>
            <p:nvPr/>
          </p:nvCxnSpPr>
          <p:spPr>
            <a:xfrm>
              <a:off x="1578581" y="313452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937745-6A64-448A-B797-14DE2B61EFAF}"/>
                </a:ext>
              </a:extLst>
            </p:cNvPr>
            <p:cNvCxnSpPr>
              <a:cxnSpLocks/>
            </p:cNvCxnSpPr>
            <p:nvPr/>
          </p:nvCxnSpPr>
          <p:spPr>
            <a:xfrm>
              <a:off x="1578581" y="3082882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109E67B-63D9-44A9-B8DE-B18653F3F616}"/>
                </a:ext>
              </a:extLst>
            </p:cNvPr>
            <p:cNvCxnSpPr>
              <a:cxnSpLocks/>
            </p:cNvCxnSpPr>
            <p:nvPr/>
          </p:nvCxnSpPr>
          <p:spPr>
            <a:xfrm>
              <a:off x="1576806" y="302235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811FCB1-2FA8-4562-881B-7384B1BE0B21}"/>
                </a:ext>
              </a:extLst>
            </p:cNvPr>
            <p:cNvCxnSpPr>
              <a:cxnSpLocks/>
            </p:cNvCxnSpPr>
            <p:nvPr/>
          </p:nvCxnSpPr>
          <p:spPr>
            <a:xfrm>
              <a:off x="1576806" y="2962083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93EA315-A171-4619-88A4-EF1AAFED545F}"/>
                </a:ext>
              </a:extLst>
            </p:cNvPr>
            <p:cNvCxnSpPr>
              <a:cxnSpLocks/>
            </p:cNvCxnSpPr>
            <p:nvPr/>
          </p:nvCxnSpPr>
          <p:spPr>
            <a:xfrm>
              <a:off x="1575408" y="2855664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D37863C-EB71-433B-A639-4A0CAA1DEA37}"/>
                </a:ext>
              </a:extLst>
            </p:cNvPr>
            <p:cNvCxnSpPr>
              <a:cxnSpLocks/>
            </p:cNvCxnSpPr>
            <p:nvPr/>
          </p:nvCxnSpPr>
          <p:spPr>
            <a:xfrm>
              <a:off x="1575408" y="280401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02D697A-BB3F-4E5B-BF9A-A7C2FC5E756C}"/>
                </a:ext>
              </a:extLst>
            </p:cNvPr>
            <p:cNvCxnSpPr>
              <a:cxnSpLocks/>
            </p:cNvCxnSpPr>
            <p:nvPr/>
          </p:nvCxnSpPr>
          <p:spPr>
            <a:xfrm>
              <a:off x="1573633" y="274349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49325C0-4F5E-44E9-A043-907F34BEF32C}"/>
                </a:ext>
              </a:extLst>
            </p:cNvPr>
            <p:cNvCxnSpPr>
              <a:cxnSpLocks/>
            </p:cNvCxnSpPr>
            <p:nvPr/>
          </p:nvCxnSpPr>
          <p:spPr>
            <a:xfrm>
              <a:off x="1573633" y="2683219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0617D59-CB23-4815-9019-40D71CA054FE}"/>
                </a:ext>
              </a:extLst>
            </p:cNvPr>
            <p:cNvCxnSpPr>
              <a:cxnSpLocks/>
            </p:cNvCxnSpPr>
            <p:nvPr/>
          </p:nvCxnSpPr>
          <p:spPr>
            <a:xfrm>
              <a:off x="1580356" y="2567474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9573C7F-CB21-40E0-BD1C-B577F7D04EAF}"/>
                </a:ext>
              </a:extLst>
            </p:cNvPr>
            <p:cNvCxnSpPr>
              <a:cxnSpLocks/>
            </p:cNvCxnSpPr>
            <p:nvPr/>
          </p:nvCxnSpPr>
          <p:spPr>
            <a:xfrm>
              <a:off x="1580356" y="251582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DA48DD9-29AF-42DE-AA91-E55B0EFF3BAF}"/>
                </a:ext>
              </a:extLst>
            </p:cNvPr>
            <p:cNvCxnSpPr>
              <a:cxnSpLocks/>
            </p:cNvCxnSpPr>
            <p:nvPr/>
          </p:nvCxnSpPr>
          <p:spPr>
            <a:xfrm>
              <a:off x="1578581" y="245530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D9C6AA-49E3-4F09-8BA5-462B6B253020}"/>
                </a:ext>
              </a:extLst>
            </p:cNvPr>
            <p:cNvCxnSpPr>
              <a:cxnSpLocks/>
            </p:cNvCxnSpPr>
            <p:nvPr/>
          </p:nvCxnSpPr>
          <p:spPr>
            <a:xfrm>
              <a:off x="1578581" y="2395029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4B02971-2DE7-44EC-81AC-F5FDEB0CB055}"/>
                </a:ext>
              </a:extLst>
            </p:cNvPr>
            <p:cNvCxnSpPr>
              <a:cxnSpLocks/>
            </p:cNvCxnSpPr>
            <p:nvPr/>
          </p:nvCxnSpPr>
          <p:spPr>
            <a:xfrm>
              <a:off x="1579667" y="2278694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B73A083-27C9-4B53-8E6F-AF8B4DBE3C8D}"/>
                </a:ext>
              </a:extLst>
            </p:cNvPr>
            <p:cNvCxnSpPr>
              <a:cxnSpLocks/>
            </p:cNvCxnSpPr>
            <p:nvPr/>
          </p:nvCxnSpPr>
          <p:spPr>
            <a:xfrm>
              <a:off x="1579667" y="222704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58662D9-4497-467F-897B-0F07BB30956B}"/>
                </a:ext>
              </a:extLst>
            </p:cNvPr>
            <p:cNvCxnSpPr>
              <a:cxnSpLocks/>
            </p:cNvCxnSpPr>
            <p:nvPr/>
          </p:nvCxnSpPr>
          <p:spPr>
            <a:xfrm>
              <a:off x="1577892" y="2166522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17FB705-4625-45A3-AA61-707B64CEFC47}"/>
                </a:ext>
              </a:extLst>
            </p:cNvPr>
            <p:cNvCxnSpPr>
              <a:cxnSpLocks/>
            </p:cNvCxnSpPr>
            <p:nvPr/>
          </p:nvCxnSpPr>
          <p:spPr>
            <a:xfrm>
              <a:off x="1577892" y="2106250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F02B75D-5FD7-4C86-9F79-CD40FE8AF92B}"/>
                </a:ext>
              </a:extLst>
            </p:cNvPr>
            <p:cNvCxnSpPr>
              <a:cxnSpLocks/>
            </p:cNvCxnSpPr>
            <p:nvPr/>
          </p:nvCxnSpPr>
          <p:spPr>
            <a:xfrm>
              <a:off x="1581609" y="1983880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77C32D2-FB1C-4AB9-ACF7-EA0BB5092BB9}"/>
                </a:ext>
              </a:extLst>
            </p:cNvPr>
            <p:cNvCxnSpPr>
              <a:cxnSpLocks/>
            </p:cNvCxnSpPr>
            <p:nvPr/>
          </p:nvCxnSpPr>
          <p:spPr>
            <a:xfrm>
              <a:off x="1581609" y="1932234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C3255FA-A6FF-40DC-92CA-A6F3061DE877}"/>
                </a:ext>
              </a:extLst>
            </p:cNvPr>
            <p:cNvCxnSpPr>
              <a:cxnSpLocks/>
            </p:cNvCxnSpPr>
            <p:nvPr/>
          </p:nvCxnSpPr>
          <p:spPr>
            <a:xfrm>
              <a:off x="1579834" y="187170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46528F2-28DC-475B-A3D8-7A7B702BE97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834" y="181143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E470C61-29B2-4857-B526-E244E9FD6D01}"/>
                </a:ext>
              </a:extLst>
            </p:cNvPr>
            <p:cNvGrpSpPr/>
            <p:nvPr/>
          </p:nvGrpSpPr>
          <p:grpSpPr>
            <a:xfrm>
              <a:off x="1288825" y="1674203"/>
              <a:ext cx="778069" cy="2511222"/>
              <a:chOff x="1353241" y="1420160"/>
              <a:chExt cx="778069" cy="2511222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44F8E54-7F20-4802-B655-2B8FD1E62A97}"/>
                  </a:ext>
                </a:extLst>
              </p:cNvPr>
              <p:cNvSpPr txBox="1"/>
              <p:nvPr/>
            </p:nvSpPr>
            <p:spPr>
              <a:xfrm>
                <a:off x="1353241" y="3700550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1l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B62CB4CB-AA3C-4C0B-83C7-7BC01626FF7A}"/>
                  </a:ext>
                </a:extLst>
              </p:cNvPr>
              <p:cNvSpPr txBox="1"/>
              <p:nvPr/>
            </p:nvSpPr>
            <p:spPr>
              <a:xfrm>
                <a:off x="1377583" y="3127316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2l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628FB1B7-B2CF-4817-8D31-DA834E5FC29F}"/>
                  </a:ext>
                </a:extLst>
              </p:cNvPr>
              <p:cNvSpPr txBox="1"/>
              <p:nvPr/>
            </p:nvSpPr>
            <p:spPr>
              <a:xfrm>
                <a:off x="1359423" y="2567253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3l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99B55AE-6EB2-4BF1-9398-653D0D4E7CDB}"/>
                  </a:ext>
                </a:extLst>
              </p:cNvPr>
              <p:cNvSpPr txBox="1"/>
              <p:nvPr/>
            </p:nvSpPr>
            <p:spPr>
              <a:xfrm>
                <a:off x="1377679" y="1977126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4l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E46659B-4C95-478C-B3EF-B57A26D39BA7}"/>
                  </a:ext>
                </a:extLst>
              </p:cNvPr>
              <p:cNvSpPr txBox="1"/>
              <p:nvPr/>
            </p:nvSpPr>
            <p:spPr>
              <a:xfrm>
                <a:off x="1377584" y="1420160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5l</a:t>
                </a:r>
              </a:p>
            </p:txBody>
          </p:sp>
        </p:grpSp>
      </p:grpSp>
      <p:pic>
        <p:nvPicPr>
          <p:cNvPr id="168" name="Picture 2" descr="Scientist free icon">
            <a:extLst>
              <a:ext uri="{FF2B5EF4-FFF2-40B4-BE49-F238E27FC236}">
                <a16:creationId xmlns:a16="http://schemas.microsoft.com/office/drawing/2014/main" id="{D70589F4-0D48-4922-91B3-97720A56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177" y="720186"/>
            <a:ext cx="1057713" cy="10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BD36D06-D6C6-4E61-9F4E-A150D56EF2EA}"/>
              </a:ext>
            </a:extLst>
          </p:cNvPr>
          <p:cNvSpPr/>
          <p:nvPr/>
        </p:nvSpPr>
        <p:spPr>
          <a:xfrm>
            <a:off x="552088" y="381262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26BF7B6-EACF-4E59-A027-6621376C6F60}"/>
              </a:ext>
            </a:extLst>
          </p:cNvPr>
          <p:cNvSpPr/>
          <p:nvPr/>
        </p:nvSpPr>
        <p:spPr>
          <a:xfrm>
            <a:off x="8268788" y="1519489"/>
            <a:ext cx="2400188" cy="3218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0CA3D-EDB4-4A32-8B6A-9786B0CEF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" y="108327"/>
            <a:ext cx="3145809" cy="309094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FE3C3E0-E254-4C45-966A-99D66FC60D03}"/>
              </a:ext>
            </a:extLst>
          </p:cNvPr>
          <p:cNvSpPr/>
          <p:nvPr/>
        </p:nvSpPr>
        <p:spPr>
          <a:xfrm>
            <a:off x="11237340" y="4715342"/>
            <a:ext cx="890325" cy="89032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9AC837-C99C-4EB8-91C3-185604468463}"/>
              </a:ext>
            </a:extLst>
          </p:cNvPr>
          <p:cNvSpPr/>
          <p:nvPr/>
        </p:nvSpPr>
        <p:spPr>
          <a:xfrm>
            <a:off x="10426923" y="5316878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53BA237-DC62-4187-91A9-E523900EFCDC}"/>
              </a:ext>
            </a:extLst>
          </p:cNvPr>
          <p:cNvSpPr/>
          <p:nvPr/>
        </p:nvSpPr>
        <p:spPr>
          <a:xfrm>
            <a:off x="10041123" y="5989560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0AE968B-4BB0-4CFD-8044-6E1498C8AC8D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76D0E1A-F445-40C3-99DB-6D87040F89EE}"/>
              </a:ext>
            </a:extLst>
          </p:cNvPr>
          <p:cNvSpPr/>
          <p:nvPr/>
        </p:nvSpPr>
        <p:spPr>
          <a:xfrm>
            <a:off x="11219762" y="4377540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D6540F5-0298-461D-A5A2-C533FB3E5F20}"/>
              </a:ext>
            </a:extLst>
          </p:cNvPr>
          <p:cNvSpPr/>
          <p:nvPr/>
        </p:nvSpPr>
        <p:spPr>
          <a:xfrm>
            <a:off x="122956" y="472951"/>
            <a:ext cx="411554" cy="411554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EB6F85F-EA05-4E68-81C9-2281B10E5F5D}"/>
              </a:ext>
            </a:extLst>
          </p:cNvPr>
          <p:cNvSpPr/>
          <p:nvPr/>
        </p:nvSpPr>
        <p:spPr>
          <a:xfrm>
            <a:off x="592102" y="2543029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5144457-3CAE-4F95-AD64-8D5C440CF15D}"/>
              </a:ext>
            </a:extLst>
          </p:cNvPr>
          <p:cNvSpPr/>
          <p:nvPr/>
        </p:nvSpPr>
        <p:spPr>
          <a:xfrm>
            <a:off x="299477" y="2636224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92B21D8-90C0-4CEC-A346-7EA13CF9538D}"/>
              </a:ext>
            </a:extLst>
          </p:cNvPr>
          <p:cNvSpPr/>
          <p:nvPr/>
        </p:nvSpPr>
        <p:spPr>
          <a:xfrm>
            <a:off x="1852555" y="2212090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7" name="Google Shape;1293;p50">
            <a:extLst>
              <a:ext uri="{FF2B5EF4-FFF2-40B4-BE49-F238E27FC236}">
                <a16:creationId xmlns:a16="http://schemas.microsoft.com/office/drawing/2014/main" id="{6F5FFDD8-DEF3-43A6-92DB-9D55C2263A32}"/>
              </a:ext>
            </a:extLst>
          </p:cNvPr>
          <p:cNvGrpSpPr/>
          <p:nvPr/>
        </p:nvGrpSpPr>
        <p:grpSpPr>
          <a:xfrm>
            <a:off x="2215598" y="2386992"/>
            <a:ext cx="624781" cy="990544"/>
            <a:chOff x="6718575" y="2318625"/>
            <a:chExt cx="256950" cy="407375"/>
          </a:xfrm>
        </p:grpSpPr>
        <p:sp>
          <p:nvSpPr>
            <p:cNvPr id="58" name="Google Shape;1294;p50">
              <a:extLst>
                <a:ext uri="{FF2B5EF4-FFF2-40B4-BE49-F238E27FC236}">
                  <a16:creationId xmlns:a16="http://schemas.microsoft.com/office/drawing/2014/main" id="{5DB60C3C-E42C-44E4-8590-F3D4F14608A6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5;p50">
              <a:extLst>
                <a:ext uri="{FF2B5EF4-FFF2-40B4-BE49-F238E27FC236}">
                  <a16:creationId xmlns:a16="http://schemas.microsoft.com/office/drawing/2014/main" id="{F8ABC5B8-2C53-49CC-B40F-074D93E373F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6;p50">
              <a:extLst>
                <a:ext uri="{FF2B5EF4-FFF2-40B4-BE49-F238E27FC236}">
                  <a16:creationId xmlns:a16="http://schemas.microsoft.com/office/drawing/2014/main" id="{22238F2E-78CC-4C46-A663-76A9ECF78B4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7;p50">
              <a:extLst>
                <a:ext uri="{FF2B5EF4-FFF2-40B4-BE49-F238E27FC236}">
                  <a16:creationId xmlns:a16="http://schemas.microsoft.com/office/drawing/2014/main" id="{7F4F3CDC-6D37-459C-8EEF-C4D780B6C05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8;p50">
              <a:extLst>
                <a:ext uri="{FF2B5EF4-FFF2-40B4-BE49-F238E27FC236}">
                  <a16:creationId xmlns:a16="http://schemas.microsoft.com/office/drawing/2014/main" id="{F2B55FF7-BF49-4F2E-B592-42CE1B6D3CB4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99;p50">
              <a:extLst>
                <a:ext uri="{FF2B5EF4-FFF2-40B4-BE49-F238E27FC236}">
                  <a16:creationId xmlns:a16="http://schemas.microsoft.com/office/drawing/2014/main" id="{890CDB7F-4F05-4DC4-8304-DB9E1F01E1EF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00;p50">
              <a:extLst>
                <a:ext uri="{FF2B5EF4-FFF2-40B4-BE49-F238E27FC236}">
                  <a16:creationId xmlns:a16="http://schemas.microsoft.com/office/drawing/2014/main" id="{4A46C9E3-D0B6-4017-9F37-A682BFA7793B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01;p50">
              <a:extLst>
                <a:ext uri="{FF2B5EF4-FFF2-40B4-BE49-F238E27FC236}">
                  <a16:creationId xmlns:a16="http://schemas.microsoft.com/office/drawing/2014/main" id="{A70382C6-0998-4F9F-BB15-40B3796E7AFE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41489106-5AD8-49EA-BA31-B5B2A5D69DA2}"/>
              </a:ext>
            </a:extLst>
          </p:cNvPr>
          <p:cNvSpPr/>
          <p:nvPr/>
        </p:nvSpPr>
        <p:spPr>
          <a:xfrm>
            <a:off x="396857" y="392172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0EB9F2-4561-488D-8B48-7022A54C4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EEDE4C8-0B72-4B2E-8D7F-44DC678A8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grpSp>
        <p:nvGrpSpPr>
          <p:cNvPr id="73" name="Google Shape;592;p35">
            <a:extLst>
              <a:ext uri="{FF2B5EF4-FFF2-40B4-BE49-F238E27FC236}">
                <a16:creationId xmlns:a16="http://schemas.microsoft.com/office/drawing/2014/main" id="{2956F8EB-1ECD-4EB4-BBEF-A851E22B6809}"/>
              </a:ext>
            </a:extLst>
          </p:cNvPr>
          <p:cNvGrpSpPr/>
          <p:nvPr/>
        </p:nvGrpSpPr>
        <p:grpSpPr>
          <a:xfrm>
            <a:off x="8215028" y="1239696"/>
            <a:ext cx="2469899" cy="3811191"/>
            <a:chOff x="2112475" y="238125"/>
            <a:chExt cx="3395050" cy="5238750"/>
          </a:xfrm>
          <a:solidFill>
            <a:schemeClr val="bg1">
              <a:lumMod val="50000"/>
            </a:schemeClr>
          </a:solidFill>
        </p:grpSpPr>
        <p:sp>
          <p:nvSpPr>
            <p:cNvPr id="89" name="Google Shape;593;p35">
              <a:extLst>
                <a:ext uri="{FF2B5EF4-FFF2-40B4-BE49-F238E27FC236}">
                  <a16:creationId xmlns:a16="http://schemas.microsoft.com/office/drawing/2014/main" id="{DE2BDEC5-BA94-4419-B389-3844AD1312E4}"/>
                </a:ext>
              </a:extLst>
            </p:cNvPr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94;p35">
              <a:extLst>
                <a:ext uri="{FF2B5EF4-FFF2-40B4-BE49-F238E27FC236}">
                  <a16:creationId xmlns:a16="http://schemas.microsoft.com/office/drawing/2014/main" id="{56F6FDA3-FF46-4B27-AAFA-29CDF3E5C519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95;p35">
              <a:extLst>
                <a:ext uri="{FF2B5EF4-FFF2-40B4-BE49-F238E27FC236}">
                  <a16:creationId xmlns:a16="http://schemas.microsoft.com/office/drawing/2014/main" id="{6A753CB6-A70D-4735-A0F5-B22F7DD17D5B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96;p35">
              <a:extLst>
                <a:ext uri="{FF2B5EF4-FFF2-40B4-BE49-F238E27FC236}">
                  <a16:creationId xmlns:a16="http://schemas.microsoft.com/office/drawing/2014/main" id="{C239EC54-A80C-407F-86CB-DCE3823A601D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CCA772B-77A9-4B90-AEF6-8433998D47D5}"/>
              </a:ext>
            </a:extLst>
          </p:cNvPr>
          <p:cNvSpPr/>
          <p:nvPr/>
        </p:nvSpPr>
        <p:spPr>
          <a:xfrm>
            <a:off x="4129876" y="1374629"/>
            <a:ext cx="3092607" cy="366939"/>
          </a:xfrm>
          <a:prstGeom prst="roundRect">
            <a:avLst>
              <a:gd name="adj" fmla="val 50000"/>
            </a:avLst>
          </a:prstGeom>
          <a:solidFill>
            <a:srgbClr val="56DCC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Activity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929BA74-5B63-4954-BE89-0E7CF3CF769D}"/>
              </a:ext>
            </a:extLst>
          </p:cNvPr>
          <p:cNvSpPr txBox="1"/>
          <p:nvPr/>
        </p:nvSpPr>
        <p:spPr>
          <a:xfrm>
            <a:off x="4115846" y="1915183"/>
            <a:ext cx="3092606" cy="203336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You will now practise measuring liquids using different scales. </a:t>
            </a:r>
          </a:p>
          <a:p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Click the picture to go to your activity. Remember, you can check back here if you get stuck!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BC09E82-2054-4C52-9C18-B11988BFA84B}"/>
              </a:ext>
            </a:extLst>
          </p:cNvPr>
          <p:cNvSpPr/>
          <p:nvPr/>
        </p:nvSpPr>
        <p:spPr>
          <a:xfrm>
            <a:off x="6629053" y="1211120"/>
            <a:ext cx="720000" cy="720000"/>
          </a:xfrm>
          <a:prstGeom prst="ellipse">
            <a:avLst/>
          </a:prstGeom>
          <a:solidFill>
            <a:srgbClr val="56DCC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Google Shape;979;p50">
            <a:extLst>
              <a:ext uri="{FF2B5EF4-FFF2-40B4-BE49-F238E27FC236}">
                <a16:creationId xmlns:a16="http://schemas.microsoft.com/office/drawing/2014/main" id="{158664F4-115B-4C62-B182-9B6CFF82140F}"/>
              </a:ext>
            </a:extLst>
          </p:cNvPr>
          <p:cNvSpPr/>
          <p:nvPr/>
        </p:nvSpPr>
        <p:spPr>
          <a:xfrm>
            <a:off x="6753006" y="1294366"/>
            <a:ext cx="511499" cy="488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1293;p50">
            <a:extLst>
              <a:ext uri="{FF2B5EF4-FFF2-40B4-BE49-F238E27FC236}">
                <a16:creationId xmlns:a16="http://schemas.microsoft.com/office/drawing/2014/main" id="{DF71861B-678D-4DA9-BA66-B2F82CFF7444}"/>
              </a:ext>
            </a:extLst>
          </p:cNvPr>
          <p:cNvGrpSpPr/>
          <p:nvPr/>
        </p:nvGrpSpPr>
        <p:grpSpPr>
          <a:xfrm>
            <a:off x="10819189" y="5517250"/>
            <a:ext cx="624781" cy="990544"/>
            <a:chOff x="6718575" y="2318625"/>
            <a:chExt cx="256950" cy="407375"/>
          </a:xfrm>
        </p:grpSpPr>
        <p:sp>
          <p:nvSpPr>
            <p:cNvPr id="75" name="Google Shape;1294;p50">
              <a:extLst>
                <a:ext uri="{FF2B5EF4-FFF2-40B4-BE49-F238E27FC236}">
                  <a16:creationId xmlns:a16="http://schemas.microsoft.com/office/drawing/2014/main" id="{6CA5A000-1D75-4744-964A-E43CA83D3DDD}"/>
                </a:ext>
              </a:extLst>
            </p:cNvPr>
            <p:cNvSpPr/>
            <p:nvPr/>
          </p:nvSpPr>
          <p:spPr>
            <a:xfrm>
              <a:off x="6795901" y="2673601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95;p50">
              <a:extLst>
                <a:ext uri="{FF2B5EF4-FFF2-40B4-BE49-F238E27FC236}">
                  <a16:creationId xmlns:a16="http://schemas.microsoft.com/office/drawing/2014/main" id="{8FF78E32-415E-4610-A35C-34C2E32822CB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96;p50">
              <a:extLst>
                <a:ext uri="{FF2B5EF4-FFF2-40B4-BE49-F238E27FC236}">
                  <a16:creationId xmlns:a16="http://schemas.microsoft.com/office/drawing/2014/main" id="{C3E941CC-CFCC-4846-A20D-F33DFC6A44FD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97;p50">
              <a:extLst>
                <a:ext uri="{FF2B5EF4-FFF2-40B4-BE49-F238E27FC236}">
                  <a16:creationId xmlns:a16="http://schemas.microsoft.com/office/drawing/2014/main" id="{B2FCC3A8-296B-4412-BA9C-3C4D73FD44DC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98;p50">
              <a:extLst>
                <a:ext uri="{FF2B5EF4-FFF2-40B4-BE49-F238E27FC236}">
                  <a16:creationId xmlns:a16="http://schemas.microsoft.com/office/drawing/2014/main" id="{444D0475-A880-46F2-AD34-81680959E6DE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99;p50">
              <a:extLst>
                <a:ext uri="{FF2B5EF4-FFF2-40B4-BE49-F238E27FC236}">
                  <a16:creationId xmlns:a16="http://schemas.microsoft.com/office/drawing/2014/main" id="{E749213D-428C-4CA0-A533-8F30651B063E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0;p50">
              <a:extLst>
                <a:ext uri="{FF2B5EF4-FFF2-40B4-BE49-F238E27FC236}">
                  <a16:creationId xmlns:a16="http://schemas.microsoft.com/office/drawing/2014/main" id="{E70B788A-D9FC-4802-A716-1D97CCDDC238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01;p50">
              <a:extLst>
                <a:ext uri="{FF2B5EF4-FFF2-40B4-BE49-F238E27FC236}">
                  <a16:creationId xmlns:a16="http://schemas.microsoft.com/office/drawing/2014/main" id="{56FB5D78-3564-4552-B136-7319E43A412D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F058753-C4AE-4CCD-8F50-175946879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5500">
            <a:off x="8115137" y="1797487"/>
            <a:ext cx="1322925" cy="1886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A1769-4446-42EB-A8CB-A506F3740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9823">
            <a:off x="9460852" y="2603571"/>
            <a:ext cx="1321531" cy="18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FDF5C2F5-54FD-4E45-BCF5-B06E11B4366A}"/>
              </a:ext>
            </a:extLst>
          </p:cNvPr>
          <p:cNvSpPr/>
          <p:nvPr/>
        </p:nvSpPr>
        <p:spPr>
          <a:xfrm>
            <a:off x="554229" y="499911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C1016D-9ECC-4FD7-AF7C-CA66D31DD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624" y="706493"/>
            <a:ext cx="9192922" cy="518642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Plenary Pyramid.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Fill in the pyramid to reflect on your learning today.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BABE1B-B25B-4028-AB4F-A6DDE34553E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7BC1EA4-9E09-45B0-9C33-BA9F632D7A53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5B69013-0B2F-4E61-8470-563B33E9FEE2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B4FECC-F2DC-4B8B-97C5-F1E323D51896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grpSp>
        <p:nvGrpSpPr>
          <p:cNvPr id="26" name="Google Shape;1293;p50">
            <a:extLst>
              <a:ext uri="{FF2B5EF4-FFF2-40B4-BE49-F238E27FC236}">
                <a16:creationId xmlns:a16="http://schemas.microsoft.com/office/drawing/2014/main" id="{CD1FFD37-85B4-4443-8BD6-3EB1A4CB32E0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28" name="Google Shape;1294;p50">
              <a:extLst>
                <a:ext uri="{FF2B5EF4-FFF2-40B4-BE49-F238E27FC236}">
                  <a16:creationId xmlns:a16="http://schemas.microsoft.com/office/drawing/2014/main" id="{33826EFC-5121-4031-9FA2-CE66530F791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5;p50">
              <a:extLst>
                <a:ext uri="{FF2B5EF4-FFF2-40B4-BE49-F238E27FC236}">
                  <a16:creationId xmlns:a16="http://schemas.microsoft.com/office/drawing/2014/main" id="{5ADF1DD8-631F-4903-B240-A82C994C2E89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6;p50">
              <a:extLst>
                <a:ext uri="{FF2B5EF4-FFF2-40B4-BE49-F238E27FC236}">
                  <a16:creationId xmlns:a16="http://schemas.microsoft.com/office/drawing/2014/main" id="{EF311FE8-A4BA-4A61-BB1B-876B23D7D7A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7;p50">
              <a:extLst>
                <a:ext uri="{FF2B5EF4-FFF2-40B4-BE49-F238E27FC236}">
                  <a16:creationId xmlns:a16="http://schemas.microsoft.com/office/drawing/2014/main" id="{CC53A0CD-289D-40AE-9694-711BDEB2B34E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8;p50">
              <a:extLst>
                <a:ext uri="{FF2B5EF4-FFF2-40B4-BE49-F238E27FC236}">
                  <a16:creationId xmlns:a16="http://schemas.microsoft.com/office/drawing/2014/main" id="{94ACA4AF-B44C-413B-A30A-91C95474DE56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299;p50">
              <a:extLst>
                <a:ext uri="{FF2B5EF4-FFF2-40B4-BE49-F238E27FC236}">
                  <a16:creationId xmlns:a16="http://schemas.microsoft.com/office/drawing/2014/main" id="{4A1B6CBE-65E7-4F8C-B5AD-D1A98CD2B7D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00;p50">
              <a:extLst>
                <a:ext uri="{FF2B5EF4-FFF2-40B4-BE49-F238E27FC236}">
                  <a16:creationId xmlns:a16="http://schemas.microsoft.com/office/drawing/2014/main" id="{A5420EFA-9ADA-405E-9011-5F9C14535FDD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1;p50">
              <a:extLst>
                <a:ext uri="{FF2B5EF4-FFF2-40B4-BE49-F238E27FC236}">
                  <a16:creationId xmlns:a16="http://schemas.microsoft.com/office/drawing/2014/main" id="{C920D936-A664-4991-AFC5-A6A111E3C26A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851A1A5D-1294-4228-B07A-0E0AFE0E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B34D52A-9818-442A-B1F2-124494E03148}"/>
              </a:ext>
            </a:extLst>
          </p:cNvPr>
          <p:cNvSpPr/>
          <p:nvPr/>
        </p:nvSpPr>
        <p:spPr>
          <a:xfrm>
            <a:off x="1949450" y="2043511"/>
            <a:ext cx="8293100" cy="4216400"/>
          </a:xfrm>
          <a:prstGeom prst="triangle">
            <a:avLst/>
          </a:prstGeom>
          <a:solidFill>
            <a:schemeClr val="bg1"/>
          </a:solidFill>
          <a:ln w="5715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BB8115-B8FF-495A-9687-56410A75B495}"/>
              </a:ext>
            </a:extLst>
          </p:cNvPr>
          <p:cNvCxnSpPr>
            <a:cxnSpLocks/>
          </p:cNvCxnSpPr>
          <p:nvPr/>
        </p:nvCxnSpPr>
        <p:spPr>
          <a:xfrm>
            <a:off x="3301935" y="4876800"/>
            <a:ext cx="5600765" cy="0"/>
          </a:xfrm>
          <a:prstGeom prst="line">
            <a:avLst/>
          </a:prstGeom>
          <a:ln w="5715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1B7C20D-0A23-4048-910E-D47110531DF8}"/>
              </a:ext>
            </a:extLst>
          </p:cNvPr>
          <p:cNvCxnSpPr>
            <a:cxnSpLocks/>
          </p:cNvCxnSpPr>
          <p:nvPr/>
        </p:nvCxnSpPr>
        <p:spPr>
          <a:xfrm>
            <a:off x="4578350" y="3554811"/>
            <a:ext cx="3041650" cy="0"/>
          </a:xfrm>
          <a:prstGeom prst="line">
            <a:avLst/>
          </a:prstGeom>
          <a:ln w="5715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B5F188-EC06-4979-8A06-5257C96D0FAC}"/>
              </a:ext>
            </a:extLst>
          </p:cNvPr>
          <p:cNvCxnSpPr>
            <a:cxnSpLocks/>
          </p:cNvCxnSpPr>
          <p:nvPr/>
        </p:nvCxnSpPr>
        <p:spPr>
          <a:xfrm>
            <a:off x="4578350" y="4876800"/>
            <a:ext cx="0" cy="1383111"/>
          </a:xfrm>
          <a:prstGeom prst="line">
            <a:avLst/>
          </a:prstGeom>
          <a:ln w="5715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AFCB796-D66C-4D93-B2BD-C0D627FCC57A}"/>
              </a:ext>
            </a:extLst>
          </p:cNvPr>
          <p:cNvCxnSpPr>
            <a:cxnSpLocks/>
          </p:cNvCxnSpPr>
          <p:nvPr/>
        </p:nvCxnSpPr>
        <p:spPr>
          <a:xfrm>
            <a:off x="7473950" y="4876800"/>
            <a:ext cx="0" cy="1383111"/>
          </a:xfrm>
          <a:prstGeom prst="line">
            <a:avLst/>
          </a:prstGeom>
          <a:ln w="5715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8F5E47-59E3-4F1F-AE30-EBD33261EBB1}"/>
              </a:ext>
            </a:extLst>
          </p:cNvPr>
          <p:cNvCxnSpPr>
            <a:cxnSpLocks/>
          </p:cNvCxnSpPr>
          <p:nvPr/>
        </p:nvCxnSpPr>
        <p:spPr>
          <a:xfrm>
            <a:off x="6096000" y="3554811"/>
            <a:ext cx="0" cy="1321989"/>
          </a:xfrm>
          <a:prstGeom prst="line">
            <a:avLst/>
          </a:prstGeom>
          <a:ln w="57150">
            <a:solidFill>
              <a:srgbClr val="FFB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7B6E7A5-D5B9-4AD7-9E47-9D25B5E8AD32}"/>
              </a:ext>
            </a:extLst>
          </p:cNvPr>
          <p:cNvSpPr txBox="1"/>
          <p:nvPr/>
        </p:nvSpPr>
        <p:spPr>
          <a:xfrm>
            <a:off x="4660899" y="4984749"/>
            <a:ext cx="2846717" cy="12140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Something I already knew…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84DEE5-B07B-46B9-BB05-C0F92964A57F}"/>
              </a:ext>
            </a:extLst>
          </p:cNvPr>
          <p:cNvSpPr txBox="1"/>
          <p:nvPr/>
        </p:nvSpPr>
        <p:spPr>
          <a:xfrm>
            <a:off x="3213098" y="4945006"/>
            <a:ext cx="1331587" cy="11128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Something I already knew…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7CB949-1CBA-4595-863A-D10C6E33FB3A}"/>
              </a:ext>
            </a:extLst>
          </p:cNvPr>
          <p:cNvSpPr txBox="1"/>
          <p:nvPr/>
        </p:nvSpPr>
        <p:spPr>
          <a:xfrm>
            <a:off x="7507616" y="4923625"/>
            <a:ext cx="1331587" cy="11128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Something I already knew…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34C50F-1BD7-4FF1-B5B4-D7AB5C08EDDE}"/>
              </a:ext>
            </a:extLst>
          </p:cNvPr>
          <p:cNvSpPr txBox="1"/>
          <p:nvPr/>
        </p:nvSpPr>
        <p:spPr>
          <a:xfrm>
            <a:off x="4647226" y="3615936"/>
            <a:ext cx="1331587" cy="11128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Something new I learned…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CB1AE2-2AA9-44C0-81BE-073498A5DA30}"/>
              </a:ext>
            </a:extLst>
          </p:cNvPr>
          <p:cNvSpPr txBox="1"/>
          <p:nvPr/>
        </p:nvSpPr>
        <p:spPr>
          <a:xfrm>
            <a:off x="6171895" y="3648253"/>
            <a:ext cx="1331587" cy="11128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Something new I learned…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084867-6D7B-4711-B09E-D3C7E785CC9C}"/>
              </a:ext>
            </a:extLst>
          </p:cNvPr>
          <p:cNvSpPr txBox="1"/>
          <p:nvPr/>
        </p:nvSpPr>
        <p:spPr>
          <a:xfrm>
            <a:off x="5491112" y="2629639"/>
            <a:ext cx="1331587" cy="11128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Something I want to know…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55E65B-FEA7-480A-89EC-347C64A49E5E}"/>
              </a:ext>
            </a:extLst>
          </p:cNvPr>
          <p:cNvSpPr/>
          <p:nvPr/>
        </p:nvSpPr>
        <p:spPr>
          <a:xfrm>
            <a:off x="9756540" y="4501234"/>
            <a:ext cx="2633711" cy="2633711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6947E3-1FFB-41E8-A4CE-CB4FC9985699}"/>
              </a:ext>
            </a:extLst>
          </p:cNvPr>
          <p:cNvSpPr txBox="1"/>
          <p:nvPr/>
        </p:nvSpPr>
        <p:spPr>
          <a:xfrm>
            <a:off x="9881755" y="5125591"/>
            <a:ext cx="2383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Click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file, save as, download a copy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to complete this activity digitally. Or, you can copy and complete it on a piece of paper.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5EC22A5-133E-40D3-8CB7-066AFB7F0C70}"/>
              </a:ext>
            </a:extLst>
          </p:cNvPr>
          <p:cNvSpPr/>
          <p:nvPr/>
        </p:nvSpPr>
        <p:spPr>
          <a:xfrm>
            <a:off x="9596078" y="6313345"/>
            <a:ext cx="773438" cy="773438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163EB5-0E9C-4183-8800-C87B1D4E97A6}"/>
              </a:ext>
            </a:extLst>
          </p:cNvPr>
          <p:cNvSpPr/>
          <p:nvPr/>
        </p:nvSpPr>
        <p:spPr>
          <a:xfrm>
            <a:off x="11801403" y="4703840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9A8FE66-A9E8-481F-A3F6-460BA88F45BB}"/>
              </a:ext>
            </a:extLst>
          </p:cNvPr>
          <p:cNvSpPr/>
          <p:nvPr/>
        </p:nvSpPr>
        <p:spPr>
          <a:xfrm>
            <a:off x="9595747" y="6079762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406FB13-4165-487F-9192-DF3D92F4AF96}"/>
              </a:ext>
            </a:extLst>
          </p:cNvPr>
          <p:cNvSpPr/>
          <p:nvPr/>
        </p:nvSpPr>
        <p:spPr>
          <a:xfrm>
            <a:off x="11755019" y="6384914"/>
            <a:ext cx="526240" cy="526240"/>
          </a:xfrm>
          <a:prstGeom prst="ellipse">
            <a:avLst/>
          </a:prstGeom>
          <a:solidFill>
            <a:srgbClr val="56DCC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FDE5258-F87C-40C8-B714-85EA69D831A9}"/>
              </a:ext>
            </a:extLst>
          </p:cNvPr>
          <p:cNvSpPr/>
          <p:nvPr/>
        </p:nvSpPr>
        <p:spPr>
          <a:xfrm>
            <a:off x="9031821" y="1637239"/>
            <a:ext cx="1971725" cy="1971725"/>
          </a:xfrm>
          <a:prstGeom prst="ellipse">
            <a:avLst/>
          </a:prstGeom>
          <a:solidFill>
            <a:srgbClr val="FFB6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1" name="Google Shape;1071;p50">
            <a:extLst>
              <a:ext uri="{FF2B5EF4-FFF2-40B4-BE49-F238E27FC236}">
                <a16:creationId xmlns:a16="http://schemas.microsoft.com/office/drawing/2014/main" id="{CA1BB130-D41D-4115-8941-803A14EFE12C}"/>
              </a:ext>
            </a:extLst>
          </p:cNvPr>
          <p:cNvGrpSpPr/>
          <p:nvPr/>
        </p:nvGrpSpPr>
        <p:grpSpPr>
          <a:xfrm>
            <a:off x="9452730" y="2022743"/>
            <a:ext cx="1197201" cy="974457"/>
            <a:chOff x="5972700" y="2330200"/>
            <a:chExt cx="411625" cy="387275"/>
          </a:xfrm>
        </p:grpSpPr>
        <p:sp>
          <p:nvSpPr>
            <p:cNvPr id="62" name="Google Shape;1072;p50">
              <a:extLst>
                <a:ext uri="{FF2B5EF4-FFF2-40B4-BE49-F238E27FC236}">
                  <a16:creationId xmlns:a16="http://schemas.microsoft.com/office/drawing/2014/main" id="{F21B9E28-9B2B-4B4F-9FB7-1D1D7B8A28CF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73;p50">
              <a:extLst>
                <a:ext uri="{FF2B5EF4-FFF2-40B4-BE49-F238E27FC236}">
                  <a16:creationId xmlns:a16="http://schemas.microsoft.com/office/drawing/2014/main" id="{5C31E440-2A89-4BFE-92CE-17532B1647D7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381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E3D26377-CA0A-49AF-83BE-33D0BFD7457C}"/>
              </a:ext>
            </a:extLst>
          </p:cNvPr>
          <p:cNvSpPr/>
          <p:nvPr/>
        </p:nvSpPr>
        <p:spPr>
          <a:xfrm>
            <a:off x="8702389" y="1672360"/>
            <a:ext cx="773438" cy="773438"/>
          </a:xfrm>
          <a:prstGeom prst="ellipse">
            <a:avLst/>
          </a:prstGeom>
          <a:solidFill>
            <a:srgbClr val="DD4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B59E567-82FD-47BB-A83E-4D2F805467EF}"/>
              </a:ext>
            </a:extLst>
          </p:cNvPr>
          <p:cNvSpPr/>
          <p:nvPr/>
        </p:nvSpPr>
        <p:spPr>
          <a:xfrm>
            <a:off x="9250196" y="1532094"/>
            <a:ext cx="501033" cy="501033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7D2E5D8-DFCB-4567-92B3-531697D75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4" y="715790"/>
            <a:ext cx="52380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Self assessment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081470" y="1041301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DB6FD9D-C4EC-4E05-879E-C6C12230F035}"/>
              </a:ext>
            </a:extLst>
          </p:cNvPr>
          <p:cNvGrpSpPr/>
          <p:nvPr/>
        </p:nvGrpSpPr>
        <p:grpSpPr>
          <a:xfrm>
            <a:off x="8406186" y="4416921"/>
            <a:ext cx="3276225" cy="1579125"/>
            <a:chOff x="8493051" y="1844637"/>
            <a:chExt cx="4191300" cy="202018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64DBD92-72C1-44C1-A6DD-72101BACB750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19ACB88-B81B-4D87-B0E7-4724525C16D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969C80-E144-4DC6-A0C9-2DA3D7387659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A6E12B7-C4C8-4E43-B10F-79DBBA0ABB96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0DFD4E1-33D5-4BB8-8699-93FCA5653734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18322D-2705-4249-AD2F-0A2C9B67FBED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30EF82-0E5F-4546-9072-8E1FAE63A583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5C00F23-2996-497E-A71A-D3F8E6EA81FC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07A4982-9B66-4E1D-A04A-5A235E24BB8D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E4144845-DC75-4C85-88CA-1DE361DB3FA3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BE1B4F7-1890-4B55-9AD5-7144B252534D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D6DE9F6-6E12-419F-8DCB-1FC53C48A04C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A13154E-4DCB-4C32-B69F-17205886FD6E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DE56D68-5E8E-47AE-9C39-FD75ACDBC213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Moon 81">
              <a:extLst>
                <a:ext uri="{FF2B5EF4-FFF2-40B4-BE49-F238E27FC236}">
                  <a16:creationId xmlns:a16="http://schemas.microsoft.com/office/drawing/2014/main" id="{298BA75E-976E-4D18-81F6-B25489363E6E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Moon 82">
              <a:extLst>
                <a:ext uri="{FF2B5EF4-FFF2-40B4-BE49-F238E27FC236}">
                  <a16:creationId xmlns:a16="http://schemas.microsoft.com/office/drawing/2014/main" id="{8C3AAF1F-3E02-4CB6-A521-A988BB3C2C1C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Moon 83">
              <a:extLst>
                <a:ext uri="{FF2B5EF4-FFF2-40B4-BE49-F238E27FC236}">
                  <a16:creationId xmlns:a16="http://schemas.microsoft.com/office/drawing/2014/main" id="{24B3D454-0EE7-4873-913A-FFFB13ABFC84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04EA026-2119-4815-9EFB-07D24584A473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39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 need more help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42B7CEC-4BF3-4ABB-81E8-470FE7074CF2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39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 am getting there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5861A3E-4FCB-4654-8D2A-6482E79947B2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39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 can do this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20F9A66-0AC2-44BD-832E-2462A056F721}"/>
              </a:ext>
            </a:extLst>
          </p:cNvPr>
          <p:cNvSpPr txBox="1"/>
          <p:nvPr/>
        </p:nvSpPr>
        <p:spPr>
          <a:xfrm>
            <a:off x="887705" y="1651516"/>
            <a:ext cx="7557999" cy="42768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8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We will know if we have been successful if we can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Read</a:t>
            </a:r>
            <a:r>
              <a:rPr lang="en-GB" sz="28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a variety of scales.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Measure</a:t>
            </a:r>
            <a:r>
              <a:rPr lang="en-GB" sz="28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volume using knowledge of multiples of 10 and 100.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b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Make</a:t>
            </a:r>
            <a:r>
              <a:rPr lang="en-GB" sz="28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simple conversions between litres and millilitres. 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0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91C7F99-1498-4D90-850D-0F7B7090E804}"/>
              </a:ext>
            </a:extLst>
          </p:cNvPr>
          <p:cNvSpPr/>
          <p:nvPr/>
        </p:nvSpPr>
        <p:spPr>
          <a:xfrm>
            <a:off x="4066693" y="1782263"/>
            <a:ext cx="4058614" cy="4058614"/>
          </a:xfrm>
          <a:prstGeom prst="ellipse">
            <a:avLst/>
          </a:prstGeom>
          <a:solidFill>
            <a:srgbClr val="7030A0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846C04-08BE-40F9-B4E7-5CE9E20C2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3" t="4135" r="38069" b="51444"/>
          <a:stretch/>
        </p:blipFill>
        <p:spPr>
          <a:xfrm>
            <a:off x="4256133" y="3811570"/>
            <a:ext cx="1729466" cy="3046430"/>
          </a:xfrm>
          <a:prstGeom prst="rect">
            <a:avLst/>
          </a:prstGeom>
        </p:spPr>
      </p:pic>
      <p:grpSp>
        <p:nvGrpSpPr>
          <p:cNvPr id="12" name="Google Shape;1293;p50">
            <a:extLst>
              <a:ext uri="{FF2B5EF4-FFF2-40B4-BE49-F238E27FC236}">
                <a16:creationId xmlns:a16="http://schemas.microsoft.com/office/drawing/2014/main" id="{B02C1059-87AC-4458-849E-F3C8F255A65A}"/>
              </a:ext>
            </a:extLst>
          </p:cNvPr>
          <p:cNvGrpSpPr/>
          <p:nvPr/>
        </p:nvGrpSpPr>
        <p:grpSpPr>
          <a:xfrm>
            <a:off x="5231267" y="2440600"/>
            <a:ext cx="1729466" cy="2741940"/>
            <a:chOff x="6718575" y="2318625"/>
            <a:chExt cx="256950" cy="407375"/>
          </a:xfrm>
        </p:grpSpPr>
        <p:sp>
          <p:nvSpPr>
            <p:cNvPr id="13" name="Google Shape;1294;p50">
              <a:extLst>
                <a:ext uri="{FF2B5EF4-FFF2-40B4-BE49-F238E27FC236}">
                  <a16:creationId xmlns:a16="http://schemas.microsoft.com/office/drawing/2014/main" id="{865758A0-8115-4C5A-B6C5-9E94280E9D02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95;p50">
              <a:extLst>
                <a:ext uri="{FF2B5EF4-FFF2-40B4-BE49-F238E27FC236}">
                  <a16:creationId xmlns:a16="http://schemas.microsoft.com/office/drawing/2014/main" id="{78E0DAFC-4D29-4378-9C62-C2056899ED25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96;p50">
              <a:extLst>
                <a:ext uri="{FF2B5EF4-FFF2-40B4-BE49-F238E27FC236}">
                  <a16:creationId xmlns:a16="http://schemas.microsoft.com/office/drawing/2014/main" id="{E6BC90A4-FA55-4DC3-B4EF-9F4218B4DF1F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7;p50">
              <a:extLst>
                <a:ext uri="{FF2B5EF4-FFF2-40B4-BE49-F238E27FC236}">
                  <a16:creationId xmlns:a16="http://schemas.microsoft.com/office/drawing/2014/main" id="{7BFA2F11-5CAA-4E53-B806-B01F010D47A1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8;p50">
              <a:extLst>
                <a:ext uri="{FF2B5EF4-FFF2-40B4-BE49-F238E27FC236}">
                  <a16:creationId xmlns:a16="http://schemas.microsoft.com/office/drawing/2014/main" id="{D8FED65B-6953-42D5-8E8A-25BDD209857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299;p50">
              <a:extLst>
                <a:ext uri="{FF2B5EF4-FFF2-40B4-BE49-F238E27FC236}">
                  <a16:creationId xmlns:a16="http://schemas.microsoft.com/office/drawing/2014/main" id="{C086A40A-C050-4F0A-8D99-96BFE6C4E249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00;p50">
              <a:extLst>
                <a:ext uri="{FF2B5EF4-FFF2-40B4-BE49-F238E27FC236}">
                  <a16:creationId xmlns:a16="http://schemas.microsoft.com/office/drawing/2014/main" id="{E05A9AA6-5E57-4CCC-B282-B0597742BEE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01;p50">
              <a:extLst>
                <a:ext uri="{FF2B5EF4-FFF2-40B4-BE49-F238E27FC236}">
                  <a16:creationId xmlns:a16="http://schemas.microsoft.com/office/drawing/2014/main" id="{02299C3C-BF44-4BD4-B628-9F64E5816647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E82FC9D-1FD4-415C-993B-A4E2927B0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8" t="4135" r="8740" b="51443"/>
          <a:stretch/>
        </p:blipFill>
        <p:spPr>
          <a:xfrm>
            <a:off x="6244748" y="3811570"/>
            <a:ext cx="1621410" cy="30464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230739B-4417-4970-9583-7ED86B25C5A9}"/>
              </a:ext>
            </a:extLst>
          </p:cNvPr>
          <p:cNvSpPr txBox="1">
            <a:spLocks noChangeAspect="1"/>
          </p:cNvSpPr>
          <p:nvPr/>
        </p:nvSpPr>
        <p:spPr>
          <a:xfrm>
            <a:off x="2319229" y="345100"/>
            <a:ext cx="7608631" cy="7647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G Red Hands" panose="02000505000000020004" pitchFamily="2" charset="0"/>
                <a:ea typeface="Verdana" panose="020B0604030504040204" pitchFamily="34" charset="0"/>
              </a:rPr>
              <a:t>Learning at home tips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KG Red Hands" panose="02000505000000020004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63EC27-ECD4-49FC-BF96-C107F3F6374B}"/>
              </a:ext>
            </a:extLst>
          </p:cNvPr>
          <p:cNvSpPr/>
          <p:nvPr/>
        </p:nvSpPr>
        <p:spPr>
          <a:xfrm>
            <a:off x="953729" y="3747019"/>
            <a:ext cx="3385670" cy="599768"/>
          </a:xfrm>
          <a:prstGeom prst="roundRect">
            <a:avLst>
              <a:gd name="adj" fmla="val 50000"/>
            </a:avLst>
          </a:prstGeom>
          <a:solidFill>
            <a:srgbClr val="FAE23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Take notes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B94B80-A42E-4BE7-A4C7-11325002A8E5}"/>
              </a:ext>
            </a:extLst>
          </p:cNvPr>
          <p:cNvSpPr/>
          <p:nvPr/>
        </p:nvSpPr>
        <p:spPr>
          <a:xfrm>
            <a:off x="3377811" y="3545714"/>
            <a:ext cx="980914" cy="980914"/>
          </a:xfrm>
          <a:prstGeom prst="ellipse">
            <a:avLst/>
          </a:prstGeom>
          <a:solidFill>
            <a:srgbClr val="FAE23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4" name="Google Shape;998;p50">
            <a:extLst>
              <a:ext uri="{FF2B5EF4-FFF2-40B4-BE49-F238E27FC236}">
                <a16:creationId xmlns:a16="http://schemas.microsoft.com/office/drawing/2014/main" id="{8704EA58-ACB2-4FF8-9D79-4D1FA60F5E88}"/>
              </a:ext>
            </a:extLst>
          </p:cNvPr>
          <p:cNvGrpSpPr/>
          <p:nvPr/>
        </p:nvGrpSpPr>
        <p:grpSpPr>
          <a:xfrm>
            <a:off x="3618375" y="3747019"/>
            <a:ext cx="567066" cy="567034"/>
            <a:chOff x="1923675" y="1633650"/>
            <a:chExt cx="436000" cy="435975"/>
          </a:xfrm>
        </p:grpSpPr>
        <p:sp>
          <p:nvSpPr>
            <p:cNvPr id="25" name="Google Shape;999;p50">
              <a:extLst>
                <a:ext uri="{FF2B5EF4-FFF2-40B4-BE49-F238E27FC236}">
                  <a16:creationId xmlns:a16="http://schemas.microsoft.com/office/drawing/2014/main" id="{00C3B88D-C7D3-42EA-9A3C-F406C16927CD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0;p50">
              <a:extLst>
                <a:ext uri="{FF2B5EF4-FFF2-40B4-BE49-F238E27FC236}">
                  <a16:creationId xmlns:a16="http://schemas.microsoft.com/office/drawing/2014/main" id="{6C208403-B828-4E42-9A4C-9CDF8D1EFDB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01;p50">
              <a:extLst>
                <a:ext uri="{FF2B5EF4-FFF2-40B4-BE49-F238E27FC236}">
                  <a16:creationId xmlns:a16="http://schemas.microsoft.com/office/drawing/2014/main" id="{2551CABB-EA58-4A23-A222-8B588CC1D34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02;p50">
              <a:extLst>
                <a:ext uri="{FF2B5EF4-FFF2-40B4-BE49-F238E27FC236}">
                  <a16:creationId xmlns:a16="http://schemas.microsoft.com/office/drawing/2014/main" id="{889B4E6F-6A05-4514-AD25-F0EA7DC1506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003;p50">
              <a:extLst>
                <a:ext uri="{FF2B5EF4-FFF2-40B4-BE49-F238E27FC236}">
                  <a16:creationId xmlns:a16="http://schemas.microsoft.com/office/drawing/2014/main" id="{7163615F-B149-45A2-8A9E-60B08D019C34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04;p50">
              <a:extLst>
                <a:ext uri="{FF2B5EF4-FFF2-40B4-BE49-F238E27FC236}">
                  <a16:creationId xmlns:a16="http://schemas.microsoft.com/office/drawing/2014/main" id="{C6F0BF4C-909A-4A29-9FF4-F48AF5A06189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35078BB-03A2-4002-AC3D-78294BC1589E}"/>
              </a:ext>
            </a:extLst>
          </p:cNvPr>
          <p:cNvSpPr txBox="1"/>
          <p:nvPr/>
        </p:nvSpPr>
        <p:spPr>
          <a:xfrm>
            <a:off x="997136" y="4556264"/>
            <a:ext cx="3126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OneNote, Microsoft Word, your jotter or a piece of paper to take notes about any new or important information.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E24A40-F65E-468A-B347-E9FAD6A6C7A0}"/>
              </a:ext>
            </a:extLst>
          </p:cNvPr>
          <p:cNvSpPr/>
          <p:nvPr/>
        </p:nvSpPr>
        <p:spPr>
          <a:xfrm>
            <a:off x="997136" y="1550757"/>
            <a:ext cx="4373655" cy="599768"/>
          </a:xfrm>
          <a:prstGeom prst="roundRect">
            <a:avLst>
              <a:gd name="adj" fmla="val 50000"/>
            </a:avLst>
          </a:prstGeom>
          <a:solidFill>
            <a:srgbClr val="45A5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Submit your work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40D8D2F-9B6F-4A7A-A0F7-04C9F69C9B9B}"/>
              </a:ext>
            </a:extLst>
          </p:cNvPr>
          <p:cNvSpPr/>
          <p:nvPr/>
        </p:nvSpPr>
        <p:spPr>
          <a:xfrm>
            <a:off x="4409203" y="1349452"/>
            <a:ext cx="980914" cy="980914"/>
          </a:xfrm>
          <a:prstGeom prst="ellipse">
            <a:avLst/>
          </a:prstGeom>
          <a:solidFill>
            <a:schemeClr val="accent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3" name="Graphic 42" descr="Laptop">
            <a:extLst>
              <a:ext uri="{FF2B5EF4-FFF2-40B4-BE49-F238E27FC236}">
                <a16:creationId xmlns:a16="http://schemas.microsoft.com/office/drawing/2014/main" id="{537D4C49-137C-4E70-B0A1-2947DBD3C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708" y="1416258"/>
            <a:ext cx="811767" cy="81176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F99F085-B292-4E21-8C6E-A480105B2E59}"/>
              </a:ext>
            </a:extLst>
          </p:cNvPr>
          <p:cNvSpPr txBox="1"/>
          <p:nvPr/>
        </p:nvSpPr>
        <p:spPr>
          <a:xfrm>
            <a:off x="997136" y="2224774"/>
            <a:ext cx="3329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 your work to your teacher through Teams. Remember, you can take a photo of your work too!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7DD1DE0-D314-47C3-8376-EFE9CDF8E6CD}"/>
              </a:ext>
            </a:extLst>
          </p:cNvPr>
          <p:cNvSpPr/>
          <p:nvPr/>
        </p:nvSpPr>
        <p:spPr>
          <a:xfrm>
            <a:off x="7386616" y="1550757"/>
            <a:ext cx="3832237" cy="599768"/>
          </a:xfrm>
          <a:prstGeom prst="roundRect">
            <a:avLst>
              <a:gd name="adj" fmla="val 50000"/>
            </a:avLst>
          </a:prstGeom>
          <a:solidFill>
            <a:srgbClr val="56DCC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Take breaks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5509B6F-B12C-4159-B011-6647E6339F33}"/>
              </a:ext>
            </a:extLst>
          </p:cNvPr>
          <p:cNvSpPr/>
          <p:nvPr/>
        </p:nvSpPr>
        <p:spPr>
          <a:xfrm>
            <a:off x="6757421" y="1349452"/>
            <a:ext cx="980914" cy="980914"/>
          </a:xfrm>
          <a:prstGeom prst="ellipse">
            <a:avLst/>
          </a:prstGeom>
          <a:solidFill>
            <a:srgbClr val="56DCC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9" name="Graphic 48" descr="Books">
            <a:extLst>
              <a:ext uri="{FF2B5EF4-FFF2-40B4-BE49-F238E27FC236}">
                <a16:creationId xmlns:a16="http://schemas.microsoft.com/office/drawing/2014/main" id="{C48A8ED0-5146-462F-B467-D0DCC1538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4732" y="1393441"/>
            <a:ext cx="914400" cy="914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6DC3C5F-ADE7-42DB-BECD-D74C5BBB8E65}"/>
              </a:ext>
            </a:extLst>
          </p:cNvPr>
          <p:cNvSpPr txBox="1"/>
          <p:nvPr/>
        </p:nvSpPr>
        <p:spPr>
          <a:xfrm>
            <a:off x="7828045" y="2224774"/>
            <a:ext cx="332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some time to do things you enjoy or find relaxing! Try to take regular screen breaks too!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175DFCF-83A8-448C-A5F7-8E9199680F4C}"/>
              </a:ext>
            </a:extLst>
          </p:cNvPr>
          <p:cNvSpPr/>
          <p:nvPr/>
        </p:nvSpPr>
        <p:spPr>
          <a:xfrm>
            <a:off x="7488413" y="3475537"/>
            <a:ext cx="980914" cy="980914"/>
          </a:xfrm>
          <a:prstGeom prst="ellipse">
            <a:avLst/>
          </a:prstGeom>
          <a:solidFill>
            <a:srgbClr val="DD4D9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2F8475D-99AD-4F75-B4D9-9575D3848967}"/>
              </a:ext>
            </a:extLst>
          </p:cNvPr>
          <p:cNvSpPr/>
          <p:nvPr/>
        </p:nvSpPr>
        <p:spPr>
          <a:xfrm>
            <a:off x="7813023" y="3709897"/>
            <a:ext cx="3405830" cy="599768"/>
          </a:xfrm>
          <a:prstGeom prst="roundRect">
            <a:avLst>
              <a:gd name="adj" fmla="val 50000"/>
            </a:avLst>
          </a:prstGeom>
          <a:solidFill>
            <a:srgbClr val="DD4D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Be prepared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4E3473-D667-4F1E-8117-D912BCB240F0}"/>
              </a:ext>
            </a:extLst>
          </p:cNvPr>
          <p:cNvSpPr txBox="1"/>
          <p:nvPr/>
        </p:nvSpPr>
        <p:spPr>
          <a:xfrm>
            <a:off x="8057633" y="4570807"/>
            <a:ext cx="3126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you have everything you need to learn. Paper, a pencil and digital device will always come in handy!</a:t>
            </a:r>
          </a:p>
        </p:txBody>
      </p:sp>
      <p:pic>
        <p:nvPicPr>
          <p:cNvPr id="66" name="Graphic 65" descr="Chat">
            <a:extLst>
              <a:ext uri="{FF2B5EF4-FFF2-40B4-BE49-F238E27FC236}">
                <a16:creationId xmlns:a16="http://schemas.microsoft.com/office/drawing/2014/main" id="{43F068BA-7026-43AC-97E0-7B45E14036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1340" y="3532989"/>
            <a:ext cx="914400" cy="9144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1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DBD36D06-D6C6-4E61-9F4E-A150D56EF2EA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6939C-B93F-47BD-B4AE-8E0C32564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71" y="-29660"/>
            <a:ext cx="3487214" cy="309094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FE3C3E0-E254-4C45-966A-99D66FC60D03}"/>
              </a:ext>
            </a:extLst>
          </p:cNvPr>
          <p:cNvSpPr/>
          <p:nvPr/>
        </p:nvSpPr>
        <p:spPr>
          <a:xfrm>
            <a:off x="11237340" y="4715342"/>
            <a:ext cx="890325" cy="89032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9AC837-C99C-4EB8-91C3-185604468463}"/>
              </a:ext>
            </a:extLst>
          </p:cNvPr>
          <p:cNvSpPr/>
          <p:nvPr/>
        </p:nvSpPr>
        <p:spPr>
          <a:xfrm>
            <a:off x="10426923" y="5316878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53BA237-DC62-4187-91A9-E523900EFCDC}"/>
              </a:ext>
            </a:extLst>
          </p:cNvPr>
          <p:cNvSpPr/>
          <p:nvPr/>
        </p:nvSpPr>
        <p:spPr>
          <a:xfrm>
            <a:off x="10041123" y="5989560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0AE968B-4BB0-4CFD-8044-6E1498C8AC8D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76D0E1A-F445-40C3-99DB-6D87040F89EE}"/>
              </a:ext>
            </a:extLst>
          </p:cNvPr>
          <p:cNvSpPr/>
          <p:nvPr/>
        </p:nvSpPr>
        <p:spPr>
          <a:xfrm>
            <a:off x="11219762" y="4377540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D6540F5-0298-461D-A5A2-C533FB3E5F20}"/>
              </a:ext>
            </a:extLst>
          </p:cNvPr>
          <p:cNvSpPr/>
          <p:nvPr/>
        </p:nvSpPr>
        <p:spPr>
          <a:xfrm>
            <a:off x="122956" y="472951"/>
            <a:ext cx="411554" cy="411554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A1937-9255-4BB4-A5EB-48CCDDC395B9}"/>
              </a:ext>
            </a:extLst>
          </p:cNvPr>
          <p:cNvSpPr txBox="1"/>
          <p:nvPr/>
        </p:nvSpPr>
        <p:spPr>
          <a:xfrm>
            <a:off x="3342905" y="1397285"/>
            <a:ext cx="7942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We are learning to accurately read 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measurements </a:t>
            </a: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volume using millilitres and litres.  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EB6F85F-EA05-4E68-81C9-2281B10E5F5D}"/>
              </a:ext>
            </a:extLst>
          </p:cNvPr>
          <p:cNvSpPr/>
          <p:nvPr/>
        </p:nvSpPr>
        <p:spPr>
          <a:xfrm>
            <a:off x="592102" y="2543029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5144457-3CAE-4F95-AD64-8D5C440CF15D}"/>
              </a:ext>
            </a:extLst>
          </p:cNvPr>
          <p:cNvSpPr/>
          <p:nvPr/>
        </p:nvSpPr>
        <p:spPr>
          <a:xfrm>
            <a:off x="299477" y="2636224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92B21D8-90C0-4CEC-A346-7EA13CF9538D}"/>
              </a:ext>
            </a:extLst>
          </p:cNvPr>
          <p:cNvSpPr/>
          <p:nvPr/>
        </p:nvSpPr>
        <p:spPr>
          <a:xfrm>
            <a:off x="1852555" y="2212090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7" name="Google Shape;1293;p50">
            <a:extLst>
              <a:ext uri="{FF2B5EF4-FFF2-40B4-BE49-F238E27FC236}">
                <a16:creationId xmlns:a16="http://schemas.microsoft.com/office/drawing/2014/main" id="{6F5FFDD8-DEF3-43A6-92DB-9D55C2263A32}"/>
              </a:ext>
            </a:extLst>
          </p:cNvPr>
          <p:cNvGrpSpPr/>
          <p:nvPr/>
        </p:nvGrpSpPr>
        <p:grpSpPr>
          <a:xfrm>
            <a:off x="2215598" y="2386992"/>
            <a:ext cx="624781" cy="990544"/>
            <a:chOff x="6718575" y="2318625"/>
            <a:chExt cx="256950" cy="407375"/>
          </a:xfrm>
        </p:grpSpPr>
        <p:sp>
          <p:nvSpPr>
            <p:cNvPr id="58" name="Google Shape;1294;p50">
              <a:extLst>
                <a:ext uri="{FF2B5EF4-FFF2-40B4-BE49-F238E27FC236}">
                  <a16:creationId xmlns:a16="http://schemas.microsoft.com/office/drawing/2014/main" id="{5DB60C3C-E42C-44E4-8590-F3D4F14608A6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5;p50">
              <a:extLst>
                <a:ext uri="{FF2B5EF4-FFF2-40B4-BE49-F238E27FC236}">
                  <a16:creationId xmlns:a16="http://schemas.microsoft.com/office/drawing/2014/main" id="{F8ABC5B8-2C53-49CC-B40F-074D93E373F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6;p50">
              <a:extLst>
                <a:ext uri="{FF2B5EF4-FFF2-40B4-BE49-F238E27FC236}">
                  <a16:creationId xmlns:a16="http://schemas.microsoft.com/office/drawing/2014/main" id="{22238F2E-78CC-4C46-A663-76A9ECF78B4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7;p50">
              <a:extLst>
                <a:ext uri="{FF2B5EF4-FFF2-40B4-BE49-F238E27FC236}">
                  <a16:creationId xmlns:a16="http://schemas.microsoft.com/office/drawing/2014/main" id="{7F4F3CDC-6D37-459C-8EEF-C4D780B6C05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8;p50">
              <a:extLst>
                <a:ext uri="{FF2B5EF4-FFF2-40B4-BE49-F238E27FC236}">
                  <a16:creationId xmlns:a16="http://schemas.microsoft.com/office/drawing/2014/main" id="{F2B55FF7-BF49-4F2E-B592-42CE1B6D3CB4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99;p50">
              <a:extLst>
                <a:ext uri="{FF2B5EF4-FFF2-40B4-BE49-F238E27FC236}">
                  <a16:creationId xmlns:a16="http://schemas.microsoft.com/office/drawing/2014/main" id="{890CDB7F-4F05-4DC4-8304-DB9E1F01E1EF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00;p50">
              <a:extLst>
                <a:ext uri="{FF2B5EF4-FFF2-40B4-BE49-F238E27FC236}">
                  <a16:creationId xmlns:a16="http://schemas.microsoft.com/office/drawing/2014/main" id="{4A46C9E3-D0B6-4017-9F37-A682BFA7793B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01;p50">
              <a:extLst>
                <a:ext uri="{FF2B5EF4-FFF2-40B4-BE49-F238E27FC236}">
                  <a16:creationId xmlns:a16="http://schemas.microsoft.com/office/drawing/2014/main" id="{A70382C6-0998-4F9F-BB15-40B3796E7AFE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41489106-5AD8-49EA-BA31-B5B2A5D69DA2}"/>
              </a:ext>
            </a:extLst>
          </p:cNvPr>
          <p:cNvSpPr/>
          <p:nvPr/>
        </p:nvSpPr>
        <p:spPr>
          <a:xfrm>
            <a:off x="396857" y="392172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F0EB9F2-4561-488D-8B48-7022A54C4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EEDE4C8-0B72-4B2E-8D7F-44DC678A8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pic>
        <p:nvPicPr>
          <p:cNvPr id="55" name="Picture 2" descr="Measuring jug free icon">
            <a:extLst>
              <a:ext uri="{FF2B5EF4-FFF2-40B4-BE49-F238E27FC236}">
                <a16:creationId xmlns:a16="http://schemas.microsoft.com/office/drawing/2014/main" id="{5F9508FF-D40D-40DE-B9DC-2F97D76E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46" y="5356662"/>
            <a:ext cx="1149953" cy="11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5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A87CF733-80C1-4FAE-8829-9BC19F85CDDA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DD681-4CB2-4BF3-9A81-123477DC4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71" y="86406"/>
            <a:ext cx="3487214" cy="309094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FE3C3E0-E254-4C45-966A-99D66FC60D03}"/>
              </a:ext>
            </a:extLst>
          </p:cNvPr>
          <p:cNvSpPr/>
          <p:nvPr/>
        </p:nvSpPr>
        <p:spPr>
          <a:xfrm>
            <a:off x="11237340" y="4715342"/>
            <a:ext cx="890325" cy="89032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9AC837-C99C-4EB8-91C3-185604468463}"/>
              </a:ext>
            </a:extLst>
          </p:cNvPr>
          <p:cNvSpPr/>
          <p:nvPr/>
        </p:nvSpPr>
        <p:spPr>
          <a:xfrm>
            <a:off x="10426923" y="5316878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53BA237-DC62-4187-91A9-E523900EFCDC}"/>
              </a:ext>
            </a:extLst>
          </p:cNvPr>
          <p:cNvSpPr/>
          <p:nvPr/>
        </p:nvSpPr>
        <p:spPr>
          <a:xfrm>
            <a:off x="10041123" y="5989560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0AE968B-4BB0-4CFD-8044-6E1498C8AC8D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76D0E1A-F445-40C3-99DB-6D87040F89EE}"/>
              </a:ext>
            </a:extLst>
          </p:cNvPr>
          <p:cNvSpPr/>
          <p:nvPr/>
        </p:nvSpPr>
        <p:spPr>
          <a:xfrm>
            <a:off x="11219762" y="4377540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D6540F5-0298-461D-A5A2-C533FB3E5F20}"/>
              </a:ext>
            </a:extLst>
          </p:cNvPr>
          <p:cNvSpPr/>
          <p:nvPr/>
        </p:nvSpPr>
        <p:spPr>
          <a:xfrm>
            <a:off x="122956" y="472951"/>
            <a:ext cx="411554" cy="411554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A1937-9255-4BB4-A5EB-48CCDDC395B9}"/>
              </a:ext>
            </a:extLst>
          </p:cNvPr>
          <p:cNvSpPr txBox="1"/>
          <p:nvPr/>
        </p:nvSpPr>
        <p:spPr>
          <a:xfrm>
            <a:off x="3342905" y="1397285"/>
            <a:ext cx="7942633" cy="468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We will know if we have been successful if we can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Read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a variety of scales.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Measure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volume using knowledge of multiples of 10 and 100.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Make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simple conversions between litres and millilitres. 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EB6F85F-EA05-4E68-81C9-2281B10E5F5D}"/>
              </a:ext>
            </a:extLst>
          </p:cNvPr>
          <p:cNvSpPr/>
          <p:nvPr/>
        </p:nvSpPr>
        <p:spPr>
          <a:xfrm>
            <a:off x="592102" y="2543029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5144457-3CAE-4F95-AD64-8D5C440CF15D}"/>
              </a:ext>
            </a:extLst>
          </p:cNvPr>
          <p:cNvSpPr/>
          <p:nvPr/>
        </p:nvSpPr>
        <p:spPr>
          <a:xfrm>
            <a:off x="299477" y="2636224"/>
            <a:ext cx="411554" cy="41155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92B21D8-90C0-4CEC-A346-7EA13CF9538D}"/>
              </a:ext>
            </a:extLst>
          </p:cNvPr>
          <p:cNvSpPr/>
          <p:nvPr/>
        </p:nvSpPr>
        <p:spPr>
          <a:xfrm>
            <a:off x="1852555" y="2212090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1489106-5AD8-49EA-BA31-B5B2A5D69DA2}"/>
              </a:ext>
            </a:extLst>
          </p:cNvPr>
          <p:cNvSpPr/>
          <p:nvPr/>
        </p:nvSpPr>
        <p:spPr>
          <a:xfrm>
            <a:off x="396857" y="392172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5" name="Google Shape;998;p50">
            <a:extLst>
              <a:ext uri="{FF2B5EF4-FFF2-40B4-BE49-F238E27FC236}">
                <a16:creationId xmlns:a16="http://schemas.microsoft.com/office/drawing/2014/main" id="{10E914F8-DF8A-4F52-BE3F-A5CE98D2FAD1}"/>
              </a:ext>
            </a:extLst>
          </p:cNvPr>
          <p:cNvGrpSpPr/>
          <p:nvPr/>
        </p:nvGrpSpPr>
        <p:grpSpPr>
          <a:xfrm>
            <a:off x="2208257" y="2478084"/>
            <a:ext cx="836601" cy="836554"/>
            <a:chOff x="1923675" y="1633650"/>
            <a:chExt cx="436000" cy="435975"/>
          </a:xfrm>
        </p:grpSpPr>
        <p:sp>
          <p:nvSpPr>
            <p:cNvPr id="70" name="Google Shape;999;p50">
              <a:extLst>
                <a:ext uri="{FF2B5EF4-FFF2-40B4-BE49-F238E27FC236}">
                  <a16:creationId xmlns:a16="http://schemas.microsoft.com/office/drawing/2014/main" id="{62C17B11-AFAA-48C9-A9A9-1EC2F19C6BAE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00;p50">
              <a:extLst>
                <a:ext uri="{FF2B5EF4-FFF2-40B4-BE49-F238E27FC236}">
                  <a16:creationId xmlns:a16="http://schemas.microsoft.com/office/drawing/2014/main" id="{83D0B4C3-F1F4-46B9-803B-726A18EA87E9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001;p50">
              <a:extLst>
                <a:ext uri="{FF2B5EF4-FFF2-40B4-BE49-F238E27FC236}">
                  <a16:creationId xmlns:a16="http://schemas.microsoft.com/office/drawing/2014/main" id="{B6BDB5A1-A7F4-4CB3-8362-1BEFAA792BBB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02;p50">
              <a:extLst>
                <a:ext uri="{FF2B5EF4-FFF2-40B4-BE49-F238E27FC236}">
                  <a16:creationId xmlns:a16="http://schemas.microsoft.com/office/drawing/2014/main" id="{BE5F6BE5-ABA7-45EF-9048-F47770DBD17F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003;p50">
              <a:extLst>
                <a:ext uri="{FF2B5EF4-FFF2-40B4-BE49-F238E27FC236}">
                  <a16:creationId xmlns:a16="http://schemas.microsoft.com/office/drawing/2014/main" id="{F58BED0B-8E9B-4B0D-9669-7BDA7A6F75C7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04;p50">
              <a:extLst>
                <a:ext uri="{FF2B5EF4-FFF2-40B4-BE49-F238E27FC236}">
                  <a16:creationId xmlns:a16="http://schemas.microsoft.com/office/drawing/2014/main" id="{BAB11D8F-F307-4A8B-982F-C0C5C19E4906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50A2E610-D79B-498B-80FE-A8485607C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9836D2D-916D-47FB-B01C-F3CEBEBF5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pic>
        <p:nvPicPr>
          <p:cNvPr id="136" name="Picture 2" descr="Measuring jug free icon">
            <a:extLst>
              <a:ext uri="{FF2B5EF4-FFF2-40B4-BE49-F238E27FC236}">
                <a16:creationId xmlns:a16="http://schemas.microsoft.com/office/drawing/2014/main" id="{34C5579B-EE17-4322-A624-326260F91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5387983"/>
            <a:ext cx="1149953" cy="11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3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4197" y="499865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4" y="715790"/>
            <a:ext cx="52380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Verdana" panose="020B0604030504040204" pitchFamily="34" charset="0"/>
              </a:rPr>
              <a:t>Introduction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081470" y="1041301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1997362" y="1651242"/>
            <a:ext cx="9590441" cy="25998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Volume is the amount of liquid that is in a container. 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We can measure volume using measuring jugs and measuring cylinders.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We measure volume using millilitres (ml) </a:t>
            </a: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and litres (l).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C3BC9D0-AE45-41AF-8797-98523163BE16}"/>
              </a:ext>
            </a:extLst>
          </p:cNvPr>
          <p:cNvSpPr/>
          <p:nvPr/>
        </p:nvSpPr>
        <p:spPr>
          <a:xfrm>
            <a:off x="9540133" y="4376746"/>
            <a:ext cx="2633711" cy="2633711"/>
          </a:xfrm>
          <a:prstGeom prst="ellipse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2EFC9FA-CD16-4630-B4D1-9975AB1F8132}"/>
              </a:ext>
            </a:extLst>
          </p:cNvPr>
          <p:cNvSpPr/>
          <p:nvPr/>
        </p:nvSpPr>
        <p:spPr>
          <a:xfrm>
            <a:off x="9379671" y="6188857"/>
            <a:ext cx="773438" cy="773438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C74C417-D65E-472F-A5AC-D86188DFF2E7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16ECF53-8C8C-4728-8F1C-BE82D1D40B5E}"/>
              </a:ext>
            </a:extLst>
          </p:cNvPr>
          <p:cNvSpPr/>
          <p:nvPr/>
        </p:nvSpPr>
        <p:spPr>
          <a:xfrm>
            <a:off x="9379340" y="5955274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3646DC7-CF96-4B04-B83D-3275E3D93784}"/>
              </a:ext>
            </a:extLst>
          </p:cNvPr>
          <p:cNvSpPr/>
          <p:nvPr/>
        </p:nvSpPr>
        <p:spPr>
          <a:xfrm>
            <a:off x="11538612" y="6260426"/>
            <a:ext cx="526240" cy="526240"/>
          </a:xfrm>
          <a:prstGeom prst="ellipse">
            <a:avLst/>
          </a:prstGeom>
          <a:solidFill>
            <a:srgbClr val="56DCC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73E8F37-D4BE-4871-9208-F65D40D647C0}"/>
              </a:ext>
            </a:extLst>
          </p:cNvPr>
          <p:cNvSpPr/>
          <p:nvPr/>
        </p:nvSpPr>
        <p:spPr>
          <a:xfrm>
            <a:off x="2801101" y="5095863"/>
            <a:ext cx="6506679" cy="597738"/>
          </a:xfrm>
          <a:prstGeom prst="roundRect">
            <a:avLst>
              <a:gd name="adj" fmla="val 50000"/>
            </a:avLst>
          </a:prstGeom>
          <a:solidFill>
            <a:srgbClr val="DD4D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Why do you think it is important to learn about volume?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677E49-7B39-4EDF-B26C-AB6B3A347A2D}"/>
              </a:ext>
            </a:extLst>
          </p:cNvPr>
          <p:cNvSpPr/>
          <p:nvPr/>
        </p:nvSpPr>
        <p:spPr>
          <a:xfrm>
            <a:off x="2050373" y="4825085"/>
            <a:ext cx="1080000" cy="1080000"/>
          </a:xfrm>
          <a:prstGeom prst="ellipse">
            <a:avLst/>
          </a:prstGeom>
          <a:solidFill>
            <a:srgbClr val="DD4D9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Graphic 27" descr="Question mark">
            <a:extLst>
              <a:ext uri="{FF2B5EF4-FFF2-40B4-BE49-F238E27FC236}">
                <a16:creationId xmlns:a16="http://schemas.microsoft.com/office/drawing/2014/main" id="{DB712EFE-89B4-4E5F-AE3B-9701BAFE2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0374" y="4878800"/>
            <a:ext cx="1047301" cy="10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29" name="Graphic 28" descr="Water">
            <a:extLst>
              <a:ext uri="{FF2B5EF4-FFF2-40B4-BE49-F238E27FC236}">
                <a16:creationId xmlns:a16="http://schemas.microsoft.com/office/drawing/2014/main" id="{38628B49-B639-4DEC-BABF-AA551AF9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9531" y="2014169"/>
            <a:ext cx="2948515" cy="294851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4" y="715790"/>
            <a:ext cx="52380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Verdana" panose="020B0604030504040204" pitchFamily="34" charset="0"/>
              </a:rPr>
              <a:t>Prior knowledge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081470" y="1041301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3" name="Graphic 2" descr="Thought bubble">
            <a:extLst>
              <a:ext uri="{FF2B5EF4-FFF2-40B4-BE49-F238E27FC236}">
                <a16:creationId xmlns:a16="http://schemas.microsoft.com/office/drawing/2014/main" id="{F54F6E4F-EA63-49FD-9E60-26CD5B49E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983" y="306115"/>
            <a:ext cx="1111544" cy="111154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2089369" y="1417659"/>
            <a:ext cx="959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Complete the activity to show what you already know about volume.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C3BC9D0-AE45-41AF-8797-98523163BE16}"/>
              </a:ext>
            </a:extLst>
          </p:cNvPr>
          <p:cNvSpPr/>
          <p:nvPr/>
        </p:nvSpPr>
        <p:spPr>
          <a:xfrm>
            <a:off x="9540133" y="4376746"/>
            <a:ext cx="2633711" cy="2633711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BDAFCC-6565-45EC-A001-035EFC4EC5EF}"/>
              </a:ext>
            </a:extLst>
          </p:cNvPr>
          <p:cNvSpPr txBox="1"/>
          <p:nvPr/>
        </p:nvSpPr>
        <p:spPr>
          <a:xfrm>
            <a:off x="9665348" y="5001103"/>
            <a:ext cx="2383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Click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file, save as, download a copy</a:t>
            </a:r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to complete this activity digitally. Or, you can copy and complete it on a piece of paper.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2EFC9FA-CD16-4630-B4D1-9975AB1F8132}"/>
              </a:ext>
            </a:extLst>
          </p:cNvPr>
          <p:cNvSpPr/>
          <p:nvPr/>
        </p:nvSpPr>
        <p:spPr>
          <a:xfrm>
            <a:off x="9379671" y="6188857"/>
            <a:ext cx="773438" cy="773438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C74C417-D65E-472F-A5AC-D86188DFF2E7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 descr="Water">
            <a:extLst>
              <a:ext uri="{FF2B5EF4-FFF2-40B4-BE49-F238E27FC236}">
                <a16:creationId xmlns:a16="http://schemas.microsoft.com/office/drawing/2014/main" id="{4E28F2A3-6A93-4EB1-9EA6-2EE1C1354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5646" y="2902488"/>
            <a:ext cx="2948515" cy="2948515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616ECF53-8C8C-4728-8F1C-BE82D1D40B5E}"/>
              </a:ext>
            </a:extLst>
          </p:cNvPr>
          <p:cNvSpPr/>
          <p:nvPr/>
        </p:nvSpPr>
        <p:spPr>
          <a:xfrm>
            <a:off x="9379340" y="5955274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3646DC7-CF96-4B04-B83D-3275E3D93784}"/>
              </a:ext>
            </a:extLst>
          </p:cNvPr>
          <p:cNvSpPr/>
          <p:nvPr/>
        </p:nvSpPr>
        <p:spPr>
          <a:xfrm>
            <a:off x="11538612" y="6260426"/>
            <a:ext cx="526240" cy="526240"/>
          </a:xfrm>
          <a:prstGeom prst="ellipse">
            <a:avLst/>
          </a:prstGeom>
          <a:solidFill>
            <a:srgbClr val="56DCC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5C5BA6-74EB-4962-9A4A-8F63E693B5ED}"/>
              </a:ext>
            </a:extLst>
          </p:cNvPr>
          <p:cNvSpPr txBox="1"/>
          <p:nvPr/>
        </p:nvSpPr>
        <p:spPr>
          <a:xfrm>
            <a:off x="1551280" y="4376745"/>
            <a:ext cx="1396175" cy="891317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Click here to type something you already know.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933E512-6FE6-40CC-B3E1-8D91E2C2692F}"/>
              </a:ext>
            </a:extLst>
          </p:cNvPr>
          <p:cNvSpPr txBox="1"/>
          <p:nvPr/>
        </p:nvSpPr>
        <p:spPr>
          <a:xfrm>
            <a:off x="3771752" y="3469915"/>
            <a:ext cx="1456086" cy="90683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Click here to type something you already know.</a:t>
            </a:r>
          </a:p>
        </p:txBody>
      </p:sp>
      <p:pic>
        <p:nvPicPr>
          <p:cNvPr id="30" name="Graphic 29" descr="Water">
            <a:extLst>
              <a:ext uri="{FF2B5EF4-FFF2-40B4-BE49-F238E27FC236}">
                <a16:creationId xmlns:a16="http://schemas.microsoft.com/office/drawing/2014/main" id="{F5221E12-63D6-4DE5-A83B-ACCF1CCB10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69186" y="2902488"/>
            <a:ext cx="2948515" cy="29485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F12BF81-C6D7-4CA2-9451-5C4FDD4FB1A1}"/>
              </a:ext>
            </a:extLst>
          </p:cNvPr>
          <p:cNvSpPr txBox="1"/>
          <p:nvPr/>
        </p:nvSpPr>
        <p:spPr>
          <a:xfrm>
            <a:off x="6354820" y="4376745"/>
            <a:ext cx="1396175" cy="891317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Click here to type something you already know.</a:t>
            </a:r>
          </a:p>
        </p:txBody>
      </p:sp>
      <p:pic>
        <p:nvPicPr>
          <p:cNvPr id="32" name="Graphic 31" descr="Water">
            <a:extLst>
              <a:ext uri="{FF2B5EF4-FFF2-40B4-BE49-F238E27FC236}">
                <a16:creationId xmlns:a16="http://schemas.microsoft.com/office/drawing/2014/main" id="{2C12EB4F-456D-4520-AA74-4DCCA6CD8F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65873" y="2068926"/>
            <a:ext cx="2948515" cy="29485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B27E9F1-7180-4CBE-B897-84EB6BA3A138}"/>
              </a:ext>
            </a:extLst>
          </p:cNvPr>
          <p:cNvSpPr txBox="1"/>
          <p:nvPr/>
        </p:nvSpPr>
        <p:spPr>
          <a:xfrm>
            <a:off x="8851507" y="3543183"/>
            <a:ext cx="1396175" cy="891317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Click here to type something you already know.</a:t>
            </a:r>
          </a:p>
        </p:txBody>
      </p:sp>
    </p:spTree>
    <p:extLst>
      <p:ext uri="{BB962C8B-B14F-4D97-AF65-F5344CB8AC3E}">
        <p14:creationId xmlns:p14="http://schemas.microsoft.com/office/powerpoint/2010/main" val="211197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1999073" y="187317"/>
            <a:ext cx="52380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G Red Hands" panose="02000505000000020004" pitchFamily="2" charset="0"/>
                <a:ea typeface="Verdana" panose="020B0604030504040204" pitchFamily="34" charset="0"/>
              </a:rPr>
              <a:t>Key words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KG Red Hands" panose="02000505000000020004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66075" y="1208906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2038068" y="889186"/>
            <a:ext cx="959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Here are some key words associated with measuring volume. Can you read them? 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Remember you can use immersive reader if you are finding it tricky.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C3BC9D0-AE45-41AF-8797-98523163BE16}"/>
              </a:ext>
            </a:extLst>
          </p:cNvPr>
          <p:cNvSpPr/>
          <p:nvPr/>
        </p:nvSpPr>
        <p:spPr>
          <a:xfrm>
            <a:off x="9681535" y="4816329"/>
            <a:ext cx="2633711" cy="2633711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BDAFCC-6565-45EC-A001-035EFC4EC5EF}"/>
              </a:ext>
            </a:extLst>
          </p:cNvPr>
          <p:cNvSpPr txBox="1"/>
          <p:nvPr/>
        </p:nvSpPr>
        <p:spPr>
          <a:xfrm>
            <a:off x="9850268" y="5763852"/>
            <a:ext cx="2383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You can right click on a slide to open it in Immersive Reader! 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2EFC9FA-CD16-4630-B4D1-9975AB1F8132}"/>
              </a:ext>
            </a:extLst>
          </p:cNvPr>
          <p:cNvSpPr/>
          <p:nvPr/>
        </p:nvSpPr>
        <p:spPr>
          <a:xfrm>
            <a:off x="9262804" y="6287500"/>
            <a:ext cx="773438" cy="773438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C74C417-D65E-472F-A5AC-D86188DFF2E7}"/>
              </a:ext>
            </a:extLst>
          </p:cNvPr>
          <p:cNvSpPr/>
          <p:nvPr/>
        </p:nvSpPr>
        <p:spPr>
          <a:xfrm>
            <a:off x="11608900" y="4583898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16ECF53-8C8C-4728-8F1C-BE82D1D40B5E}"/>
              </a:ext>
            </a:extLst>
          </p:cNvPr>
          <p:cNvSpPr/>
          <p:nvPr/>
        </p:nvSpPr>
        <p:spPr>
          <a:xfrm>
            <a:off x="9475758" y="6081723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3646DC7-CF96-4B04-B83D-3275E3D93784}"/>
              </a:ext>
            </a:extLst>
          </p:cNvPr>
          <p:cNvSpPr/>
          <p:nvPr/>
        </p:nvSpPr>
        <p:spPr>
          <a:xfrm>
            <a:off x="11874832" y="6557108"/>
            <a:ext cx="526240" cy="526240"/>
          </a:xfrm>
          <a:prstGeom prst="ellipse">
            <a:avLst/>
          </a:prstGeom>
          <a:solidFill>
            <a:srgbClr val="56DCC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D1AFCC-B10C-448A-9363-F0DD739817AA}"/>
              </a:ext>
            </a:extLst>
          </p:cNvPr>
          <p:cNvSpPr/>
          <p:nvPr/>
        </p:nvSpPr>
        <p:spPr>
          <a:xfrm>
            <a:off x="624275" y="1969009"/>
            <a:ext cx="10943450" cy="3221501"/>
          </a:xfrm>
          <a:prstGeom prst="roundRect">
            <a:avLst>
              <a:gd name="adj" fmla="val 10815"/>
            </a:avLst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61E482-3FDE-467D-AC9C-1F19694F6DC6}"/>
              </a:ext>
            </a:extLst>
          </p:cNvPr>
          <p:cNvCxnSpPr>
            <a:cxnSpLocks/>
          </p:cNvCxnSpPr>
          <p:nvPr/>
        </p:nvCxnSpPr>
        <p:spPr>
          <a:xfrm>
            <a:off x="5978502" y="1969009"/>
            <a:ext cx="0" cy="3359806"/>
          </a:xfrm>
          <a:prstGeom prst="line">
            <a:avLst/>
          </a:prstGeom>
          <a:ln w="190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1B97FB-A50D-4F03-95D4-8FE37B0C774A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624275" y="3579760"/>
            <a:ext cx="10943450" cy="0"/>
          </a:xfrm>
          <a:prstGeom prst="line">
            <a:avLst/>
          </a:prstGeom>
          <a:ln w="190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A122D2FE-8922-4440-B09F-D91BDD164DAF}"/>
              </a:ext>
            </a:extLst>
          </p:cNvPr>
          <p:cNvSpPr/>
          <p:nvPr/>
        </p:nvSpPr>
        <p:spPr>
          <a:xfrm>
            <a:off x="4325658" y="1969008"/>
            <a:ext cx="3129699" cy="3060000"/>
          </a:xfrm>
          <a:prstGeom prst="pie">
            <a:avLst>
              <a:gd name="adj1" fmla="val 10799999"/>
              <a:gd name="adj2" fmla="val 16200000"/>
            </a:avLst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Partial Circle 37">
            <a:extLst>
              <a:ext uri="{FF2B5EF4-FFF2-40B4-BE49-F238E27FC236}">
                <a16:creationId xmlns:a16="http://schemas.microsoft.com/office/drawing/2014/main" id="{21E4A23F-95DC-4DFD-AB85-236DFC758301}"/>
              </a:ext>
            </a:extLst>
          </p:cNvPr>
          <p:cNvSpPr/>
          <p:nvPr/>
        </p:nvSpPr>
        <p:spPr>
          <a:xfrm rot="5400000">
            <a:off x="4551900" y="1951949"/>
            <a:ext cx="3060000" cy="3060000"/>
          </a:xfrm>
          <a:prstGeom prst="pie">
            <a:avLst>
              <a:gd name="adj1" fmla="val 10799999"/>
              <a:gd name="adj2" fmla="val 16200000"/>
            </a:avLst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Partial Circle 41">
            <a:extLst>
              <a:ext uri="{FF2B5EF4-FFF2-40B4-BE49-F238E27FC236}">
                <a16:creationId xmlns:a16="http://schemas.microsoft.com/office/drawing/2014/main" id="{3A2B3E38-E20E-4F9A-BEB8-23D006299D2B}"/>
              </a:ext>
            </a:extLst>
          </p:cNvPr>
          <p:cNvSpPr/>
          <p:nvPr/>
        </p:nvSpPr>
        <p:spPr>
          <a:xfrm rot="16200000">
            <a:off x="4360507" y="2130510"/>
            <a:ext cx="3060000" cy="3060000"/>
          </a:xfrm>
          <a:prstGeom prst="pie">
            <a:avLst>
              <a:gd name="adj1" fmla="val 10799999"/>
              <a:gd name="adj2" fmla="val 16200000"/>
            </a:avLst>
          </a:prstGeom>
          <a:solidFill>
            <a:srgbClr val="DD4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Partial Circle 42">
            <a:extLst>
              <a:ext uri="{FF2B5EF4-FFF2-40B4-BE49-F238E27FC236}">
                <a16:creationId xmlns:a16="http://schemas.microsoft.com/office/drawing/2014/main" id="{7CAEA588-1ECC-40C3-9B1B-B98943D5B8D1}"/>
              </a:ext>
            </a:extLst>
          </p:cNvPr>
          <p:cNvSpPr/>
          <p:nvPr/>
        </p:nvSpPr>
        <p:spPr>
          <a:xfrm rot="10800000">
            <a:off x="4551900" y="2147570"/>
            <a:ext cx="3074384" cy="3060000"/>
          </a:xfrm>
          <a:prstGeom prst="pie">
            <a:avLst>
              <a:gd name="adj1" fmla="val 10799999"/>
              <a:gd name="adj2" fmla="val 16200000"/>
            </a:avLst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9AEAA-F0FA-4310-9522-05E49485E65F}"/>
              </a:ext>
            </a:extLst>
          </p:cNvPr>
          <p:cNvSpPr txBox="1"/>
          <p:nvPr/>
        </p:nvSpPr>
        <p:spPr>
          <a:xfrm>
            <a:off x="5151805" y="2502308"/>
            <a:ext cx="791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KG Red Hands" panose="02000505000000020004" pitchFamily="2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CD63CD-0729-4297-BE89-40659D95ECC4}"/>
              </a:ext>
            </a:extLst>
          </p:cNvPr>
          <p:cNvSpPr txBox="1"/>
          <p:nvPr/>
        </p:nvSpPr>
        <p:spPr>
          <a:xfrm>
            <a:off x="6300318" y="2502308"/>
            <a:ext cx="791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KG Red Hands" panose="02000505000000020004" pitchFamily="2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A7CDA80-58F9-4596-937E-0412E89CE592}"/>
              </a:ext>
            </a:extLst>
          </p:cNvPr>
          <p:cNvSpPr txBox="1"/>
          <p:nvPr/>
        </p:nvSpPr>
        <p:spPr>
          <a:xfrm>
            <a:off x="5151805" y="3758322"/>
            <a:ext cx="791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KG Red Hands" panose="02000505000000020004" pitchFamily="2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C792B9-7AE9-44A5-A6B0-337B84D9B460}"/>
              </a:ext>
            </a:extLst>
          </p:cNvPr>
          <p:cNvSpPr txBox="1"/>
          <p:nvPr/>
        </p:nvSpPr>
        <p:spPr>
          <a:xfrm>
            <a:off x="6300318" y="3834606"/>
            <a:ext cx="791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KG Red Hands" panose="02000505000000020004" pitchFamily="2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8A83D-E429-477A-9FEC-E606C9C4F851}"/>
              </a:ext>
            </a:extLst>
          </p:cNvPr>
          <p:cNvSpPr txBox="1"/>
          <p:nvPr/>
        </p:nvSpPr>
        <p:spPr>
          <a:xfrm>
            <a:off x="655499" y="2130509"/>
            <a:ext cx="403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Volume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891A3D-9AAC-4130-A6BC-A05C96EC87AD}"/>
              </a:ext>
            </a:extLst>
          </p:cNvPr>
          <p:cNvSpPr txBox="1"/>
          <p:nvPr/>
        </p:nvSpPr>
        <p:spPr>
          <a:xfrm>
            <a:off x="647514" y="2450946"/>
            <a:ext cx="403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amount of liquid in a container.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A30238-780E-41B1-BBD1-AE1A86EDD78C}"/>
              </a:ext>
            </a:extLst>
          </p:cNvPr>
          <p:cNvSpPr txBox="1"/>
          <p:nvPr/>
        </p:nvSpPr>
        <p:spPr>
          <a:xfrm>
            <a:off x="623758" y="3772555"/>
            <a:ext cx="403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Measure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3E627B-A5D2-42C2-B4D3-9F3FAC2699B4}"/>
              </a:ext>
            </a:extLst>
          </p:cNvPr>
          <p:cNvSpPr txBox="1"/>
          <p:nvPr/>
        </p:nvSpPr>
        <p:spPr>
          <a:xfrm>
            <a:off x="609374" y="4112200"/>
            <a:ext cx="403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To find out how much of something there is.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3237A3-F441-4317-84F6-A88AF5D60D5C}"/>
              </a:ext>
            </a:extLst>
          </p:cNvPr>
          <p:cNvSpPr txBox="1"/>
          <p:nvPr/>
        </p:nvSpPr>
        <p:spPr>
          <a:xfrm>
            <a:off x="10216216" y="2066945"/>
            <a:ext cx="403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Capacity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39B9DB-C6A6-4F32-A49A-C96D53C67556}"/>
              </a:ext>
            </a:extLst>
          </p:cNvPr>
          <p:cNvSpPr txBox="1"/>
          <p:nvPr/>
        </p:nvSpPr>
        <p:spPr>
          <a:xfrm>
            <a:off x="7393932" y="2369914"/>
            <a:ext cx="403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Comic Sans MS" panose="030F0702030302020204" pitchFamily="66" charset="0"/>
              </a:rPr>
              <a:t>The amount of liquid a container can hold when full.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315930-D09D-4143-BB9A-8952D25D9B72}"/>
              </a:ext>
            </a:extLst>
          </p:cNvPr>
          <p:cNvSpPr txBox="1"/>
          <p:nvPr/>
        </p:nvSpPr>
        <p:spPr>
          <a:xfrm>
            <a:off x="10578020" y="3741857"/>
            <a:ext cx="403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Liquid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07F0FB-3465-4E38-B6D1-78335C19677A}"/>
              </a:ext>
            </a:extLst>
          </p:cNvPr>
          <p:cNvSpPr txBox="1"/>
          <p:nvPr/>
        </p:nvSpPr>
        <p:spPr>
          <a:xfrm>
            <a:off x="7393908" y="4101642"/>
            <a:ext cx="403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Comic Sans MS" panose="030F0702030302020204" pitchFamily="66" charset="0"/>
              </a:rPr>
              <a:t>Something that is runny and not solid.</a:t>
            </a:r>
          </a:p>
        </p:txBody>
      </p:sp>
      <p:pic>
        <p:nvPicPr>
          <p:cNvPr id="16" name="Graphic 15" descr="Magnifying glass">
            <a:extLst>
              <a:ext uri="{FF2B5EF4-FFF2-40B4-BE49-F238E27FC236}">
                <a16:creationId xmlns:a16="http://schemas.microsoft.com/office/drawing/2014/main" id="{23DD69BD-E705-4ED9-B13E-AE8AAB8AF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485" y="2771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3" y="715790"/>
            <a:ext cx="71919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Starter task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081470" y="1041301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1BF5183-278F-48F6-B2DD-AE1FB222FF01}"/>
              </a:ext>
            </a:extLst>
          </p:cNvPr>
          <p:cNvSpPr txBox="1"/>
          <p:nvPr/>
        </p:nvSpPr>
        <p:spPr>
          <a:xfrm>
            <a:off x="1997363" y="1651242"/>
            <a:ext cx="7603837" cy="36756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Have a look for different bottles of liquid in your house. 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Can you sort them in order from the least to most amount of liquid?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8EA62B5-BA4C-454E-B8A2-D57EB98ADD10}"/>
              </a:ext>
            </a:extLst>
          </p:cNvPr>
          <p:cNvSpPr/>
          <p:nvPr/>
        </p:nvSpPr>
        <p:spPr>
          <a:xfrm>
            <a:off x="9540133" y="4376746"/>
            <a:ext cx="2633711" cy="263371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CAB69B8-C57F-4797-BF27-11CEC67DB595}"/>
              </a:ext>
            </a:extLst>
          </p:cNvPr>
          <p:cNvSpPr/>
          <p:nvPr/>
        </p:nvSpPr>
        <p:spPr>
          <a:xfrm>
            <a:off x="9379671" y="6188857"/>
            <a:ext cx="773438" cy="773438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31C3417-0E01-4D4F-A206-8060D54898B3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9A9BA84-549E-484F-AA06-0129E472A529}"/>
              </a:ext>
            </a:extLst>
          </p:cNvPr>
          <p:cNvSpPr/>
          <p:nvPr/>
        </p:nvSpPr>
        <p:spPr>
          <a:xfrm>
            <a:off x="9379340" y="5955274"/>
            <a:ext cx="411554" cy="411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1E25B52-2D29-4E27-8612-7589E8CBE272}"/>
              </a:ext>
            </a:extLst>
          </p:cNvPr>
          <p:cNvSpPr/>
          <p:nvPr/>
        </p:nvSpPr>
        <p:spPr>
          <a:xfrm>
            <a:off x="11538612" y="6260426"/>
            <a:ext cx="526240" cy="526240"/>
          </a:xfrm>
          <a:prstGeom prst="ellipse">
            <a:avLst/>
          </a:prstGeom>
          <a:solidFill>
            <a:srgbClr val="56DCC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04F620-C6F6-4A2E-B665-B6A90B5A01CA}"/>
              </a:ext>
            </a:extLst>
          </p:cNvPr>
          <p:cNvCxnSpPr>
            <a:cxnSpLocks/>
          </p:cNvCxnSpPr>
          <p:nvPr/>
        </p:nvCxnSpPr>
        <p:spPr>
          <a:xfrm>
            <a:off x="2050373" y="4145979"/>
            <a:ext cx="8144264" cy="0"/>
          </a:xfrm>
          <a:prstGeom prst="straightConnector1">
            <a:avLst/>
          </a:prstGeom>
          <a:ln w="57150">
            <a:solidFill>
              <a:srgbClr val="56D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42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F01802-8DC1-4CDB-8545-AD38D6160824}"/>
              </a:ext>
            </a:extLst>
          </p:cNvPr>
          <p:cNvSpPr/>
          <p:nvPr/>
        </p:nvSpPr>
        <p:spPr>
          <a:xfrm>
            <a:off x="602023" y="500426"/>
            <a:ext cx="11160000" cy="57600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996C262-8D90-49A8-BFA4-A75C49B39153}"/>
              </a:ext>
            </a:extLst>
          </p:cNvPr>
          <p:cNvSpPr/>
          <p:nvPr/>
        </p:nvSpPr>
        <p:spPr>
          <a:xfrm>
            <a:off x="7267508" y="1675011"/>
            <a:ext cx="3181435" cy="3181435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182B286-55D1-4509-8BAA-60F2AD4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9972"/>
            <a:ext cx="1130157" cy="4668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1107FA6-E617-4609-A3DC-872BE5F7F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823" y="57642"/>
            <a:ext cx="1019177" cy="249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B1FFA04-27BC-4208-BFF4-2B1F5DFD9DAC}"/>
              </a:ext>
            </a:extLst>
          </p:cNvPr>
          <p:cNvSpPr/>
          <p:nvPr/>
        </p:nvSpPr>
        <p:spPr>
          <a:xfrm>
            <a:off x="52176" y="52686"/>
            <a:ext cx="1557746" cy="1557746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531F17-65A1-4E8B-8477-6486BADDC7C1}"/>
              </a:ext>
            </a:extLst>
          </p:cNvPr>
          <p:cNvSpPr/>
          <p:nvPr/>
        </p:nvSpPr>
        <p:spPr>
          <a:xfrm>
            <a:off x="38395" y="436533"/>
            <a:ext cx="468382" cy="468382"/>
          </a:xfrm>
          <a:prstGeom prst="ellipse">
            <a:avLst/>
          </a:prstGeom>
          <a:solidFill>
            <a:srgbClr val="56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643F35-CEF9-4A57-9818-BF00094A8A8C}"/>
              </a:ext>
            </a:extLst>
          </p:cNvPr>
          <p:cNvSpPr txBox="1">
            <a:spLocks noChangeAspect="1"/>
          </p:cNvSpPr>
          <p:nvPr/>
        </p:nvSpPr>
        <p:spPr>
          <a:xfrm>
            <a:off x="2050373" y="715790"/>
            <a:ext cx="7191949" cy="7018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Measuring in millilitres (ml)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8150AA-62E8-414F-A17C-1F0F5215C699}"/>
              </a:ext>
            </a:extLst>
          </p:cNvPr>
          <p:cNvSpPr/>
          <p:nvPr/>
        </p:nvSpPr>
        <p:spPr>
          <a:xfrm>
            <a:off x="1110205" y="0"/>
            <a:ext cx="513498" cy="541824"/>
          </a:xfrm>
          <a:prstGeom prst="ellipse">
            <a:avLst/>
          </a:prstGeom>
          <a:solidFill>
            <a:srgbClr val="F4F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935B27-7E08-4055-8001-2C11423EBE13}"/>
              </a:ext>
            </a:extLst>
          </p:cNvPr>
          <p:cNvSpPr/>
          <p:nvPr/>
        </p:nvSpPr>
        <p:spPr>
          <a:xfrm>
            <a:off x="1081470" y="1041301"/>
            <a:ext cx="700792" cy="7007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11AFAF-79F1-4FAF-AB5E-E538222AF33A}"/>
              </a:ext>
            </a:extLst>
          </p:cNvPr>
          <p:cNvSpPr/>
          <p:nvPr/>
        </p:nvSpPr>
        <p:spPr>
          <a:xfrm>
            <a:off x="-40144" y="724915"/>
            <a:ext cx="360000" cy="360000"/>
          </a:xfrm>
          <a:prstGeom prst="ellipse">
            <a:avLst/>
          </a:prstGeom>
          <a:solidFill>
            <a:srgbClr val="45A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0599D2-4944-43CE-99D1-634E0086F3E2}"/>
              </a:ext>
            </a:extLst>
          </p:cNvPr>
          <p:cNvSpPr txBox="1"/>
          <p:nvPr/>
        </p:nvSpPr>
        <p:spPr>
          <a:xfrm>
            <a:off x="9105362" y="1491763"/>
            <a:ext cx="9590441" cy="25998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9" name="Google Shape;1293;p50">
            <a:extLst>
              <a:ext uri="{FF2B5EF4-FFF2-40B4-BE49-F238E27FC236}">
                <a16:creationId xmlns:a16="http://schemas.microsoft.com/office/drawing/2014/main" id="{5857C62D-E023-407F-9CCD-31D6F21AC868}"/>
              </a:ext>
            </a:extLst>
          </p:cNvPr>
          <p:cNvGrpSpPr/>
          <p:nvPr/>
        </p:nvGrpSpPr>
        <p:grpSpPr>
          <a:xfrm>
            <a:off x="520558" y="270912"/>
            <a:ext cx="624781" cy="990544"/>
            <a:chOff x="6718575" y="2318625"/>
            <a:chExt cx="256950" cy="407375"/>
          </a:xfrm>
        </p:grpSpPr>
        <p:sp>
          <p:nvSpPr>
            <p:cNvPr id="30" name="Google Shape;1294;p50">
              <a:extLst>
                <a:ext uri="{FF2B5EF4-FFF2-40B4-BE49-F238E27FC236}">
                  <a16:creationId xmlns:a16="http://schemas.microsoft.com/office/drawing/2014/main" id="{F9C14EED-4092-44D0-BCF6-14B8C3BA4D6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5;p50">
              <a:extLst>
                <a:ext uri="{FF2B5EF4-FFF2-40B4-BE49-F238E27FC236}">
                  <a16:creationId xmlns:a16="http://schemas.microsoft.com/office/drawing/2014/main" id="{0E0E45F1-639B-4710-8590-A8F357C62F4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96;p50">
              <a:extLst>
                <a:ext uri="{FF2B5EF4-FFF2-40B4-BE49-F238E27FC236}">
                  <a16:creationId xmlns:a16="http://schemas.microsoft.com/office/drawing/2014/main" id="{BE2F3175-E03B-4BC9-9717-336DC2C3D550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97;p50">
              <a:extLst>
                <a:ext uri="{FF2B5EF4-FFF2-40B4-BE49-F238E27FC236}">
                  <a16:creationId xmlns:a16="http://schemas.microsoft.com/office/drawing/2014/main" id="{4939CF46-B808-4F64-89B5-D6272F9A703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98;p50">
              <a:extLst>
                <a:ext uri="{FF2B5EF4-FFF2-40B4-BE49-F238E27FC236}">
                  <a16:creationId xmlns:a16="http://schemas.microsoft.com/office/drawing/2014/main" id="{0E4B7905-C751-4795-AE60-036E438A4BC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299;p50">
              <a:extLst>
                <a:ext uri="{FF2B5EF4-FFF2-40B4-BE49-F238E27FC236}">
                  <a16:creationId xmlns:a16="http://schemas.microsoft.com/office/drawing/2014/main" id="{0B149DD5-7477-4730-A02E-CD6187C8EFF2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0;p50">
              <a:extLst>
                <a:ext uri="{FF2B5EF4-FFF2-40B4-BE49-F238E27FC236}">
                  <a16:creationId xmlns:a16="http://schemas.microsoft.com/office/drawing/2014/main" id="{7845C4B9-A291-4654-9807-722C381555A0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1;p50">
              <a:extLst>
                <a:ext uri="{FF2B5EF4-FFF2-40B4-BE49-F238E27FC236}">
                  <a16:creationId xmlns:a16="http://schemas.microsoft.com/office/drawing/2014/main" id="{C9C74C2C-96AE-45F7-A795-F528A7C73E48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4EBB30-9E3C-4A8C-B79F-C8077DFBE2F0}"/>
              </a:ext>
            </a:extLst>
          </p:cNvPr>
          <p:cNvGrpSpPr/>
          <p:nvPr/>
        </p:nvGrpSpPr>
        <p:grpSpPr>
          <a:xfrm>
            <a:off x="8402023" y="1556253"/>
            <a:ext cx="1057713" cy="3317238"/>
            <a:chOff x="921215" y="1299287"/>
            <a:chExt cx="1057713" cy="331723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3AE934-F997-416E-91E0-FF5E763BD796}"/>
                </a:ext>
              </a:extLst>
            </p:cNvPr>
            <p:cNvSpPr/>
            <p:nvPr/>
          </p:nvSpPr>
          <p:spPr>
            <a:xfrm>
              <a:off x="921215" y="4333642"/>
              <a:ext cx="1057713" cy="2828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6B66201-1CC5-4290-B88F-F5C7AD316D49}"/>
                </a:ext>
              </a:extLst>
            </p:cNvPr>
            <p:cNvSpPr/>
            <p:nvPr/>
          </p:nvSpPr>
          <p:spPr>
            <a:xfrm>
              <a:off x="1126051" y="3803347"/>
              <a:ext cx="640203" cy="702758"/>
            </a:xfrm>
            <a:custGeom>
              <a:avLst/>
              <a:gdLst>
                <a:gd name="connsiteX0" fmla="*/ 0 w 640203"/>
                <a:gd name="connsiteY0" fmla="*/ 0 h 849450"/>
                <a:gd name="connsiteX1" fmla="*/ 639582 w 640203"/>
                <a:gd name="connsiteY1" fmla="*/ 0 h 849450"/>
                <a:gd name="connsiteX2" fmla="*/ 639582 w 640203"/>
                <a:gd name="connsiteY2" fmla="*/ 707018 h 849450"/>
                <a:gd name="connsiteX3" fmla="*/ 640203 w 640203"/>
                <a:gd name="connsiteY3" fmla="*/ 707155 h 849450"/>
                <a:gd name="connsiteX4" fmla="*/ 640203 w 640203"/>
                <a:gd name="connsiteY4" fmla="*/ 734236 h 849450"/>
                <a:gd name="connsiteX5" fmla="*/ 320412 w 640203"/>
                <a:gd name="connsiteY5" fmla="*/ 849450 h 849450"/>
                <a:gd name="connsiteX6" fmla="*/ 621 w 640203"/>
                <a:gd name="connsiteY6" fmla="*/ 734236 h 849450"/>
                <a:gd name="connsiteX7" fmla="*/ 621 w 640203"/>
                <a:gd name="connsiteY7" fmla="*/ 727393 h 849450"/>
                <a:gd name="connsiteX8" fmla="*/ 0 w 640203"/>
                <a:gd name="connsiteY8" fmla="*/ 727393 h 84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203" h="849450">
                  <a:moveTo>
                    <a:pt x="0" y="0"/>
                  </a:moveTo>
                  <a:lnTo>
                    <a:pt x="639582" y="0"/>
                  </a:lnTo>
                  <a:lnTo>
                    <a:pt x="639582" y="707018"/>
                  </a:lnTo>
                  <a:lnTo>
                    <a:pt x="640203" y="707155"/>
                  </a:lnTo>
                  <a:lnTo>
                    <a:pt x="640203" y="734236"/>
                  </a:lnTo>
                  <a:cubicBezTo>
                    <a:pt x="640203" y="797867"/>
                    <a:pt x="497028" y="849450"/>
                    <a:pt x="320412" y="849450"/>
                  </a:cubicBezTo>
                  <a:cubicBezTo>
                    <a:pt x="143796" y="849450"/>
                    <a:pt x="621" y="797867"/>
                    <a:pt x="621" y="734236"/>
                  </a:cubicBezTo>
                  <a:lnTo>
                    <a:pt x="621" y="727393"/>
                  </a:lnTo>
                  <a:lnTo>
                    <a:pt x="0" y="727393"/>
                  </a:lnTo>
                  <a:close/>
                </a:path>
              </a:pathLst>
            </a:cu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578935-4DC0-4B33-A88F-C563DAB7B2F4}"/>
                </a:ext>
              </a:extLst>
            </p:cNvPr>
            <p:cNvSpPr/>
            <p:nvPr/>
          </p:nvSpPr>
          <p:spPr>
            <a:xfrm>
              <a:off x="1130280" y="1299287"/>
              <a:ext cx="639582" cy="3206125"/>
            </a:xfrm>
            <a:custGeom>
              <a:avLst/>
              <a:gdLst>
                <a:gd name="connsiteX0" fmla="*/ 0 w 1123926"/>
                <a:gd name="connsiteY0" fmla="*/ 0 h 5634061"/>
                <a:gd name="connsiteX1" fmla="*/ 1123926 w 1123926"/>
                <a:gd name="connsiteY1" fmla="*/ 0 h 5634061"/>
                <a:gd name="connsiteX2" fmla="*/ 1123926 w 1123926"/>
                <a:gd name="connsiteY2" fmla="*/ 5431597 h 5634061"/>
                <a:gd name="connsiteX3" fmla="*/ 561963 w 1123926"/>
                <a:gd name="connsiteY3" fmla="*/ 5634061 h 5634061"/>
                <a:gd name="connsiteX4" fmla="*/ 0 w 1123926"/>
                <a:gd name="connsiteY4" fmla="*/ 5431597 h 563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926" h="5634061">
                  <a:moveTo>
                    <a:pt x="0" y="0"/>
                  </a:moveTo>
                  <a:lnTo>
                    <a:pt x="1123926" y="0"/>
                  </a:lnTo>
                  <a:lnTo>
                    <a:pt x="1123926" y="5431597"/>
                  </a:lnTo>
                  <a:cubicBezTo>
                    <a:pt x="1123926" y="5543415"/>
                    <a:pt x="872327" y="5634061"/>
                    <a:pt x="561963" y="5634061"/>
                  </a:cubicBezTo>
                  <a:cubicBezTo>
                    <a:pt x="251599" y="5634061"/>
                    <a:pt x="0" y="5543415"/>
                    <a:pt x="0" y="5431597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160EABE-F391-46D5-A805-3F6FDDC8F26F}"/>
                </a:ext>
              </a:extLst>
            </p:cNvPr>
            <p:cNvCxnSpPr/>
            <p:nvPr/>
          </p:nvCxnSpPr>
          <p:spPr>
            <a:xfrm>
              <a:off x="1585884" y="4391216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0433AB-B5E2-43CE-9D32-1E36F35B396A}"/>
                </a:ext>
              </a:extLst>
            </p:cNvPr>
            <p:cNvCxnSpPr/>
            <p:nvPr/>
          </p:nvCxnSpPr>
          <p:spPr>
            <a:xfrm>
              <a:off x="1578714" y="3809436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ED3EAC-F2D9-4472-B0E6-F78F16DFABD8}"/>
                </a:ext>
              </a:extLst>
            </p:cNvPr>
            <p:cNvCxnSpPr/>
            <p:nvPr/>
          </p:nvCxnSpPr>
          <p:spPr>
            <a:xfrm>
              <a:off x="1578956" y="3242111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5B3D8E8-E169-4B66-901D-A9F0F6B55BB3}"/>
                </a:ext>
              </a:extLst>
            </p:cNvPr>
            <p:cNvCxnSpPr/>
            <p:nvPr/>
          </p:nvCxnSpPr>
          <p:spPr>
            <a:xfrm>
              <a:off x="1578714" y="2660331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A019B6-45D1-4E18-BDFD-B302663B0875}"/>
                </a:ext>
              </a:extLst>
            </p:cNvPr>
            <p:cNvCxnSpPr/>
            <p:nvPr/>
          </p:nvCxnSpPr>
          <p:spPr>
            <a:xfrm>
              <a:off x="1578714" y="2085778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3818D09-1E3B-4FEE-B226-D7B476E3D817}"/>
                </a:ext>
              </a:extLst>
            </p:cNvPr>
            <p:cNvCxnSpPr/>
            <p:nvPr/>
          </p:nvCxnSpPr>
          <p:spPr>
            <a:xfrm>
              <a:off x="1588177" y="1502002"/>
              <a:ext cx="129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EFA4199-6925-4980-B365-C5C6CC3F25C1}"/>
                </a:ext>
              </a:extLst>
            </p:cNvPr>
            <p:cNvCxnSpPr>
              <a:cxnSpLocks/>
            </p:cNvCxnSpPr>
            <p:nvPr/>
          </p:nvCxnSpPr>
          <p:spPr>
            <a:xfrm>
              <a:off x="1626372" y="1796695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214765D-1487-45F0-A67F-FC45225A9E9E}"/>
                </a:ext>
              </a:extLst>
            </p:cNvPr>
            <p:cNvCxnSpPr>
              <a:cxnSpLocks/>
            </p:cNvCxnSpPr>
            <p:nvPr/>
          </p:nvCxnSpPr>
          <p:spPr>
            <a:xfrm>
              <a:off x="1626372" y="2374861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A5C8C09-DBDF-4EC9-A562-E7377C53145A}"/>
                </a:ext>
              </a:extLst>
            </p:cNvPr>
            <p:cNvCxnSpPr>
              <a:cxnSpLocks/>
            </p:cNvCxnSpPr>
            <p:nvPr/>
          </p:nvCxnSpPr>
          <p:spPr>
            <a:xfrm>
              <a:off x="1632375" y="2949414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12DBFA6-0F0B-4069-ACD4-AA59D858F97E}"/>
                </a:ext>
              </a:extLst>
            </p:cNvPr>
            <p:cNvCxnSpPr>
              <a:cxnSpLocks/>
            </p:cNvCxnSpPr>
            <p:nvPr/>
          </p:nvCxnSpPr>
          <p:spPr>
            <a:xfrm>
              <a:off x="1626372" y="3523967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7476D48-418B-4692-9B67-2145187E022B}"/>
                </a:ext>
              </a:extLst>
            </p:cNvPr>
            <p:cNvCxnSpPr>
              <a:cxnSpLocks/>
            </p:cNvCxnSpPr>
            <p:nvPr/>
          </p:nvCxnSpPr>
          <p:spPr>
            <a:xfrm>
              <a:off x="1626372" y="4098519"/>
              <a:ext cx="819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22399C2-725B-4C2A-8D72-02EFA23AD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8317" y="1500385"/>
              <a:ext cx="0" cy="2890831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AAA6457-B035-4222-82DF-A1DC55D40FFF}"/>
                </a:ext>
              </a:extLst>
            </p:cNvPr>
            <p:cNvCxnSpPr>
              <a:cxnSpLocks/>
            </p:cNvCxnSpPr>
            <p:nvPr/>
          </p:nvCxnSpPr>
          <p:spPr>
            <a:xfrm>
              <a:off x="1650685" y="4329897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4446119-ACDC-40B9-A97A-F7058F881589}"/>
                </a:ext>
              </a:extLst>
            </p:cNvPr>
            <p:cNvCxnSpPr>
              <a:cxnSpLocks/>
            </p:cNvCxnSpPr>
            <p:nvPr/>
          </p:nvCxnSpPr>
          <p:spPr>
            <a:xfrm>
              <a:off x="1650685" y="427825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8A7312B-E895-4DF2-8A83-598D6BE7E8A8}"/>
                </a:ext>
              </a:extLst>
            </p:cNvPr>
            <p:cNvCxnSpPr>
              <a:cxnSpLocks/>
            </p:cNvCxnSpPr>
            <p:nvPr/>
          </p:nvCxnSpPr>
          <p:spPr>
            <a:xfrm>
              <a:off x="1648911" y="421772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A64DAC8-4CAA-4FD2-94CE-E1A62696B69E}"/>
                </a:ext>
              </a:extLst>
            </p:cNvPr>
            <p:cNvCxnSpPr>
              <a:cxnSpLocks/>
            </p:cNvCxnSpPr>
            <p:nvPr/>
          </p:nvCxnSpPr>
          <p:spPr>
            <a:xfrm>
              <a:off x="1648911" y="4157452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64C5671-61D5-490B-B3D2-675F734FE36A}"/>
                </a:ext>
              </a:extLst>
            </p:cNvPr>
            <p:cNvCxnSpPr>
              <a:cxnSpLocks/>
            </p:cNvCxnSpPr>
            <p:nvPr/>
          </p:nvCxnSpPr>
          <p:spPr>
            <a:xfrm>
              <a:off x="1647226" y="4044944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A8FE0F1-22C7-4857-8342-FFB67C879F48}"/>
                </a:ext>
              </a:extLst>
            </p:cNvPr>
            <p:cNvCxnSpPr>
              <a:cxnSpLocks/>
            </p:cNvCxnSpPr>
            <p:nvPr/>
          </p:nvCxnSpPr>
          <p:spPr>
            <a:xfrm>
              <a:off x="1647226" y="399329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C58499C-0A74-4B78-A4FB-432D9DB5BC42}"/>
                </a:ext>
              </a:extLst>
            </p:cNvPr>
            <p:cNvCxnSpPr>
              <a:cxnSpLocks/>
            </p:cNvCxnSpPr>
            <p:nvPr/>
          </p:nvCxnSpPr>
          <p:spPr>
            <a:xfrm>
              <a:off x="1645451" y="393277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0DB00CA-5772-4AFC-9FA5-CBD80E61A993}"/>
                </a:ext>
              </a:extLst>
            </p:cNvPr>
            <p:cNvCxnSpPr>
              <a:cxnSpLocks/>
            </p:cNvCxnSpPr>
            <p:nvPr/>
          </p:nvCxnSpPr>
          <p:spPr>
            <a:xfrm>
              <a:off x="1645451" y="3872499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49B258F-0516-4E5D-972B-CB335DF8B69C}"/>
                </a:ext>
              </a:extLst>
            </p:cNvPr>
            <p:cNvCxnSpPr>
              <a:cxnSpLocks/>
            </p:cNvCxnSpPr>
            <p:nvPr/>
          </p:nvCxnSpPr>
          <p:spPr>
            <a:xfrm>
              <a:off x="1647226" y="375563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71E66A7-ED57-4004-A064-C76E403DB91A}"/>
                </a:ext>
              </a:extLst>
            </p:cNvPr>
            <p:cNvCxnSpPr>
              <a:cxnSpLocks/>
            </p:cNvCxnSpPr>
            <p:nvPr/>
          </p:nvCxnSpPr>
          <p:spPr>
            <a:xfrm>
              <a:off x="1647226" y="370399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2B7B240-06FF-4745-8650-399B97A74032}"/>
                </a:ext>
              </a:extLst>
            </p:cNvPr>
            <p:cNvCxnSpPr>
              <a:cxnSpLocks/>
            </p:cNvCxnSpPr>
            <p:nvPr/>
          </p:nvCxnSpPr>
          <p:spPr>
            <a:xfrm>
              <a:off x="1645451" y="364346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C4B3C93-1BEA-41B7-A23B-E5030BFCA66B}"/>
                </a:ext>
              </a:extLst>
            </p:cNvPr>
            <p:cNvCxnSpPr>
              <a:cxnSpLocks/>
            </p:cNvCxnSpPr>
            <p:nvPr/>
          </p:nvCxnSpPr>
          <p:spPr>
            <a:xfrm>
              <a:off x="1645451" y="3583193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54683FF-488F-4156-AF7D-34449F074B1E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346633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3ACD0F0-CFE6-44D2-9BF6-22A3B8801984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341468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56F6021-CDA3-4F61-9BD3-3E161AC36C8B}"/>
                </a:ext>
              </a:extLst>
            </p:cNvPr>
            <p:cNvCxnSpPr>
              <a:cxnSpLocks/>
            </p:cNvCxnSpPr>
            <p:nvPr/>
          </p:nvCxnSpPr>
          <p:spPr>
            <a:xfrm>
              <a:off x="1636275" y="335415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5697EC2-A749-4FDA-8D5A-76F4B7932752}"/>
                </a:ext>
              </a:extLst>
            </p:cNvPr>
            <p:cNvCxnSpPr>
              <a:cxnSpLocks/>
            </p:cNvCxnSpPr>
            <p:nvPr/>
          </p:nvCxnSpPr>
          <p:spPr>
            <a:xfrm>
              <a:off x="1636275" y="3293886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3786A03-9C58-4902-93CF-148E85148234}"/>
                </a:ext>
              </a:extLst>
            </p:cNvPr>
            <p:cNvCxnSpPr>
              <a:cxnSpLocks/>
            </p:cNvCxnSpPr>
            <p:nvPr/>
          </p:nvCxnSpPr>
          <p:spPr>
            <a:xfrm>
              <a:off x="1639824" y="3166362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9D9B6EF-9366-4F37-9FB4-42AF815EE9CC}"/>
                </a:ext>
              </a:extLst>
            </p:cNvPr>
            <p:cNvCxnSpPr>
              <a:cxnSpLocks/>
            </p:cNvCxnSpPr>
            <p:nvPr/>
          </p:nvCxnSpPr>
          <p:spPr>
            <a:xfrm>
              <a:off x="1639824" y="3114716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D82C1E5-6220-44DA-8D96-CFD0EC6D857D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3054190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6AB95BD-56B6-4AC9-9E7D-92D909A37F1E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2993917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3D7162F-F074-4F84-AAB7-25BC7CC6666D}"/>
                </a:ext>
              </a:extLst>
            </p:cNvPr>
            <p:cNvCxnSpPr>
              <a:cxnSpLocks/>
            </p:cNvCxnSpPr>
            <p:nvPr/>
          </p:nvCxnSpPr>
          <p:spPr>
            <a:xfrm>
              <a:off x="1642997" y="288048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B793092-287F-4CD6-94F2-3DF0161D2E01}"/>
                </a:ext>
              </a:extLst>
            </p:cNvPr>
            <p:cNvCxnSpPr>
              <a:cxnSpLocks/>
            </p:cNvCxnSpPr>
            <p:nvPr/>
          </p:nvCxnSpPr>
          <p:spPr>
            <a:xfrm>
              <a:off x="1642997" y="2828839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C1DE456-8664-4EFC-AFB3-765932ADED65}"/>
                </a:ext>
              </a:extLst>
            </p:cNvPr>
            <p:cNvCxnSpPr>
              <a:cxnSpLocks/>
            </p:cNvCxnSpPr>
            <p:nvPr/>
          </p:nvCxnSpPr>
          <p:spPr>
            <a:xfrm>
              <a:off x="1641222" y="2768312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F6B3A97-5B25-4A39-A692-0E835E7E6908}"/>
                </a:ext>
              </a:extLst>
            </p:cNvPr>
            <p:cNvCxnSpPr>
              <a:cxnSpLocks/>
            </p:cNvCxnSpPr>
            <p:nvPr/>
          </p:nvCxnSpPr>
          <p:spPr>
            <a:xfrm>
              <a:off x="1641222" y="2708040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DA7412-F405-4642-8877-2A54689F7458}"/>
                </a:ext>
              </a:extLst>
            </p:cNvPr>
            <p:cNvCxnSpPr>
              <a:cxnSpLocks/>
            </p:cNvCxnSpPr>
            <p:nvPr/>
          </p:nvCxnSpPr>
          <p:spPr>
            <a:xfrm>
              <a:off x="1639824" y="260162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6F7AFF7-0519-4648-9AAA-1A855F547916}"/>
                </a:ext>
              </a:extLst>
            </p:cNvPr>
            <p:cNvCxnSpPr>
              <a:cxnSpLocks/>
            </p:cNvCxnSpPr>
            <p:nvPr/>
          </p:nvCxnSpPr>
          <p:spPr>
            <a:xfrm>
              <a:off x="1639824" y="254997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63F5422-29FA-4357-BDC1-805C15B883CD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248944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633F679-6C7B-49A3-ADA0-1D85F5D3DCFE}"/>
                </a:ext>
              </a:extLst>
            </p:cNvPr>
            <p:cNvCxnSpPr>
              <a:cxnSpLocks/>
            </p:cNvCxnSpPr>
            <p:nvPr/>
          </p:nvCxnSpPr>
          <p:spPr>
            <a:xfrm>
              <a:off x="1638049" y="2429176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6B3C3A9-A9C8-4BD6-B686-A199CC721106}"/>
                </a:ext>
              </a:extLst>
            </p:cNvPr>
            <p:cNvCxnSpPr>
              <a:cxnSpLocks/>
            </p:cNvCxnSpPr>
            <p:nvPr/>
          </p:nvCxnSpPr>
          <p:spPr>
            <a:xfrm>
              <a:off x="1644772" y="231343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474F4D8-70CD-4586-AB6C-E5479323DB9B}"/>
                </a:ext>
              </a:extLst>
            </p:cNvPr>
            <p:cNvCxnSpPr>
              <a:cxnSpLocks/>
            </p:cNvCxnSpPr>
            <p:nvPr/>
          </p:nvCxnSpPr>
          <p:spPr>
            <a:xfrm>
              <a:off x="1644772" y="226178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1DF9B1B-4428-4D76-ADD2-553CFE94F4D6}"/>
                </a:ext>
              </a:extLst>
            </p:cNvPr>
            <p:cNvCxnSpPr>
              <a:cxnSpLocks/>
            </p:cNvCxnSpPr>
            <p:nvPr/>
          </p:nvCxnSpPr>
          <p:spPr>
            <a:xfrm>
              <a:off x="1642997" y="2201258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89E42D7-435D-4FAA-A30A-56239832930F}"/>
                </a:ext>
              </a:extLst>
            </p:cNvPr>
            <p:cNvCxnSpPr>
              <a:cxnSpLocks/>
            </p:cNvCxnSpPr>
            <p:nvPr/>
          </p:nvCxnSpPr>
          <p:spPr>
            <a:xfrm>
              <a:off x="1642997" y="2140986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48604AA-F8D6-44C6-9684-FDCAC275D5DD}"/>
                </a:ext>
              </a:extLst>
            </p:cNvPr>
            <p:cNvCxnSpPr>
              <a:cxnSpLocks/>
            </p:cNvCxnSpPr>
            <p:nvPr/>
          </p:nvCxnSpPr>
          <p:spPr>
            <a:xfrm>
              <a:off x="1644083" y="202465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F21C6CD-425C-45A0-B5C5-F259C46C3AF3}"/>
                </a:ext>
              </a:extLst>
            </p:cNvPr>
            <p:cNvCxnSpPr>
              <a:cxnSpLocks/>
            </p:cNvCxnSpPr>
            <p:nvPr/>
          </p:nvCxnSpPr>
          <p:spPr>
            <a:xfrm>
              <a:off x="1644083" y="197300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9F50FEE-0031-4C98-99EA-B8ED1CD342E7}"/>
                </a:ext>
              </a:extLst>
            </p:cNvPr>
            <p:cNvCxnSpPr>
              <a:cxnSpLocks/>
            </p:cNvCxnSpPr>
            <p:nvPr/>
          </p:nvCxnSpPr>
          <p:spPr>
            <a:xfrm>
              <a:off x="1642308" y="1912479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D60C364-8AD3-41CB-89FF-546236C4D0D8}"/>
                </a:ext>
              </a:extLst>
            </p:cNvPr>
            <p:cNvCxnSpPr>
              <a:cxnSpLocks/>
            </p:cNvCxnSpPr>
            <p:nvPr/>
          </p:nvCxnSpPr>
          <p:spPr>
            <a:xfrm>
              <a:off x="1642308" y="1852207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55E1BBE-514F-4E2E-96D8-5FBDFFB61129}"/>
                </a:ext>
              </a:extLst>
            </p:cNvPr>
            <p:cNvCxnSpPr>
              <a:cxnSpLocks/>
            </p:cNvCxnSpPr>
            <p:nvPr/>
          </p:nvCxnSpPr>
          <p:spPr>
            <a:xfrm>
              <a:off x="1646025" y="1729837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C792A88-167F-41EF-BD10-2E12485E097E}"/>
                </a:ext>
              </a:extLst>
            </p:cNvPr>
            <p:cNvCxnSpPr>
              <a:cxnSpLocks/>
            </p:cNvCxnSpPr>
            <p:nvPr/>
          </p:nvCxnSpPr>
          <p:spPr>
            <a:xfrm>
              <a:off x="1646025" y="1678191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0CC0147-D391-4170-B35D-4A6CACAA3BC4}"/>
                </a:ext>
              </a:extLst>
            </p:cNvPr>
            <p:cNvCxnSpPr>
              <a:cxnSpLocks/>
            </p:cNvCxnSpPr>
            <p:nvPr/>
          </p:nvCxnSpPr>
          <p:spPr>
            <a:xfrm>
              <a:off x="1644250" y="1617665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FFB1241-EC65-40E6-A33E-CF4971FF0B89}"/>
                </a:ext>
              </a:extLst>
            </p:cNvPr>
            <p:cNvCxnSpPr>
              <a:cxnSpLocks/>
            </p:cNvCxnSpPr>
            <p:nvPr/>
          </p:nvCxnSpPr>
          <p:spPr>
            <a:xfrm>
              <a:off x="1644250" y="1557392"/>
              <a:ext cx="67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6876DE2-C8CA-4D68-A2C2-84C5980D28B8}"/>
                </a:ext>
              </a:extLst>
            </p:cNvPr>
            <p:cNvGrpSpPr/>
            <p:nvPr/>
          </p:nvGrpSpPr>
          <p:grpSpPr>
            <a:xfrm>
              <a:off x="1151796" y="1393355"/>
              <a:ext cx="775221" cy="2538560"/>
              <a:chOff x="1151796" y="1393355"/>
              <a:chExt cx="775221" cy="2538560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CAEC2D2-8125-44EE-A731-7C8608C07C9F}"/>
                  </a:ext>
                </a:extLst>
              </p:cNvPr>
              <p:cNvSpPr txBox="1"/>
              <p:nvPr/>
            </p:nvSpPr>
            <p:spPr>
              <a:xfrm>
                <a:off x="1153088" y="3701083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100ml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2CCDE36-0A53-41C2-8642-C446CD682F1E}"/>
                  </a:ext>
                </a:extLst>
              </p:cNvPr>
              <p:cNvSpPr txBox="1"/>
              <p:nvPr/>
            </p:nvSpPr>
            <p:spPr>
              <a:xfrm>
                <a:off x="1169317" y="3140456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200ml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225655C-2D48-48A1-9152-BAB27665B870}"/>
                  </a:ext>
                </a:extLst>
              </p:cNvPr>
              <p:cNvSpPr txBox="1"/>
              <p:nvPr/>
            </p:nvSpPr>
            <p:spPr>
              <a:xfrm>
                <a:off x="1172025" y="2554202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300ml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534E2E4-05ED-466D-9107-A96422441E48}"/>
                  </a:ext>
                </a:extLst>
              </p:cNvPr>
              <p:cNvSpPr txBox="1"/>
              <p:nvPr/>
            </p:nvSpPr>
            <p:spPr>
              <a:xfrm>
                <a:off x="1151796" y="1970888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400ml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9BCD4C3-C90D-4BCD-A8B6-CF87AA3D0C3D}"/>
                  </a:ext>
                </a:extLst>
              </p:cNvPr>
              <p:cNvSpPr txBox="1"/>
              <p:nvPr/>
            </p:nvSpPr>
            <p:spPr>
              <a:xfrm>
                <a:off x="1173386" y="1393355"/>
                <a:ext cx="7536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latin typeface="Comic Sans MS" panose="030F0702030302020204" pitchFamily="66" charset="0"/>
                  </a:rPr>
                  <a:t>500ml</a:t>
                </a:r>
              </a:p>
            </p:txBody>
          </p: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1BF5183-278F-48F6-B2DD-AE1FB222FF01}"/>
              </a:ext>
            </a:extLst>
          </p:cNvPr>
          <p:cNvSpPr txBox="1"/>
          <p:nvPr/>
        </p:nvSpPr>
        <p:spPr>
          <a:xfrm>
            <a:off x="1997363" y="1651242"/>
            <a:ext cx="5317837" cy="367567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When we are measuring in millilitres, sometimes the scales can go up in increments (jumps) of 10 or 100.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Have a look at the measuring cylinder opposite. 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volume of the blue liquid is 100ml.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A679B2D-03A1-4FDE-8AC4-C1832FD6B926}"/>
              </a:ext>
            </a:extLst>
          </p:cNvPr>
          <p:cNvSpPr/>
          <p:nvPr/>
        </p:nvSpPr>
        <p:spPr>
          <a:xfrm>
            <a:off x="11237340" y="4715342"/>
            <a:ext cx="890325" cy="89032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3D1DC30-0164-4D86-9D2E-C95B69F70544}"/>
              </a:ext>
            </a:extLst>
          </p:cNvPr>
          <p:cNvSpPr/>
          <p:nvPr/>
        </p:nvSpPr>
        <p:spPr>
          <a:xfrm>
            <a:off x="10426923" y="5316878"/>
            <a:ext cx="1391288" cy="139128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BB884C3-89A4-4625-84D1-6D2B50D82AE5}"/>
              </a:ext>
            </a:extLst>
          </p:cNvPr>
          <p:cNvSpPr/>
          <p:nvPr/>
        </p:nvSpPr>
        <p:spPr>
          <a:xfrm>
            <a:off x="10041123" y="5989560"/>
            <a:ext cx="411554" cy="411554"/>
          </a:xfrm>
          <a:prstGeom prst="ellipse">
            <a:avLst/>
          </a:prstGeom>
          <a:solidFill>
            <a:srgbClr val="FAE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1249A20-817A-4D49-8C54-3F9E37B33888}"/>
              </a:ext>
            </a:extLst>
          </p:cNvPr>
          <p:cNvSpPr/>
          <p:nvPr/>
        </p:nvSpPr>
        <p:spPr>
          <a:xfrm>
            <a:off x="11584996" y="4579352"/>
            <a:ext cx="411554" cy="411554"/>
          </a:xfrm>
          <a:prstGeom prst="ellipse">
            <a:avLst/>
          </a:prstGeom>
          <a:solidFill>
            <a:srgbClr val="45A5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1D95CFE-C2B2-4572-8D0E-6BC83B47B350}"/>
              </a:ext>
            </a:extLst>
          </p:cNvPr>
          <p:cNvSpPr/>
          <p:nvPr/>
        </p:nvSpPr>
        <p:spPr>
          <a:xfrm>
            <a:off x="11219762" y="4377540"/>
            <a:ext cx="542261" cy="54226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2" name="Picture 2" descr="Measuring jug free icon">
            <a:extLst>
              <a:ext uri="{FF2B5EF4-FFF2-40B4-BE49-F238E27FC236}">
                <a16:creationId xmlns:a16="http://schemas.microsoft.com/office/drawing/2014/main" id="{9846FBA7-2A64-462E-931A-6A779014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83" y="5387983"/>
            <a:ext cx="1149953" cy="11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Scientist free icon">
            <a:extLst>
              <a:ext uri="{FF2B5EF4-FFF2-40B4-BE49-F238E27FC236}">
                <a16:creationId xmlns:a16="http://schemas.microsoft.com/office/drawing/2014/main" id="{7FF1B7F8-2E5A-447F-A417-C7D78CD3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177" y="720186"/>
            <a:ext cx="1057713" cy="10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9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d574d-2439-459d-83f9-e7b36e52a1ee" xsi:nil="true"/>
    <lcf76f155ced4ddcb4097134ff3c332f xmlns="b4888e16-e659-4862-bf1f-47ce16bd783b">
      <Terms xmlns="http://schemas.microsoft.com/office/infopath/2007/PartnerControls"/>
    </lcf76f155ced4ddcb4097134ff3c332f>
    <ClassroomColour xmlns="b4888e16-e659-4862-bf1f-47ce16bd783b">Yellow</ClassroomColour>
    <LinkedResources xmlns="b4888e16-e659-4862-bf1f-47ce16bd783b">
      <Url>https://glowscotland.sharepoint.com/:p:/s/NLVirtualClassrooms/EcuLZ_tneSRHpkGJVnmZZAcBzzrjYNwAL10o-eMnrn7Eqw?e=34JQlC</Url>
      <Description>Measuring worksheet_Yellow</Description>
    </LinkedResources>
    <ResourceDescription xmlns="b4888e16-e659-4862-bf1f-47ce16bd783b">A full lesson with activity on how to read measurements of volume using millilitres and and litres.</ResourceDescription>
    <Resourcetype xmlns="b4888e16-e659-4862-bf1f-47ce16bd783b">Lesson</Resourcetype>
    <Linkedresourcestest xmlns="b4888e16-e659-4862-bf1f-47ce16bd783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A902A-8B64-496A-9369-E9F77C558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EC3001-2AAB-4424-9AE8-749C244D3885}">
  <ds:schemaRefs>
    <ds:schemaRef ds:uri="http://schemas.microsoft.com/office/2006/metadata/properties"/>
    <ds:schemaRef ds:uri="http://www.w3.org/XML/1998/namespace"/>
    <ds:schemaRef ds:uri="0e5d574d-2439-459d-83f9-e7b36e52a1ee"/>
    <ds:schemaRef ds:uri="http://purl.org/dc/dcmitype/"/>
    <ds:schemaRef ds:uri="http://schemas.microsoft.com/office/infopath/2007/PartnerControls"/>
    <ds:schemaRef ds:uri="http://purl.org/dc/elements/1.1/"/>
    <ds:schemaRef ds:uri="b4888e16-e659-4862-bf1f-47ce16bd783b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5F7BD1-B3D8-4F1C-B1F4-E7F49EF321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709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Comic Sans MS</vt:lpstr>
      <vt:lpstr>Calibri Light</vt:lpstr>
      <vt:lpstr>KG Red Hands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 Pyramid. Fill in the pyramid to reflect on your learning today.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Volume</dc:subject>
  <dc:creator>Mrs Chand</dc:creator>
  <cp:lastModifiedBy>Mrs Lynch</cp:lastModifiedBy>
  <cp:revision>260</cp:revision>
  <dcterms:created xsi:type="dcterms:W3CDTF">2021-12-20T10:31:54Z</dcterms:created>
  <dcterms:modified xsi:type="dcterms:W3CDTF">2023-09-20T09:14:12Z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  <property fmtid="{D5CDD505-2E9C-101B-9397-08002B2CF9AE}" pid="4" name="LinkedResource">
    <vt:lpwstr>, </vt:lpwstr>
  </property>
</Properties>
</file>