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8" r:id="rId5"/>
    <p:sldId id="263" r:id="rId6"/>
    <p:sldId id="264" r:id="rId7"/>
    <p:sldId id="286" r:id="rId8"/>
    <p:sldId id="287" r:id="rId9"/>
    <p:sldId id="268" r:id="rId10"/>
    <p:sldId id="266" r:id="rId11"/>
    <p:sldId id="27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5E2"/>
    <a:srgbClr val="FF99FF"/>
    <a:srgbClr val="CC99FF"/>
    <a:srgbClr val="66CCFF"/>
    <a:srgbClr val="CCFFFF"/>
    <a:srgbClr val="99FF99"/>
    <a:srgbClr val="FFFF66"/>
    <a:srgbClr val="FFCC66"/>
    <a:srgbClr val="FF7C80"/>
    <a:srgbClr val="C8C6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26E34E-B82E-45E7-B5C7-84A69697C1F5}" v="7" dt="2023-09-04T11:52:11.787"/>
    <p1510:client id="{933157F5-50C2-4792-84D0-FF220B9AE815}" v="113" dt="2023-05-30T13:31:12.6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C329C-51CE-4C23-8E71-56538228FB8E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98775-62F4-46D6-849F-607A7F0763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297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98E76-C5CD-25D8-0A62-7CF1ACE10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E5A90F-F68A-ED71-E744-DE9F8925F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477EE-85FB-C645-9B5C-14A397B57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D905B-C5FD-EC7C-E7DD-56CB66A76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C6720-40B0-BD47-8CC9-65F9890D1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67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3399E-42BF-0F50-30E4-0FC98FC03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0DCC06-3F51-B0D5-296D-FA1C4769CF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40D18-6FC3-1834-6343-82D3D2532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483BD-C2F8-DC83-D1D0-997DC3EED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11431-618C-DA81-F9AC-6285F2B0D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042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A1E1A0-8478-1A5D-F11A-683522A259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1DC481-9439-F3F6-5DD7-761A735268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4C324-C500-C606-BD35-C95F8D018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984E7-7D0B-64C3-4061-BAF2E3E06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0575C-981F-62F6-CA9E-55AD4AB91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508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FC5A0-3478-6C29-9D53-CC6375E82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C7053-2F27-EFF0-D48F-889A5B736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A5BBD-ACD6-ECA3-8D96-0410DD841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7665E-7021-949F-04F4-4DA342D2E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99D3E-8EE5-FFBF-548E-AA0A77B75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188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E465F-06DA-5451-B78B-D253FB71B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F31A5-692B-ABAC-0F74-4A7447B51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D930D-4458-159B-9567-52F9C127A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4F3D3-18D3-7257-5F1D-06E3E3540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637CB-5F1D-BB69-AFA9-0745D32B4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772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3E279-BC0C-0FDB-6A99-F04CE8B84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0978B-2BB2-A83B-EF56-E389256150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A866AE-7C93-71BA-9E9D-144D33D3B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E14E72-23BE-C131-716F-B0AAFF723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1BC3C7-2D24-F95F-EE08-05F5D9D9C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8916C-CDB0-D944-2EE3-0719FD629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242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FF928-6CAA-9C3B-EC54-2000303A4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A60F9-C57E-30EA-F770-3AC4C6A94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3E7900-A605-9B60-544C-A1674438E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3494DF-2D27-0E76-9B5C-87CCCF4E0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00DE27-A551-AC3E-E36F-7229BF047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A50142-130D-C5A8-5871-29706DA43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296819-F0AD-13D3-D430-673696842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3DF5AD-20F2-BADF-E252-F62B93F7F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582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0F0CA-9D91-B57F-D0BB-6B60F022F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335124-CF2F-B952-DD47-EAAFB9FD9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6493E4-D11D-2B68-CA2C-176D59008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D374CF-1B2E-ADF1-6197-2D2391CA8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508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C6FF3E-7782-08B4-A88C-24D03B359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586669-3182-376B-92BA-41E10E7AF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4F5E1-887C-40A3-0749-62A1BD96A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185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F0C23-02A0-714F-BCBA-2FBB69DC3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5D164-962B-5E2E-83AD-AD10C9C7B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8FEBE1-BF48-9AA2-7A50-D1E4123124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73518-681B-EA0E-5506-D598A1E47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D7CE17-C551-B4D2-AB51-402691B74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CA627B-DB77-793B-98C9-A1CFB8501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407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71649-8D4F-1C1D-7409-0FBC36FE3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ED7ADC-500C-7AB6-451B-6DD86AB85E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CE316-3A39-E320-FBF9-1BFFB5388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19609F-5FB6-428C-CDED-E3C4039B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01F88B-3254-233B-E655-7B9E2DC35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AA0CC-4C17-9135-254C-65258C910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371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2D00A8-28DC-8355-692F-AFAA413CF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75E2F-ABE6-72AB-4ACF-08EEFFEE7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2D486-FEBA-A8AC-F452-3C818B9D1D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9432F-16F4-13EE-6808-F31CD2AB48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B91FF-CB00-580A-FF47-189D8E4F9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9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1.svg"/><Relationship Id="rId7" Type="http://schemas.openxmlformats.org/officeDocument/2006/relationships/hyperlink" Target="https://www.youtube.com/embed/h-CC6jDDahQ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hyperlink" Target="https://creativecommons.org/licenses/by-nd/3.0/" TargetMode="External"/><Relationship Id="rId4" Type="http://schemas.openxmlformats.org/officeDocument/2006/relationships/image" Target="../media/image12.png"/><Relationship Id="rId9" Type="http://schemas.openxmlformats.org/officeDocument/2006/relationships/hyperlink" Target="https://theconversation.com/heres-how-to-get-kids-to-remember-times-tables-4047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AD94F6F-5C2D-61A0-6B7C-2F5B9F4270DA}"/>
              </a:ext>
            </a:extLst>
          </p:cNvPr>
          <p:cNvSpPr txBox="1"/>
          <p:nvPr/>
        </p:nvSpPr>
        <p:spPr>
          <a:xfrm>
            <a:off x="2355545" y="2176046"/>
            <a:ext cx="4924869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5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Multiplication Squares</a:t>
            </a:r>
          </a:p>
        </p:txBody>
      </p:sp>
      <p:pic>
        <p:nvPicPr>
          <p:cNvPr id="6" name="Picture 6" descr="image">
            <a:extLst>
              <a:ext uri="{FF2B5EF4-FFF2-40B4-BE49-F238E27FC236}">
                <a16:creationId xmlns:a16="http://schemas.microsoft.com/office/drawing/2014/main" id="{EC4CA4E1-4777-1176-06D3-AF7AB0ECF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687" y="1863775"/>
            <a:ext cx="3344638" cy="334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48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id="{1216853A-0481-8497-1ED3-5A3F5437F3D5}"/>
              </a:ext>
            </a:extLst>
          </p:cNvPr>
          <p:cNvSpPr/>
          <p:nvPr/>
        </p:nvSpPr>
        <p:spPr>
          <a:xfrm>
            <a:off x="5070714" y="402467"/>
            <a:ext cx="914303" cy="914303"/>
          </a:xfrm>
          <a:prstGeom prst="ellipse">
            <a:avLst/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4934534" cy="519880"/>
          </a:xfrm>
          <a:prstGeom prst="roundRect">
            <a:avLst>
              <a:gd name="adj" fmla="val 39836"/>
            </a:avLst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666836" y="601504"/>
            <a:ext cx="4668514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 dirty="0">
                <a:latin typeface="Century Gothic"/>
              </a:rPr>
              <a:t>Learning Intention</a:t>
            </a:r>
            <a:endParaRPr lang="en-GB" sz="3400" dirty="0">
              <a:latin typeface="Century Gothic"/>
            </a:endParaRPr>
          </a:p>
          <a:p>
            <a:endParaRPr lang="en-GB" sz="3400" b="1" dirty="0">
              <a:latin typeface="Century Gothic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CD382-9C2B-34D5-F453-E0DA9D5AAFE7}"/>
              </a:ext>
            </a:extLst>
          </p:cNvPr>
          <p:cNvSpPr txBox="1"/>
          <p:nvPr/>
        </p:nvSpPr>
        <p:spPr>
          <a:xfrm>
            <a:off x="593332" y="1429050"/>
            <a:ext cx="10882902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200" b="0" i="0" u="none" strike="noStrike" dirty="0">
                <a:solidFill>
                  <a:srgbClr val="000000"/>
                </a:solidFill>
                <a:effectLst/>
                <a:latin typeface="Century Gothic"/>
              </a:rPr>
              <a:t>We </a:t>
            </a:r>
            <a:r>
              <a:rPr lang="en-GB" sz="2200" dirty="0">
                <a:solidFill>
                  <a:srgbClr val="000000"/>
                </a:solidFill>
                <a:latin typeface="Century Gothic"/>
              </a:rPr>
              <a:t>are </a:t>
            </a:r>
            <a:r>
              <a:rPr lang="en-GB" sz="2200" b="0" i="0" u="none" strike="noStrike" dirty="0">
                <a:solidFill>
                  <a:srgbClr val="000000"/>
                </a:solidFill>
                <a:effectLst/>
                <a:latin typeface="Century Gothic"/>
              </a:rPr>
              <a:t>learning </a:t>
            </a:r>
            <a:r>
              <a:rPr lang="en-GB" sz="2200" dirty="0">
                <a:solidFill>
                  <a:srgbClr val="000000"/>
                </a:solidFill>
                <a:latin typeface="Century Gothic"/>
              </a:rPr>
              <a:t>to </a:t>
            </a:r>
            <a:r>
              <a:rPr lang="en-GB" sz="2200" b="1" dirty="0">
                <a:solidFill>
                  <a:srgbClr val="000000"/>
                </a:solidFill>
                <a:latin typeface="Century Gothic"/>
              </a:rPr>
              <a:t>apply</a:t>
            </a:r>
            <a:r>
              <a:rPr lang="en-GB" sz="2200" dirty="0">
                <a:solidFill>
                  <a:srgbClr val="000000"/>
                </a:solidFill>
                <a:latin typeface="Century Gothic"/>
              </a:rPr>
              <a:t> strategies to determine multiplication facts.</a:t>
            </a:r>
            <a:endParaRPr lang="en-GB" sz="2200" b="1" dirty="0">
              <a:solidFill>
                <a:srgbClr val="000000"/>
              </a:solidFill>
              <a:latin typeface="Century Gothic"/>
            </a:endParaRP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0CF0E430-D4A5-B1AA-ABD0-36FD6319E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9784" y="583700"/>
            <a:ext cx="576162" cy="57616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3B170B3-D7B5-6769-546E-A3D1AF81EF4D}"/>
              </a:ext>
            </a:extLst>
          </p:cNvPr>
          <p:cNvSpPr/>
          <p:nvPr/>
        </p:nvSpPr>
        <p:spPr>
          <a:xfrm>
            <a:off x="593332" y="2767922"/>
            <a:ext cx="4934534" cy="519880"/>
          </a:xfrm>
          <a:prstGeom prst="roundRect">
            <a:avLst>
              <a:gd name="adj" fmla="val 39836"/>
            </a:avLst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272E537-E101-09C1-6201-A3063B031BAA}"/>
              </a:ext>
            </a:extLst>
          </p:cNvPr>
          <p:cNvSpPr/>
          <p:nvPr/>
        </p:nvSpPr>
        <p:spPr>
          <a:xfrm>
            <a:off x="4998922" y="2567183"/>
            <a:ext cx="914303" cy="914303"/>
          </a:xfrm>
          <a:prstGeom prst="ellipse">
            <a:avLst/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6502A7-A282-0710-69E4-F41602849632}"/>
              </a:ext>
            </a:extLst>
          </p:cNvPr>
          <p:cNvSpPr txBox="1"/>
          <p:nvPr/>
        </p:nvSpPr>
        <p:spPr>
          <a:xfrm>
            <a:off x="715766" y="2757835"/>
            <a:ext cx="4668514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 dirty="0">
                <a:latin typeface="Century Gothic"/>
              </a:rPr>
              <a:t>Success Criteria</a:t>
            </a:r>
            <a:endParaRPr lang="en-US" sz="3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D91B31-CDA3-BA58-5CBF-7CA58B127028}"/>
              </a:ext>
            </a:extLst>
          </p:cNvPr>
          <p:cNvSpPr txBox="1"/>
          <p:nvPr/>
        </p:nvSpPr>
        <p:spPr>
          <a:xfrm>
            <a:off x="594139" y="3631095"/>
            <a:ext cx="8905460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191919"/>
                </a:solidFill>
                <a:latin typeface="Century Gothic"/>
                <a:cs typeface="Segoe UI"/>
              </a:rPr>
              <a:t>Identify </a:t>
            </a:r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number patterns.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191919"/>
                </a:solidFill>
                <a:latin typeface="Century Gothic"/>
                <a:cs typeface="Segoe UI"/>
              </a:rPr>
              <a:t>Count</a:t>
            </a:r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 up using repeated addition.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191919"/>
                </a:solidFill>
                <a:latin typeface="Century Gothic"/>
                <a:cs typeface="Segoe UI"/>
              </a:rPr>
              <a:t>Create</a:t>
            </a:r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 a multiplication square.</a:t>
            </a:r>
            <a:endParaRPr lang="en-US" sz="2200" b="1" dirty="0">
              <a:solidFill>
                <a:srgbClr val="191919"/>
              </a:solidFill>
              <a:latin typeface="Century Gothic" panose="020B0502020202020204" pitchFamily="34" charset="0"/>
              <a:cs typeface="Segoe UI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3B5AF64-6379-FA62-C095-9FBE71582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753" y="2750015"/>
            <a:ext cx="548640" cy="54864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8CE984F4-C2B4-8291-1D72-8CAF69916C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67424" y="2085654"/>
            <a:ext cx="3717034" cy="369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56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phic 24">
            <a:extLst>
              <a:ext uri="{FF2B5EF4-FFF2-40B4-BE49-F238E27FC236}">
                <a16:creationId xmlns:a16="http://schemas.microsoft.com/office/drawing/2014/main" id="{3D4409FB-8B02-21F6-FB08-3A7BB738E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796471" flipH="1">
            <a:off x="6741896" y="2143506"/>
            <a:ext cx="3150538" cy="315053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41387A8-B5E1-9CFC-9E33-25FA8B8CD663}"/>
              </a:ext>
            </a:extLst>
          </p:cNvPr>
          <p:cNvSpPr/>
          <p:nvPr/>
        </p:nvSpPr>
        <p:spPr>
          <a:xfrm>
            <a:off x="5070715" y="347100"/>
            <a:ext cx="914303" cy="914303"/>
          </a:xfrm>
          <a:prstGeom prst="ellipse">
            <a:avLst/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4777"/>
            <a:ext cx="4934534" cy="519880"/>
          </a:xfrm>
          <a:prstGeom prst="roundRect">
            <a:avLst>
              <a:gd name="adj" fmla="val 39836"/>
            </a:avLst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31863" y="664544"/>
            <a:ext cx="46574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>
                <a:latin typeface="Century Gothic" panose="020B0502020202020204" pitchFamily="34" charset="0"/>
              </a:rPr>
              <a:t>Introduction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CD382-9C2B-34D5-F453-E0DA9D5AAFE7}"/>
              </a:ext>
            </a:extLst>
          </p:cNvPr>
          <p:cNvSpPr txBox="1"/>
          <p:nvPr/>
        </p:nvSpPr>
        <p:spPr>
          <a:xfrm>
            <a:off x="593332" y="1314819"/>
            <a:ext cx="10466644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/>
            <a:r>
              <a:rPr lang="en-GB" sz="24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We will be learning to use a multiplication square to help identify patterns in multiplication. Watch this video to recap your times tables.</a:t>
            </a:r>
            <a:endParaRPr lang="en-US" sz="24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algn="l" rtl="0" fontAlgn="base"/>
            <a:endParaRPr lang="en-US" sz="24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A9ABD43-4A26-0B56-6114-EFD2093C21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208112" y="525201"/>
            <a:ext cx="713109" cy="71310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57A8E7C4-ECD9-F791-A57B-71E5476EF9E9}"/>
              </a:ext>
            </a:extLst>
          </p:cNvPr>
          <p:cNvSpPr/>
          <p:nvPr/>
        </p:nvSpPr>
        <p:spPr>
          <a:xfrm>
            <a:off x="10353218" y="-38452"/>
            <a:ext cx="1838782" cy="1838782"/>
          </a:xfrm>
          <a:prstGeom prst="ellipse">
            <a:avLst/>
          </a:prstGeom>
          <a:solidFill>
            <a:srgbClr val="FBD7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4714C0-6944-0709-B2B9-F646F1DAABF4}"/>
              </a:ext>
            </a:extLst>
          </p:cNvPr>
          <p:cNvSpPr txBox="1"/>
          <p:nvPr/>
        </p:nvSpPr>
        <p:spPr>
          <a:xfrm>
            <a:off x="10468429" y="541438"/>
            <a:ext cx="1528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Click </a:t>
            </a:r>
            <a:r>
              <a:rPr lang="en-GB" sz="1200" b="1" dirty="0">
                <a:latin typeface="Century Gothic" panose="020B0502020202020204" pitchFamily="34" charset="0"/>
              </a:rPr>
              <a:t>file</a:t>
            </a:r>
            <a:r>
              <a:rPr lang="en-GB" sz="1200" dirty="0">
                <a:latin typeface="Century Gothic" panose="020B0502020202020204" pitchFamily="34" charset="0"/>
              </a:rPr>
              <a:t>, </a:t>
            </a:r>
            <a:r>
              <a:rPr lang="en-GB" sz="1200" b="1" dirty="0">
                <a:latin typeface="Century Gothic" panose="020B0502020202020204" pitchFamily="34" charset="0"/>
              </a:rPr>
              <a:t>save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b="1" dirty="0">
                <a:latin typeface="Century Gothic" panose="020B0502020202020204" pitchFamily="34" charset="0"/>
              </a:rPr>
              <a:t>as</a:t>
            </a:r>
            <a:r>
              <a:rPr lang="en-GB" sz="1200" dirty="0">
                <a:latin typeface="Century Gothic" panose="020B0502020202020204" pitchFamily="34" charset="0"/>
              </a:rPr>
              <a:t>, </a:t>
            </a:r>
            <a:r>
              <a:rPr lang="en-GB" sz="1200" b="1" dirty="0">
                <a:latin typeface="Century Gothic" panose="020B0502020202020204" pitchFamily="34" charset="0"/>
              </a:rPr>
              <a:t>download a copy</a:t>
            </a:r>
            <a:r>
              <a:rPr lang="en-GB" sz="1200" dirty="0">
                <a:latin typeface="Century Gothic" panose="020B0502020202020204" pitchFamily="34" charset="0"/>
              </a:rPr>
              <a:t> to complete this activity. </a:t>
            </a:r>
            <a:endParaRPr lang="en-GB" sz="1200" b="1" dirty="0">
              <a:latin typeface="Century Gothic" panose="020B0502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C85EB8F-9553-DC72-BC34-2A80E8D5FE4F}"/>
              </a:ext>
            </a:extLst>
          </p:cNvPr>
          <p:cNvSpPr/>
          <p:nvPr/>
        </p:nvSpPr>
        <p:spPr>
          <a:xfrm>
            <a:off x="11468559" y="1333553"/>
            <a:ext cx="723441" cy="723441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BD7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A32A236-A23F-39D0-A14F-08DC9F9D1EFB}"/>
              </a:ext>
            </a:extLst>
          </p:cNvPr>
          <p:cNvSpPr/>
          <p:nvPr/>
        </p:nvSpPr>
        <p:spPr>
          <a:xfrm>
            <a:off x="11254609" y="1567511"/>
            <a:ext cx="427895" cy="427895"/>
          </a:xfrm>
          <a:prstGeom prst="ellipse">
            <a:avLst/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45B6877-9FAF-B0D3-9E5E-CB1FD964E6ED}"/>
              </a:ext>
            </a:extLst>
          </p:cNvPr>
          <p:cNvSpPr/>
          <p:nvPr/>
        </p:nvSpPr>
        <p:spPr>
          <a:xfrm>
            <a:off x="10300047" y="110074"/>
            <a:ext cx="427895" cy="427895"/>
          </a:xfrm>
          <a:prstGeom prst="ellipse">
            <a:avLst/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A255309-5EA8-7442-400B-6F804BD26A76}"/>
              </a:ext>
            </a:extLst>
          </p:cNvPr>
          <p:cNvSpPr/>
          <p:nvPr/>
        </p:nvSpPr>
        <p:spPr>
          <a:xfrm>
            <a:off x="10009397" y="409454"/>
            <a:ext cx="427895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BD7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ECF1D68C-C020-88C0-4507-572E322E90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b="10543"/>
          <a:stretch/>
        </p:blipFill>
        <p:spPr>
          <a:xfrm>
            <a:off x="2358197" y="2339116"/>
            <a:ext cx="6886158" cy="346508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6F9AC31-F6A5-50D2-1359-394448E761D1}"/>
              </a:ext>
            </a:extLst>
          </p:cNvPr>
          <p:cNvSpPr/>
          <p:nvPr/>
        </p:nvSpPr>
        <p:spPr>
          <a:xfrm>
            <a:off x="3656139" y="2655310"/>
            <a:ext cx="4302529" cy="274229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 descr="A picture containing text, post-it note, paper product&#10;&#10;Description automatically generated">
            <a:hlinkClick r:id="rId7"/>
            <a:extLst>
              <a:ext uri="{FF2B5EF4-FFF2-40B4-BE49-F238E27FC236}">
                <a16:creationId xmlns:a16="http://schemas.microsoft.com/office/drawing/2014/main" id="{7E223168-C613-636C-5106-5DFAE90924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811776" y="2767839"/>
            <a:ext cx="4015025" cy="241021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DBC5C26-978D-DA0A-7002-F5F48783A608}"/>
              </a:ext>
            </a:extLst>
          </p:cNvPr>
          <p:cNvSpPr txBox="1"/>
          <p:nvPr/>
        </p:nvSpPr>
        <p:spPr>
          <a:xfrm>
            <a:off x="7904533" y="6612591"/>
            <a:ext cx="35640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FAF5E2"/>
                </a:solidFill>
                <a:latin typeface="Century Gothic" panose="020B0502020202020204" pitchFamily="34" charset="0"/>
                <a:hlinkClick r:id="rId9" tooltip="https://theconversation.com/heres-how-to-get-kids-to-remember-times-tables-4047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900" dirty="0">
                <a:solidFill>
                  <a:srgbClr val="FAF5E2"/>
                </a:solidFill>
                <a:latin typeface="Century Gothic" panose="020B0502020202020204" pitchFamily="34" charset="0"/>
              </a:rPr>
              <a:t> by Unknown Author is licensed under </a:t>
            </a:r>
            <a:r>
              <a:rPr lang="en-GB" sz="900" dirty="0">
                <a:solidFill>
                  <a:srgbClr val="FAF5E2"/>
                </a:solidFill>
                <a:latin typeface="Century Gothic" panose="020B0502020202020204" pitchFamily="34" charset="0"/>
                <a:hlinkClick r:id="rId10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GB" sz="900" dirty="0">
              <a:solidFill>
                <a:srgbClr val="FAF5E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35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Icon&#10;&#10;Description automatically generated">
            <a:extLst>
              <a:ext uri="{FF2B5EF4-FFF2-40B4-BE49-F238E27FC236}">
                <a16:creationId xmlns:a16="http://schemas.microsoft.com/office/drawing/2014/main" id="{A84A302D-767C-4DBB-D01A-C3F9D3A5F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43587">
            <a:off x="2375069" y="706934"/>
            <a:ext cx="2165845" cy="216584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194633" y="110074"/>
            <a:ext cx="4934534" cy="519880"/>
          </a:xfrm>
          <a:prstGeom prst="roundRect">
            <a:avLst>
              <a:gd name="adj" fmla="val 39836"/>
            </a:avLst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333164" y="62237"/>
            <a:ext cx="6067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Multiplication Square Editable</a:t>
            </a: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E3EE5B4-F944-FBC8-C2DC-B2C1B5A990D9}"/>
              </a:ext>
            </a:extLst>
          </p:cNvPr>
          <p:cNvGrpSpPr/>
          <p:nvPr/>
        </p:nvGrpSpPr>
        <p:grpSpPr>
          <a:xfrm>
            <a:off x="10544783" y="0"/>
            <a:ext cx="1650135" cy="1664961"/>
            <a:chOff x="10009397" y="-38452"/>
            <a:chExt cx="2182603" cy="2095446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7A8E7C4-ECD9-F791-A57B-71E5476EF9E9}"/>
                </a:ext>
              </a:extLst>
            </p:cNvPr>
            <p:cNvSpPr/>
            <p:nvPr/>
          </p:nvSpPr>
          <p:spPr>
            <a:xfrm>
              <a:off x="10353218" y="-38452"/>
              <a:ext cx="1838782" cy="1838782"/>
            </a:xfrm>
            <a:prstGeom prst="ellipse">
              <a:avLst/>
            </a:prstGeom>
            <a:solidFill>
              <a:srgbClr val="FBD7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B4714C0-6944-0709-B2B9-F646F1DAABF4}"/>
                </a:ext>
              </a:extLst>
            </p:cNvPr>
            <p:cNvSpPr txBox="1"/>
            <p:nvPr/>
          </p:nvSpPr>
          <p:spPr>
            <a:xfrm>
              <a:off x="10437292" y="277496"/>
              <a:ext cx="1635857" cy="1181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>
                  <a:latin typeface="Century Gothic" panose="020B0502020202020204" pitchFamily="34" charset="0"/>
                </a:rPr>
                <a:t>To randomly generate a number, view in slideshow mode.</a:t>
              </a:r>
              <a:endParaRPr lang="en-GB" sz="11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C85EB8F-9553-DC72-BC34-2A80E8D5FE4F}"/>
                </a:ext>
              </a:extLst>
            </p:cNvPr>
            <p:cNvSpPr/>
            <p:nvPr/>
          </p:nvSpPr>
          <p:spPr>
            <a:xfrm>
              <a:off x="11468559" y="1333553"/>
              <a:ext cx="723441" cy="723441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FBD7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A32A236-A23F-39D0-A14F-08DC9F9D1EFB}"/>
                </a:ext>
              </a:extLst>
            </p:cNvPr>
            <p:cNvSpPr/>
            <p:nvPr/>
          </p:nvSpPr>
          <p:spPr>
            <a:xfrm>
              <a:off x="11254609" y="1567511"/>
              <a:ext cx="427895" cy="427895"/>
            </a:xfrm>
            <a:prstGeom prst="ellipse">
              <a:avLst/>
            </a:prstGeom>
            <a:solidFill>
              <a:srgbClr val="FAE8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45B6877-9FAF-B0D3-9E5E-CB1FD964E6ED}"/>
                </a:ext>
              </a:extLst>
            </p:cNvPr>
            <p:cNvSpPr/>
            <p:nvPr/>
          </p:nvSpPr>
          <p:spPr>
            <a:xfrm>
              <a:off x="10300047" y="110074"/>
              <a:ext cx="427895" cy="427895"/>
            </a:xfrm>
            <a:prstGeom prst="ellipse">
              <a:avLst/>
            </a:prstGeom>
            <a:solidFill>
              <a:srgbClr val="FAE8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A255309-5EA8-7442-400B-6F804BD26A76}"/>
                </a:ext>
              </a:extLst>
            </p:cNvPr>
            <p:cNvSpPr/>
            <p:nvPr/>
          </p:nvSpPr>
          <p:spPr>
            <a:xfrm>
              <a:off x="10009397" y="409454"/>
              <a:ext cx="427895" cy="427895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FBD7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graphicFrame>
        <p:nvGraphicFramePr>
          <p:cNvPr id="24" name="Table 24">
            <a:extLst>
              <a:ext uri="{FF2B5EF4-FFF2-40B4-BE49-F238E27FC236}">
                <a16:creationId xmlns:a16="http://schemas.microsoft.com/office/drawing/2014/main" id="{A3B45654-EE19-FD3F-E900-05C85C3F00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540448"/>
              </p:ext>
            </p:extLst>
          </p:nvPr>
        </p:nvGraphicFramePr>
        <p:xfrm>
          <a:off x="4657870" y="949250"/>
          <a:ext cx="6198780" cy="4965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802">
                  <a:extLst>
                    <a:ext uri="{9D8B030D-6E8A-4147-A177-3AD203B41FA5}">
                      <a16:colId xmlns:a16="http://schemas.microsoft.com/office/drawing/2014/main" val="2956417983"/>
                    </a:ext>
                  </a:extLst>
                </a:gridCol>
                <a:gridCol w="519802">
                  <a:extLst>
                    <a:ext uri="{9D8B030D-6E8A-4147-A177-3AD203B41FA5}">
                      <a16:colId xmlns:a16="http://schemas.microsoft.com/office/drawing/2014/main" val="3301975900"/>
                    </a:ext>
                  </a:extLst>
                </a:gridCol>
                <a:gridCol w="519802">
                  <a:extLst>
                    <a:ext uri="{9D8B030D-6E8A-4147-A177-3AD203B41FA5}">
                      <a16:colId xmlns:a16="http://schemas.microsoft.com/office/drawing/2014/main" val="2056112079"/>
                    </a:ext>
                  </a:extLst>
                </a:gridCol>
                <a:gridCol w="519802">
                  <a:extLst>
                    <a:ext uri="{9D8B030D-6E8A-4147-A177-3AD203B41FA5}">
                      <a16:colId xmlns:a16="http://schemas.microsoft.com/office/drawing/2014/main" val="3784696555"/>
                    </a:ext>
                  </a:extLst>
                </a:gridCol>
                <a:gridCol w="519802">
                  <a:extLst>
                    <a:ext uri="{9D8B030D-6E8A-4147-A177-3AD203B41FA5}">
                      <a16:colId xmlns:a16="http://schemas.microsoft.com/office/drawing/2014/main" val="3129562017"/>
                    </a:ext>
                  </a:extLst>
                </a:gridCol>
                <a:gridCol w="519802">
                  <a:extLst>
                    <a:ext uri="{9D8B030D-6E8A-4147-A177-3AD203B41FA5}">
                      <a16:colId xmlns:a16="http://schemas.microsoft.com/office/drawing/2014/main" val="2308326253"/>
                    </a:ext>
                  </a:extLst>
                </a:gridCol>
                <a:gridCol w="500380">
                  <a:extLst>
                    <a:ext uri="{9D8B030D-6E8A-4147-A177-3AD203B41FA5}">
                      <a16:colId xmlns:a16="http://schemas.microsoft.com/office/drawing/2014/main" val="2741692745"/>
                    </a:ext>
                  </a:extLst>
                </a:gridCol>
                <a:gridCol w="519802">
                  <a:extLst>
                    <a:ext uri="{9D8B030D-6E8A-4147-A177-3AD203B41FA5}">
                      <a16:colId xmlns:a16="http://schemas.microsoft.com/office/drawing/2014/main" val="3813052842"/>
                    </a:ext>
                  </a:extLst>
                </a:gridCol>
                <a:gridCol w="519802">
                  <a:extLst>
                    <a:ext uri="{9D8B030D-6E8A-4147-A177-3AD203B41FA5}">
                      <a16:colId xmlns:a16="http://schemas.microsoft.com/office/drawing/2014/main" val="1696813309"/>
                    </a:ext>
                  </a:extLst>
                </a:gridCol>
                <a:gridCol w="500380">
                  <a:extLst>
                    <a:ext uri="{9D8B030D-6E8A-4147-A177-3AD203B41FA5}">
                      <a16:colId xmlns:a16="http://schemas.microsoft.com/office/drawing/2014/main" val="478906359"/>
                    </a:ext>
                  </a:extLst>
                </a:gridCol>
                <a:gridCol w="453975">
                  <a:extLst>
                    <a:ext uri="{9D8B030D-6E8A-4147-A177-3AD203B41FA5}">
                      <a16:colId xmlns:a16="http://schemas.microsoft.com/office/drawing/2014/main" val="3082200927"/>
                    </a:ext>
                  </a:extLst>
                </a:gridCol>
                <a:gridCol w="585629">
                  <a:extLst>
                    <a:ext uri="{9D8B030D-6E8A-4147-A177-3AD203B41FA5}">
                      <a16:colId xmlns:a16="http://schemas.microsoft.com/office/drawing/2014/main" val="1441321710"/>
                    </a:ext>
                  </a:extLst>
                </a:gridCol>
              </a:tblGrid>
              <a:tr h="394408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388187"/>
                  </a:ext>
                </a:extLst>
              </a:tr>
              <a:tr h="394408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988576"/>
                  </a:ext>
                </a:extLst>
              </a:tr>
              <a:tr h="394408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200835"/>
                  </a:ext>
                </a:extLst>
              </a:tr>
              <a:tr h="394408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206169"/>
                  </a:ext>
                </a:extLst>
              </a:tr>
              <a:tr h="394408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249696"/>
                  </a:ext>
                </a:extLst>
              </a:tr>
              <a:tr h="394408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888344"/>
                  </a:ext>
                </a:extLst>
              </a:tr>
              <a:tr h="394408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397543"/>
                  </a:ext>
                </a:extLst>
              </a:tr>
              <a:tr h="394408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118916"/>
                  </a:ext>
                </a:extLst>
              </a:tr>
              <a:tr h="394408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265542"/>
                  </a:ext>
                </a:extLst>
              </a:tr>
              <a:tr h="394408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365857"/>
                  </a:ext>
                </a:extLst>
              </a:tr>
              <a:tr h="394408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137289"/>
                  </a:ext>
                </a:extLst>
              </a:tr>
              <a:tr h="626758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480979"/>
                  </a:ext>
                </a:extLst>
              </a:tr>
            </a:tbl>
          </a:graphicData>
        </a:graphic>
      </p:graphicFrame>
      <p:pic>
        <p:nvPicPr>
          <p:cNvPr id="33" name="Picture 32">
            <a:extLst>
              <a:ext uri="{FF2B5EF4-FFF2-40B4-BE49-F238E27FC236}">
                <a16:creationId xmlns:a16="http://schemas.microsoft.com/office/drawing/2014/main" id="{AB85CF59-E621-EDB2-E1D4-9E3D45CA17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15" t="9882" r="22215" b="9882"/>
          <a:stretch/>
        </p:blipFill>
        <p:spPr>
          <a:xfrm>
            <a:off x="700029" y="1664961"/>
            <a:ext cx="3666503" cy="3528078"/>
          </a:xfrm>
          <a:prstGeom prst="ellipse">
            <a:avLst/>
          </a:prstGeom>
        </p:spPr>
      </p:pic>
      <p:sp>
        <p:nvSpPr>
          <p:cNvPr id="34" name="Play Pause">
            <a:extLst>
              <a:ext uri="{FF2B5EF4-FFF2-40B4-BE49-F238E27FC236}">
                <a16:creationId xmlns:a16="http://schemas.microsoft.com/office/drawing/2014/main" id="{CF7CE5D2-AFBF-49B3-185D-BE8FD8B7ABB9}"/>
              </a:ext>
            </a:extLst>
          </p:cNvPr>
          <p:cNvSpPr/>
          <p:nvPr/>
        </p:nvSpPr>
        <p:spPr>
          <a:xfrm>
            <a:off x="1813430" y="2730246"/>
            <a:ext cx="1384620" cy="12759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ym typeface="Webdings" panose="05030102010509060703" pitchFamily="18" charset="2"/>
              </a:rPr>
              <a:t></a:t>
            </a:r>
            <a:endParaRPr lang="en-GB" sz="2800" dirty="0"/>
          </a:p>
        </p:txBody>
      </p:sp>
      <p:sp>
        <p:nvSpPr>
          <p:cNvPr id="35" name="Arrow: Pentagon 34">
            <a:extLst>
              <a:ext uri="{FF2B5EF4-FFF2-40B4-BE49-F238E27FC236}">
                <a16:creationId xmlns:a16="http://schemas.microsoft.com/office/drawing/2014/main" id="{86FD7C7D-1C76-C072-C1CC-41142102BE66}"/>
              </a:ext>
            </a:extLst>
          </p:cNvPr>
          <p:cNvSpPr/>
          <p:nvPr/>
        </p:nvSpPr>
        <p:spPr>
          <a:xfrm>
            <a:off x="-3244650" y="3169060"/>
            <a:ext cx="3944679" cy="519880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059E79B-D1F2-C0B7-F2C2-57F11B742E6B}"/>
              </a:ext>
            </a:extLst>
          </p:cNvPr>
          <p:cNvGrpSpPr/>
          <p:nvPr/>
        </p:nvGrpSpPr>
        <p:grpSpPr>
          <a:xfrm>
            <a:off x="3151836" y="4946495"/>
            <a:ext cx="1409478" cy="1311829"/>
            <a:chOff x="10009397" y="-38452"/>
            <a:chExt cx="2182603" cy="2095446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EED1F7D-380A-43E9-0790-4BCDC8F4CAA5}"/>
                </a:ext>
              </a:extLst>
            </p:cNvPr>
            <p:cNvSpPr/>
            <p:nvPr/>
          </p:nvSpPr>
          <p:spPr>
            <a:xfrm>
              <a:off x="10353215" y="-38452"/>
              <a:ext cx="1838782" cy="1838781"/>
            </a:xfrm>
            <a:prstGeom prst="ellipse">
              <a:avLst/>
            </a:prstGeom>
            <a:solidFill>
              <a:srgbClr val="FBD7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0177B30-FD34-1F19-A07C-1A1545A728F5}"/>
                </a:ext>
              </a:extLst>
            </p:cNvPr>
            <p:cNvSpPr txBox="1"/>
            <p:nvPr/>
          </p:nvSpPr>
          <p:spPr>
            <a:xfrm>
              <a:off x="10642041" y="185250"/>
              <a:ext cx="1345206" cy="982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Century Gothic" panose="020B0502020202020204" pitchFamily="34" charset="0"/>
                </a:rPr>
                <a:t>Press esc to fill in the table.</a:t>
              </a:r>
              <a:endParaRPr lang="en-GB" sz="12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C235CA4-6E0D-68B4-BE75-C0C93D363825}"/>
                </a:ext>
              </a:extLst>
            </p:cNvPr>
            <p:cNvSpPr/>
            <p:nvPr/>
          </p:nvSpPr>
          <p:spPr>
            <a:xfrm>
              <a:off x="11468559" y="1333553"/>
              <a:ext cx="723441" cy="723441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FBD7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20A667D-20D0-C289-2EE2-4BCFD3C8C1B0}"/>
                </a:ext>
              </a:extLst>
            </p:cNvPr>
            <p:cNvSpPr/>
            <p:nvPr/>
          </p:nvSpPr>
          <p:spPr>
            <a:xfrm>
              <a:off x="11254609" y="1567511"/>
              <a:ext cx="427895" cy="427895"/>
            </a:xfrm>
            <a:prstGeom prst="ellipse">
              <a:avLst/>
            </a:prstGeom>
            <a:solidFill>
              <a:srgbClr val="FAE8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0B9858E-15D6-7EA8-1BDE-BA2E9151E662}"/>
                </a:ext>
              </a:extLst>
            </p:cNvPr>
            <p:cNvSpPr/>
            <p:nvPr/>
          </p:nvSpPr>
          <p:spPr>
            <a:xfrm>
              <a:off x="10300047" y="110074"/>
              <a:ext cx="427895" cy="427895"/>
            </a:xfrm>
            <a:prstGeom prst="ellipse">
              <a:avLst/>
            </a:prstGeom>
            <a:solidFill>
              <a:srgbClr val="FAE8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C2C1B01-9C31-A6CB-3AFA-6B4C371B6B36}"/>
                </a:ext>
              </a:extLst>
            </p:cNvPr>
            <p:cNvSpPr/>
            <p:nvPr/>
          </p:nvSpPr>
          <p:spPr>
            <a:xfrm>
              <a:off x="10009397" y="409454"/>
              <a:ext cx="427895" cy="427895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FBD7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033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194633" y="110074"/>
            <a:ext cx="4934534" cy="519880"/>
          </a:xfrm>
          <a:prstGeom prst="roundRect">
            <a:avLst>
              <a:gd name="adj" fmla="val 39836"/>
            </a:avLst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333164" y="62237"/>
            <a:ext cx="52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Multiplication Square Answers</a:t>
            </a: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E3EE5B4-F944-FBC8-C2DC-B2C1B5A990D9}"/>
              </a:ext>
            </a:extLst>
          </p:cNvPr>
          <p:cNvGrpSpPr/>
          <p:nvPr/>
        </p:nvGrpSpPr>
        <p:grpSpPr>
          <a:xfrm>
            <a:off x="10625847" y="-42554"/>
            <a:ext cx="1849439" cy="1692591"/>
            <a:chOff x="10009397" y="-38452"/>
            <a:chExt cx="2182603" cy="2095446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7A8E7C4-ECD9-F791-A57B-71E5476EF9E9}"/>
                </a:ext>
              </a:extLst>
            </p:cNvPr>
            <p:cNvSpPr/>
            <p:nvPr/>
          </p:nvSpPr>
          <p:spPr>
            <a:xfrm>
              <a:off x="10353218" y="-38452"/>
              <a:ext cx="1838782" cy="1838782"/>
            </a:xfrm>
            <a:prstGeom prst="ellipse">
              <a:avLst/>
            </a:prstGeom>
            <a:solidFill>
              <a:srgbClr val="FBD7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B4714C0-6944-0709-B2B9-F646F1DAABF4}"/>
                </a:ext>
              </a:extLst>
            </p:cNvPr>
            <p:cNvSpPr txBox="1"/>
            <p:nvPr/>
          </p:nvSpPr>
          <p:spPr>
            <a:xfrm>
              <a:off x="10544211" y="413164"/>
              <a:ext cx="1528938" cy="800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latin typeface="Century Gothic" panose="020B0502020202020204" pitchFamily="34" charset="0"/>
                </a:rPr>
                <a:t>View this slide in slideshow mode.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C85EB8F-9553-DC72-BC34-2A80E8D5FE4F}"/>
                </a:ext>
              </a:extLst>
            </p:cNvPr>
            <p:cNvSpPr/>
            <p:nvPr/>
          </p:nvSpPr>
          <p:spPr>
            <a:xfrm>
              <a:off x="11468559" y="1333553"/>
              <a:ext cx="723441" cy="723441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FBD7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A32A236-A23F-39D0-A14F-08DC9F9D1EFB}"/>
                </a:ext>
              </a:extLst>
            </p:cNvPr>
            <p:cNvSpPr/>
            <p:nvPr/>
          </p:nvSpPr>
          <p:spPr>
            <a:xfrm>
              <a:off x="11254609" y="1567511"/>
              <a:ext cx="427895" cy="427895"/>
            </a:xfrm>
            <a:prstGeom prst="ellipse">
              <a:avLst/>
            </a:prstGeom>
            <a:solidFill>
              <a:srgbClr val="FAE8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45B6877-9FAF-B0D3-9E5E-CB1FD964E6ED}"/>
                </a:ext>
              </a:extLst>
            </p:cNvPr>
            <p:cNvSpPr/>
            <p:nvPr/>
          </p:nvSpPr>
          <p:spPr>
            <a:xfrm>
              <a:off x="10300047" y="110074"/>
              <a:ext cx="427895" cy="427895"/>
            </a:xfrm>
            <a:prstGeom prst="ellipse">
              <a:avLst/>
            </a:prstGeom>
            <a:solidFill>
              <a:srgbClr val="FAE8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A255309-5EA8-7442-400B-6F804BD26A76}"/>
                </a:ext>
              </a:extLst>
            </p:cNvPr>
            <p:cNvSpPr/>
            <p:nvPr/>
          </p:nvSpPr>
          <p:spPr>
            <a:xfrm>
              <a:off x="10009397" y="409454"/>
              <a:ext cx="427895" cy="427895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FBD7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graphicFrame>
        <p:nvGraphicFramePr>
          <p:cNvPr id="24" name="Table 24">
            <a:extLst>
              <a:ext uri="{FF2B5EF4-FFF2-40B4-BE49-F238E27FC236}">
                <a16:creationId xmlns:a16="http://schemas.microsoft.com/office/drawing/2014/main" id="{A3B45654-EE19-FD3F-E900-05C85C3F00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881539"/>
              </p:ext>
            </p:extLst>
          </p:nvPr>
        </p:nvGraphicFramePr>
        <p:xfrm>
          <a:off x="4500351" y="817574"/>
          <a:ext cx="6198780" cy="4965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802">
                  <a:extLst>
                    <a:ext uri="{9D8B030D-6E8A-4147-A177-3AD203B41FA5}">
                      <a16:colId xmlns:a16="http://schemas.microsoft.com/office/drawing/2014/main" val="2956417983"/>
                    </a:ext>
                  </a:extLst>
                </a:gridCol>
                <a:gridCol w="519802">
                  <a:extLst>
                    <a:ext uri="{9D8B030D-6E8A-4147-A177-3AD203B41FA5}">
                      <a16:colId xmlns:a16="http://schemas.microsoft.com/office/drawing/2014/main" val="3301975900"/>
                    </a:ext>
                  </a:extLst>
                </a:gridCol>
                <a:gridCol w="519802">
                  <a:extLst>
                    <a:ext uri="{9D8B030D-6E8A-4147-A177-3AD203B41FA5}">
                      <a16:colId xmlns:a16="http://schemas.microsoft.com/office/drawing/2014/main" val="2056112079"/>
                    </a:ext>
                  </a:extLst>
                </a:gridCol>
                <a:gridCol w="519802">
                  <a:extLst>
                    <a:ext uri="{9D8B030D-6E8A-4147-A177-3AD203B41FA5}">
                      <a16:colId xmlns:a16="http://schemas.microsoft.com/office/drawing/2014/main" val="3784696555"/>
                    </a:ext>
                  </a:extLst>
                </a:gridCol>
                <a:gridCol w="519802">
                  <a:extLst>
                    <a:ext uri="{9D8B030D-6E8A-4147-A177-3AD203B41FA5}">
                      <a16:colId xmlns:a16="http://schemas.microsoft.com/office/drawing/2014/main" val="3129562017"/>
                    </a:ext>
                  </a:extLst>
                </a:gridCol>
                <a:gridCol w="519802">
                  <a:extLst>
                    <a:ext uri="{9D8B030D-6E8A-4147-A177-3AD203B41FA5}">
                      <a16:colId xmlns:a16="http://schemas.microsoft.com/office/drawing/2014/main" val="2308326253"/>
                    </a:ext>
                  </a:extLst>
                </a:gridCol>
                <a:gridCol w="500380">
                  <a:extLst>
                    <a:ext uri="{9D8B030D-6E8A-4147-A177-3AD203B41FA5}">
                      <a16:colId xmlns:a16="http://schemas.microsoft.com/office/drawing/2014/main" val="2741692745"/>
                    </a:ext>
                  </a:extLst>
                </a:gridCol>
                <a:gridCol w="519802">
                  <a:extLst>
                    <a:ext uri="{9D8B030D-6E8A-4147-A177-3AD203B41FA5}">
                      <a16:colId xmlns:a16="http://schemas.microsoft.com/office/drawing/2014/main" val="3813052842"/>
                    </a:ext>
                  </a:extLst>
                </a:gridCol>
                <a:gridCol w="519802">
                  <a:extLst>
                    <a:ext uri="{9D8B030D-6E8A-4147-A177-3AD203B41FA5}">
                      <a16:colId xmlns:a16="http://schemas.microsoft.com/office/drawing/2014/main" val="1696813309"/>
                    </a:ext>
                  </a:extLst>
                </a:gridCol>
                <a:gridCol w="500380">
                  <a:extLst>
                    <a:ext uri="{9D8B030D-6E8A-4147-A177-3AD203B41FA5}">
                      <a16:colId xmlns:a16="http://schemas.microsoft.com/office/drawing/2014/main" val="478906359"/>
                    </a:ext>
                  </a:extLst>
                </a:gridCol>
                <a:gridCol w="453975">
                  <a:extLst>
                    <a:ext uri="{9D8B030D-6E8A-4147-A177-3AD203B41FA5}">
                      <a16:colId xmlns:a16="http://schemas.microsoft.com/office/drawing/2014/main" val="3082200927"/>
                    </a:ext>
                  </a:extLst>
                </a:gridCol>
                <a:gridCol w="585629">
                  <a:extLst>
                    <a:ext uri="{9D8B030D-6E8A-4147-A177-3AD203B41FA5}">
                      <a16:colId xmlns:a16="http://schemas.microsoft.com/office/drawing/2014/main" val="1441321710"/>
                    </a:ext>
                  </a:extLst>
                </a:gridCol>
              </a:tblGrid>
              <a:tr h="394408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388187"/>
                  </a:ext>
                </a:extLst>
              </a:tr>
              <a:tr h="394408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988576"/>
                  </a:ext>
                </a:extLst>
              </a:tr>
              <a:tr h="394408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200835"/>
                  </a:ext>
                </a:extLst>
              </a:tr>
              <a:tr h="394408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206169"/>
                  </a:ext>
                </a:extLst>
              </a:tr>
              <a:tr h="394408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249696"/>
                  </a:ext>
                </a:extLst>
              </a:tr>
              <a:tr h="394408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888344"/>
                  </a:ext>
                </a:extLst>
              </a:tr>
              <a:tr h="394408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397543"/>
                  </a:ext>
                </a:extLst>
              </a:tr>
              <a:tr h="394408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118916"/>
                  </a:ext>
                </a:extLst>
              </a:tr>
              <a:tr h="394408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265542"/>
                  </a:ext>
                </a:extLst>
              </a:tr>
              <a:tr h="394408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365857"/>
                  </a:ext>
                </a:extLst>
              </a:tr>
              <a:tr h="394408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137289"/>
                  </a:ext>
                </a:extLst>
              </a:tr>
              <a:tr h="626758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480979"/>
                  </a:ext>
                </a:extLst>
              </a:tr>
            </a:tbl>
          </a:graphicData>
        </a:graphic>
      </p:graphicFrame>
      <p:sp>
        <p:nvSpPr>
          <p:cNvPr id="4" name="Answer Reveal">
            <a:extLst>
              <a:ext uri="{FF2B5EF4-FFF2-40B4-BE49-F238E27FC236}">
                <a16:creationId xmlns:a16="http://schemas.microsoft.com/office/drawing/2014/main" id="{7BB0CD97-926A-80A6-4A30-8952F639D867}"/>
              </a:ext>
            </a:extLst>
          </p:cNvPr>
          <p:cNvSpPr/>
          <p:nvPr/>
        </p:nvSpPr>
        <p:spPr>
          <a:xfrm>
            <a:off x="617450" y="2011395"/>
            <a:ext cx="3400807" cy="2577603"/>
          </a:xfrm>
          <a:prstGeom prst="roundRect">
            <a:avLst/>
          </a:prstGeom>
          <a:solidFill>
            <a:srgbClr val="FAF5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Click here to reveal the answers.</a:t>
            </a:r>
          </a:p>
        </p:txBody>
      </p:sp>
    </p:spTree>
    <p:extLst>
      <p:ext uri="{BB962C8B-B14F-4D97-AF65-F5344CB8AC3E}">
        <p14:creationId xmlns:p14="http://schemas.microsoft.com/office/powerpoint/2010/main" val="31815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5032768" cy="519880"/>
          </a:xfrm>
          <a:prstGeom prst="roundRect">
            <a:avLst>
              <a:gd name="adj" fmla="val 39836"/>
            </a:avLst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43356" y="601056"/>
            <a:ext cx="402300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>
                <a:latin typeface="Century Gothic" panose="020B0502020202020204" pitchFamily="34" charset="0"/>
              </a:rPr>
              <a:t>Self Assessment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CD382-9C2B-34D5-F453-E0DA9D5AAFE7}"/>
              </a:ext>
            </a:extLst>
          </p:cNvPr>
          <p:cNvSpPr txBox="1"/>
          <p:nvPr/>
        </p:nvSpPr>
        <p:spPr>
          <a:xfrm>
            <a:off x="620073" y="1460396"/>
            <a:ext cx="10882902" cy="17851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/>
            <a:r>
              <a:rPr lang="en-GB" sz="22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We will know if we have been successful if we can</a:t>
            </a:r>
          </a:p>
          <a:p>
            <a:pPr algn="l" rtl="0" fontAlgn="base"/>
            <a:endParaRPr lang="en-GB" sz="2200" dirty="0">
              <a:solidFill>
                <a:srgbClr val="40404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191919"/>
                </a:solidFill>
                <a:latin typeface="Century Gothic"/>
                <a:cs typeface="Segoe UI"/>
              </a:rPr>
              <a:t>Identify </a:t>
            </a:r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number patterns.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191919"/>
                </a:solidFill>
                <a:latin typeface="Century Gothic"/>
                <a:cs typeface="Segoe UI"/>
              </a:rPr>
              <a:t>Count</a:t>
            </a:r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 up using repeated addition.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191919"/>
                </a:solidFill>
                <a:latin typeface="Century Gothic"/>
                <a:cs typeface="Segoe UI"/>
              </a:rPr>
              <a:t>Create</a:t>
            </a:r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 a multiplication square.</a:t>
            </a:r>
            <a:endParaRPr lang="en-US" sz="2200" b="1" dirty="0">
              <a:solidFill>
                <a:srgbClr val="191919"/>
              </a:solidFill>
              <a:latin typeface="Century Gothic" panose="020B0502020202020204" pitchFamily="34" charset="0"/>
              <a:cs typeface="Segoe UI"/>
            </a:endParaRP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F6CAE9E-DF75-F16B-D16F-976A1E4C1D77}"/>
              </a:ext>
            </a:extLst>
          </p:cNvPr>
          <p:cNvGrpSpPr/>
          <p:nvPr/>
        </p:nvGrpSpPr>
        <p:grpSpPr>
          <a:xfrm>
            <a:off x="6770044" y="3176143"/>
            <a:ext cx="4608878" cy="2221461"/>
            <a:chOff x="8493051" y="1844637"/>
            <a:chExt cx="4191300" cy="2020187"/>
          </a:xfrm>
        </p:grpSpPr>
        <p:sp>
          <p:nvSpPr>
            <p:cNvPr id="9" name="Freeform: Shape 53">
              <a:extLst>
                <a:ext uri="{FF2B5EF4-FFF2-40B4-BE49-F238E27FC236}">
                  <a16:creationId xmlns:a16="http://schemas.microsoft.com/office/drawing/2014/main" id="{6323E42F-39F9-3691-A2CC-DDCBB4B0CF6D}"/>
                </a:ext>
              </a:extLst>
            </p:cNvPr>
            <p:cNvSpPr/>
            <p:nvPr/>
          </p:nvSpPr>
          <p:spPr>
            <a:xfrm rot="5400000">
              <a:off x="11136832" y="953525"/>
              <a:ext cx="493234" cy="2601804"/>
            </a:xfrm>
            <a:custGeom>
              <a:avLst/>
              <a:gdLst>
                <a:gd name="connsiteX0" fmla="*/ 0 w 493234"/>
                <a:gd name="connsiteY0" fmla="*/ 3128466 h 3128466"/>
                <a:gd name="connsiteX1" fmla="*/ 0 w 493234"/>
                <a:gd name="connsiteY1" fmla="*/ 594002 h 3128466"/>
                <a:gd name="connsiteX2" fmla="*/ 2 w 493234"/>
                <a:gd name="connsiteY2" fmla="*/ 594002 h 3128466"/>
                <a:gd name="connsiteX3" fmla="*/ 246618 w 493234"/>
                <a:gd name="connsiteY3" fmla="*/ 0 h 3128466"/>
                <a:gd name="connsiteX4" fmla="*/ 493234 w 493234"/>
                <a:gd name="connsiteY4" fmla="*/ 594002 h 3128466"/>
                <a:gd name="connsiteX5" fmla="*/ 493234 w 493234"/>
                <a:gd name="connsiteY5" fmla="*/ 594002 h 3128466"/>
                <a:gd name="connsiteX6" fmla="*/ 493234 w 493234"/>
                <a:gd name="connsiteY6" fmla="*/ 3128466 h 312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3234" h="3128466">
                  <a:moveTo>
                    <a:pt x="0" y="3128466"/>
                  </a:moveTo>
                  <a:lnTo>
                    <a:pt x="0" y="594002"/>
                  </a:lnTo>
                  <a:lnTo>
                    <a:pt x="2" y="594002"/>
                  </a:lnTo>
                  <a:lnTo>
                    <a:pt x="246618" y="0"/>
                  </a:lnTo>
                  <a:lnTo>
                    <a:pt x="493234" y="594002"/>
                  </a:lnTo>
                  <a:lnTo>
                    <a:pt x="493234" y="594002"/>
                  </a:lnTo>
                  <a:lnTo>
                    <a:pt x="493234" y="312846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5" name="Freeform: Shape 54">
              <a:extLst>
                <a:ext uri="{FF2B5EF4-FFF2-40B4-BE49-F238E27FC236}">
                  <a16:creationId xmlns:a16="http://schemas.microsoft.com/office/drawing/2014/main" id="{B81B9A8C-65B3-B866-54E1-27D60DCB7194}"/>
                </a:ext>
              </a:extLst>
            </p:cNvPr>
            <p:cNvSpPr/>
            <p:nvPr/>
          </p:nvSpPr>
          <p:spPr>
            <a:xfrm rot="5400000">
              <a:off x="11136832" y="1592357"/>
              <a:ext cx="493234" cy="2601804"/>
            </a:xfrm>
            <a:custGeom>
              <a:avLst/>
              <a:gdLst>
                <a:gd name="connsiteX0" fmla="*/ 0 w 493234"/>
                <a:gd name="connsiteY0" fmla="*/ 3128466 h 3128466"/>
                <a:gd name="connsiteX1" fmla="*/ 0 w 493234"/>
                <a:gd name="connsiteY1" fmla="*/ 594002 h 3128466"/>
                <a:gd name="connsiteX2" fmla="*/ 2 w 493234"/>
                <a:gd name="connsiteY2" fmla="*/ 594002 h 3128466"/>
                <a:gd name="connsiteX3" fmla="*/ 246618 w 493234"/>
                <a:gd name="connsiteY3" fmla="*/ 0 h 3128466"/>
                <a:gd name="connsiteX4" fmla="*/ 493234 w 493234"/>
                <a:gd name="connsiteY4" fmla="*/ 594002 h 3128466"/>
                <a:gd name="connsiteX5" fmla="*/ 493234 w 493234"/>
                <a:gd name="connsiteY5" fmla="*/ 594002 h 3128466"/>
                <a:gd name="connsiteX6" fmla="*/ 493234 w 493234"/>
                <a:gd name="connsiteY6" fmla="*/ 3128466 h 312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3234" h="3128466">
                  <a:moveTo>
                    <a:pt x="0" y="3128466"/>
                  </a:moveTo>
                  <a:lnTo>
                    <a:pt x="0" y="594002"/>
                  </a:lnTo>
                  <a:lnTo>
                    <a:pt x="2" y="594002"/>
                  </a:lnTo>
                  <a:lnTo>
                    <a:pt x="246618" y="0"/>
                  </a:lnTo>
                  <a:lnTo>
                    <a:pt x="493234" y="594002"/>
                  </a:lnTo>
                  <a:lnTo>
                    <a:pt x="493234" y="594002"/>
                  </a:lnTo>
                  <a:lnTo>
                    <a:pt x="493234" y="312846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7" name="Freeform: Shape 55">
              <a:extLst>
                <a:ext uri="{FF2B5EF4-FFF2-40B4-BE49-F238E27FC236}">
                  <a16:creationId xmlns:a16="http://schemas.microsoft.com/office/drawing/2014/main" id="{E2373D40-3105-D650-ECB0-69850E731127}"/>
                </a:ext>
              </a:extLst>
            </p:cNvPr>
            <p:cNvSpPr/>
            <p:nvPr/>
          </p:nvSpPr>
          <p:spPr>
            <a:xfrm rot="5400000">
              <a:off x="11136832" y="2191171"/>
              <a:ext cx="493234" cy="2601804"/>
            </a:xfrm>
            <a:custGeom>
              <a:avLst/>
              <a:gdLst>
                <a:gd name="connsiteX0" fmla="*/ 0 w 493234"/>
                <a:gd name="connsiteY0" fmla="*/ 3128466 h 3128466"/>
                <a:gd name="connsiteX1" fmla="*/ 0 w 493234"/>
                <a:gd name="connsiteY1" fmla="*/ 594002 h 3128466"/>
                <a:gd name="connsiteX2" fmla="*/ 2 w 493234"/>
                <a:gd name="connsiteY2" fmla="*/ 594002 h 3128466"/>
                <a:gd name="connsiteX3" fmla="*/ 246618 w 493234"/>
                <a:gd name="connsiteY3" fmla="*/ 0 h 3128466"/>
                <a:gd name="connsiteX4" fmla="*/ 493234 w 493234"/>
                <a:gd name="connsiteY4" fmla="*/ 594002 h 3128466"/>
                <a:gd name="connsiteX5" fmla="*/ 493234 w 493234"/>
                <a:gd name="connsiteY5" fmla="*/ 594002 h 3128466"/>
                <a:gd name="connsiteX6" fmla="*/ 493234 w 493234"/>
                <a:gd name="connsiteY6" fmla="*/ 3128466 h 312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3234" h="3128466">
                  <a:moveTo>
                    <a:pt x="0" y="3128466"/>
                  </a:moveTo>
                  <a:lnTo>
                    <a:pt x="0" y="594002"/>
                  </a:lnTo>
                  <a:lnTo>
                    <a:pt x="2" y="594002"/>
                  </a:lnTo>
                  <a:lnTo>
                    <a:pt x="246618" y="0"/>
                  </a:lnTo>
                  <a:lnTo>
                    <a:pt x="493234" y="594002"/>
                  </a:lnTo>
                  <a:lnTo>
                    <a:pt x="493234" y="594002"/>
                  </a:lnTo>
                  <a:lnTo>
                    <a:pt x="493234" y="3128466"/>
                  </a:lnTo>
                  <a:close/>
                </a:path>
              </a:pathLst>
            </a:custGeom>
            <a:solidFill>
              <a:srgbClr val="A7EA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0" name="Freeform: Shape 56">
              <a:extLst>
                <a:ext uri="{FF2B5EF4-FFF2-40B4-BE49-F238E27FC236}">
                  <a16:creationId xmlns:a16="http://schemas.microsoft.com/office/drawing/2014/main" id="{08DED620-BEFD-4895-F7F8-A1C036A4A4E7}"/>
                </a:ext>
              </a:extLst>
            </p:cNvPr>
            <p:cNvSpPr/>
            <p:nvPr/>
          </p:nvSpPr>
          <p:spPr>
            <a:xfrm flipH="1">
              <a:off x="9892417" y="2007811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1" name="Freeform: Shape 57">
              <a:extLst>
                <a:ext uri="{FF2B5EF4-FFF2-40B4-BE49-F238E27FC236}">
                  <a16:creationId xmlns:a16="http://schemas.microsoft.com/office/drawing/2014/main" id="{6C99EA6F-DBC3-DB5A-9302-D16E124C507C}"/>
                </a:ext>
              </a:extLst>
            </p:cNvPr>
            <p:cNvSpPr/>
            <p:nvPr/>
          </p:nvSpPr>
          <p:spPr>
            <a:xfrm>
              <a:off x="8503242" y="3202723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2" name="Freeform: Shape 58">
              <a:extLst>
                <a:ext uri="{FF2B5EF4-FFF2-40B4-BE49-F238E27FC236}">
                  <a16:creationId xmlns:a16="http://schemas.microsoft.com/office/drawing/2014/main" id="{1CF7CA24-441B-6071-BB2D-2DCB9C79AED8}"/>
                </a:ext>
              </a:extLst>
            </p:cNvPr>
            <p:cNvSpPr/>
            <p:nvPr/>
          </p:nvSpPr>
          <p:spPr>
            <a:xfrm>
              <a:off x="8493051" y="2605267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3" name="Freeform: Shape 61">
              <a:extLst>
                <a:ext uri="{FF2B5EF4-FFF2-40B4-BE49-F238E27FC236}">
                  <a16:creationId xmlns:a16="http://schemas.microsoft.com/office/drawing/2014/main" id="{808691A0-9277-D122-2BA2-378DE090DBB6}"/>
                </a:ext>
              </a:extLst>
            </p:cNvPr>
            <p:cNvSpPr/>
            <p:nvPr/>
          </p:nvSpPr>
          <p:spPr>
            <a:xfrm flipH="1">
              <a:off x="9892417" y="3245457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Freeform: Shape 62">
              <a:extLst>
                <a:ext uri="{FF2B5EF4-FFF2-40B4-BE49-F238E27FC236}">
                  <a16:creationId xmlns:a16="http://schemas.microsoft.com/office/drawing/2014/main" id="{2BDFB13B-3397-E1FB-2C5A-F6851D7ED95E}"/>
                </a:ext>
              </a:extLst>
            </p:cNvPr>
            <p:cNvSpPr/>
            <p:nvPr/>
          </p:nvSpPr>
          <p:spPr>
            <a:xfrm flipH="1">
              <a:off x="9883555" y="2646643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5" name="Freeform: Shape 67">
              <a:extLst>
                <a:ext uri="{FF2B5EF4-FFF2-40B4-BE49-F238E27FC236}">
                  <a16:creationId xmlns:a16="http://schemas.microsoft.com/office/drawing/2014/main" id="{3269F392-E419-F8BF-95ED-E1508D54954E}"/>
                </a:ext>
              </a:extLst>
            </p:cNvPr>
            <p:cNvSpPr/>
            <p:nvPr/>
          </p:nvSpPr>
          <p:spPr>
            <a:xfrm>
              <a:off x="8494380" y="2007811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814A034-E711-BAE1-331F-4FBDD8360781}"/>
                </a:ext>
              </a:extLst>
            </p:cNvPr>
            <p:cNvSpPr/>
            <p:nvPr/>
          </p:nvSpPr>
          <p:spPr>
            <a:xfrm>
              <a:off x="9047644" y="1844637"/>
              <a:ext cx="1034903" cy="202018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796F7B4E-4B06-5D7A-6F21-DEA2C00C6679}"/>
                </a:ext>
              </a:extLst>
            </p:cNvPr>
            <p:cNvSpPr/>
            <p:nvPr/>
          </p:nvSpPr>
          <p:spPr>
            <a:xfrm>
              <a:off x="9107895" y="1902230"/>
              <a:ext cx="914400" cy="1905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E8BA08A-4A26-A41E-E2BD-6DE0A3051D90}"/>
                </a:ext>
              </a:extLst>
            </p:cNvPr>
            <p:cNvSpPr/>
            <p:nvPr/>
          </p:nvSpPr>
          <p:spPr>
            <a:xfrm>
              <a:off x="9318478" y="2009611"/>
              <a:ext cx="493233" cy="4932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EEA24CA-10DD-2CF5-270A-E0E058560633}"/>
                </a:ext>
              </a:extLst>
            </p:cNvPr>
            <p:cNvSpPr/>
            <p:nvPr/>
          </p:nvSpPr>
          <p:spPr>
            <a:xfrm>
              <a:off x="9308217" y="2587053"/>
              <a:ext cx="493233" cy="493233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E4C470A-3597-CCB0-BA1B-7FAB8B3AEB9C}"/>
                </a:ext>
              </a:extLst>
            </p:cNvPr>
            <p:cNvSpPr/>
            <p:nvPr/>
          </p:nvSpPr>
          <p:spPr>
            <a:xfrm>
              <a:off x="9308217" y="3164494"/>
              <a:ext cx="493233" cy="49323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1" name="Moon 30">
              <a:extLst>
                <a:ext uri="{FF2B5EF4-FFF2-40B4-BE49-F238E27FC236}">
                  <a16:creationId xmlns:a16="http://schemas.microsoft.com/office/drawing/2014/main" id="{A4BDD432-4A3D-F652-737C-9CCF9D6A8B6F}"/>
                </a:ext>
              </a:extLst>
            </p:cNvPr>
            <p:cNvSpPr/>
            <p:nvPr/>
          </p:nvSpPr>
          <p:spPr>
            <a:xfrm>
              <a:off x="9365077" y="2068005"/>
              <a:ext cx="134944" cy="349020"/>
            </a:xfrm>
            <a:prstGeom prst="moon">
              <a:avLst>
                <a:gd name="adj" fmla="val 125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2" name="Moon 31">
              <a:extLst>
                <a:ext uri="{FF2B5EF4-FFF2-40B4-BE49-F238E27FC236}">
                  <a16:creationId xmlns:a16="http://schemas.microsoft.com/office/drawing/2014/main" id="{61C72047-BA1E-5935-AD57-C686DF3CB6CF}"/>
                </a:ext>
              </a:extLst>
            </p:cNvPr>
            <p:cNvSpPr/>
            <p:nvPr/>
          </p:nvSpPr>
          <p:spPr>
            <a:xfrm>
              <a:off x="9360877" y="2654170"/>
              <a:ext cx="134944" cy="349020"/>
            </a:xfrm>
            <a:prstGeom prst="moon">
              <a:avLst>
                <a:gd name="adj" fmla="val 125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Moon 32">
              <a:extLst>
                <a:ext uri="{FF2B5EF4-FFF2-40B4-BE49-F238E27FC236}">
                  <a16:creationId xmlns:a16="http://schemas.microsoft.com/office/drawing/2014/main" id="{44DEF7C0-9AAC-C10E-FDD4-2978AE8CFC49}"/>
                </a:ext>
              </a:extLst>
            </p:cNvPr>
            <p:cNvSpPr/>
            <p:nvPr/>
          </p:nvSpPr>
          <p:spPr>
            <a:xfrm>
              <a:off x="9360598" y="3236600"/>
              <a:ext cx="134944" cy="349020"/>
            </a:xfrm>
            <a:prstGeom prst="moon">
              <a:avLst>
                <a:gd name="adj" fmla="val 125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529BE329-5118-94F8-145D-DD1044016462}"/>
                </a:ext>
              </a:extLst>
            </p:cNvPr>
            <p:cNvSpPr txBox="1"/>
            <p:nvPr/>
          </p:nvSpPr>
          <p:spPr>
            <a:xfrm>
              <a:off x="10163251" y="2131712"/>
              <a:ext cx="2065666" cy="279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>
                  <a:latin typeface="Century Gothic" panose="020B0502020202020204" pitchFamily="34" charset="0"/>
                </a:rPr>
                <a:t>I need more help</a:t>
              </a:r>
            </a:p>
          </p:txBody>
        </p:sp>
        <p:sp>
          <p:nvSpPr>
            <p:cNvPr id="35" name="TextBox 20">
              <a:extLst>
                <a:ext uri="{FF2B5EF4-FFF2-40B4-BE49-F238E27FC236}">
                  <a16:creationId xmlns:a16="http://schemas.microsoft.com/office/drawing/2014/main" id="{091BC28B-8057-68F4-F595-8C4FE9F5974F}"/>
                </a:ext>
              </a:extLst>
            </p:cNvPr>
            <p:cNvSpPr txBox="1"/>
            <p:nvPr/>
          </p:nvSpPr>
          <p:spPr>
            <a:xfrm>
              <a:off x="10163251" y="2799204"/>
              <a:ext cx="2419638" cy="279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>
                  <a:latin typeface="Century Gothic" panose="020B0502020202020204" pitchFamily="34" charset="0"/>
                </a:rPr>
                <a:t>I am getting there</a:t>
              </a:r>
            </a:p>
          </p:txBody>
        </p:sp>
        <p:sp>
          <p:nvSpPr>
            <p:cNvPr id="36" name="TextBox 21">
              <a:extLst>
                <a:ext uri="{FF2B5EF4-FFF2-40B4-BE49-F238E27FC236}">
                  <a16:creationId xmlns:a16="http://schemas.microsoft.com/office/drawing/2014/main" id="{2A0F9DAD-2DCE-3CE2-2A56-837D2E4FFD1C}"/>
                </a:ext>
              </a:extLst>
            </p:cNvPr>
            <p:cNvSpPr txBox="1"/>
            <p:nvPr/>
          </p:nvSpPr>
          <p:spPr>
            <a:xfrm>
              <a:off x="10156244" y="3389446"/>
              <a:ext cx="2065666" cy="279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>
                  <a:latin typeface="Century Gothic" panose="020B0502020202020204" pitchFamily="34" charset="0"/>
                </a:rPr>
                <a:t>I can do this</a:t>
              </a:r>
            </a:p>
          </p:txBody>
        </p: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66854501-0E21-A3B3-3956-8806B96DE3B0}"/>
              </a:ext>
            </a:extLst>
          </p:cNvPr>
          <p:cNvSpPr/>
          <p:nvPr/>
        </p:nvSpPr>
        <p:spPr>
          <a:xfrm>
            <a:off x="5070713" y="398180"/>
            <a:ext cx="914303" cy="914303"/>
          </a:xfrm>
          <a:prstGeom prst="ellipse">
            <a:avLst/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38" name="Graphic 37" descr="Clipboard Ticked with solid fill">
            <a:extLst>
              <a:ext uri="{FF2B5EF4-FFF2-40B4-BE49-F238E27FC236}">
                <a16:creationId xmlns:a16="http://schemas.microsoft.com/office/drawing/2014/main" id="{1A296A4D-F81A-9CDD-246A-E8439DE7F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04700" y="532167"/>
            <a:ext cx="646331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48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4934534" cy="519880"/>
          </a:xfrm>
          <a:prstGeom prst="roundRect">
            <a:avLst>
              <a:gd name="adj" fmla="val 39836"/>
            </a:avLst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216853A-0481-8497-1ED3-5A3F5437F3D5}"/>
              </a:ext>
            </a:extLst>
          </p:cNvPr>
          <p:cNvSpPr/>
          <p:nvPr/>
        </p:nvSpPr>
        <p:spPr>
          <a:xfrm>
            <a:off x="5229086" y="412733"/>
            <a:ext cx="914303" cy="914303"/>
          </a:xfrm>
          <a:prstGeom prst="ellipse">
            <a:avLst/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51704" y="601434"/>
            <a:ext cx="4657471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 dirty="0">
                <a:latin typeface="Century Gothic"/>
              </a:rPr>
              <a:t>Share your learning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CD382-9C2B-34D5-F453-E0DA9D5AAFE7}"/>
              </a:ext>
            </a:extLst>
          </p:cNvPr>
          <p:cNvSpPr txBox="1"/>
          <p:nvPr/>
        </p:nvSpPr>
        <p:spPr>
          <a:xfrm>
            <a:off x="620073" y="1460396"/>
            <a:ext cx="10882902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0" i="0" u="none" strike="noStrike">
                <a:effectLst/>
                <a:latin typeface="Century Gothic" panose="020B0502020202020204" pitchFamily="34" charset="0"/>
              </a:rPr>
              <a:t>We </a:t>
            </a:r>
            <a:r>
              <a:rPr lang="en-US" sz="2400">
                <a:latin typeface="Century Gothic" panose="020B0502020202020204" pitchFamily="34" charset="0"/>
              </a:rPr>
              <a:t>love </a:t>
            </a:r>
            <a:r>
              <a:rPr lang="en-US" sz="2400" b="0" i="0" u="none" strike="noStrike">
                <a:effectLst/>
                <a:latin typeface="Century Gothic" panose="020B0502020202020204" pitchFamily="34" charset="0"/>
              </a:rPr>
              <a:t>to </a:t>
            </a:r>
            <a:r>
              <a:rPr lang="en-US" sz="2400">
                <a:latin typeface="Century Gothic" panose="020B0502020202020204" pitchFamily="34" charset="0"/>
              </a:rPr>
              <a:t>see you all taking part </a:t>
            </a:r>
            <a:r>
              <a:rPr lang="en-US" sz="2400" b="0" i="0" u="none" strike="noStrike">
                <a:effectLst/>
                <a:latin typeface="Century Gothic" panose="020B0502020202020204" pitchFamily="34" charset="0"/>
              </a:rPr>
              <a:t>in </a:t>
            </a:r>
            <a:r>
              <a:rPr lang="en-US" sz="2400">
                <a:latin typeface="Century Gothic" panose="020B0502020202020204" pitchFamily="34" charset="0"/>
              </a:rPr>
              <a:t>our lessons</a:t>
            </a:r>
            <a:r>
              <a:rPr lang="en-US" sz="2400" b="0" i="0" u="none" strike="noStrike">
                <a:effectLst/>
                <a:latin typeface="Century Gothic" panose="020B0502020202020204" pitchFamily="34" charset="0"/>
              </a:rPr>
              <a:t>.</a:t>
            </a:r>
            <a:r>
              <a:rPr lang="en-US" sz="2400">
                <a:latin typeface="Century Gothic" panose="020B0502020202020204" pitchFamily="34" charset="0"/>
              </a:rPr>
              <a:t> Remember to share your learning with us </a:t>
            </a:r>
            <a:r>
              <a:rPr lang="en-US" sz="2400" b="0" i="0" u="none" strike="noStrike">
                <a:effectLst/>
                <a:latin typeface="Century Gothic" panose="020B0502020202020204" pitchFamily="34" charset="0"/>
              </a:rPr>
              <a:t>on</a:t>
            </a:r>
            <a:r>
              <a:rPr lang="en-US" sz="2400">
                <a:latin typeface="Century Gothic" panose="020B0502020202020204" pitchFamily="34" charset="0"/>
              </a:rPr>
              <a:t> Twitter</a:t>
            </a:r>
            <a:r>
              <a:rPr lang="en-US" sz="2400" b="0" i="0" u="none" strike="noStrike">
                <a:effectLst/>
                <a:latin typeface="Century Gothic" panose="020B0502020202020204" pitchFamily="34" charset="0"/>
              </a:rPr>
              <a:t>.</a:t>
            </a:r>
            <a:endParaRPr lang="en-US">
              <a:latin typeface="Century Gothic" panose="020B0502020202020204" pitchFamily="34" charset="0"/>
            </a:endParaRPr>
          </a:p>
          <a:p>
            <a:pPr algn="l"/>
            <a:endParaRPr lang="en-US" sz="2400" b="0" i="0">
              <a:solidFill>
                <a:srgbClr val="404040"/>
              </a:solidFill>
              <a:effectLst/>
              <a:latin typeface="Century Gothic" panose="020B0502020202020204" pitchFamily="34" charset="0"/>
            </a:endParaRP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B38745C-2095-7692-D10F-B6AF43AB6635}"/>
              </a:ext>
            </a:extLst>
          </p:cNvPr>
          <p:cNvSpPr txBox="1"/>
          <p:nvPr/>
        </p:nvSpPr>
        <p:spPr>
          <a:xfrm>
            <a:off x="3763617" y="3023704"/>
            <a:ext cx="4285287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>
                <a:latin typeface="Century Gothic"/>
              </a:rPr>
              <a:t>@NLDigitalSchool</a:t>
            </a:r>
          </a:p>
          <a:p>
            <a:r>
              <a:rPr lang="en-GB" sz="3200" b="1">
                <a:latin typeface="Century Gothic"/>
              </a:rPr>
              <a:t>#NLVirtualClassroom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30CE733-FAD5-12B5-7DDA-217164A98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926" y="2620397"/>
            <a:ext cx="2223825" cy="22238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33B6102-3477-26E6-0E47-95CC4EFA0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175" y="661490"/>
            <a:ext cx="536220" cy="5362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2953CC8-322B-138F-2E93-43DA1A0482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7353" y="2817102"/>
            <a:ext cx="514981" cy="55112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BE3CEB81-F8DD-735E-CF9B-C763FFFC40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513708" y="2829400"/>
            <a:ext cx="3260367" cy="307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18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D7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4277C0-4D31-DEF1-557E-3B822A462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8446" y="2616368"/>
            <a:ext cx="3475108" cy="16252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ADB1D3-CA80-C69C-0B4C-DB018CDB8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155" y="6214836"/>
            <a:ext cx="2803984" cy="454552"/>
          </a:xfrm>
          <a:prstGeom prst="rect">
            <a:avLst/>
          </a:prstGeom>
        </p:spPr>
      </p:pic>
      <p:pic>
        <p:nvPicPr>
          <p:cNvPr id="9" name="Picture 16">
            <a:extLst>
              <a:ext uri="{FF2B5EF4-FFF2-40B4-BE49-F238E27FC236}">
                <a16:creationId xmlns:a16="http://schemas.microsoft.com/office/drawing/2014/main" id="{23E1ECAB-739B-90AA-9342-34F7C0BC1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0081" y="6026225"/>
            <a:ext cx="690341" cy="68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717A42-4A04-5CA3-94B8-8A704F3DA927}"/>
              </a:ext>
            </a:extLst>
          </p:cNvPr>
          <p:cNvSpPr txBox="1"/>
          <p:nvPr/>
        </p:nvSpPr>
        <p:spPr>
          <a:xfrm>
            <a:off x="9738285" y="6495416"/>
            <a:ext cx="16417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Images sourced from </a:t>
            </a:r>
            <a:r>
              <a:rPr lang="en-GB" sz="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flaticon</a:t>
            </a:r>
            <a:endParaRPr lang="en-GB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878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E3FB0840619E4DA75E53703A2D75DE" ma:contentTypeVersion="20" ma:contentTypeDescription="Create a new document." ma:contentTypeScope="" ma:versionID="dd634ac7be4937b1dd88fda947e14bc7">
  <xsd:schema xmlns:xsd="http://www.w3.org/2001/XMLSchema" xmlns:xs="http://www.w3.org/2001/XMLSchema" xmlns:p="http://schemas.microsoft.com/office/2006/metadata/properties" xmlns:ns2="b4888e16-e659-4862-bf1f-47ce16bd783b" xmlns:ns3="0e5d574d-2439-459d-83f9-e7b36e52a1ee" targetNamespace="http://schemas.microsoft.com/office/2006/metadata/properties" ma:root="true" ma:fieldsID="0e4beafacbc2f5a1c62e7641e2cbe607" ns2:_="" ns3:_="">
    <xsd:import namespace="b4888e16-e659-4862-bf1f-47ce16bd783b"/>
    <xsd:import namespace="0e5d574d-2439-459d-83f9-e7b36e52a1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ClassroomColour" minOccurs="0"/>
                <xsd:element ref="ns2:Resourcetype" minOccurs="0"/>
                <xsd:element ref="ns2:LinkedResources" minOccurs="0"/>
                <xsd:element ref="ns2:ResourceDescription" minOccurs="0"/>
                <xsd:element ref="ns2:Linkedresourcestest" minOccurs="0"/>
                <xsd:element ref="ns2:MediaLengthInSeconds" minOccurs="0"/>
                <xsd:element ref="ns2:MediaServiceDateTaken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888e16-e659-4862-bf1f-47ce16bd78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a8110b4-7946-418e-8ab0-d3d0ec8bff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ClassroomColour" ma:index="16" nillable="true" ma:displayName="Classroom Colour" ma:format="Dropdown" ma:internalName="ClassroomColour">
      <xsd:simpleType>
        <xsd:restriction base="dms:Choice">
          <xsd:enumeration value="Indigo"/>
          <xsd:enumeration value="Orange"/>
          <xsd:enumeration value="Green"/>
          <xsd:enumeration value="Blue"/>
          <xsd:enumeration value="Red"/>
          <xsd:enumeration value="Violet"/>
          <xsd:enumeration value="Yellow"/>
          <xsd:enumeration value="Lilac"/>
          <xsd:enumeration value="Magenta"/>
          <xsd:enumeration value="Zebra"/>
        </xsd:restriction>
      </xsd:simpleType>
    </xsd:element>
    <xsd:element name="Resourcetype" ma:index="17" nillable="true" ma:displayName="Resource type" ma:default="Lesson" ma:format="Dropdown" ma:internalName="Resourcetype">
      <xsd:simpleType>
        <xsd:restriction base="dms:Choice">
          <xsd:enumeration value="Lesson"/>
          <xsd:enumeration value="Digital Template"/>
          <xsd:enumeration value="Printable Resource"/>
          <xsd:enumeration value="Book Talks"/>
          <xsd:enumeration value="Chilli Challenge"/>
          <xsd:enumeration value="Reference Sheet"/>
          <xsd:enumeration value="Choice Board"/>
          <xsd:enumeration value="Interactive Resource"/>
          <xsd:enumeration value="Challenge Card"/>
          <xsd:enumeration value="Modelled Example"/>
          <xsd:enumeration value="Home Page"/>
          <xsd:enumeration value="Video"/>
        </xsd:restriction>
      </xsd:simpleType>
    </xsd:element>
    <xsd:element name="LinkedResources" ma:index="19" nillable="true" ma:displayName="Linked Resources" ma:format="Image" ma:internalName="LinkedResources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ResourceDescription" ma:index="20" nillable="true" ma:displayName="Resource Description" ma:format="Dropdown" ma:internalName="ResourceDescription">
      <xsd:simpleType>
        <xsd:restriction base="dms:Note">
          <xsd:maxLength value="255"/>
        </xsd:restriction>
      </xsd:simpleType>
    </xsd:element>
    <xsd:element name="Linkedresourcestest" ma:index="21" nillable="true" ma:displayName="Linked resources test" ma:format="Dropdown" ma:internalName="Linkedresourcestest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5d574d-2439-459d-83f9-e7b36e52a1e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2d94cca-c374-4dc2-9281-5685114859bd}" ma:internalName="TaxCatchAll" ma:showField="CatchAllData" ma:web="0e5d574d-2439-459d-83f9-e7b36e52a1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18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4888e16-e659-4862-bf1f-47ce16bd783b">
      <Terms xmlns="http://schemas.microsoft.com/office/infopath/2007/PartnerControls"/>
    </lcf76f155ced4ddcb4097134ff3c332f>
    <TaxCatchAll xmlns="0e5d574d-2439-459d-83f9-e7b36e52a1ee" xsi:nil="true"/>
    <ClassroomColour xmlns="b4888e16-e659-4862-bf1f-47ce16bd783b">Yellow</ClassroomColour>
    <Linkedresourcestest xmlns="b4888e16-e659-4862-bf1f-47ce16bd783b" xsi:nil="true"/>
    <LinkedResources xmlns="b4888e16-e659-4862-bf1f-47ce16bd783b">
      <Url xsi:nil="true"/>
      <Description xsi:nil="true"/>
    </LinkedResources>
    <ResourceDescription xmlns="b4888e16-e659-4862-bf1f-47ce16bd783b">Interactive resource to support identification of multiplication patterns on a hundred square.</ResourceDescription>
    <Resourcetype xmlns="b4888e16-e659-4862-bf1f-47ce16bd783b">Digital Template</Resourcetype>
  </documentManagement>
</p:properties>
</file>

<file path=customXml/itemProps1.xml><?xml version="1.0" encoding="utf-8"?>
<ds:datastoreItem xmlns:ds="http://schemas.openxmlformats.org/officeDocument/2006/customXml" ds:itemID="{1A91306D-795A-427E-A922-77B48E2A01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9C3B31-85BA-4D02-BDE5-93612C9C5E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888e16-e659-4862-bf1f-47ce16bd783b"/>
    <ds:schemaRef ds:uri="0e5d574d-2439-459d-83f9-e7b36e52a1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31D4CF-F90A-46BA-BFD3-37C9CCBC64CD}">
  <ds:schemaRefs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metadata/properties"/>
    <ds:schemaRef ds:uri="0e5d574d-2439-459d-83f9-e7b36e52a1ee"/>
    <ds:schemaRef ds:uri="http://purl.org/dc/terms/"/>
    <ds:schemaRef ds:uri="http://schemas.openxmlformats.org/package/2006/metadata/core-properties"/>
    <ds:schemaRef ds:uri="b4888e16-e659-4862-bf1f-47ce16bd783b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362</Words>
  <Application>Microsoft Office PowerPoint</Application>
  <PresentationFormat>Widescreen</PresentationFormat>
  <Paragraphs>199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 Lanarkshire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Multiplication and Division</dc:subject>
  <dc:creator>Mrs Chand</dc:creator>
  <cp:lastModifiedBy>Mrs Lynch</cp:lastModifiedBy>
  <cp:revision>14</cp:revision>
  <dcterms:created xsi:type="dcterms:W3CDTF">2023-04-18T10:06:36Z</dcterms:created>
  <dcterms:modified xsi:type="dcterms:W3CDTF">2023-09-20T09:12:20Z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0x01010002E3FB0840619E4DA75E53703A2D75DE</vt:lpwstr>
  </property>
  <property fmtid="{D5CDD505-2E9C-101B-9397-08002B2CF9AE}" pid="3" name="MediaServiceImageTags">
    <vt:lpwstr/>
  </property>
</Properties>
</file>