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8" r:id="rId5"/>
    <p:sldId id="263" r:id="rId6"/>
    <p:sldId id="264" r:id="rId7"/>
    <p:sldId id="267" r:id="rId8"/>
    <p:sldId id="268" r:id="rId9"/>
    <p:sldId id="26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99FF"/>
    <a:srgbClr val="FFCCFF"/>
    <a:srgbClr val="99CCFF"/>
    <a:srgbClr val="99FFCC"/>
    <a:srgbClr val="66FF99"/>
    <a:srgbClr val="FFCC66"/>
    <a:srgbClr val="FFFFCC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3B8A4-A83E-4173-8923-5F8EFDA57318}" v="177" dt="2023-06-01T10:55:11.311"/>
    <p1510:client id="{A44A566D-AC6E-4DF7-9877-562678CB2AFB}" v="61" dt="2023-09-04T11:31:10.247"/>
    <p1510:client id="{BD3782EE-4066-4D8C-9713-52DD98E8D167}" v="2" dt="2023-09-04T11:26:50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329C-51CE-4C23-8E71-56538228FB8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8775-62F4-46D6-849F-607A7F07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8E76-C5CD-25D8-0A62-7CF1ACE1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A90F-F68A-ED71-E744-DE9F8925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77EE-85FB-C645-9B5C-14A397B5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05B-C5FD-EC7C-E7DD-56CB66A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6720-40B0-BD47-8CC9-65F9890D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99E-42BF-0F50-30E4-0FC98FC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CC06-3F51-B0D5-296D-FA1C4769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D18-6FC3-1834-6343-82D3D25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83BD-C2F8-DC83-D1D0-997DC3E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1431-618C-DA81-F9AC-6285F2B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E1A0-8478-1A5D-F11A-683522A2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DC481-9439-F3F6-5DD7-761A7352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324-C500-C606-BD35-C95F8D01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84E7-7D0B-64C3-4061-BAF2E3E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75C-981F-62F6-CA9E-55AD4AB9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5A0-3478-6C29-9D53-CC6375E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7053-2F27-EFF0-D48F-889A5B73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BBD-ACD6-ECA3-8D96-0410DD8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665E-7021-949F-04F4-4DA342D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D3E-8EE5-FFBF-548E-AA0A77B7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465F-06DA-5451-B78B-D253FB7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31A5-692B-ABAC-0F74-4A7447B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30D-4458-159B-9567-52F9C12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F3D3-18D3-7257-5F1D-06E3E35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37CB-5F1D-BB69-AFA9-0745D32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279-BC0C-0FDB-6A99-F04CE8B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978B-2BB2-A83B-EF56-E38925615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66AE-7C93-71BA-9E9D-144D33D3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4E72-23BE-C131-716F-B0AAFF72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3C7-2D24-F95F-EE08-05F5D9D9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8916C-CDB0-D944-2EE3-0719FD62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F928-6CAA-9C3B-EC54-2000303A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0F9-C57E-30EA-F770-3AC4C6A9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7900-A605-9B60-544C-A167443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94DF-2D27-0E76-9B5C-87CCCF4E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0DE27-A551-AC3E-E36F-7229BF04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0142-130D-C5A8-5871-29706DA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96819-F0AD-13D3-D430-67369684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F5AD-20F2-BADF-E252-F62B93F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F0CA-9D91-B57F-D0BB-6B60F02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35124-CF2F-B952-DD47-EAAFB9F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93E4-D11D-2B68-CA2C-176D59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74CF-1B2E-ADF1-6197-2D2391CA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6FF3E-7782-08B4-A88C-24D03B3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86669-3182-376B-92BA-41E10E7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5E1-887C-40A3-0749-62A1BD9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23-02A0-714F-BCBA-2FBB69DC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164-962B-5E2E-83AD-AD10C9C7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FEBE1-BF48-9AA2-7A50-D1E41231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3518-681B-EA0E-5506-D598A1E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CE17-C551-B4D2-AB51-402691B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627B-DB77-793B-98C9-A1CFB8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649-8D4F-1C1D-7409-0FBC36FE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ADC-500C-7AB6-451B-6DD86AB85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E316-3A39-E320-FBF9-1BFFB538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609F-5FB6-428C-CDED-E3C4039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F88B-3254-233B-E655-7B9E2DC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0CC-4C17-9135-254C-65258C9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0A8-28DC-8355-692F-AFAA41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5E2F-ABE6-72AB-4ACF-08EEFFEE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D486-FEBA-A8AC-F452-3C818B9D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432F-16F4-13EE-6808-F31CD2A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91FF-CB00-580A-FF47-189D8E4F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D94F6F-5C2D-61A0-6B7C-2F5B9F4270DA}"/>
              </a:ext>
            </a:extLst>
          </p:cNvPr>
          <p:cNvSpPr txBox="1"/>
          <p:nvPr/>
        </p:nvSpPr>
        <p:spPr>
          <a:xfrm>
            <a:off x="2636911" y="1980837"/>
            <a:ext cx="492486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Hundred Squares</a:t>
            </a:r>
          </a:p>
        </p:txBody>
      </p:sp>
      <p:pic>
        <p:nvPicPr>
          <p:cNvPr id="6" name="Picture 6" descr="image">
            <a:extLst>
              <a:ext uri="{FF2B5EF4-FFF2-40B4-BE49-F238E27FC236}">
                <a16:creationId xmlns:a16="http://schemas.microsoft.com/office/drawing/2014/main" id="{EC4CA4E1-4777-1176-06D3-AF7AB0EC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11713"/>
            <a:ext cx="3344638" cy="33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070714" y="402467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666836" y="601504"/>
            <a:ext cx="4668514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Learning Intention</a:t>
            </a:r>
            <a:endParaRPr lang="en-GB" sz="3400" dirty="0">
              <a:latin typeface="Century Gothic"/>
            </a:endParaRPr>
          </a:p>
          <a:p>
            <a:endParaRPr lang="en-GB" sz="3400" b="1" dirty="0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593332" y="1429050"/>
            <a:ext cx="1088290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Century Gothic"/>
              </a:rPr>
              <a:t>We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are 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Century Gothic"/>
              </a:rPr>
              <a:t>learning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to </a:t>
            </a:r>
            <a:r>
              <a:rPr lang="en-GB" sz="2200" b="1" dirty="0">
                <a:solidFill>
                  <a:srgbClr val="000000"/>
                </a:solidFill>
                <a:latin typeface="Century Gothic"/>
              </a:rPr>
              <a:t>use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 mental maths strategies to </a:t>
            </a:r>
            <a:r>
              <a:rPr lang="en-GB" sz="2200" b="1" dirty="0">
                <a:solidFill>
                  <a:srgbClr val="000000"/>
                </a:solidFill>
                <a:latin typeface="Century Gothic"/>
              </a:rPr>
              <a:t>build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 problem solving and reasoning skills.</a:t>
            </a:r>
            <a:endParaRPr lang="en-US" sz="2200" dirty="0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CF0E430-D4A5-B1AA-ABD0-36FD6319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784" y="583700"/>
            <a:ext cx="576162" cy="5761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B170B3-D7B5-6769-546E-A3D1AF81EF4D}"/>
              </a:ext>
            </a:extLst>
          </p:cNvPr>
          <p:cNvSpPr/>
          <p:nvPr/>
        </p:nvSpPr>
        <p:spPr>
          <a:xfrm>
            <a:off x="593332" y="2767922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72E537-E101-09C1-6201-A3063B031BAA}"/>
              </a:ext>
            </a:extLst>
          </p:cNvPr>
          <p:cNvSpPr/>
          <p:nvPr/>
        </p:nvSpPr>
        <p:spPr>
          <a:xfrm>
            <a:off x="4998922" y="2567183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502A7-A282-0710-69E4-F41602849632}"/>
              </a:ext>
            </a:extLst>
          </p:cNvPr>
          <p:cNvSpPr txBox="1"/>
          <p:nvPr/>
        </p:nvSpPr>
        <p:spPr>
          <a:xfrm>
            <a:off x="715766" y="2757835"/>
            <a:ext cx="466851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Success Criteria</a:t>
            </a:r>
            <a:endParaRPr lang="en-US" sz="3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D91B31-CDA3-BA58-5CBF-7CA58B127028}"/>
              </a:ext>
            </a:extLst>
          </p:cNvPr>
          <p:cNvSpPr txBox="1"/>
          <p:nvPr/>
        </p:nvSpPr>
        <p:spPr>
          <a:xfrm>
            <a:off x="594139" y="3631095"/>
            <a:ext cx="890546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91919"/>
                </a:solidFill>
                <a:latin typeface="Century Gothic"/>
                <a:cs typeface="Segoe UI"/>
              </a:rPr>
              <a:t>Explain</a:t>
            </a:r>
            <a:r>
              <a:rPr lang="en-US" sz="2200" dirty="0">
                <a:solidFill>
                  <a:srgbClr val="191919"/>
                </a:solidFill>
                <a:latin typeface="Century Gothic"/>
                <a:cs typeface="Segoe UI"/>
              </a:rPr>
              <a:t> my reasoning behind number calculations.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latin typeface="Century Gothic" panose="020B0502020202020204" pitchFamily="34" charset="0"/>
              </a:rPr>
              <a:t>M</a:t>
            </a:r>
            <a:r>
              <a:rPr lang="en-GB" sz="2200" b="1" dirty="0">
                <a:effectLst/>
                <a:latin typeface="Century Gothic" panose="020B0502020202020204" pitchFamily="34" charset="0"/>
              </a:rPr>
              <a:t>entally</a:t>
            </a:r>
            <a:r>
              <a:rPr lang="en-GB" sz="2200" b="0" dirty="0">
                <a:effectLst/>
                <a:latin typeface="Century Gothic" panose="020B0502020202020204" pitchFamily="34" charset="0"/>
              </a:rPr>
              <a:t> solve computation problems.</a:t>
            </a:r>
            <a:endParaRPr lang="en-US" sz="2200" b="1" dirty="0">
              <a:solidFill>
                <a:srgbClr val="191919"/>
              </a:solidFill>
              <a:latin typeface="Century Gothic" panose="020B0502020202020204" pitchFamily="34" charset="0"/>
              <a:cs typeface="Segoe U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B5AF64-6379-FA62-C095-9FBE7158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753" y="2750015"/>
            <a:ext cx="548640" cy="54864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CE984F4-C2B4-8291-1D72-8CAF69916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7424" y="2085654"/>
            <a:ext cx="3717034" cy="36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5" y="347100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4777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64544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591498" y="2060471"/>
            <a:ext cx="1088290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/>
              </a:rPr>
              <a:t>We will be learning to solve numeracy calculations mentally and explain how we came to our answers.</a:t>
            </a:r>
            <a:r>
              <a:rPr lang="en-GB" sz="2400" dirty="0">
                <a:solidFill>
                  <a:srgbClr val="404040"/>
                </a:solidFill>
                <a:latin typeface="Century Gothic"/>
              </a:rPr>
              <a:t> </a:t>
            </a:r>
            <a:endParaRPr lang="en-GB" sz="2400" b="0" i="0" u="none" strike="noStrike" dirty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/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GB" sz="2400" b="0" i="0" dirty="0">
                <a:solidFill>
                  <a:srgbClr val="404040"/>
                </a:solidFill>
                <a:effectLst/>
                <a:latin typeface="Century Gothic"/>
              </a:rPr>
              <a:t>Use this resource to </a:t>
            </a:r>
            <a:r>
              <a:rPr lang="en-GB" sz="2400" dirty="0">
                <a:solidFill>
                  <a:srgbClr val="404040"/>
                </a:solidFill>
                <a:latin typeface="Century Gothic"/>
              </a:rPr>
              <a:t>help you explain your ideas.</a:t>
            </a:r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ABD43-4A26-0B56-6114-EFD2093C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7A8E7C4-ECD9-F791-A57B-71E5476EF9E9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BD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4714C0-6944-0709-B2B9-F646F1DAABF4}"/>
              </a:ext>
            </a:extLst>
          </p:cNvPr>
          <p:cNvSpPr txBox="1"/>
          <p:nvPr/>
        </p:nvSpPr>
        <p:spPr>
          <a:xfrm>
            <a:off x="10468429" y="541438"/>
            <a:ext cx="1528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Click </a:t>
            </a:r>
            <a:r>
              <a:rPr lang="en-GB" sz="1200" b="1" dirty="0">
                <a:latin typeface="Century Gothic" panose="020B0502020202020204" pitchFamily="34" charset="0"/>
              </a:rPr>
              <a:t>file</a:t>
            </a:r>
            <a:r>
              <a:rPr lang="en-GB" sz="1200" dirty="0">
                <a:latin typeface="Century Gothic" panose="020B0502020202020204" pitchFamily="34" charset="0"/>
              </a:rPr>
              <a:t>, </a:t>
            </a:r>
            <a:r>
              <a:rPr lang="en-GB" sz="1200" b="1" dirty="0">
                <a:latin typeface="Century Gothic" panose="020B0502020202020204" pitchFamily="34" charset="0"/>
              </a:rPr>
              <a:t>save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as</a:t>
            </a:r>
            <a:r>
              <a:rPr lang="en-GB" sz="1200" dirty="0">
                <a:latin typeface="Century Gothic" panose="020B0502020202020204" pitchFamily="34" charset="0"/>
              </a:rPr>
              <a:t>, </a:t>
            </a:r>
            <a:r>
              <a:rPr lang="en-GB" sz="1200" b="1" dirty="0">
                <a:latin typeface="Century Gothic" panose="020B0502020202020204" pitchFamily="34" charset="0"/>
              </a:rPr>
              <a:t>download a copy</a:t>
            </a:r>
            <a:r>
              <a:rPr lang="en-GB" sz="1200" dirty="0">
                <a:latin typeface="Century Gothic" panose="020B0502020202020204" pitchFamily="34" charset="0"/>
              </a:rPr>
              <a:t> to complete this activity. 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85EB8F-9553-DC72-BC34-2A80E8D5FE4F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BD7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32A236-A23F-39D0-A14F-08DC9F9D1EFB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5B6877-9FAF-B0D3-9E5E-CB1FD964E6ED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A255309-5EA8-7442-400B-6F804BD26A76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BD7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403784" y="362817"/>
            <a:ext cx="3931909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568172" y="314980"/>
            <a:ext cx="38578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Multiples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BDB8703-367E-0AC3-114B-8AF5BEF96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3277"/>
              </p:ext>
            </p:extLst>
          </p:nvPr>
        </p:nvGraphicFramePr>
        <p:xfrm>
          <a:off x="5457056" y="530290"/>
          <a:ext cx="6331160" cy="5167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16">
                  <a:extLst>
                    <a:ext uri="{9D8B030D-6E8A-4147-A177-3AD203B41FA5}">
                      <a16:colId xmlns:a16="http://schemas.microsoft.com/office/drawing/2014/main" val="81136976"/>
                    </a:ext>
                  </a:extLst>
                </a:gridCol>
                <a:gridCol w="633116">
                  <a:extLst>
                    <a:ext uri="{9D8B030D-6E8A-4147-A177-3AD203B41FA5}">
                      <a16:colId xmlns:a16="http://schemas.microsoft.com/office/drawing/2014/main" val="4077811739"/>
                    </a:ext>
                  </a:extLst>
                </a:gridCol>
                <a:gridCol w="633116">
                  <a:extLst>
                    <a:ext uri="{9D8B030D-6E8A-4147-A177-3AD203B41FA5}">
                      <a16:colId xmlns:a16="http://schemas.microsoft.com/office/drawing/2014/main" val="1653395867"/>
                    </a:ext>
                  </a:extLst>
                </a:gridCol>
                <a:gridCol w="633116">
                  <a:extLst>
                    <a:ext uri="{9D8B030D-6E8A-4147-A177-3AD203B41FA5}">
                      <a16:colId xmlns:a16="http://schemas.microsoft.com/office/drawing/2014/main" val="351612244"/>
                    </a:ext>
                  </a:extLst>
                </a:gridCol>
                <a:gridCol w="633116">
                  <a:extLst>
                    <a:ext uri="{9D8B030D-6E8A-4147-A177-3AD203B41FA5}">
                      <a16:colId xmlns:a16="http://schemas.microsoft.com/office/drawing/2014/main" val="1680098292"/>
                    </a:ext>
                  </a:extLst>
                </a:gridCol>
                <a:gridCol w="633116">
                  <a:extLst>
                    <a:ext uri="{9D8B030D-6E8A-4147-A177-3AD203B41FA5}">
                      <a16:colId xmlns:a16="http://schemas.microsoft.com/office/drawing/2014/main" val="3378540437"/>
                    </a:ext>
                  </a:extLst>
                </a:gridCol>
                <a:gridCol w="633116">
                  <a:extLst>
                    <a:ext uri="{9D8B030D-6E8A-4147-A177-3AD203B41FA5}">
                      <a16:colId xmlns:a16="http://schemas.microsoft.com/office/drawing/2014/main" val="2084951539"/>
                    </a:ext>
                  </a:extLst>
                </a:gridCol>
                <a:gridCol w="633116">
                  <a:extLst>
                    <a:ext uri="{9D8B030D-6E8A-4147-A177-3AD203B41FA5}">
                      <a16:colId xmlns:a16="http://schemas.microsoft.com/office/drawing/2014/main" val="1194947729"/>
                    </a:ext>
                  </a:extLst>
                </a:gridCol>
                <a:gridCol w="526497">
                  <a:extLst>
                    <a:ext uri="{9D8B030D-6E8A-4147-A177-3AD203B41FA5}">
                      <a16:colId xmlns:a16="http://schemas.microsoft.com/office/drawing/2014/main" val="2542905092"/>
                    </a:ext>
                  </a:extLst>
                </a:gridCol>
                <a:gridCol w="739735">
                  <a:extLst>
                    <a:ext uri="{9D8B030D-6E8A-4147-A177-3AD203B41FA5}">
                      <a16:colId xmlns:a16="http://schemas.microsoft.com/office/drawing/2014/main" val="334774065"/>
                    </a:ext>
                  </a:extLst>
                </a:gridCol>
              </a:tblGrid>
              <a:tr h="51674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29979"/>
                  </a:ext>
                </a:extLst>
              </a:tr>
              <a:tr h="51674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04368"/>
                  </a:ext>
                </a:extLst>
              </a:tr>
              <a:tr h="51674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457362"/>
                  </a:ext>
                </a:extLst>
              </a:tr>
              <a:tr h="51674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738560"/>
                  </a:ext>
                </a:extLst>
              </a:tr>
              <a:tr h="51674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06693"/>
                  </a:ext>
                </a:extLst>
              </a:tr>
              <a:tr h="51674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072599"/>
                  </a:ext>
                </a:extLst>
              </a:tr>
              <a:tr h="51674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465780"/>
                  </a:ext>
                </a:extLst>
              </a:tr>
              <a:tr h="51674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948396"/>
                  </a:ext>
                </a:extLst>
              </a:tr>
              <a:tr h="51674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12384"/>
                  </a:ext>
                </a:extLst>
              </a:tr>
              <a:tr h="51674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43084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C214E3-F275-4F75-7098-4B20012DCC0A}"/>
              </a:ext>
            </a:extLst>
          </p:cNvPr>
          <p:cNvSpPr txBox="1"/>
          <p:nvPr/>
        </p:nvSpPr>
        <p:spPr>
          <a:xfrm>
            <a:off x="403784" y="978370"/>
            <a:ext cx="3857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Drag the coloured block below to cover all numbers that are multiples of the…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0E7273A-6D2C-D548-C6D5-FC1E9DDE8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07" t="9592" r="23007" b="9592"/>
          <a:stretch/>
        </p:blipFill>
        <p:spPr>
          <a:xfrm>
            <a:off x="833080" y="2037966"/>
            <a:ext cx="2946678" cy="2939672"/>
          </a:xfrm>
          <a:prstGeom prst="ellipse">
            <a:avLst/>
          </a:prstGeom>
        </p:spPr>
      </p:pic>
      <p:sp>
        <p:nvSpPr>
          <p:cNvPr id="40" name="Play Pause">
            <a:extLst>
              <a:ext uri="{FF2B5EF4-FFF2-40B4-BE49-F238E27FC236}">
                <a16:creationId xmlns:a16="http://schemas.microsoft.com/office/drawing/2014/main" id="{D4258AC6-8DD0-99D7-0E26-BB64DA814DDA}"/>
              </a:ext>
            </a:extLst>
          </p:cNvPr>
          <p:cNvSpPr/>
          <p:nvPr/>
        </p:nvSpPr>
        <p:spPr>
          <a:xfrm>
            <a:off x="1777299" y="2983820"/>
            <a:ext cx="1058239" cy="10479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ym typeface="Webdings" panose="05030102010509060703" pitchFamily="18" charset="2"/>
              </a:rPr>
              <a:t></a:t>
            </a:r>
            <a:endParaRPr lang="en-GB" sz="2000" dirty="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2F22569F-C62C-38CD-94CF-6CAF8FDEE0EC}"/>
              </a:ext>
            </a:extLst>
          </p:cNvPr>
          <p:cNvSpPr/>
          <p:nvPr/>
        </p:nvSpPr>
        <p:spPr>
          <a:xfrm>
            <a:off x="-967990" y="3147893"/>
            <a:ext cx="1791569" cy="5198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4F1138-7DB7-8CDC-745A-EA9E91F9BA37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F17F300-15E8-A07C-42CB-30605412A30E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85EA15-FB3C-56EB-D727-64A290FED12A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2DFE06-EA72-659F-947E-D56F67BBF291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E7F650-C043-CF23-EC74-0C365D99629B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E507CD9-D1C7-394A-3232-796CDB10A78E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448FB43-0604-0D21-4200-D2FCCF64CC1F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80916C8-EE45-F716-63BE-68867FEF834B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FB9C885-F5D2-87AF-14CF-E0B5CE4A1DDA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0C5174D-3678-8198-AB26-942DE4308A9C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B999B17-A2DE-0B85-D044-A60402A52B8D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731660F-B7FF-7715-8B6A-BDB4C8D6766E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EFAF95-0513-D1B0-FC05-CB8E12279674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B70667C-AC4E-00BF-F602-92B795219C35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16E51B-D117-3B6D-2D4C-74B560F177A9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6FEDA8C-9D40-25CE-9B84-316B3AF21AB9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4225C78-758C-FABC-29A2-12A78928ADB9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0842902-5968-9F29-2BFE-C13721010FAD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C81EC5E-10FE-8BF3-63EE-178D96766C44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1FB5DFA-441F-1568-9461-B48A433D17C5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D96F1B4-55D9-BE00-445B-B3D1F0BA27FE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B887638-8D10-3F1D-96FE-C32541C293BD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8BF3895-E181-5C2B-7566-6F8D86B44074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8441F85-C720-CF8D-36BD-23B738BAD59B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A87DF30-179A-6660-77E6-6F61DB553163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A866D0B-6AAE-DCC5-6D93-D20C5F4E17C6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F4EF133-F8D0-F646-9790-38C4D6E7CAA3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F6B8210-7733-DD48-7ECA-D4232674E77A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7A30CC7-E518-6849-78D5-955CB58547BD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22A9C8E-B6E5-7627-DA04-3094D5A7CB02}"/>
              </a:ext>
            </a:extLst>
          </p:cNvPr>
          <p:cNvSpPr/>
          <p:nvPr/>
        </p:nvSpPr>
        <p:spPr>
          <a:xfrm>
            <a:off x="560309" y="5351682"/>
            <a:ext cx="638944" cy="527948"/>
          </a:xfrm>
          <a:prstGeom prst="rect">
            <a:avLst/>
          </a:prstGeom>
          <a:solidFill>
            <a:srgbClr val="99FFCC">
              <a:alpha val="48000"/>
            </a:srgbClr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02DB068-FB35-4072-BFAC-ECE0BB83D4B5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7CE3EC8-55B6-FCA1-3B3B-9EA9531F047E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93D45E4-5213-1C29-FA73-C1B781EB664B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5D7366-060C-4A25-5329-742D29AC92B1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879A7AE-1499-B768-0FDC-295A4BCFF57A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F56A24B-C13F-7EDA-0560-5FB81E6FBE2B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B114FA6-01FB-FF36-1EBB-D7EFECDAF097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B57333-EB63-2AC0-D5EF-01B63681B291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022E3A4-3172-F870-E736-A02D10B59C98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7B54722-D491-AF5E-6C3E-6A2B892DE9EF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BA04E4A-033E-8B20-9617-C22232451B3D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B127530-BBCD-17E0-9E69-AD6ABF213359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AEBC1F5-1BC6-44F3-6EA3-DA2FC74B3113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1AC2F8E-7ED0-1583-D54F-D82151656F8A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71AAA5A-F98F-9F2D-4A71-DABBB17C5D91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591E677-5524-2534-2996-5F8AD7B35960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82D2FF8-DF8E-3A65-3D5D-F3CF24D8ABBA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BEA0BC3-1C36-19D2-20D4-0EBD86EA44C0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07E7EE0-847E-A2FC-C07C-9CD225556798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2240686-3211-6270-7B26-991BE49039F6}"/>
              </a:ext>
            </a:extLst>
          </p:cNvPr>
          <p:cNvSpPr/>
          <p:nvPr/>
        </p:nvSpPr>
        <p:spPr>
          <a:xfrm>
            <a:off x="1504528" y="5341551"/>
            <a:ext cx="638944" cy="527948"/>
          </a:xfrm>
          <a:prstGeom prst="rect">
            <a:avLst/>
          </a:prstGeom>
          <a:solidFill>
            <a:srgbClr val="99CCFF">
              <a:alpha val="47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68D715B-D410-426D-F3B7-3878FE5E7027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8A6B03B-B946-C3CA-5E13-831C69FCCFC9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6418B41-DEFE-9491-9D9A-1BFB037710FD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039A620-F14E-A4CC-A79A-1A426E9DC974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02AE539-15C7-7970-A48A-5478E33414A5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DF516B4-9A9D-51DE-EBA5-195E957D2714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C8EF25E-B2F0-5226-5081-884DFAC44449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A8D32C2-E459-98DD-A927-88E8E8252652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5DD1B28-DAA6-89A8-9F11-1A1F4A13C873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E3E8958-57E5-B0B5-B2D6-2ECFB03E4F3A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7EAF3B1-9070-F2D9-11C0-8D592028C8B2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B57ADFA-4D1D-60E6-DF37-83AAFAA57A91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D5B7175-EDE2-D433-E01B-83A28443ABFA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9CE4925-2D0A-F862-C353-66DAC2058647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AABA44A-4308-0FC2-EA82-6DCF66A5F60B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0BCC16C-DD0F-DC98-1D92-3F34C18F685E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C804F13-9786-955F-C05F-BD4924999CEB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938EDF9-682B-1D9D-DCB3-63382064A173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633CFDA-1EE9-FB03-7FD3-9A41C49AA849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C579497-0CFB-464F-3E1F-EC6234969629}"/>
              </a:ext>
            </a:extLst>
          </p:cNvPr>
          <p:cNvSpPr/>
          <p:nvPr/>
        </p:nvSpPr>
        <p:spPr>
          <a:xfrm>
            <a:off x="2448747" y="5346616"/>
            <a:ext cx="638944" cy="527948"/>
          </a:xfrm>
          <a:prstGeom prst="rect">
            <a:avLst/>
          </a:prstGeom>
          <a:solidFill>
            <a:srgbClr val="FFCCFF">
              <a:alpha val="4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9E3097C-8277-82FC-86A7-5FD977D32434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0C9B6B2-0CAA-D3F2-49C7-80FD90A139E4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1A95DA8-B6BE-ED15-3070-61B7390E6B29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266C49D-007A-8CAE-1609-9247B884D4D2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4FEC56D-9F7D-F16F-3E5C-06F560F148C3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DA843AF-D1DE-6120-143A-1C69C349BC5C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F97A6A9-7F38-6A4F-9375-4CE1C7BE3878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23A8C5F-F7D2-691A-FB7B-C804828A12EC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4999E46-5DDE-B091-5FBC-F2D97104D4A0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69A0ECA-60EA-D0B0-505B-193D92D63831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5689D13-6516-ADB0-3439-0B0CFDD49E3D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926CBE3-0F1D-AAA0-8A0F-37AE41D1F9B8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1966030-B4A3-2073-9953-104FE51A95C3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293AC2B-8288-2BF2-5062-7A7FF851E2C8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BCDEBD35-2782-C6B0-ACE7-021C9FC84D2B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9397F59F-4E66-CF46-797A-2A54BF580D10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B22C754-8623-47EE-0F87-AEA9D6EDF502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9105D9E6-6BB6-EC69-23BD-4EACE42C7E73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A9F62AE-C5D7-0788-81A0-66A91669CB86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7A6BC8C-9987-D687-4518-0190187CB46C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B612B7A-AA02-FBEC-A7AA-396FE2DCC726}"/>
              </a:ext>
            </a:extLst>
          </p:cNvPr>
          <p:cNvSpPr/>
          <p:nvPr/>
        </p:nvSpPr>
        <p:spPr>
          <a:xfrm>
            <a:off x="3392220" y="5333947"/>
            <a:ext cx="638944" cy="527948"/>
          </a:xfrm>
          <a:prstGeom prst="rect">
            <a:avLst/>
          </a:prstGeom>
          <a:solidFill>
            <a:srgbClr val="CC99FF">
              <a:alpha val="47000"/>
            </a:srgbClr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0319D41-671B-F186-A164-71BED907FED8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5E244A3-F70E-1AD0-1A0A-DFACFD9F496B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8D33C20-9663-0E90-0F50-01EC6D218A60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4469684-B0B0-ADDF-D54E-707968C9BA31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1330658-98AC-1942-2A70-895E8AEC786F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4F6592F-1946-17D6-B7F3-A30C949A5D68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D1AFD55-9782-41E2-D0DD-422290C178B3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571570E-FD61-13F1-D981-B0581963D869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7C3973F-C2FF-B29A-EB7D-1805598D138D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1E1BD42-4924-E602-29AA-7C1F8EF4356B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283343E-CEFD-5F15-8A60-95EAB45FE575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3FF1478-62A8-058F-527A-CDDBF8BF7B6E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9C92320F-C414-5906-9D7D-648FE24ACB5D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12AE30F8-2154-F0BB-FCBD-4C00184F52F8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9A3FA946-2D8C-9F90-9D26-739A40AE7174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C0C1ACB7-3045-F5E7-A35D-F942E4C5CF0C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1CEC217E-EC20-F6ED-BC2D-3CFE19A1A4B2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05402F8D-2461-2449-13AA-05A13C98EDC8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F1943648-D896-FA60-8687-68F700BBEF67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915B1EB0-48A0-9945-2DA6-346797A23A74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D1A34C22-84EB-610E-1AA3-D35D10F21BAC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D41EB911-01E4-3161-893C-300A5A038612}"/>
              </a:ext>
            </a:extLst>
          </p:cNvPr>
          <p:cNvSpPr/>
          <p:nvPr/>
        </p:nvSpPr>
        <p:spPr>
          <a:xfrm>
            <a:off x="4335693" y="5333947"/>
            <a:ext cx="638944" cy="527948"/>
          </a:xfrm>
          <a:prstGeom prst="rect">
            <a:avLst/>
          </a:prstGeom>
          <a:solidFill>
            <a:srgbClr val="FF7C80">
              <a:alpha val="47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82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032768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01056"/>
            <a:ext cx="4023003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Self-Assessment</a:t>
            </a:r>
            <a:endParaRPr lang="en-GB" sz="3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200" b="0" i="0" u="none" strike="noStrike" dirty="0">
                <a:solidFill>
                  <a:srgbClr val="404040"/>
                </a:solidFill>
                <a:effectLst/>
                <a:latin typeface="Century Gothic"/>
              </a:rPr>
              <a:t>We will know if we have been successful if we can</a:t>
            </a:r>
            <a:r>
              <a:rPr lang="en-GB" sz="2200" dirty="0">
                <a:solidFill>
                  <a:srgbClr val="404040"/>
                </a:solidFill>
                <a:latin typeface="Century Gothic"/>
              </a:rPr>
              <a:t>:</a:t>
            </a:r>
            <a:endParaRPr lang="en-US" dirty="0"/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6CAE9E-DF75-F16B-D16F-976A1E4C1D77}"/>
              </a:ext>
            </a:extLst>
          </p:cNvPr>
          <p:cNvGrpSpPr/>
          <p:nvPr/>
        </p:nvGrpSpPr>
        <p:grpSpPr>
          <a:xfrm>
            <a:off x="740719" y="3433318"/>
            <a:ext cx="4608878" cy="2221461"/>
            <a:chOff x="8493051" y="1844637"/>
            <a:chExt cx="4191300" cy="2020187"/>
          </a:xfrm>
        </p:grpSpPr>
        <p:sp>
          <p:nvSpPr>
            <p:cNvPr id="9" name="Freeform: Shape 53">
              <a:extLst>
                <a:ext uri="{FF2B5EF4-FFF2-40B4-BE49-F238E27FC236}">
                  <a16:creationId xmlns:a16="http://schemas.microsoft.com/office/drawing/2014/main" id="{6323E42F-39F9-3691-A2CC-DDCBB4B0CF6D}"/>
                </a:ext>
              </a:extLst>
            </p:cNvPr>
            <p:cNvSpPr/>
            <p:nvPr/>
          </p:nvSpPr>
          <p:spPr>
            <a:xfrm rot="5400000">
              <a:off x="11136832" y="953525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Freeform: Shape 54">
              <a:extLst>
                <a:ext uri="{FF2B5EF4-FFF2-40B4-BE49-F238E27FC236}">
                  <a16:creationId xmlns:a16="http://schemas.microsoft.com/office/drawing/2014/main" id="{B81B9A8C-65B3-B866-54E1-27D60DCB7194}"/>
                </a:ext>
              </a:extLst>
            </p:cNvPr>
            <p:cNvSpPr/>
            <p:nvPr/>
          </p:nvSpPr>
          <p:spPr>
            <a:xfrm rot="5400000">
              <a:off x="11136832" y="1592357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Freeform: Shape 55">
              <a:extLst>
                <a:ext uri="{FF2B5EF4-FFF2-40B4-BE49-F238E27FC236}">
                  <a16:creationId xmlns:a16="http://schemas.microsoft.com/office/drawing/2014/main" id="{E2373D40-3105-D650-ECB0-69850E731127}"/>
                </a:ext>
              </a:extLst>
            </p:cNvPr>
            <p:cNvSpPr/>
            <p:nvPr/>
          </p:nvSpPr>
          <p:spPr>
            <a:xfrm rot="5400000">
              <a:off x="11136832" y="2191171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Freeform: Shape 56">
              <a:extLst>
                <a:ext uri="{FF2B5EF4-FFF2-40B4-BE49-F238E27FC236}">
                  <a16:creationId xmlns:a16="http://schemas.microsoft.com/office/drawing/2014/main" id="{08DED620-BEFD-4895-F7F8-A1C036A4A4E7}"/>
                </a:ext>
              </a:extLst>
            </p:cNvPr>
            <p:cNvSpPr/>
            <p:nvPr/>
          </p:nvSpPr>
          <p:spPr>
            <a:xfrm flipH="1">
              <a:off x="9892417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id="{6C99EA6F-DBC3-DB5A-9302-D16E124C507C}"/>
                </a:ext>
              </a:extLst>
            </p:cNvPr>
            <p:cNvSpPr/>
            <p:nvPr/>
          </p:nvSpPr>
          <p:spPr>
            <a:xfrm>
              <a:off x="8503242" y="320272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Freeform: Shape 58">
              <a:extLst>
                <a:ext uri="{FF2B5EF4-FFF2-40B4-BE49-F238E27FC236}">
                  <a16:creationId xmlns:a16="http://schemas.microsoft.com/office/drawing/2014/main" id="{1CF7CA24-441B-6071-BB2D-2DCB9C79AED8}"/>
                </a:ext>
              </a:extLst>
            </p:cNvPr>
            <p:cNvSpPr/>
            <p:nvPr/>
          </p:nvSpPr>
          <p:spPr>
            <a:xfrm>
              <a:off x="8493051" y="260526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Freeform: Shape 61">
              <a:extLst>
                <a:ext uri="{FF2B5EF4-FFF2-40B4-BE49-F238E27FC236}">
                  <a16:creationId xmlns:a16="http://schemas.microsoft.com/office/drawing/2014/main" id="{808691A0-9277-D122-2BA2-378DE090DBB6}"/>
                </a:ext>
              </a:extLst>
            </p:cNvPr>
            <p:cNvSpPr/>
            <p:nvPr/>
          </p:nvSpPr>
          <p:spPr>
            <a:xfrm flipH="1">
              <a:off x="9892417" y="324545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Freeform: Shape 62">
              <a:extLst>
                <a:ext uri="{FF2B5EF4-FFF2-40B4-BE49-F238E27FC236}">
                  <a16:creationId xmlns:a16="http://schemas.microsoft.com/office/drawing/2014/main" id="{2BDFB13B-3397-E1FB-2C5A-F6851D7ED95E}"/>
                </a:ext>
              </a:extLst>
            </p:cNvPr>
            <p:cNvSpPr/>
            <p:nvPr/>
          </p:nvSpPr>
          <p:spPr>
            <a:xfrm flipH="1">
              <a:off x="9883555" y="264664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Freeform: Shape 67">
              <a:extLst>
                <a:ext uri="{FF2B5EF4-FFF2-40B4-BE49-F238E27FC236}">
                  <a16:creationId xmlns:a16="http://schemas.microsoft.com/office/drawing/2014/main" id="{3269F392-E419-F8BF-95ED-E1508D54954E}"/>
                </a:ext>
              </a:extLst>
            </p:cNvPr>
            <p:cNvSpPr/>
            <p:nvPr/>
          </p:nvSpPr>
          <p:spPr>
            <a:xfrm>
              <a:off x="8494380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814A034-E711-BAE1-331F-4FBDD8360781}"/>
                </a:ext>
              </a:extLst>
            </p:cNvPr>
            <p:cNvSpPr/>
            <p:nvPr/>
          </p:nvSpPr>
          <p:spPr>
            <a:xfrm>
              <a:off x="9047644" y="1844637"/>
              <a:ext cx="1034903" cy="20201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96F7B4E-4B06-5D7A-6F21-DEA2C00C6679}"/>
                </a:ext>
              </a:extLst>
            </p:cNvPr>
            <p:cNvSpPr/>
            <p:nvPr/>
          </p:nvSpPr>
          <p:spPr>
            <a:xfrm>
              <a:off x="9107895" y="1902230"/>
              <a:ext cx="914400" cy="1905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8BA08A-4A26-A41E-E2BD-6DE0A3051D90}"/>
                </a:ext>
              </a:extLst>
            </p:cNvPr>
            <p:cNvSpPr/>
            <p:nvPr/>
          </p:nvSpPr>
          <p:spPr>
            <a:xfrm>
              <a:off x="9318478" y="2009611"/>
              <a:ext cx="493233" cy="4932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EA24CA-10DD-2CF5-270A-E0E058560633}"/>
                </a:ext>
              </a:extLst>
            </p:cNvPr>
            <p:cNvSpPr/>
            <p:nvPr/>
          </p:nvSpPr>
          <p:spPr>
            <a:xfrm>
              <a:off x="9308217" y="2587053"/>
              <a:ext cx="493233" cy="49323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4C470A-3597-CCB0-BA1B-7FAB8B3AEB9C}"/>
                </a:ext>
              </a:extLst>
            </p:cNvPr>
            <p:cNvSpPr/>
            <p:nvPr/>
          </p:nvSpPr>
          <p:spPr>
            <a:xfrm>
              <a:off x="9308217" y="3164494"/>
              <a:ext cx="493233" cy="493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A4BDD432-4A3D-F652-737C-9CCF9D6A8B6F}"/>
                </a:ext>
              </a:extLst>
            </p:cNvPr>
            <p:cNvSpPr/>
            <p:nvPr/>
          </p:nvSpPr>
          <p:spPr>
            <a:xfrm>
              <a:off x="9365077" y="2068005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1C72047-BA1E-5935-AD57-C686DF3CB6CF}"/>
                </a:ext>
              </a:extLst>
            </p:cNvPr>
            <p:cNvSpPr/>
            <p:nvPr/>
          </p:nvSpPr>
          <p:spPr>
            <a:xfrm>
              <a:off x="9360877" y="265417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44DEF7C0-9AAC-C10E-FDD4-2978AE8CFC49}"/>
                </a:ext>
              </a:extLst>
            </p:cNvPr>
            <p:cNvSpPr/>
            <p:nvPr/>
          </p:nvSpPr>
          <p:spPr>
            <a:xfrm>
              <a:off x="9360598" y="323660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29BE329-5118-94F8-145D-DD1044016462}"/>
                </a:ext>
              </a:extLst>
            </p:cNvPr>
            <p:cNvSpPr txBox="1"/>
            <p:nvPr/>
          </p:nvSpPr>
          <p:spPr>
            <a:xfrm>
              <a:off x="10163251" y="2131712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need more help</a:t>
              </a:r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091BC28B-8057-68F4-F595-8C4FE9F5974F}"/>
                </a:ext>
              </a:extLst>
            </p:cNvPr>
            <p:cNvSpPr txBox="1"/>
            <p:nvPr/>
          </p:nvSpPr>
          <p:spPr>
            <a:xfrm>
              <a:off x="10163251" y="2799204"/>
              <a:ext cx="2419638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am getting there</a:t>
              </a: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2A0F9DAD-2DCE-3CE2-2A56-837D2E4FFD1C}"/>
                </a:ext>
              </a:extLst>
            </p:cNvPr>
            <p:cNvSpPr txBox="1"/>
            <p:nvPr/>
          </p:nvSpPr>
          <p:spPr>
            <a:xfrm>
              <a:off x="10156244" y="3389446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can do this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66854501-0E21-A3B3-3956-8806B96DE3B0}"/>
              </a:ext>
            </a:extLst>
          </p:cNvPr>
          <p:cNvSpPr/>
          <p:nvPr/>
        </p:nvSpPr>
        <p:spPr>
          <a:xfrm>
            <a:off x="5070713" y="398180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8" name="Graphic 37" descr="Clipboard Ticked with solid fill">
            <a:extLst>
              <a:ext uri="{FF2B5EF4-FFF2-40B4-BE49-F238E27FC236}">
                <a16:creationId xmlns:a16="http://schemas.microsoft.com/office/drawing/2014/main" id="{1A296A4D-F81A-9CDD-246A-E8439DE7F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4700" y="532167"/>
            <a:ext cx="646331" cy="6463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49A12A-EEA6-6CCC-1D92-99043DD130B6}"/>
              </a:ext>
            </a:extLst>
          </p:cNvPr>
          <p:cNvSpPr txBox="1"/>
          <p:nvPr/>
        </p:nvSpPr>
        <p:spPr>
          <a:xfrm>
            <a:off x="594139" y="2307120"/>
            <a:ext cx="890546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91919"/>
                </a:solidFill>
                <a:latin typeface="Century Gothic"/>
                <a:cs typeface="Segoe UI"/>
              </a:rPr>
              <a:t>Explain</a:t>
            </a:r>
            <a:r>
              <a:rPr lang="en-US" sz="2200" dirty="0">
                <a:solidFill>
                  <a:srgbClr val="191919"/>
                </a:solidFill>
                <a:latin typeface="Century Gothic"/>
                <a:cs typeface="Segoe UI"/>
              </a:rPr>
              <a:t> my reasoning behind number calculations.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latin typeface="Century Gothic" panose="020B0502020202020204" pitchFamily="34" charset="0"/>
              </a:rPr>
              <a:t>M</a:t>
            </a:r>
            <a:r>
              <a:rPr lang="en-GB" sz="2200" b="1" dirty="0">
                <a:effectLst/>
                <a:latin typeface="Century Gothic" panose="020B0502020202020204" pitchFamily="34" charset="0"/>
              </a:rPr>
              <a:t>entally</a:t>
            </a:r>
            <a:r>
              <a:rPr lang="en-GB" sz="2200" b="0" dirty="0">
                <a:effectLst/>
                <a:latin typeface="Century Gothic" panose="020B0502020202020204" pitchFamily="34" charset="0"/>
              </a:rPr>
              <a:t> solve computation problems.</a:t>
            </a:r>
            <a:endParaRPr lang="en-US" sz="2200" b="1" dirty="0">
              <a:solidFill>
                <a:srgbClr val="191919"/>
              </a:solidFill>
              <a:latin typeface="Century Gothic" panose="020B0502020202020204" pitchFamily="34" charset="0"/>
              <a:cs typeface="Segoe UI"/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715BC7D9-9F56-3A50-4B8A-E80C99EEA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9924" y="3028629"/>
            <a:ext cx="2764534" cy="274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4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229086" y="412733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51704" y="601434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Share your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We </a:t>
            </a:r>
            <a:r>
              <a:rPr lang="en-US" sz="2400">
                <a:latin typeface="Century Gothic" panose="020B0502020202020204" pitchFamily="34" charset="0"/>
              </a:rPr>
              <a:t>love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to </a:t>
            </a:r>
            <a:r>
              <a:rPr lang="en-US" sz="2400">
                <a:latin typeface="Century Gothic" panose="020B0502020202020204" pitchFamily="34" charset="0"/>
              </a:rPr>
              <a:t>see you all taking part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in </a:t>
            </a:r>
            <a:r>
              <a:rPr lang="en-US" sz="2400">
                <a:latin typeface="Century Gothic" panose="020B0502020202020204" pitchFamily="34" charset="0"/>
              </a:rPr>
              <a:t>our lessons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r>
              <a:rPr lang="en-US" sz="2400">
                <a:latin typeface="Century Gothic" panose="020B0502020202020204" pitchFamily="34" charset="0"/>
              </a:rPr>
              <a:t> Remember to share your learning with us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on</a:t>
            </a:r>
            <a:r>
              <a:rPr lang="en-US" sz="2400">
                <a:latin typeface="Century Gothic" panose="020B0502020202020204" pitchFamily="34" charset="0"/>
              </a:rPr>
              <a:t> Twitter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endParaRPr lang="en-US">
              <a:latin typeface="Century Gothic" panose="020B0502020202020204" pitchFamily="34" charset="0"/>
            </a:endParaRPr>
          </a:p>
          <a:p>
            <a:pPr algn="l"/>
            <a:endParaRPr lang="en-US" sz="2400" b="0" i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B38745C-2095-7692-D10F-B6AF43AB6635}"/>
              </a:ext>
            </a:extLst>
          </p:cNvPr>
          <p:cNvSpPr txBox="1"/>
          <p:nvPr/>
        </p:nvSpPr>
        <p:spPr>
          <a:xfrm>
            <a:off x="3763617" y="3023704"/>
            <a:ext cx="428528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latin typeface="Century Gothic"/>
              </a:rPr>
              <a:t>@NLDigitalSchool</a:t>
            </a:r>
          </a:p>
          <a:p>
            <a:r>
              <a:rPr lang="en-GB" sz="3200" b="1">
                <a:latin typeface="Century Gothic"/>
              </a:rPr>
              <a:t>#NLVirtualClassroom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0CE733-FAD5-12B5-7DDA-217164A9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926" y="2620397"/>
            <a:ext cx="2223825" cy="2223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3B6102-3477-26E6-0E47-95CC4EFA0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75" y="661490"/>
            <a:ext cx="536220" cy="536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953CC8-322B-138F-2E93-43DA1A048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353" y="2817102"/>
            <a:ext cx="514981" cy="55112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E3CEB81-F8DD-735E-CF9B-C763FFFC4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13708" y="2829400"/>
            <a:ext cx="3260367" cy="3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7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277C0-4D31-DEF1-557E-3B822A46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446" y="2616368"/>
            <a:ext cx="3475108" cy="16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DB1D3-CA80-C69C-0B4C-DB018CDB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55" y="6214836"/>
            <a:ext cx="2803984" cy="454552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3E1ECAB-739B-90AA-9342-34F7C0BC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081" y="6026225"/>
            <a:ext cx="690341" cy="6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717A42-4A04-5CA3-94B8-8A704F3DA927}"/>
              </a:ext>
            </a:extLst>
          </p:cNvPr>
          <p:cNvSpPr txBox="1"/>
          <p:nvPr/>
        </p:nvSpPr>
        <p:spPr>
          <a:xfrm>
            <a:off x="9738285" y="649541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Images sourced from </a:t>
            </a:r>
            <a:r>
              <a:rPr lang="en-GB" sz="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flaticon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88e16-e659-4862-bf1f-47ce16bd783b">
      <Terms xmlns="http://schemas.microsoft.com/office/infopath/2007/PartnerControls"/>
    </lcf76f155ced4ddcb4097134ff3c332f>
    <TaxCatchAll xmlns="0e5d574d-2439-459d-83f9-e7b36e52a1ee" xsi:nil="true"/>
    <ClassroomColour xmlns="b4888e16-e659-4862-bf1f-47ce16bd783b">Yellow</ClassroomColour>
    <Linkedresourcestest xmlns="b4888e16-e659-4862-bf1f-47ce16bd783b" xsi:nil="true"/>
    <LinkedResources xmlns="b4888e16-e659-4862-bf1f-47ce16bd783b">
      <Url xsi:nil="true"/>
      <Description xsi:nil="true"/>
    </LinkedResources>
    <ResourceDescription xmlns="b4888e16-e659-4862-bf1f-47ce16bd783b">Interactive resource supporting teaching of multiples up to 100.</ResourceDescription>
    <Resourcetype xmlns="b4888e16-e659-4862-bf1f-47ce16bd783b">Digital Template</Resource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3FB0840619E4DA75E53703A2D75DE" ma:contentTypeVersion="20" ma:contentTypeDescription="Create a new document." ma:contentTypeScope="" ma:versionID="dd634ac7be4937b1dd88fda947e14bc7">
  <xsd:schema xmlns:xsd="http://www.w3.org/2001/XMLSchema" xmlns:xs="http://www.w3.org/2001/XMLSchema" xmlns:p="http://schemas.microsoft.com/office/2006/metadata/properties" xmlns:ns2="b4888e16-e659-4862-bf1f-47ce16bd783b" xmlns:ns3="0e5d574d-2439-459d-83f9-e7b36e52a1ee" targetNamespace="http://schemas.microsoft.com/office/2006/metadata/properties" ma:root="true" ma:fieldsID="0e4beafacbc2f5a1c62e7641e2cbe607" ns2:_="" ns3:_="">
    <xsd:import namespace="b4888e16-e659-4862-bf1f-47ce16bd783b"/>
    <xsd:import namespace="0e5d574d-2439-459d-83f9-e7b36e52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roomColour" minOccurs="0"/>
                <xsd:element ref="ns2:Resourcetype" minOccurs="0"/>
                <xsd:element ref="ns2:LinkedResources" minOccurs="0"/>
                <xsd:element ref="ns2:ResourceDescription" minOccurs="0"/>
                <xsd:element ref="ns2:Linkedresourcestest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8e16-e659-4862-bf1f-47ce16bd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lassroomColour" ma:index="16" nillable="true" ma:displayName="Classroom Colour" ma:format="Dropdown" ma:internalName="ClassroomColour">
      <xsd:simpleType>
        <xsd:restriction base="dms:Choice">
          <xsd:enumeration value="Indigo"/>
          <xsd:enumeration value="Orange"/>
          <xsd:enumeration value="Green"/>
          <xsd:enumeration value="Blue"/>
          <xsd:enumeration value="Red"/>
          <xsd:enumeration value="Violet"/>
          <xsd:enumeration value="Yellow"/>
          <xsd:enumeration value="Lilac"/>
          <xsd:enumeration value="Magenta"/>
          <xsd:enumeration value="Zebra"/>
        </xsd:restriction>
      </xsd:simpleType>
    </xsd:element>
    <xsd:element name="Resourcetype" ma:index="17" nillable="true" ma:displayName="Resource type" ma:default="Lesson" ma:format="Dropdown" ma:internalName="Resourcetype">
      <xsd:simpleType>
        <xsd:restriction base="dms:Choice">
          <xsd:enumeration value="Lesson"/>
          <xsd:enumeration value="Digital Template"/>
          <xsd:enumeration value="Printable Resource"/>
          <xsd:enumeration value="Book Talks"/>
          <xsd:enumeration value="Chilli Challenge"/>
          <xsd:enumeration value="Reference Sheet"/>
          <xsd:enumeration value="Choice Board"/>
          <xsd:enumeration value="Interactive Resource"/>
          <xsd:enumeration value="Challenge Card"/>
          <xsd:enumeration value="Modelled Example"/>
          <xsd:enumeration value="Home Page"/>
          <xsd:enumeration value="Video"/>
        </xsd:restriction>
      </xsd:simpleType>
    </xsd:element>
    <xsd:element name="LinkedResources" ma:index="19" nillable="true" ma:displayName="Linked Resources" ma:format="Image" ma:internalName="Linked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ourceDescription" ma:index="20" nillable="true" ma:displayName="Resource Description" ma:format="Dropdown" ma:internalName="ResourceDescription">
      <xsd:simpleType>
        <xsd:restriction base="dms:Note">
          <xsd:maxLength value="255"/>
        </xsd:restriction>
      </xsd:simpleType>
    </xsd:element>
    <xsd:element name="Linkedresourcestest" ma:index="21" nillable="true" ma:displayName="Linked resources test" ma:format="Dropdown" ma:internalName="Linkedresourcestest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d574d-2439-459d-83f9-e7b36e52a1e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d94cca-c374-4dc2-9281-5685114859bd}" ma:internalName="TaxCatchAll" ma:showField="CatchAllData" ma:web="0e5d574d-2439-459d-83f9-e7b36e52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91306D-795A-427E-A922-77B48E2A01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31D4CF-F90A-46BA-BFD3-37C9CCBC64CD}">
  <ds:schemaRefs>
    <ds:schemaRef ds:uri="http://purl.org/dc/elements/1.1/"/>
    <ds:schemaRef ds:uri="http://purl.org/dc/terms/"/>
    <ds:schemaRef ds:uri="http://www.w3.org/XML/1998/namespace"/>
    <ds:schemaRef ds:uri="b4888e16-e659-4862-bf1f-47ce16bd783b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0e5d574d-2439-459d-83f9-e7b36e52a1e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324B8B1-6884-44BF-B286-2E3676B384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8e16-e659-4862-bf1f-47ce16bd783b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264</Words>
  <Application>Microsoft Office PowerPoint</Application>
  <PresentationFormat>Widescreen</PresentationFormat>
  <Paragraphs>126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Multiplication and Division</dc:subject>
  <dc:creator>Mrs Chand</dc:creator>
  <cp:lastModifiedBy>Mrs Lynch</cp:lastModifiedBy>
  <cp:revision>28</cp:revision>
  <dcterms:created xsi:type="dcterms:W3CDTF">2023-04-18T10:06:36Z</dcterms:created>
  <dcterms:modified xsi:type="dcterms:W3CDTF">2023-09-20T09:11:21Z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0x01010002E3FB0840619E4DA75E53703A2D75DE</vt:lpwstr>
  </property>
  <property fmtid="{D5CDD505-2E9C-101B-9397-08002B2CF9AE}" pid="3" name="MediaServiceImageTags">
    <vt:lpwstr/>
  </property>
</Properties>
</file>