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0"/>
  </p:notesMasterIdLst>
  <p:sldIdLst>
    <p:sldId id="258" r:id="rId5"/>
    <p:sldId id="263" r:id="rId6"/>
    <p:sldId id="264" r:id="rId7"/>
    <p:sldId id="267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65" r:id="rId26"/>
    <p:sldId id="268" r:id="rId27"/>
    <p:sldId id="266" r:id="rId28"/>
    <p:sldId id="277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Sassoon Primary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9562"/>
    <a:srgbClr val="FADCCD"/>
    <a:srgbClr val="FD9562"/>
    <a:srgbClr val="F46779"/>
    <a:srgbClr val="FCC7CF"/>
    <a:srgbClr val="BD8BFF"/>
    <a:srgbClr val="DDC1FF"/>
    <a:srgbClr val="3B3838"/>
    <a:srgbClr val="FFFFFF"/>
    <a:srgbClr val="BE8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19D790-7828-DC78-5797-266430F1878D}" v="2" dt="2023-09-15T14:37:14.538"/>
    <p1510:client id="{A7DC52E3-BA37-AB48-68B8-71F0CB797686}" v="6" dt="2023-06-20T11:13:30.4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C329C-51CE-4C23-8E71-56538228FB8E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98775-62F4-46D6-849F-607A7F0763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29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98E76-C5CD-25D8-0A62-7CF1ACE10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5A90F-F68A-ED71-E744-DE9F8925F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477EE-85FB-C645-9B5C-14A397B57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D905B-C5FD-EC7C-E7DD-56CB66A7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C6720-40B0-BD47-8CC9-65F9890D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7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399E-42BF-0F50-30E4-0FC98FC0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DCC06-3F51-B0D5-296D-FA1C4769C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40D18-6FC3-1834-6343-82D3D253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483BD-C2F8-DC83-D1D0-997DC3EE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11431-618C-DA81-F9AC-6285F2B0D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4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A1E1A0-8478-1A5D-F11A-683522A25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DC481-9439-F3F6-5DD7-761A73526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4C324-C500-C606-BD35-C95F8D01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4E7-7D0B-64C3-4061-BAF2E3E0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0575C-981F-62F6-CA9E-55AD4AB9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50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C5A0-3478-6C29-9D53-CC6375E82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C7053-2F27-EFF0-D48F-889A5B736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A5BBD-ACD6-ECA3-8D96-0410DD84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7665E-7021-949F-04F4-4DA342D2E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99D3E-8EE5-FFBF-548E-AA0A77B7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18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465F-06DA-5451-B78B-D253FB71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F31A5-692B-ABAC-0F74-4A7447B51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D930D-4458-159B-9567-52F9C127A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4F3D3-18D3-7257-5F1D-06E3E354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637CB-5F1D-BB69-AFA9-0745D32B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72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3E279-BC0C-0FDB-6A99-F04CE8B84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0978B-2BB2-A83B-EF56-E38925615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66AE-7C93-71BA-9E9D-144D33D3B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14E72-23BE-C131-716F-B0AAFF723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BC3C7-2D24-F95F-EE08-05F5D9D9C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8916C-CDB0-D944-2EE3-0719FD62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42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FF928-6CAA-9C3B-EC54-2000303A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A60F9-C57E-30EA-F770-3AC4C6A9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E7900-A605-9B60-544C-A1674438E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494DF-2D27-0E76-9B5C-87CCCF4E0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00DE27-A551-AC3E-E36F-7229BF047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A50142-130D-C5A8-5871-29706DA43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296819-F0AD-13D3-D430-67369684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DF5AD-20F2-BADF-E252-F62B93F7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58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F0CA-9D91-B57F-D0BB-6B60F022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335124-CF2F-B952-DD47-EAAFB9FD9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6493E4-D11D-2B68-CA2C-176D59008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374CF-1B2E-ADF1-6197-2D2391CA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50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6FF3E-7782-08B4-A88C-24D03B359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586669-3182-376B-92BA-41E10E7A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4F5E1-887C-40A3-0749-62A1BD96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18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F0C23-02A0-714F-BCBA-2FBB69DC3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5D164-962B-5E2E-83AD-AD10C9C7B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FEBE1-BF48-9AA2-7A50-D1E412312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73518-681B-EA0E-5506-D598A1E4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7CE17-C551-B4D2-AB51-402691B74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A627B-DB77-793B-98C9-A1CFB850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0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71649-8D4F-1C1D-7409-0FBC36FE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ED7ADC-500C-7AB6-451B-6DD86AB85E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CE316-3A39-E320-FBF9-1BFFB5388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9609F-5FB6-428C-CDED-E3C4039B3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1F88B-3254-233B-E655-7B9E2DC35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AA0CC-4C17-9135-254C-65258C910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37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D00A8-28DC-8355-692F-AFAA413CF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75E2F-ABE6-72AB-4ACF-08EEFFEE7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2D486-FEBA-A8AC-F452-3C818B9D1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432F-16F4-13EE-6808-F31CD2AB4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B91FF-CB00-580A-FF47-189D8E4F9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9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hiking-path-way-trail-4805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205618/pointing-finger-by-rones-by-rones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illustrations/three-diamonds-ring-engagement-ring-4060784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Bratislava_New_Year_Fireworks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www.educandy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stockpicturesforeveryone.com/2012/07/british-pound-or-gbp-images-and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pngall.com/chips-png/download/3888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06801615-3B2B-1BBA-E29E-F1A19F421E3E}"/>
              </a:ext>
            </a:extLst>
          </p:cNvPr>
          <p:cNvGrpSpPr/>
          <p:nvPr/>
        </p:nvGrpSpPr>
        <p:grpSpPr>
          <a:xfrm>
            <a:off x="6695068" y="2110610"/>
            <a:ext cx="3272749" cy="3002092"/>
            <a:chOff x="8706168" y="816060"/>
            <a:chExt cx="2385692" cy="2188395"/>
          </a:xfrm>
        </p:grpSpPr>
        <p:pic>
          <p:nvPicPr>
            <p:cNvPr id="95" name="Picture 94" descr="Icon&#10;&#10;Description automatically generated">
              <a:extLst>
                <a:ext uri="{FF2B5EF4-FFF2-40B4-BE49-F238E27FC236}">
                  <a16:creationId xmlns:a16="http://schemas.microsoft.com/office/drawing/2014/main" id="{5FFC07C5-F4CA-3F81-9507-4C8747F6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3465" y="816060"/>
              <a:ext cx="2188395" cy="2188395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9C04F4E-504D-58B0-0A63-69962B68F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59" b="56342"/>
            <a:stretch/>
          </p:blipFill>
          <p:spPr>
            <a:xfrm rot="4013116">
              <a:off x="8731713" y="1134631"/>
              <a:ext cx="955189" cy="100627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AD94F6F-5C2D-61A0-6B7C-2F5B9F4270DA}"/>
              </a:ext>
            </a:extLst>
          </p:cNvPr>
          <p:cNvSpPr txBox="1"/>
          <p:nvPr/>
        </p:nvSpPr>
        <p:spPr>
          <a:xfrm>
            <a:off x="2508486" y="2268355"/>
            <a:ext cx="487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Stage 2 - Week 1</a:t>
            </a:r>
          </a:p>
        </p:txBody>
      </p:sp>
    </p:spTree>
    <p:extLst>
      <p:ext uri="{BB962C8B-B14F-4D97-AF65-F5344CB8AC3E}">
        <p14:creationId xmlns:p14="http://schemas.microsoft.com/office/powerpoint/2010/main" val="151348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Identify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Say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each sound when the arrow lights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up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1057" y="2764370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3285" y="3198176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0959" y="3464205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84186" y="36950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24114" y="2785851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43356" y="27197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3" y="2263600"/>
            <a:ext cx="176575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561789" y="2263599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019062" y="2287267"/>
            <a:ext cx="2445137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th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D7EB24D-AC8C-F8AF-EA02-30629C6B0CD1}"/>
              </a:ext>
            </a:extLst>
          </p:cNvPr>
          <p:cNvSpPr/>
          <p:nvPr/>
        </p:nvSpPr>
        <p:spPr>
          <a:xfrm>
            <a:off x="3007099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17DDC2A1-C9D7-11FB-1645-5F0504016113}"/>
              </a:ext>
            </a:extLst>
          </p:cNvPr>
          <p:cNvSpPr/>
          <p:nvPr/>
        </p:nvSpPr>
        <p:spPr>
          <a:xfrm>
            <a:off x="8624901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FACCA1B-571F-0F0B-1903-DDC93531A9D9}"/>
              </a:ext>
            </a:extLst>
          </p:cNvPr>
          <p:cNvSpPr/>
          <p:nvPr/>
        </p:nvSpPr>
        <p:spPr>
          <a:xfrm>
            <a:off x="6031585" y="4782736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27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Blend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Now, </a:t>
            </a:r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blend 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7521" y="3074894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9749" y="3508700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7423" y="3774729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90650" y="4005558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30578" y="3096375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39808" y="2969225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3" y="2263600"/>
            <a:ext cx="1960387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527866" y="2256229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019062" y="2287267"/>
            <a:ext cx="2445137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th</a:t>
            </a:r>
            <a:endParaRPr lang="en-GB" sz="15000" dirty="0">
              <a:latin typeface="Sassoon Primary" pitchFamily="50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73971" y="4640476"/>
              <a:ext cx="1960387" cy="16748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0387" cy="1674895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4916321" ay="4622111" az="49038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7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3971" y="4640476"/>
                <a:ext cx="1960387" cy="16748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632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1407 0.0044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Read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5656C-8731-C518-11E0-59E53BDD455B}"/>
              </a:ext>
            </a:extLst>
          </p:cNvPr>
          <p:cNvSpPr txBox="1"/>
          <p:nvPr/>
        </p:nvSpPr>
        <p:spPr>
          <a:xfrm>
            <a:off x="593332" y="16488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Click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to reveal the word!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49D09-D6CC-4967-5539-C5DC27372817}"/>
              </a:ext>
            </a:extLst>
          </p:cNvPr>
          <p:cNvSpPr txBox="1"/>
          <p:nvPr/>
        </p:nvSpPr>
        <p:spPr>
          <a:xfrm>
            <a:off x="1911295" y="2784134"/>
            <a:ext cx="1759006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413FA-5157-DFF2-53D9-E0778160CB70}"/>
              </a:ext>
            </a:extLst>
          </p:cNvPr>
          <p:cNvSpPr txBox="1"/>
          <p:nvPr/>
        </p:nvSpPr>
        <p:spPr>
          <a:xfrm>
            <a:off x="5244708" y="2784134"/>
            <a:ext cx="2444874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th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8335A3-F9DE-CAD8-FA1F-98D8292E915F}"/>
              </a:ext>
            </a:extLst>
          </p:cNvPr>
          <p:cNvSpPr txBox="1"/>
          <p:nvPr/>
        </p:nvSpPr>
        <p:spPr>
          <a:xfrm>
            <a:off x="3670302" y="2792959"/>
            <a:ext cx="1574406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a</a:t>
            </a:r>
          </a:p>
        </p:txBody>
      </p:sp>
      <p:pic>
        <p:nvPicPr>
          <p:cNvPr id="25" name="Picture 24" descr="A picture containing grass, tree, outdoor, nature&#10;&#10;Description automatically generated">
            <a:extLst>
              <a:ext uri="{FF2B5EF4-FFF2-40B4-BE49-F238E27FC236}">
                <a16:creationId xmlns:a16="http://schemas.microsoft.com/office/drawing/2014/main" id="{73B27442-D7BF-4B5F-2434-1BF9CEB44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15110" y="2950179"/>
            <a:ext cx="3191257" cy="21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Identify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Say 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each sound when the arrow lights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up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1057" y="2764370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3285" y="3198176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0959" y="3464205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84186" y="36950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24114" y="2785851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43356" y="27197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2" y="2263600"/>
            <a:ext cx="2180557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th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561789" y="2263599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019062" y="2287267"/>
            <a:ext cx="1842685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s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D7EB24D-AC8C-F8AF-EA02-30629C6B0CD1}"/>
              </a:ext>
            </a:extLst>
          </p:cNvPr>
          <p:cNvSpPr/>
          <p:nvPr/>
        </p:nvSpPr>
        <p:spPr>
          <a:xfrm>
            <a:off x="3007099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17DDC2A1-C9D7-11FB-1645-5F0504016113}"/>
              </a:ext>
            </a:extLst>
          </p:cNvPr>
          <p:cNvSpPr/>
          <p:nvPr/>
        </p:nvSpPr>
        <p:spPr>
          <a:xfrm>
            <a:off x="8624901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FACCA1B-571F-0F0B-1903-DDC93531A9D9}"/>
              </a:ext>
            </a:extLst>
          </p:cNvPr>
          <p:cNvSpPr/>
          <p:nvPr/>
        </p:nvSpPr>
        <p:spPr>
          <a:xfrm>
            <a:off x="6031585" y="4782736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87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Blend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Now, </a:t>
            </a:r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blend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7521" y="3074894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9749" y="3508700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7423" y="3774729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90650" y="4005558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30578" y="3096375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39808" y="2969225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3" y="2263600"/>
            <a:ext cx="2331787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th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527866" y="2256229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019062" y="2287267"/>
            <a:ext cx="1610891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73971" y="4640476"/>
              <a:ext cx="1960387" cy="16748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0387" cy="1674895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4916321" ay="4622111" az="49038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7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3971" y="4640476"/>
                <a:ext cx="1960387" cy="16748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652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1407 0.0044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Read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5656C-8731-C518-11E0-59E53BDD455B}"/>
              </a:ext>
            </a:extLst>
          </p:cNvPr>
          <p:cNvSpPr txBox="1"/>
          <p:nvPr/>
        </p:nvSpPr>
        <p:spPr>
          <a:xfrm>
            <a:off x="593332" y="16488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Click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 to reveal the word!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49D09-D6CC-4967-5539-C5DC27372817}"/>
              </a:ext>
            </a:extLst>
          </p:cNvPr>
          <p:cNvSpPr txBox="1"/>
          <p:nvPr/>
        </p:nvSpPr>
        <p:spPr>
          <a:xfrm>
            <a:off x="1911294" y="2784134"/>
            <a:ext cx="2521005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th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413FA-5157-DFF2-53D9-E0778160CB70}"/>
              </a:ext>
            </a:extLst>
          </p:cNvPr>
          <p:cNvSpPr txBox="1"/>
          <p:nvPr/>
        </p:nvSpPr>
        <p:spPr>
          <a:xfrm>
            <a:off x="5921220" y="2784134"/>
            <a:ext cx="1768361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8335A3-F9DE-CAD8-FA1F-98D8292E915F}"/>
              </a:ext>
            </a:extLst>
          </p:cNvPr>
          <p:cNvSpPr txBox="1"/>
          <p:nvPr/>
        </p:nvSpPr>
        <p:spPr>
          <a:xfrm>
            <a:off x="4432300" y="2792959"/>
            <a:ext cx="1488920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i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FF3304-0A42-75E4-6B89-E1DAC2B89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14406" y="3166342"/>
            <a:ext cx="3192665" cy="16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Identify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Say 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each sound when the arrow lights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up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1057" y="2764370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3285" y="3198176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0959" y="3464205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84186" y="36950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24114" y="2785851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43356" y="27197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2" y="2263600"/>
            <a:ext cx="1669979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561789" y="2263599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019062" y="2287267"/>
            <a:ext cx="254733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ng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D7EB24D-AC8C-F8AF-EA02-30629C6B0CD1}"/>
              </a:ext>
            </a:extLst>
          </p:cNvPr>
          <p:cNvSpPr/>
          <p:nvPr/>
        </p:nvSpPr>
        <p:spPr>
          <a:xfrm>
            <a:off x="3007099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17DDC2A1-C9D7-11FB-1645-5F0504016113}"/>
              </a:ext>
            </a:extLst>
          </p:cNvPr>
          <p:cNvSpPr/>
          <p:nvPr/>
        </p:nvSpPr>
        <p:spPr>
          <a:xfrm>
            <a:off x="8624901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FACCA1B-571F-0F0B-1903-DDC93531A9D9}"/>
              </a:ext>
            </a:extLst>
          </p:cNvPr>
          <p:cNvSpPr/>
          <p:nvPr/>
        </p:nvSpPr>
        <p:spPr>
          <a:xfrm>
            <a:off x="6031585" y="4782736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63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Blend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Now, </a:t>
            </a:r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blend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7521" y="3074894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9749" y="3508700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7423" y="3774729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90650" y="4005558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30578" y="3096375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39808" y="2969225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3" y="2263600"/>
            <a:ext cx="1839309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159549" y="2287255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7854718" y="2287267"/>
            <a:ext cx="2596781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ng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73971" y="4640476"/>
              <a:ext cx="1960387" cy="16748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0387" cy="1674895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4916321" ay="4622111" az="49038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7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3971" y="4640476"/>
                <a:ext cx="1960387" cy="16748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106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987 0.0115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5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Read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5656C-8731-C518-11E0-59E53BDD455B}"/>
              </a:ext>
            </a:extLst>
          </p:cNvPr>
          <p:cNvSpPr txBox="1"/>
          <p:nvPr/>
        </p:nvSpPr>
        <p:spPr>
          <a:xfrm>
            <a:off x="593332" y="16488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Click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to reveal the word!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49D09-D6CC-4967-5539-C5DC27372817}"/>
              </a:ext>
            </a:extLst>
          </p:cNvPr>
          <p:cNvSpPr txBox="1"/>
          <p:nvPr/>
        </p:nvSpPr>
        <p:spPr>
          <a:xfrm>
            <a:off x="1911294" y="2784134"/>
            <a:ext cx="1768361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413FA-5157-DFF2-53D9-E0778160CB70}"/>
              </a:ext>
            </a:extLst>
          </p:cNvPr>
          <p:cNvSpPr txBox="1"/>
          <p:nvPr/>
        </p:nvSpPr>
        <p:spPr>
          <a:xfrm>
            <a:off x="5070716" y="2784134"/>
            <a:ext cx="2618866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8335A3-F9DE-CAD8-FA1F-98D8292E915F}"/>
              </a:ext>
            </a:extLst>
          </p:cNvPr>
          <p:cNvSpPr txBox="1"/>
          <p:nvPr/>
        </p:nvSpPr>
        <p:spPr>
          <a:xfrm>
            <a:off x="3679656" y="2792959"/>
            <a:ext cx="1391060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i</a:t>
            </a:r>
          </a:p>
        </p:txBody>
      </p:sp>
      <p:pic>
        <p:nvPicPr>
          <p:cNvPr id="24" name="Picture 23" descr="A silver ring with diamonds&#10;&#10;Description automatically generated with low confidence">
            <a:extLst>
              <a:ext uri="{FF2B5EF4-FFF2-40B4-BE49-F238E27FC236}">
                <a16:creationId xmlns:a16="http://schemas.microsoft.com/office/drawing/2014/main" id="{8ABC5B50-7CB9-0ACA-E85B-16526770D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91183" y="2841497"/>
            <a:ext cx="2574264" cy="235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Identify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Say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each sound when the arrow lights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up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1057" y="2764370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3285" y="3198176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0959" y="3464205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84186" y="36950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24114" y="2785851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43356" y="27197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2" y="2263600"/>
            <a:ext cx="1669979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561789" y="2263599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019062" y="2287267"/>
            <a:ext cx="254733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ng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D7EB24D-AC8C-F8AF-EA02-30629C6B0CD1}"/>
              </a:ext>
            </a:extLst>
          </p:cNvPr>
          <p:cNvSpPr/>
          <p:nvPr/>
        </p:nvSpPr>
        <p:spPr>
          <a:xfrm>
            <a:off x="3007099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17DDC2A1-C9D7-11FB-1645-5F0504016113}"/>
              </a:ext>
            </a:extLst>
          </p:cNvPr>
          <p:cNvSpPr/>
          <p:nvPr/>
        </p:nvSpPr>
        <p:spPr>
          <a:xfrm>
            <a:off x="8624901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FACCA1B-571F-0F0B-1903-DDC93531A9D9}"/>
              </a:ext>
            </a:extLst>
          </p:cNvPr>
          <p:cNvSpPr/>
          <p:nvPr/>
        </p:nvSpPr>
        <p:spPr>
          <a:xfrm>
            <a:off x="6031585" y="4782736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03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1DC77ED-15C8-1795-FA8D-F855D1D86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21" y="2172535"/>
            <a:ext cx="3255703" cy="325641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216853A-0481-8497-1ED3-5A3F5437F3D5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15766" y="589225"/>
            <a:ext cx="4668514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400" b="1" dirty="0">
                <a:latin typeface="Century Gothic"/>
              </a:rPr>
              <a:t>Learning Intention</a:t>
            </a:r>
            <a:endParaRPr lang="en-GB" sz="3400" dirty="0">
              <a:latin typeface="Century Gothic"/>
            </a:endParaRPr>
          </a:p>
          <a:p>
            <a:endParaRPr lang="en-GB" sz="3400" b="1" dirty="0">
              <a:latin typeface="Century Gothic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F0E430-D4A5-B1AA-ABD0-36FD6319E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785" y="644827"/>
            <a:ext cx="576162" cy="57616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3B170B3-D7B5-6769-546E-A3D1AF81EF4D}"/>
              </a:ext>
            </a:extLst>
          </p:cNvPr>
          <p:cNvSpPr/>
          <p:nvPr/>
        </p:nvSpPr>
        <p:spPr>
          <a:xfrm>
            <a:off x="593332" y="2767922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272E537-E101-09C1-6201-A3063B031BAA}"/>
              </a:ext>
            </a:extLst>
          </p:cNvPr>
          <p:cNvSpPr/>
          <p:nvPr/>
        </p:nvSpPr>
        <p:spPr>
          <a:xfrm>
            <a:off x="4998922" y="2565715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6502A7-A282-0710-69E4-F41602849632}"/>
              </a:ext>
            </a:extLst>
          </p:cNvPr>
          <p:cNvSpPr txBox="1"/>
          <p:nvPr/>
        </p:nvSpPr>
        <p:spPr>
          <a:xfrm>
            <a:off x="715766" y="2727012"/>
            <a:ext cx="4668514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400" b="1">
                <a:latin typeface="Century Gothic"/>
              </a:rPr>
              <a:t>Success Criteria</a:t>
            </a:r>
            <a:endParaRPr lang="en-US" sz="34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B5AF64-6379-FA62-C095-9FBE71582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753" y="2750015"/>
            <a:ext cx="548640" cy="548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012F5-BE57-91F7-F7D3-E3A49412A31E}"/>
              </a:ext>
            </a:extLst>
          </p:cNvPr>
          <p:cNvSpPr txBox="1"/>
          <p:nvPr/>
        </p:nvSpPr>
        <p:spPr>
          <a:xfrm>
            <a:off x="593332" y="1429050"/>
            <a:ext cx="1088290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200" dirty="0">
                <a:solidFill>
                  <a:srgbClr val="000000"/>
                </a:solidFill>
                <a:latin typeface="Century Gothic"/>
              </a:rPr>
              <a:t>We are learning to </a:t>
            </a:r>
            <a:r>
              <a:rPr lang="en-GB" sz="2200" b="1" dirty="0">
                <a:solidFill>
                  <a:srgbClr val="000000"/>
                </a:solidFill>
                <a:latin typeface="Century Gothic"/>
              </a:rPr>
              <a:t>use </a:t>
            </a:r>
            <a:r>
              <a:rPr lang="en-GB" sz="2200" dirty="0">
                <a:solidFill>
                  <a:srgbClr val="000000"/>
                </a:solidFill>
                <a:latin typeface="Century Gothic"/>
              </a:rPr>
              <a:t>sounds to </a:t>
            </a:r>
            <a:r>
              <a:rPr lang="en-GB" sz="2200" b="1" dirty="0">
                <a:solidFill>
                  <a:srgbClr val="000000"/>
                </a:solidFill>
                <a:latin typeface="Century Gothic"/>
              </a:rPr>
              <a:t>create </a:t>
            </a:r>
            <a:r>
              <a:rPr lang="en-GB" sz="2200" dirty="0">
                <a:solidFill>
                  <a:srgbClr val="000000"/>
                </a:solidFill>
                <a:latin typeface="Century Gothic"/>
              </a:rPr>
              <a:t>words.</a:t>
            </a:r>
            <a:endParaRPr lang="en-US" sz="220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AA5CD-FB37-9B1D-877B-DA3153DE81BD}"/>
              </a:ext>
            </a:extLst>
          </p:cNvPr>
          <p:cNvSpPr txBox="1"/>
          <p:nvPr/>
        </p:nvSpPr>
        <p:spPr>
          <a:xfrm>
            <a:off x="594139" y="3631095"/>
            <a:ext cx="890546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200" dirty="0">
                <a:solidFill>
                  <a:srgbClr val="191919"/>
                </a:solidFill>
                <a:latin typeface="Century Gothic"/>
                <a:cs typeface="Segoe UI"/>
              </a:rPr>
              <a:t>•</a:t>
            </a:r>
            <a:r>
              <a:rPr lang="en-GB" sz="2200" b="1" dirty="0">
                <a:solidFill>
                  <a:srgbClr val="191919"/>
                </a:solidFill>
                <a:latin typeface="Century Gothic"/>
                <a:cs typeface="Segoe UI"/>
              </a:rPr>
              <a:t>Identify</a:t>
            </a:r>
            <a:r>
              <a:rPr lang="en-GB" sz="2200" dirty="0">
                <a:solidFill>
                  <a:srgbClr val="191919"/>
                </a:solidFill>
                <a:latin typeface="Century Gothic"/>
                <a:cs typeface="Segoe UI"/>
              </a:rPr>
              <a:t> phonemes.</a:t>
            </a:r>
            <a:r>
              <a:rPr lang="en-US" sz="2200" dirty="0">
                <a:solidFill>
                  <a:srgbClr val="191919"/>
                </a:solidFill>
                <a:latin typeface="Century Gothic"/>
                <a:cs typeface="Segoe UI"/>
              </a:rPr>
              <a:t>​</a:t>
            </a:r>
          </a:p>
          <a:p>
            <a:r>
              <a:rPr lang="en-GB" sz="2200" dirty="0">
                <a:solidFill>
                  <a:srgbClr val="191919"/>
                </a:solidFill>
                <a:latin typeface="Century Gothic"/>
                <a:cs typeface="Segoe UI"/>
              </a:rPr>
              <a:t>•</a:t>
            </a:r>
            <a:r>
              <a:rPr lang="en-GB" sz="2200" b="1" dirty="0">
                <a:solidFill>
                  <a:srgbClr val="191919"/>
                </a:solidFill>
                <a:latin typeface="Century Gothic"/>
                <a:cs typeface="Segoe UI"/>
              </a:rPr>
              <a:t>Blend </a:t>
            </a:r>
            <a:r>
              <a:rPr lang="en-GB" sz="2200" dirty="0">
                <a:solidFill>
                  <a:srgbClr val="191919"/>
                </a:solidFill>
                <a:latin typeface="Century Gothic"/>
                <a:cs typeface="Segoe UI"/>
              </a:rPr>
              <a:t>the sounds together.</a:t>
            </a:r>
            <a:endParaRPr lang="en-US" sz="2200" dirty="0">
              <a:solidFill>
                <a:srgbClr val="191919"/>
              </a:solidFill>
              <a:latin typeface="Century Gothic"/>
              <a:cs typeface="Segoe UI"/>
            </a:endParaRPr>
          </a:p>
          <a:p>
            <a:r>
              <a:rPr lang="en-GB" sz="2200">
                <a:solidFill>
                  <a:srgbClr val="191919"/>
                </a:solidFill>
                <a:latin typeface="Century Gothic"/>
                <a:cs typeface="Segoe UI"/>
              </a:rPr>
              <a:t>•</a:t>
            </a:r>
            <a:r>
              <a:rPr lang="en-GB" sz="2200" b="1">
                <a:solidFill>
                  <a:srgbClr val="191919"/>
                </a:solidFill>
                <a:latin typeface="Century Gothic"/>
                <a:cs typeface="Segoe UI"/>
              </a:rPr>
              <a:t>Read </a:t>
            </a:r>
            <a:r>
              <a:rPr lang="en-GB" sz="2200" dirty="0">
                <a:solidFill>
                  <a:srgbClr val="191919"/>
                </a:solidFill>
                <a:latin typeface="Century Gothic"/>
                <a:cs typeface="Segoe UI"/>
              </a:rPr>
              <a:t>the word.</a:t>
            </a:r>
            <a:endParaRPr lang="en-US" sz="2200" dirty="0">
              <a:solidFill>
                <a:srgbClr val="191919"/>
              </a:solidFill>
              <a:latin typeface="Century Gothic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33356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Blend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Now, </a:t>
            </a:r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blend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7521" y="3074894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9749" y="3508700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7423" y="3774729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90650" y="4005558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30578" y="3096375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39808" y="2969225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3" y="2263600"/>
            <a:ext cx="1839309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159549" y="2287255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7854718" y="2287267"/>
            <a:ext cx="2596781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ng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73971" y="4640476"/>
              <a:ext cx="1960387" cy="16748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0387" cy="1674895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4916321" ay="4622111" az="49038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7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3971" y="4640476"/>
                <a:ext cx="1960387" cy="16748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97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987 0.0115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5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Read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5656C-8731-C518-11E0-59E53BDD455B}"/>
              </a:ext>
            </a:extLst>
          </p:cNvPr>
          <p:cNvSpPr txBox="1"/>
          <p:nvPr/>
        </p:nvSpPr>
        <p:spPr>
          <a:xfrm>
            <a:off x="593332" y="16488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Click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 to reveal the word!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49D09-D6CC-4967-5539-C5DC27372817}"/>
              </a:ext>
            </a:extLst>
          </p:cNvPr>
          <p:cNvSpPr txBox="1"/>
          <p:nvPr/>
        </p:nvSpPr>
        <p:spPr>
          <a:xfrm>
            <a:off x="1911294" y="2784134"/>
            <a:ext cx="1768361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413FA-5157-DFF2-53D9-E0778160CB70}"/>
              </a:ext>
            </a:extLst>
          </p:cNvPr>
          <p:cNvSpPr txBox="1"/>
          <p:nvPr/>
        </p:nvSpPr>
        <p:spPr>
          <a:xfrm>
            <a:off x="5070716" y="2784134"/>
            <a:ext cx="2618866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8335A3-F9DE-CAD8-FA1F-98D8292E915F}"/>
              </a:ext>
            </a:extLst>
          </p:cNvPr>
          <p:cNvSpPr txBox="1"/>
          <p:nvPr/>
        </p:nvSpPr>
        <p:spPr>
          <a:xfrm>
            <a:off x="3679656" y="2792959"/>
            <a:ext cx="1391060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a</a:t>
            </a:r>
          </a:p>
        </p:txBody>
      </p:sp>
      <p:pic>
        <p:nvPicPr>
          <p:cNvPr id="9" name="Picture 8" descr="Fireworks in the sky&#10;&#10;Description automatically generated with medium confidence">
            <a:extLst>
              <a:ext uri="{FF2B5EF4-FFF2-40B4-BE49-F238E27FC236}">
                <a16:creationId xmlns:a16="http://schemas.microsoft.com/office/drawing/2014/main" id="{17948DA6-452F-B244-FE25-F85897F6A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58643" y="2737101"/>
            <a:ext cx="3133471" cy="23501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3C6430D-E19E-7635-E52E-80F4127611A7}"/>
              </a:ext>
            </a:extLst>
          </p:cNvPr>
          <p:cNvSpPr txBox="1"/>
          <p:nvPr/>
        </p:nvSpPr>
        <p:spPr>
          <a:xfrm>
            <a:off x="8210447" y="6588256"/>
            <a:ext cx="3684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hlinkClick r:id="rId4" tooltip="https://commons.wikimedia.org/wiki/File:Bratislava_New_Year_Fireworks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 by Unknown Author is licensed under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8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4199305-F484-46AC-A551-CE70519D0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785">
            <a:off x="8788974" y="994000"/>
            <a:ext cx="2626300" cy="26263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52EF5BA-DFA9-18CA-CBC0-569E0747082A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31863" y="635934"/>
            <a:ext cx="465747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400" b="1" dirty="0">
                <a:latin typeface="Century Gothic"/>
              </a:rPr>
              <a:t>Practise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9B0421-168E-866B-BB59-3D7F0843B142}"/>
              </a:ext>
            </a:extLst>
          </p:cNvPr>
          <p:cNvSpPr txBox="1"/>
          <p:nvPr/>
        </p:nvSpPr>
        <p:spPr>
          <a:xfrm>
            <a:off x="574995" y="1566548"/>
            <a:ext cx="8449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Use</a:t>
            </a:r>
            <a:r>
              <a:rPr lang="en-GB" sz="2400" dirty="0">
                <a:latin typeface="Century Gothic" panose="020B0502020202020204" pitchFamily="34" charset="0"/>
              </a:rPr>
              <a:t> these codes to practise more on </a:t>
            </a:r>
            <a:r>
              <a:rPr lang="en-GB" sz="2400" dirty="0" err="1">
                <a:latin typeface="Century Gothic" panose="020B0502020202020204" pitchFamily="34" charset="0"/>
              </a:rPr>
              <a:t>Educandy</a:t>
            </a:r>
            <a:r>
              <a:rPr lang="en-GB" sz="2400" dirty="0">
                <a:latin typeface="Century Gothic" panose="020B0502020202020204" pitchFamily="34" charset="0"/>
              </a:rPr>
              <a:t>.</a:t>
            </a:r>
            <a:br>
              <a:rPr lang="en-GB" sz="2400" dirty="0">
                <a:latin typeface="Century Gothic" panose="020B0502020202020204" pitchFamily="34" charset="0"/>
              </a:rPr>
            </a:b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50D72-4A8E-1398-7D3F-6D406D425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172" y="608703"/>
            <a:ext cx="589385" cy="589385"/>
          </a:xfrm>
          <a:prstGeom prst="rect">
            <a:avLst/>
          </a:prstGeom>
        </p:spPr>
      </p:pic>
      <p:pic>
        <p:nvPicPr>
          <p:cNvPr id="24" name="Picture 23">
            <a:hlinkClick r:id="rId4"/>
            <a:extLst>
              <a:ext uri="{FF2B5EF4-FFF2-40B4-BE49-F238E27FC236}">
                <a16:creationId xmlns:a16="http://schemas.microsoft.com/office/drawing/2014/main" id="{9E555B05-1EDD-D305-FB6B-B6D48EB7D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232" y="2584765"/>
            <a:ext cx="2181460" cy="2690946"/>
          </a:xfrm>
          <a:prstGeom prst="rect">
            <a:avLst/>
          </a:prstGeom>
        </p:spPr>
      </p:pic>
      <p:graphicFrame>
        <p:nvGraphicFramePr>
          <p:cNvPr id="33" name="Table 33">
            <a:extLst>
              <a:ext uri="{FF2B5EF4-FFF2-40B4-BE49-F238E27FC236}">
                <a16:creationId xmlns:a16="http://schemas.microsoft.com/office/drawing/2014/main" id="{8EC7CF4C-2782-9314-470E-C00041FD56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578122"/>
              </p:ext>
            </p:extLst>
          </p:nvPr>
        </p:nvGraphicFramePr>
        <p:xfrm>
          <a:off x="731863" y="2712606"/>
          <a:ext cx="4916482" cy="2743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58241">
                  <a:extLst>
                    <a:ext uri="{9D8B030D-6E8A-4147-A177-3AD203B41FA5}">
                      <a16:colId xmlns:a16="http://schemas.microsoft.com/office/drawing/2014/main" val="1202315678"/>
                    </a:ext>
                  </a:extLst>
                </a:gridCol>
                <a:gridCol w="2458241">
                  <a:extLst>
                    <a:ext uri="{9D8B030D-6E8A-4147-A177-3AD203B41FA5}">
                      <a16:colId xmlns:a16="http://schemas.microsoft.com/office/drawing/2014/main" val="2841488863"/>
                    </a:ext>
                  </a:extLst>
                </a:gridCol>
              </a:tblGrid>
              <a:tr h="424825">
                <a:tc>
                  <a:txBody>
                    <a:bodyPr/>
                    <a:lstStyle/>
                    <a:p>
                      <a:r>
                        <a:rPr lang="en-GB" sz="3000" dirty="0">
                          <a:latin typeface="Century Gothic" panose="020B0502020202020204" pitchFamily="34" charset="0"/>
                        </a:rPr>
                        <a:t>Phoneme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000" dirty="0">
                          <a:latin typeface="Century Gothic" panose="020B0502020202020204" pitchFamily="34" charset="0"/>
                        </a:rPr>
                        <a:t>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098443"/>
                  </a:ext>
                </a:extLst>
              </a:tr>
              <a:tr h="451184">
                <a:tc>
                  <a:txBody>
                    <a:bodyPr/>
                    <a:lstStyle/>
                    <a:p>
                      <a:r>
                        <a:rPr lang="en-GB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sh</a:t>
                      </a:r>
                      <a:endParaRPr lang="en-GB" sz="3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assoon Primar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25e2c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857999"/>
                  </a:ext>
                </a:extLst>
              </a:tr>
              <a:tr h="451184">
                <a:tc>
                  <a:txBody>
                    <a:bodyPr/>
                    <a:lstStyle/>
                    <a:p>
                      <a:r>
                        <a:rPr lang="en-GB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ch</a:t>
                      </a:r>
                      <a:endParaRPr lang="en-GB" sz="3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assoon Primar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25db4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168255"/>
                  </a:ext>
                </a:extLst>
              </a:tr>
              <a:tr h="451184">
                <a:tc>
                  <a:txBody>
                    <a:bodyPr/>
                    <a:lstStyle/>
                    <a:p>
                      <a:r>
                        <a:rPr lang="en-GB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th</a:t>
                      </a:r>
                      <a:endParaRPr lang="en-GB" sz="3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assoon Primar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25e2f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827926"/>
                  </a:ext>
                </a:extLst>
              </a:tr>
              <a:tr h="451184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25ddd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530649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92137B6B-78B9-283C-AAF4-3D7EB4EEA5C0}"/>
              </a:ext>
            </a:extLst>
          </p:cNvPr>
          <p:cNvSpPr/>
          <p:nvPr/>
        </p:nvSpPr>
        <p:spPr>
          <a:xfrm>
            <a:off x="7111337" y="4292323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DE231-E4CC-8F3A-5CB6-55E12F147F0F}"/>
              </a:ext>
            </a:extLst>
          </p:cNvPr>
          <p:cNvSpPr txBox="1"/>
          <p:nvPr/>
        </p:nvSpPr>
        <p:spPr>
          <a:xfrm>
            <a:off x="6964655" y="4643929"/>
            <a:ext cx="1423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Scan </a:t>
            </a:r>
            <a:r>
              <a:rPr lang="en-GB" sz="1200" dirty="0">
                <a:latin typeface="Century Gothic" panose="020B0502020202020204" pitchFamily="34" charset="0"/>
              </a:rPr>
              <a:t>or </a:t>
            </a:r>
            <a:r>
              <a:rPr lang="en-GB" sz="1200" b="1" dirty="0">
                <a:latin typeface="Century Gothic" panose="020B0502020202020204" pitchFamily="34" charset="0"/>
              </a:rPr>
              <a:t>click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br>
              <a:rPr lang="en-GB" sz="1200" dirty="0">
                <a:latin typeface="Century Gothic" panose="020B0502020202020204" pitchFamily="34" charset="0"/>
              </a:rPr>
            </a:br>
            <a:r>
              <a:rPr lang="en-GB" sz="1200" dirty="0">
                <a:latin typeface="Century Gothic" panose="020B0502020202020204" pitchFamily="34" charset="0"/>
              </a:rPr>
              <a:t>to start.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D2A4B9-9D80-956E-A9BE-1FEF7E652D2B}"/>
              </a:ext>
            </a:extLst>
          </p:cNvPr>
          <p:cNvSpPr/>
          <p:nvPr/>
        </p:nvSpPr>
        <p:spPr>
          <a:xfrm>
            <a:off x="7941239" y="4992158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82D8AC-D610-671C-AAAC-259A1601625D}"/>
              </a:ext>
            </a:extLst>
          </p:cNvPr>
          <p:cNvSpPr/>
          <p:nvPr/>
        </p:nvSpPr>
        <p:spPr>
          <a:xfrm>
            <a:off x="7804466" y="5222987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E0E909-C982-1EA0-3429-A43C4F317E0D}"/>
              </a:ext>
            </a:extLst>
          </p:cNvPr>
          <p:cNvSpPr/>
          <p:nvPr/>
        </p:nvSpPr>
        <p:spPr>
          <a:xfrm>
            <a:off x="6979323" y="4241102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724DED-919C-202B-76A1-2FE54A434CF7}"/>
              </a:ext>
            </a:extLst>
          </p:cNvPr>
          <p:cNvSpPr/>
          <p:nvPr/>
        </p:nvSpPr>
        <p:spPr>
          <a:xfrm>
            <a:off x="7253624" y="418665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485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0327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15998"/>
            <a:ext cx="40230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Self Assessment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F6CAE9E-DF75-F16B-D16F-976A1E4C1D77}"/>
              </a:ext>
            </a:extLst>
          </p:cNvPr>
          <p:cNvGrpSpPr/>
          <p:nvPr/>
        </p:nvGrpSpPr>
        <p:grpSpPr>
          <a:xfrm>
            <a:off x="6770044" y="3176143"/>
            <a:ext cx="4608878" cy="2221461"/>
            <a:chOff x="8493051" y="1844637"/>
            <a:chExt cx="4191300" cy="2020187"/>
          </a:xfrm>
        </p:grpSpPr>
        <p:sp>
          <p:nvSpPr>
            <p:cNvPr id="9" name="Freeform: Shape 53">
              <a:extLst>
                <a:ext uri="{FF2B5EF4-FFF2-40B4-BE49-F238E27FC236}">
                  <a16:creationId xmlns:a16="http://schemas.microsoft.com/office/drawing/2014/main" id="{6323E42F-39F9-3691-A2CC-DDCBB4B0CF6D}"/>
                </a:ext>
              </a:extLst>
            </p:cNvPr>
            <p:cNvSpPr/>
            <p:nvPr/>
          </p:nvSpPr>
          <p:spPr>
            <a:xfrm rot="5400000">
              <a:off x="11136832" y="953525"/>
              <a:ext cx="493234" cy="2601804"/>
            </a:xfrm>
            <a:custGeom>
              <a:avLst/>
              <a:gdLst>
                <a:gd name="connsiteX0" fmla="*/ 0 w 493234"/>
                <a:gd name="connsiteY0" fmla="*/ 3128466 h 3128466"/>
                <a:gd name="connsiteX1" fmla="*/ 0 w 493234"/>
                <a:gd name="connsiteY1" fmla="*/ 594002 h 3128466"/>
                <a:gd name="connsiteX2" fmla="*/ 2 w 493234"/>
                <a:gd name="connsiteY2" fmla="*/ 594002 h 3128466"/>
                <a:gd name="connsiteX3" fmla="*/ 246618 w 493234"/>
                <a:gd name="connsiteY3" fmla="*/ 0 h 3128466"/>
                <a:gd name="connsiteX4" fmla="*/ 493234 w 493234"/>
                <a:gd name="connsiteY4" fmla="*/ 594002 h 3128466"/>
                <a:gd name="connsiteX5" fmla="*/ 493234 w 493234"/>
                <a:gd name="connsiteY5" fmla="*/ 594002 h 3128466"/>
                <a:gd name="connsiteX6" fmla="*/ 493234 w 493234"/>
                <a:gd name="connsiteY6" fmla="*/ 3128466 h 312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234" h="3128466">
                  <a:moveTo>
                    <a:pt x="0" y="3128466"/>
                  </a:moveTo>
                  <a:lnTo>
                    <a:pt x="0" y="594002"/>
                  </a:lnTo>
                  <a:lnTo>
                    <a:pt x="2" y="594002"/>
                  </a:lnTo>
                  <a:lnTo>
                    <a:pt x="246618" y="0"/>
                  </a:lnTo>
                  <a:lnTo>
                    <a:pt x="493234" y="594002"/>
                  </a:lnTo>
                  <a:lnTo>
                    <a:pt x="493234" y="594002"/>
                  </a:lnTo>
                  <a:lnTo>
                    <a:pt x="493234" y="312846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5" name="Freeform: Shape 54">
              <a:extLst>
                <a:ext uri="{FF2B5EF4-FFF2-40B4-BE49-F238E27FC236}">
                  <a16:creationId xmlns:a16="http://schemas.microsoft.com/office/drawing/2014/main" id="{B81B9A8C-65B3-B866-54E1-27D60DCB7194}"/>
                </a:ext>
              </a:extLst>
            </p:cNvPr>
            <p:cNvSpPr/>
            <p:nvPr/>
          </p:nvSpPr>
          <p:spPr>
            <a:xfrm rot="5400000">
              <a:off x="11136832" y="1592357"/>
              <a:ext cx="493234" cy="2601804"/>
            </a:xfrm>
            <a:custGeom>
              <a:avLst/>
              <a:gdLst>
                <a:gd name="connsiteX0" fmla="*/ 0 w 493234"/>
                <a:gd name="connsiteY0" fmla="*/ 3128466 h 3128466"/>
                <a:gd name="connsiteX1" fmla="*/ 0 w 493234"/>
                <a:gd name="connsiteY1" fmla="*/ 594002 h 3128466"/>
                <a:gd name="connsiteX2" fmla="*/ 2 w 493234"/>
                <a:gd name="connsiteY2" fmla="*/ 594002 h 3128466"/>
                <a:gd name="connsiteX3" fmla="*/ 246618 w 493234"/>
                <a:gd name="connsiteY3" fmla="*/ 0 h 3128466"/>
                <a:gd name="connsiteX4" fmla="*/ 493234 w 493234"/>
                <a:gd name="connsiteY4" fmla="*/ 594002 h 3128466"/>
                <a:gd name="connsiteX5" fmla="*/ 493234 w 493234"/>
                <a:gd name="connsiteY5" fmla="*/ 594002 h 3128466"/>
                <a:gd name="connsiteX6" fmla="*/ 493234 w 493234"/>
                <a:gd name="connsiteY6" fmla="*/ 3128466 h 312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234" h="3128466">
                  <a:moveTo>
                    <a:pt x="0" y="3128466"/>
                  </a:moveTo>
                  <a:lnTo>
                    <a:pt x="0" y="594002"/>
                  </a:lnTo>
                  <a:lnTo>
                    <a:pt x="2" y="594002"/>
                  </a:lnTo>
                  <a:lnTo>
                    <a:pt x="246618" y="0"/>
                  </a:lnTo>
                  <a:lnTo>
                    <a:pt x="493234" y="594002"/>
                  </a:lnTo>
                  <a:lnTo>
                    <a:pt x="493234" y="594002"/>
                  </a:lnTo>
                  <a:lnTo>
                    <a:pt x="493234" y="31284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7" name="Freeform: Shape 55">
              <a:extLst>
                <a:ext uri="{FF2B5EF4-FFF2-40B4-BE49-F238E27FC236}">
                  <a16:creationId xmlns:a16="http://schemas.microsoft.com/office/drawing/2014/main" id="{E2373D40-3105-D650-ECB0-69850E731127}"/>
                </a:ext>
              </a:extLst>
            </p:cNvPr>
            <p:cNvSpPr/>
            <p:nvPr/>
          </p:nvSpPr>
          <p:spPr>
            <a:xfrm rot="5400000">
              <a:off x="11136832" y="2191171"/>
              <a:ext cx="493234" cy="2601804"/>
            </a:xfrm>
            <a:custGeom>
              <a:avLst/>
              <a:gdLst>
                <a:gd name="connsiteX0" fmla="*/ 0 w 493234"/>
                <a:gd name="connsiteY0" fmla="*/ 3128466 h 3128466"/>
                <a:gd name="connsiteX1" fmla="*/ 0 w 493234"/>
                <a:gd name="connsiteY1" fmla="*/ 594002 h 3128466"/>
                <a:gd name="connsiteX2" fmla="*/ 2 w 493234"/>
                <a:gd name="connsiteY2" fmla="*/ 594002 h 3128466"/>
                <a:gd name="connsiteX3" fmla="*/ 246618 w 493234"/>
                <a:gd name="connsiteY3" fmla="*/ 0 h 3128466"/>
                <a:gd name="connsiteX4" fmla="*/ 493234 w 493234"/>
                <a:gd name="connsiteY4" fmla="*/ 594002 h 3128466"/>
                <a:gd name="connsiteX5" fmla="*/ 493234 w 493234"/>
                <a:gd name="connsiteY5" fmla="*/ 594002 h 3128466"/>
                <a:gd name="connsiteX6" fmla="*/ 493234 w 493234"/>
                <a:gd name="connsiteY6" fmla="*/ 3128466 h 312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234" h="3128466">
                  <a:moveTo>
                    <a:pt x="0" y="3128466"/>
                  </a:moveTo>
                  <a:lnTo>
                    <a:pt x="0" y="594002"/>
                  </a:lnTo>
                  <a:lnTo>
                    <a:pt x="2" y="594002"/>
                  </a:lnTo>
                  <a:lnTo>
                    <a:pt x="246618" y="0"/>
                  </a:lnTo>
                  <a:lnTo>
                    <a:pt x="493234" y="594002"/>
                  </a:lnTo>
                  <a:lnTo>
                    <a:pt x="493234" y="594002"/>
                  </a:lnTo>
                  <a:lnTo>
                    <a:pt x="493234" y="3128466"/>
                  </a:lnTo>
                  <a:close/>
                </a:path>
              </a:pathLst>
            </a:custGeom>
            <a:solidFill>
              <a:srgbClr val="A7EA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0" name="Freeform: Shape 56">
              <a:extLst>
                <a:ext uri="{FF2B5EF4-FFF2-40B4-BE49-F238E27FC236}">
                  <a16:creationId xmlns:a16="http://schemas.microsoft.com/office/drawing/2014/main" id="{08DED620-BEFD-4895-F7F8-A1C036A4A4E7}"/>
                </a:ext>
              </a:extLst>
            </p:cNvPr>
            <p:cNvSpPr/>
            <p:nvPr/>
          </p:nvSpPr>
          <p:spPr>
            <a:xfrm flipH="1">
              <a:off x="9892417" y="2007811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1" name="Freeform: Shape 57">
              <a:extLst>
                <a:ext uri="{FF2B5EF4-FFF2-40B4-BE49-F238E27FC236}">
                  <a16:creationId xmlns:a16="http://schemas.microsoft.com/office/drawing/2014/main" id="{6C99EA6F-DBC3-DB5A-9302-D16E124C507C}"/>
                </a:ext>
              </a:extLst>
            </p:cNvPr>
            <p:cNvSpPr/>
            <p:nvPr/>
          </p:nvSpPr>
          <p:spPr>
            <a:xfrm>
              <a:off x="8503242" y="3202723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2" name="Freeform: Shape 58">
              <a:extLst>
                <a:ext uri="{FF2B5EF4-FFF2-40B4-BE49-F238E27FC236}">
                  <a16:creationId xmlns:a16="http://schemas.microsoft.com/office/drawing/2014/main" id="{1CF7CA24-441B-6071-BB2D-2DCB9C79AED8}"/>
                </a:ext>
              </a:extLst>
            </p:cNvPr>
            <p:cNvSpPr/>
            <p:nvPr/>
          </p:nvSpPr>
          <p:spPr>
            <a:xfrm>
              <a:off x="8493051" y="2605267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3" name="Freeform: Shape 61">
              <a:extLst>
                <a:ext uri="{FF2B5EF4-FFF2-40B4-BE49-F238E27FC236}">
                  <a16:creationId xmlns:a16="http://schemas.microsoft.com/office/drawing/2014/main" id="{808691A0-9277-D122-2BA2-378DE090DBB6}"/>
                </a:ext>
              </a:extLst>
            </p:cNvPr>
            <p:cNvSpPr/>
            <p:nvPr/>
          </p:nvSpPr>
          <p:spPr>
            <a:xfrm flipH="1">
              <a:off x="9892417" y="3245457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4" name="Freeform: Shape 62">
              <a:extLst>
                <a:ext uri="{FF2B5EF4-FFF2-40B4-BE49-F238E27FC236}">
                  <a16:creationId xmlns:a16="http://schemas.microsoft.com/office/drawing/2014/main" id="{2BDFB13B-3397-E1FB-2C5A-F6851D7ED95E}"/>
                </a:ext>
              </a:extLst>
            </p:cNvPr>
            <p:cNvSpPr/>
            <p:nvPr/>
          </p:nvSpPr>
          <p:spPr>
            <a:xfrm flipH="1">
              <a:off x="9883555" y="2646643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5" name="Freeform: Shape 67">
              <a:extLst>
                <a:ext uri="{FF2B5EF4-FFF2-40B4-BE49-F238E27FC236}">
                  <a16:creationId xmlns:a16="http://schemas.microsoft.com/office/drawing/2014/main" id="{3269F392-E419-F8BF-95ED-E1508D54954E}"/>
                </a:ext>
              </a:extLst>
            </p:cNvPr>
            <p:cNvSpPr/>
            <p:nvPr/>
          </p:nvSpPr>
          <p:spPr>
            <a:xfrm>
              <a:off x="8494380" y="2007811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814A034-E711-BAE1-331F-4FBDD8360781}"/>
                </a:ext>
              </a:extLst>
            </p:cNvPr>
            <p:cNvSpPr/>
            <p:nvPr/>
          </p:nvSpPr>
          <p:spPr>
            <a:xfrm>
              <a:off x="9047644" y="1844637"/>
              <a:ext cx="1034903" cy="202018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6F7B4E-4B06-5D7A-6F21-DEA2C00C6679}"/>
                </a:ext>
              </a:extLst>
            </p:cNvPr>
            <p:cNvSpPr/>
            <p:nvPr/>
          </p:nvSpPr>
          <p:spPr>
            <a:xfrm>
              <a:off x="9107895" y="1902230"/>
              <a:ext cx="914400" cy="19050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E8BA08A-4A26-A41E-E2BD-6DE0A3051D90}"/>
                </a:ext>
              </a:extLst>
            </p:cNvPr>
            <p:cNvSpPr/>
            <p:nvPr/>
          </p:nvSpPr>
          <p:spPr>
            <a:xfrm>
              <a:off x="9318478" y="2009611"/>
              <a:ext cx="493233" cy="4932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EEA24CA-10DD-2CF5-270A-E0E058560633}"/>
                </a:ext>
              </a:extLst>
            </p:cNvPr>
            <p:cNvSpPr/>
            <p:nvPr/>
          </p:nvSpPr>
          <p:spPr>
            <a:xfrm>
              <a:off x="9308217" y="2587053"/>
              <a:ext cx="493233" cy="49323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E4C470A-3597-CCB0-BA1B-7FAB8B3AEB9C}"/>
                </a:ext>
              </a:extLst>
            </p:cNvPr>
            <p:cNvSpPr/>
            <p:nvPr/>
          </p:nvSpPr>
          <p:spPr>
            <a:xfrm>
              <a:off x="9308217" y="3164494"/>
              <a:ext cx="493233" cy="49323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1" name="Moon 30">
              <a:extLst>
                <a:ext uri="{FF2B5EF4-FFF2-40B4-BE49-F238E27FC236}">
                  <a16:creationId xmlns:a16="http://schemas.microsoft.com/office/drawing/2014/main" id="{A4BDD432-4A3D-F652-737C-9CCF9D6A8B6F}"/>
                </a:ext>
              </a:extLst>
            </p:cNvPr>
            <p:cNvSpPr/>
            <p:nvPr/>
          </p:nvSpPr>
          <p:spPr>
            <a:xfrm>
              <a:off x="9365077" y="2068005"/>
              <a:ext cx="134944" cy="349020"/>
            </a:xfrm>
            <a:prstGeom prst="moon">
              <a:avLst>
                <a:gd name="adj" fmla="val 125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61C72047-BA1E-5935-AD57-C686DF3CB6CF}"/>
                </a:ext>
              </a:extLst>
            </p:cNvPr>
            <p:cNvSpPr/>
            <p:nvPr/>
          </p:nvSpPr>
          <p:spPr>
            <a:xfrm>
              <a:off x="9360877" y="2654170"/>
              <a:ext cx="134944" cy="349020"/>
            </a:xfrm>
            <a:prstGeom prst="moon">
              <a:avLst>
                <a:gd name="adj" fmla="val 125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3" name="Moon 32">
              <a:extLst>
                <a:ext uri="{FF2B5EF4-FFF2-40B4-BE49-F238E27FC236}">
                  <a16:creationId xmlns:a16="http://schemas.microsoft.com/office/drawing/2014/main" id="{44DEF7C0-9AAC-C10E-FDD4-2978AE8CFC49}"/>
                </a:ext>
              </a:extLst>
            </p:cNvPr>
            <p:cNvSpPr/>
            <p:nvPr/>
          </p:nvSpPr>
          <p:spPr>
            <a:xfrm>
              <a:off x="9360598" y="3236600"/>
              <a:ext cx="134944" cy="349020"/>
            </a:xfrm>
            <a:prstGeom prst="moon">
              <a:avLst>
                <a:gd name="adj" fmla="val 125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4" name="TextBox 19">
              <a:extLst>
                <a:ext uri="{FF2B5EF4-FFF2-40B4-BE49-F238E27FC236}">
                  <a16:creationId xmlns:a16="http://schemas.microsoft.com/office/drawing/2014/main" id="{529BE329-5118-94F8-145D-DD1044016462}"/>
                </a:ext>
              </a:extLst>
            </p:cNvPr>
            <p:cNvSpPr txBox="1"/>
            <p:nvPr/>
          </p:nvSpPr>
          <p:spPr>
            <a:xfrm>
              <a:off x="10163251" y="2131712"/>
              <a:ext cx="2065666" cy="279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latin typeface="Century Gothic" panose="020B0502020202020204" pitchFamily="34" charset="0"/>
                </a:rPr>
                <a:t>I need more help</a:t>
              </a:r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91BC28B-8057-68F4-F595-8C4FE9F5974F}"/>
                </a:ext>
              </a:extLst>
            </p:cNvPr>
            <p:cNvSpPr txBox="1"/>
            <p:nvPr/>
          </p:nvSpPr>
          <p:spPr>
            <a:xfrm>
              <a:off x="10163251" y="2799204"/>
              <a:ext cx="2419638" cy="279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latin typeface="Century Gothic" panose="020B0502020202020204" pitchFamily="34" charset="0"/>
                </a:rPr>
                <a:t>I am getting there</a:t>
              </a:r>
            </a:p>
          </p:txBody>
        </p:sp>
        <p:sp>
          <p:nvSpPr>
            <p:cNvPr id="36" name="TextBox 21">
              <a:extLst>
                <a:ext uri="{FF2B5EF4-FFF2-40B4-BE49-F238E27FC236}">
                  <a16:creationId xmlns:a16="http://schemas.microsoft.com/office/drawing/2014/main" id="{2A0F9DAD-2DCE-3CE2-2A56-837D2E4FFD1C}"/>
                </a:ext>
              </a:extLst>
            </p:cNvPr>
            <p:cNvSpPr txBox="1"/>
            <p:nvPr/>
          </p:nvSpPr>
          <p:spPr>
            <a:xfrm>
              <a:off x="10156244" y="3389446"/>
              <a:ext cx="2065666" cy="279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latin typeface="Century Gothic" panose="020B0502020202020204" pitchFamily="34" charset="0"/>
                </a:rPr>
                <a:t>I can do this</a:t>
              </a: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66854501-0E21-A3B3-3956-8806B96DE3B0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38" name="Graphic 37" descr="Clipboard Ticked with solid fill">
            <a:extLst>
              <a:ext uri="{FF2B5EF4-FFF2-40B4-BE49-F238E27FC236}">
                <a16:creationId xmlns:a16="http://schemas.microsoft.com/office/drawing/2014/main" id="{1A296A4D-F81A-9CDD-246A-E8439DE7F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4700" y="532167"/>
            <a:ext cx="646331" cy="6463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6891C8-10DD-E4D2-23C7-B01811E160F4}"/>
              </a:ext>
            </a:extLst>
          </p:cNvPr>
          <p:cNvSpPr txBox="1"/>
          <p:nvPr/>
        </p:nvSpPr>
        <p:spPr>
          <a:xfrm>
            <a:off x="620073" y="1460396"/>
            <a:ext cx="1088290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We will know if we have been successful if we can</a:t>
            </a:r>
          </a:p>
          <a:p>
            <a:pPr algn="l" rtl="0" fontAlgn="base"/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191919"/>
                </a:solidFill>
                <a:latin typeface="Century Gothic"/>
                <a:cs typeface="Segoe UI"/>
              </a:rPr>
              <a:t>•</a:t>
            </a:r>
            <a:r>
              <a:rPr lang="en-GB" sz="2400" b="1" dirty="0">
                <a:solidFill>
                  <a:srgbClr val="191919"/>
                </a:solidFill>
                <a:latin typeface="Century Gothic"/>
                <a:cs typeface="Segoe UI"/>
              </a:rPr>
              <a:t>Identify </a:t>
            </a:r>
            <a:r>
              <a:rPr lang="en-GB" sz="2400" dirty="0">
                <a:solidFill>
                  <a:srgbClr val="191919"/>
                </a:solidFill>
                <a:latin typeface="Century Gothic"/>
                <a:cs typeface="Segoe UI"/>
              </a:rPr>
              <a:t>phonemes.</a:t>
            </a:r>
            <a:endParaRPr lang="en-US" sz="2400" dirty="0">
              <a:solidFill>
                <a:srgbClr val="191919"/>
              </a:solidFill>
              <a:latin typeface="Century Gothic"/>
              <a:cs typeface="Segoe UI"/>
            </a:endParaRPr>
          </a:p>
          <a:p>
            <a:r>
              <a:rPr lang="en-GB" sz="2400" dirty="0">
                <a:solidFill>
                  <a:srgbClr val="191919"/>
                </a:solidFill>
                <a:latin typeface="Century Gothic"/>
                <a:cs typeface="Segoe UI"/>
              </a:rPr>
              <a:t>•</a:t>
            </a:r>
            <a:r>
              <a:rPr lang="en-GB" sz="2400" b="1" dirty="0">
                <a:solidFill>
                  <a:srgbClr val="191919"/>
                </a:solidFill>
                <a:latin typeface="Century Gothic"/>
                <a:cs typeface="Segoe UI"/>
              </a:rPr>
              <a:t>Blend </a:t>
            </a:r>
            <a:r>
              <a:rPr lang="en-GB" sz="2400" dirty="0">
                <a:solidFill>
                  <a:srgbClr val="191919"/>
                </a:solidFill>
                <a:latin typeface="Century Gothic"/>
                <a:cs typeface="Segoe UI"/>
              </a:rPr>
              <a:t>the sounds together.</a:t>
            </a:r>
            <a:endParaRPr lang="en-US" sz="2400" dirty="0">
              <a:solidFill>
                <a:srgbClr val="191919"/>
              </a:solidFill>
              <a:latin typeface="Century Gothic"/>
              <a:cs typeface="Segoe UI"/>
            </a:endParaRPr>
          </a:p>
          <a:p>
            <a:r>
              <a:rPr lang="en-GB" sz="2400" dirty="0">
                <a:solidFill>
                  <a:srgbClr val="191919"/>
                </a:solidFill>
                <a:latin typeface="Century Gothic"/>
                <a:cs typeface="Segoe UI"/>
              </a:rPr>
              <a:t>•</a:t>
            </a:r>
            <a:r>
              <a:rPr lang="en-GB" sz="2400" b="1" dirty="0">
                <a:solidFill>
                  <a:srgbClr val="191919"/>
                </a:solidFill>
                <a:latin typeface="Century Gothic"/>
                <a:cs typeface="Segoe UI"/>
              </a:rPr>
              <a:t>Read </a:t>
            </a:r>
            <a:r>
              <a:rPr lang="en-GB" sz="2400" dirty="0">
                <a:solidFill>
                  <a:srgbClr val="191919"/>
                </a:solidFill>
                <a:latin typeface="Century Gothic"/>
                <a:cs typeface="Segoe UI"/>
              </a:rPr>
              <a:t>the word.</a:t>
            </a:r>
            <a:endParaRPr lang="en-US" sz="2400" dirty="0">
              <a:solidFill>
                <a:srgbClr val="191919"/>
              </a:solidFill>
              <a:latin typeface="Century Gothic"/>
              <a:cs typeface="Segoe UI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F2A5D00-2CF2-AEE7-DB9D-2152E9E50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875" y="3439394"/>
            <a:ext cx="2188395" cy="218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48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CB4FFD-1E60-750F-9F8C-2415D4F54D16}"/>
              </a:ext>
            </a:extLst>
          </p:cNvPr>
          <p:cNvGrpSpPr/>
          <p:nvPr/>
        </p:nvGrpSpPr>
        <p:grpSpPr>
          <a:xfrm flipH="1">
            <a:off x="593332" y="2729925"/>
            <a:ext cx="3346947" cy="3346947"/>
            <a:chOff x="6965725" y="2110610"/>
            <a:chExt cx="3002092" cy="3002092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33F9429-A1DA-7749-BB5A-FB0DFC328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725" y="2110610"/>
              <a:ext cx="3002092" cy="3002092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FB6D2622-20F3-DA56-E7A0-2153CFDED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3290" b="71554"/>
            <a:stretch/>
          </p:blipFill>
          <p:spPr>
            <a:xfrm>
              <a:off x="6965725" y="2110610"/>
              <a:ext cx="801862" cy="853971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216853A-0481-8497-1ED3-5A3F5437F3D5}"/>
              </a:ext>
            </a:extLst>
          </p:cNvPr>
          <p:cNvSpPr/>
          <p:nvPr/>
        </p:nvSpPr>
        <p:spPr>
          <a:xfrm>
            <a:off x="5233235" y="461406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51704" y="612935"/>
            <a:ext cx="465747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400" b="1">
                <a:latin typeface="Century Gothic"/>
              </a:rPr>
              <a:t>Share your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CD382-9C2B-34D5-F453-E0DA9D5AAFE7}"/>
              </a:ext>
            </a:extLst>
          </p:cNvPr>
          <p:cNvSpPr txBox="1"/>
          <p:nvPr/>
        </p:nvSpPr>
        <p:spPr>
          <a:xfrm>
            <a:off x="620073" y="1460396"/>
            <a:ext cx="1088290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We </a:t>
            </a:r>
            <a:r>
              <a:rPr lang="en-US" sz="2400">
                <a:latin typeface="Century Gothic" panose="020B0502020202020204" pitchFamily="34" charset="0"/>
              </a:rPr>
              <a:t>love 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to </a:t>
            </a:r>
            <a:r>
              <a:rPr lang="en-US" sz="2400">
                <a:latin typeface="Century Gothic" panose="020B0502020202020204" pitchFamily="34" charset="0"/>
              </a:rPr>
              <a:t>see you all taking part 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in </a:t>
            </a:r>
            <a:r>
              <a:rPr lang="en-US" sz="2400">
                <a:latin typeface="Century Gothic" panose="020B0502020202020204" pitchFamily="34" charset="0"/>
              </a:rPr>
              <a:t>our lessons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.</a:t>
            </a:r>
            <a:r>
              <a:rPr lang="en-US" sz="2400">
                <a:latin typeface="Century Gothic" panose="020B0502020202020204" pitchFamily="34" charset="0"/>
              </a:rPr>
              <a:t> Remember to share your learning with us 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on</a:t>
            </a:r>
            <a:r>
              <a:rPr lang="en-US" sz="2400">
                <a:latin typeface="Century Gothic" panose="020B0502020202020204" pitchFamily="34" charset="0"/>
              </a:rPr>
              <a:t> Twitter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.</a:t>
            </a:r>
            <a:endParaRPr lang="en-US">
              <a:latin typeface="Century Gothic" panose="020B0502020202020204" pitchFamily="34" charset="0"/>
            </a:endParaRPr>
          </a:p>
          <a:p>
            <a:pPr algn="l"/>
            <a:endParaRPr lang="en-US" sz="2400" b="0" i="0">
              <a:solidFill>
                <a:srgbClr val="404040"/>
              </a:solidFill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B38745C-2095-7692-D10F-B6AF43AB6635}"/>
              </a:ext>
            </a:extLst>
          </p:cNvPr>
          <p:cNvSpPr txBox="1"/>
          <p:nvPr/>
        </p:nvSpPr>
        <p:spPr>
          <a:xfrm>
            <a:off x="3763617" y="3023704"/>
            <a:ext cx="428528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latin typeface="Century Gothic"/>
              </a:rPr>
              <a:t>@NLDigitalSchool</a:t>
            </a:r>
          </a:p>
          <a:p>
            <a:r>
              <a:rPr lang="en-GB" sz="3200" b="1">
                <a:latin typeface="Century Gothic"/>
              </a:rPr>
              <a:t>#NLVirtualClassroom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0CE733-FAD5-12B5-7DDA-217164A98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926" y="2620397"/>
            <a:ext cx="2223825" cy="2223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3B6102-3477-26E6-0E47-95CC4EFA0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175" y="661490"/>
            <a:ext cx="536220" cy="5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18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95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4277C0-4D31-DEF1-557E-3B822A462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8446" y="2616368"/>
            <a:ext cx="3475108" cy="1625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DB1D3-CA80-C69C-0B4C-DB018CDB8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55" y="6214836"/>
            <a:ext cx="2803984" cy="454552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23E1ECAB-739B-90AA-9342-34F7C0BC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081" y="6026225"/>
            <a:ext cx="690341" cy="68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BB59F3-2725-17D5-0968-981624D184F1}"/>
              </a:ext>
            </a:extLst>
          </p:cNvPr>
          <p:cNvSpPr txBox="1"/>
          <p:nvPr/>
        </p:nvSpPr>
        <p:spPr>
          <a:xfrm>
            <a:off x="9738285" y="6495416"/>
            <a:ext cx="16417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FADCCD"/>
                </a:solidFill>
                <a:latin typeface="Century Gothic" panose="020B0502020202020204" pitchFamily="34" charset="0"/>
              </a:rPr>
              <a:t>Images sourced from </a:t>
            </a:r>
            <a:r>
              <a:rPr lang="en-GB" sz="800" dirty="0" err="1">
                <a:solidFill>
                  <a:srgbClr val="FADCCD"/>
                </a:solidFill>
                <a:latin typeface="Century Gothic" panose="020B0502020202020204" pitchFamily="34" charset="0"/>
              </a:rPr>
              <a:t>flaticon</a:t>
            </a:r>
            <a:endParaRPr lang="en-GB" sz="800" dirty="0">
              <a:solidFill>
                <a:srgbClr val="FADCCD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7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1387A8-B5E1-9CFC-9E33-25FA8B8CD663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31863" y="622757"/>
            <a:ext cx="46574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>
                <a:latin typeface="Century Gothic" panose="020B0502020202020204" pitchFamily="34" charset="0"/>
              </a:rPr>
              <a:t>Introduction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9ABD43-4A26-0B56-6114-EFD2093C2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9C2D31-C640-7602-9A5A-C535C11C8806}"/>
              </a:ext>
            </a:extLst>
          </p:cNvPr>
          <p:cNvSpPr txBox="1"/>
          <p:nvPr/>
        </p:nvSpPr>
        <p:spPr>
          <a:xfrm>
            <a:off x="654549" y="1519105"/>
            <a:ext cx="1088290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We are going to practise blending sounds together to read words.</a:t>
            </a:r>
          </a:p>
          <a:p>
            <a:pPr rtl="0" fontAlgn="base"/>
            <a:b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First, let’s</a:t>
            </a:r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revise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some of our sounds.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845FC6-67DD-08E9-C5CD-35953AC766FE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5A59AB-69A8-AAC5-D3BE-7D0F7B8EF1D5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B7C9C65-0125-D971-619E-BBB8C0A6B9F2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0E9A953-38A1-587A-2594-9E59B6208766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FD778D0-E220-7F68-3B3F-160D65366477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28F831-4E57-4820-3B2D-315D91FCCEC8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2E5C01D0-52BA-ECC0-3C85-D650C3B7D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769" y="2837516"/>
            <a:ext cx="2682028" cy="268202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2B6A8378-95E1-7AFD-C651-3F62E80FAC68}"/>
              </a:ext>
            </a:extLst>
          </p:cNvPr>
          <p:cNvSpPr/>
          <p:nvPr/>
        </p:nvSpPr>
        <p:spPr>
          <a:xfrm>
            <a:off x="1259532" y="3545727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76A89C-0BF0-ED23-B296-1145834059FC}"/>
              </a:ext>
            </a:extLst>
          </p:cNvPr>
          <p:cNvSpPr txBox="1"/>
          <p:nvPr/>
        </p:nvSpPr>
        <p:spPr>
          <a:xfrm>
            <a:off x="1111760" y="3979533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B10F37C-279D-F8DC-5C1C-F449E2977BFE}"/>
              </a:ext>
            </a:extLst>
          </p:cNvPr>
          <p:cNvSpPr/>
          <p:nvPr/>
        </p:nvSpPr>
        <p:spPr>
          <a:xfrm>
            <a:off x="2089434" y="4245562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6BEAB1-CE9C-3350-4E2F-C048ABE8B0D8}"/>
              </a:ext>
            </a:extLst>
          </p:cNvPr>
          <p:cNvSpPr/>
          <p:nvPr/>
        </p:nvSpPr>
        <p:spPr>
          <a:xfrm>
            <a:off x="1952661" y="4476391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FC79391-12F9-A08A-023A-2703038CF96D}"/>
              </a:ext>
            </a:extLst>
          </p:cNvPr>
          <p:cNvSpPr/>
          <p:nvPr/>
        </p:nvSpPr>
        <p:spPr>
          <a:xfrm>
            <a:off x="1092589" y="3567208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CB3B42-53FD-4F4C-1E87-EC88E0229B8A}"/>
              </a:ext>
            </a:extLst>
          </p:cNvPr>
          <p:cNvSpPr/>
          <p:nvPr/>
        </p:nvSpPr>
        <p:spPr>
          <a:xfrm>
            <a:off x="1468063" y="3505669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972A8F-2AB3-2524-1DF1-97EEE8B80065}"/>
              </a:ext>
            </a:extLst>
          </p:cNvPr>
          <p:cNvSpPr txBox="1"/>
          <p:nvPr/>
        </p:nvSpPr>
        <p:spPr>
          <a:xfrm>
            <a:off x="4499232" y="3452307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qu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D2870D-0436-1152-32E7-61FA4DAB0A96}"/>
              </a:ext>
            </a:extLst>
          </p:cNvPr>
          <p:cNvSpPr txBox="1"/>
          <p:nvPr/>
        </p:nvSpPr>
        <p:spPr>
          <a:xfrm>
            <a:off x="4444782" y="3500349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>
                <a:latin typeface="Sassoon Primary" pitchFamily="50" charset="0"/>
              </a:rPr>
              <a:t>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49E04F-8A04-F2EE-0905-F66231C33377}"/>
              </a:ext>
            </a:extLst>
          </p:cNvPr>
          <p:cNvSpPr txBox="1"/>
          <p:nvPr/>
        </p:nvSpPr>
        <p:spPr>
          <a:xfrm>
            <a:off x="4455403" y="3429000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>
                <a:latin typeface="Sassoon Primary" pitchFamily="50" charset="0"/>
              </a:rPr>
              <a:t>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B2DEBD-0F72-8B8E-CC6A-58E21462CFC0}"/>
              </a:ext>
            </a:extLst>
          </p:cNvPr>
          <p:cNvSpPr txBox="1"/>
          <p:nvPr/>
        </p:nvSpPr>
        <p:spPr>
          <a:xfrm>
            <a:off x="4385218" y="3448164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>
                <a:latin typeface="Sassoon Primary" pitchFamily="50" charset="0"/>
              </a:rPr>
              <a:t>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EE10FE-D8B3-CC2E-666C-B3BD8BD3468F}"/>
              </a:ext>
            </a:extLst>
          </p:cNvPr>
          <p:cNvSpPr txBox="1"/>
          <p:nvPr/>
        </p:nvSpPr>
        <p:spPr>
          <a:xfrm>
            <a:off x="4341389" y="3466815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sh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AC41DE-00B6-DB1D-0003-469E1292582B}"/>
              </a:ext>
            </a:extLst>
          </p:cNvPr>
          <p:cNvSpPr txBox="1"/>
          <p:nvPr/>
        </p:nvSpPr>
        <p:spPr>
          <a:xfrm>
            <a:off x="4390140" y="3510238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ch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BE6DF3-5C7F-7AA7-5952-4E7CA56B8BDB}"/>
              </a:ext>
            </a:extLst>
          </p:cNvPr>
          <p:cNvSpPr txBox="1"/>
          <p:nvPr/>
        </p:nvSpPr>
        <p:spPr>
          <a:xfrm>
            <a:off x="4357136" y="3260925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th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A17761-DAE3-ABE7-007D-AA5614B6A325}"/>
              </a:ext>
            </a:extLst>
          </p:cNvPr>
          <p:cNvSpPr txBox="1"/>
          <p:nvPr/>
        </p:nvSpPr>
        <p:spPr>
          <a:xfrm>
            <a:off x="4352010" y="3342736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>
                <a:latin typeface="Sassoon Primary" pitchFamily="50" charset="0"/>
              </a:rPr>
              <a:t>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EA7B29-295D-1740-936A-C666D0114B4F}"/>
              </a:ext>
            </a:extLst>
          </p:cNvPr>
          <p:cNvSpPr txBox="1"/>
          <p:nvPr/>
        </p:nvSpPr>
        <p:spPr>
          <a:xfrm>
            <a:off x="4267438" y="3340977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oo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2B0E15-AFFF-C0F7-E755-0ABBE706899E}"/>
              </a:ext>
            </a:extLst>
          </p:cNvPr>
          <p:cNvSpPr txBox="1"/>
          <p:nvPr/>
        </p:nvSpPr>
        <p:spPr>
          <a:xfrm>
            <a:off x="4295663" y="3331230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ee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D1A886-4C40-7BED-2ADD-68F9E1DBD3C9}"/>
              </a:ext>
            </a:extLst>
          </p:cNvPr>
          <p:cNvSpPr txBox="1"/>
          <p:nvPr/>
        </p:nvSpPr>
        <p:spPr>
          <a:xfrm>
            <a:off x="4357320" y="3289566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wh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A6749E-67A7-1A31-CB0F-46D7B99A26B6}"/>
              </a:ext>
            </a:extLst>
          </p:cNvPr>
          <p:cNvSpPr txBox="1"/>
          <p:nvPr/>
        </p:nvSpPr>
        <p:spPr>
          <a:xfrm>
            <a:off x="4418426" y="3316722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ph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CF2B16-57BF-DAC1-6697-079B1D0DE1A8}"/>
              </a:ext>
            </a:extLst>
          </p:cNvPr>
          <p:cNvSpPr txBox="1"/>
          <p:nvPr/>
        </p:nvSpPr>
        <p:spPr>
          <a:xfrm>
            <a:off x="4374609" y="3273018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>
                <a:latin typeface="Sassoon Primary" pitchFamily="50" charset="0"/>
              </a:rPr>
              <a:t>oy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76BBFC-23D0-BA7C-22AD-ED450836EFD7}"/>
              </a:ext>
            </a:extLst>
          </p:cNvPr>
          <p:cNvSpPr txBox="1"/>
          <p:nvPr/>
        </p:nvSpPr>
        <p:spPr>
          <a:xfrm>
            <a:off x="4415591" y="3474019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>
                <a:latin typeface="Sassoon Primary" pitchFamily="50" charset="0"/>
              </a:rPr>
              <a:t>ai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06BBC3-2451-5B70-36C3-061708BA4653}"/>
              </a:ext>
            </a:extLst>
          </p:cNvPr>
          <p:cNvSpPr txBox="1"/>
          <p:nvPr/>
        </p:nvSpPr>
        <p:spPr>
          <a:xfrm>
            <a:off x="4369861" y="3335901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oa</a:t>
            </a:r>
            <a:endParaRPr lang="en-GB" sz="10000" dirty="0">
              <a:latin typeface="Sassoon Primar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3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2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20"/>
                            </p:stCondLst>
                            <p:childTnLst>
                              <p:par>
                                <p:cTn id="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20"/>
                            </p:stCondLst>
                            <p:childTnLst>
                              <p:par>
                                <p:cTn id="1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20"/>
                            </p:stCondLst>
                            <p:childTnLst>
                              <p:par>
                                <p:cTn id="1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20"/>
                            </p:stCondLst>
                            <p:childTnLst>
                              <p:par>
                                <p:cTn id="2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20"/>
                            </p:stCondLst>
                            <p:childTnLst>
                              <p:par>
                                <p:cTn id="2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20"/>
                            </p:stCondLst>
                            <p:childTnLst>
                              <p:par>
                                <p:cTn id="2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20"/>
                            </p:stCondLst>
                            <p:childTnLst>
                              <p:par>
                                <p:cTn id="3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20"/>
                            </p:stCondLst>
                            <p:childTnLst>
                              <p:par>
                                <p:cTn id="3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20"/>
                            </p:stCondLst>
                            <p:childTnLst>
                              <p:par>
                                <p:cTn id="4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20"/>
                            </p:stCondLst>
                            <p:childTnLst>
                              <p:par>
                                <p:cTn id="4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20"/>
                            </p:stCondLst>
                            <p:childTnLst>
                              <p:par>
                                <p:cTn id="4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20"/>
                            </p:stCondLst>
                            <p:childTnLst>
                              <p:par>
                                <p:cTn id="5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20"/>
                            </p:stCondLst>
                            <p:childTnLst>
                              <p:par>
                                <p:cTn id="5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20"/>
                            </p:stCondLst>
                            <p:childTnLst>
                              <p:par>
                                <p:cTn id="6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Identify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Say 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each sound when the arrow lights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up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1057" y="2764370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3285" y="3198176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0959" y="3464205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84186" y="36950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24114" y="2785851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43356" y="27197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3" y="2263600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261011" y="2263599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019062" y="2287267"/>
            <a:ext cx="2445137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sh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D7EB24D-AC8C-F8AF-EA02-30629C6B0CD1}"/>
              </a:ext>
            </a:extLst>
          </p:cNvPr>
          <p:cNvSpPr/>
          <p:nvPr/>
        </p:nvSpPr>
        <p:spPr>
          <a:xfrm>
            <a:off x="3007099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17DDC2A1-C9D7-11FB-1645-5F0504016113}"/>
              </a:ext>
            </a:extLst>
          </p:cNvPr>
          <p:cNvSpPr/>
          <p:nvPr/>
        </p:nvSpPr>
        <p:spPr>
          <a:xfrm>
            <a:off x="8624901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FACCA1B-571F-0F0B-1903-DDC93531A9D9}"/>
              </a:ext>
            </a:extLst>
          </p:cNvPr>
          <p:cNvSpPr/>
          <p:nvPr/>
        </p:nvSpPr>
        <p:spPr>
          <a:xfrm>
            <a:off x="5784220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82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Blend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Now, </a:t>
            </a:r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blend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7521" y="3074894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9749" y="3508700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7423" y="3774729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90650" y="4005558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30578" y="3096375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39808" y="2969225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3" y="2263600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261011" y="2263599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019062" y="2287267"/>
            <a:ext cx="2445137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sh</a:t>
            </a:r>
            <a:endParaRPr lang="en-GB" sz="15000" dirty="0">
              <a:latin typeface="Sassoon Primary" pitchFamily="50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032042"/>
                  </p:ext>
                </p:extLst>
              </p:nvPr>
            </p:nvGraphicFramePr>
            <p:xfrm>
              <a:off x="2173971" y="4640476"/>
              <a:ext cx="1960387" cy="16748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0387" cy="1674895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4916321" ay="4622111" az="49038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7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3971" y="4640476"/>
                <a:ext cx="1960387" cy="16748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57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1407 0.0044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Read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5656C-8731-C518-11E0-59E53BDD455B}"/>
              </a:ext>
            </a:extLst>
          </p:cNvPr>
          <p:cNvSpPr txBox="1"/>
          <p:nvPr/>
        </p:nvSpPr>
        <p:spPr>
          <a:xfrm>
            <a:off x="593332" y="16488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Click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to reveal the word!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49D09-D6CC-4967-5539-C5DC27372817}"/>
              </a:ext>
            </a:extLst>
          </p:cNvPr>
          <p:cNvSpPr txBox="1"/>
          <p:nvPr/>
        </p:nvSpPr>
        <p:spPr>
          <a:xfrm>
            <a:off x="1911295" y="2784134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413FA-5157-DFF2-53D9-E0778160CB70}"/>
              </a:ext>
            </a:extLst>
          </p:cNvPr>
          <p:cNvSpPr txBox="1"/>
          <p:nvPr/>
        </p:nvSpPr>
        <p:spPr>
          <a:xfrm>
            <a:off x="5303350" y="2784134"/>
            <a:ext cx="2386232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sh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8335A3-F9DE-CAD8-FA1F-98D8292E915F}"/>
              </a:ext>
            </a:extLst>
          </p:cNvPr>
          <p:cNvSpPr txBox="1"/>
          <p:nvPr/>
        </p:nvSpPr>
        <p:spPr>
          <a:xfrm>
            <a:off x="3587822" y="2792959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a</a:t>
            </a:r>
          </a:p>
        </p:txBody>
      </p:sp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A0562014-FFA0-C94D-5556-9B6EC3CFE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76547" y="3053461"/>
            <a:ext cx="2943034" cy="19227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B4589D8-CB79-6232-8E23-C876F8E25D10}"/>
              </a:ext>
            </a:extLst>
          </p:cNvPr>
          <p:cNvSpPr txBox="1"/>
          <p:nvPr/>
        </p:nvSpPr>
        <p:spPr>
          <a:xfrm>
            <a:off x="8379447" y="6588256"/>
            <a:ext cx="457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hlinkClick r:id="rId4" tooltip="https://www.stockpicturesforeveryone.com/2012/07/british-pound-or-gbp-images-and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 by Unknown Author is licensed under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8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Identify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Say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each sound when the arrow lights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up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1057" y="2764370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3285" y="3198176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0959" y="3464205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84186" y="36950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24114" y="2785851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43356" y="27197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2" y="2263600"/>
            <a:ext cx="2295107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ch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561789" y="2263599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019062" y="2287267"/>
            <a:ext cx="2445137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p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D7EB24D-AC8C-F8AF-EA02-30629C6B0CD1}"/>
              </a:ext>
            </a:extLst>
          </p:cNvPr>
          <p:cNvSpPr/>
          <p:nvPr/>
        </p:nvSpPr>
        <p:spPr>
          <a:xfrm>
            <a:off x="3007099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17DDC2A1-C9D7-11FB-1645-5F0504016113}"/>
              </a:ext>
            </a:extLst>
          </p:cNvPr>
          <p:cNvSpPr/>
          <p:nvPr/>
        </p:nvSpPr>
        <p:spPr>
          <a:xfrm>
            <a:off x="8624901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FACCA1B-571F-0F0B-1903-DDC93531A9D9}"/>
              </a:ext>
            </a:extLst>
          </p:cNvPr>
          <p:cNvSpPr/>
          <p:nvPr/>
        </p:nvSpPr>
        <p:spPr>
          <a:xfrm>
            <a:off x="6031585" y="4782736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5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Blend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Now, </a:t>
            </a:r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blend 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7521" y="3074894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9749" y="3508700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7423" y="3774729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90650" y="4005558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30578" y="3096375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39808" y="2969225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3" y="2263600"/>
            <a:ext cx="2216334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ch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527866" y="2256229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019062" y="2287267"/>
            <a:ext cx="2445137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p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73971" y="4640476"/>
              <a:ext cx="1960387" cy="16748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0387" cy="1674895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4916321" ay="4622111" az="49038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7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3971" y="4640476"/>
                <a:ext cx="1960387" cy="16748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099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1407 0.0044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Read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5656C-8731-C518-11E0-59E53BDD455B}"/>
              </a:ext>
            </a:extLst>
          </p:cNvPr>
          <p:cNvSpPr txBox="1"/>
          <p:nvPr/>
        </p:nvSpPr>
        <p:spPr>
          <a:xfrm>
            <a:off x="593332" y="16488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Click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 to reveal the word!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49D09-D6CC-4967-5539-C5DC27372817}"/>
              </a:ext>
            </a:extLst>
          </p:cNvPr>
          <p:cNvSpPr txBox="1"/>
          <p:nvPr/>
        </p:nvSpPr>
        <p:spPr>
          <a:xfrm>
            <a:off x="1911294" y="2784134"/>
            <a:ext cx="2223625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ch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413FA-5157-DFF2-53D9-E0778160CB70}"/>
              </a:ext>
            </a:extLst>
          </p:cNvPr>
          <p:cNvSpPr txBox="1"/>
          <p:nvPr/>
        </p:nvSpPr>
        <p:spPr>
          <a:xfrm>
            <a:off x="5804898" y="2784134"/>
            <a:ext cx="1884683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8335A3-F9DE-CAD8-FA1F-98D8292E915F}"/>
              </a:ext>
            </a:extLst>
          </p:cNvPr>
          <p:cNvSpPr txBox="1"/>
          <p:nvPr/>
        </p:nvSpPr>
        <p:spPr>
          <a:xfrm>
            <a:off x="4134920" y="2792959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i</a:t>
            </a:r>
          </a:p>
        </p:txBody>
      </p:sp>
      <p:pic>
        <p:nvPicPr>
          <p:cNvPr id="9" name="Picture 8" descr="A pile of french fries&#10;&#10;Description automatically generated">
            <a:extLst>
              <a:ext uri="{FF2B5EF4-FFF2-40B4-BE49-F238E27FC236}">
                <a16:creationId xmlns:a16="http://schemas.microsoft.com/office/drawing/2014/main" id="{ED7C1722-519A-033C-939E-02D36C8D4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46100" y="2593472"/>
            <a:ext cx="3657140" cy="2692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128D1F-5230-F636-6FD1-E3C7A906950C}"/>
              </a:ext>
            </a:extLst>
          </p:cNvPr>
          <p:cNvSpPr txBox="1"/>
          <p:nvPr/>
        </p:nvSpPr>
        <p:spPr>
          <a:xfrm>
            <a:off x="8292743" y="6588256"/>
            <a:ext cx="31834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hlinkClick r:id="rId4" tooltip="https://www.pngall.com/chips-png/download/3888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 by Unknown Author is licensed under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7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E3FB0840619E4DA75E53703A2D75DE" ma:contentTypeVersion="20" ma:contentTypeDescription="Create a new document." ma:contentTypeScope="" ma:versionID="dd634ac7be4937b1dd88fda947e14bc7">
  <xsd:schema xmlns:xsd="http://www.w3.org/2001/XMLSchema" xmlns:xs="http://www.w3.org/2001/XMLSchema" xmlns:p="http://schemas.microsoft.com/office/2006/metadata/properties" xmlns:ns2="b4888e16-e659-4862-bf1f-47ce16bd783b" xmlns:ns3="0e5d574d-2439-459d-83f9-e7b36e52a1ee" targetNamespace="http://schemas.microsoft.com/office/2006/metadata/properties" ma:root="true" ma:fieldsID="0e4beafacbc2f5a1c62e7641e2cbe607" ns2:_="" ns3:_="">
    <xsd:import namespace="b4888e16-e659-4862-bf1f-47ce16bd783b"/>
    <xsd:import namespace="0e5d574d-2439-459d-83f9-e7b36e52a1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lassroomColour" minOccurs="0"/>
                <xsd:element ref="ns2:Resourcetype" minOccurs="0"/>
                <xsd:element ref="ns2:LinkedResources" minOccurs="0"/>
                <xsd:element ref="ns2:ResourceDescription" minOccurs="0"/>
                <xsd:element ref="ns2:Linkedresourcestest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88e16-e659-4862-bf1f-47ce16bd78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a8110b4-7946-418e-8ab0-d3d0ec8bff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ClassroomColour" ma:index="16" nillable="true" ma:displayName="Classroom Colour" ma:format="Dropdown" ma:internalName="ClassroomColour">
      <xsd:simpleType>
        <xsd:restriction base="dms:Choice">
          <xsd:enumeration value="Indigo"/>
          <xsd:enumeration value="Orange"/>
          <xsd:enumeration value="Green"/>
          <xsd:enumeration value="Blue"/>
          <xsd:enumeration value="Red"/>
          <xsd:enumeration value="Violet"/>
          <xsd:enumeration value="Yellow"/>
          <xsd:enumeration value="Lilac"/>
          <xsd:enumeration value="Magenta"/>
          <xsd:enumeration value="Zebra"/>
        </xsd:restriction>
      </xsd:simpleType>
    </xsd:element>
    <xsd:element name="Resourcetype" ma:index="17" nillable="true" ma:displayName="Resource type" ma:default="Lesson" ma:format="Dropdown" ma:internalName="Resourcetype">
      <xsd:simpleType>
        <xsd:restriction base="dms:Choice">
          <xsd:enumeration value="Lesson"/>
          <xsd:enumeration value="Digital Template"/>
          <xsd:enumeration value="Printable Resource"/>
          <xsd:enumeration value="Book Talks"/>
          <xsd:enumeration value="Chilli Challenge"/>
          <xsd:enumeration value="Reference Sheet"/>
          <xsd:enumeration value="Choice Board"/>
          <xsd:enumeration value="Interactive Resource"/>
          <xsd:enumeration value="Challenge Card"/>
          <xsd:enumeration value="Modelled Example"/>
          <xsd:enumeration value="Home Page"/>
          <xsd:enumeration value="Video"/>
        </xsd:restriction>
      </xsd:simpleType>
    </xsd:element>
    <xsd:element name="LinkedResources" ma:index="19" nillable="true" ma:displayName="Linked Resources" ma:format="Image" ma:internalName="LinkedResource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ResourceDescription" ma:index="20" nillable="true" ma:displayName="Resource Description" ma:format="Dropdown" ma:internalName="ResourceDescription">
      <xsd:simpleType>
        <xsd:restriction base="dms:Note">
          <xsd:maxLength value="255"/>
        </xsd:restriction>
      </xsd:simpleType>
    </xsd:element>
    <xsd:element name="Linkedresourcestest" ma:index="21" nillable="true" ma:displayName="Linked resources test" ma:format="Dropdown" ma:internalName="Linkedresourcestest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d574d-2439-459d-83f9-e7b36e52a1e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2d94cca-c374-4dc2-9281-5685114859bd}" ma:internalName="TaxCatchAll" ma:showField="CatchAllData" ma:web="0e5d574d-2439-459d-83f9-e7b36e52a1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 ma:index="18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888e16-e659-4862-bf1f-47ce16bd783b">
      <Terms xmlns="http://schemas.microsoft.com/office/infopath/2007/PartnerControls"/>
    </lcf76f155ced4ddcb4097134ff3c332f>
    <TaxCatchAll xmlns="0e5d574d-2439-459d-83f9-e7b36e52a1ee" xsi:nil="true"/>
    <ClassroomColour xmlns="b4888e16-e659-4862-bf1f-47ce16bd783b">Orange</ClassroomColour>
    <Linkedresourcestest xmlns="b4888e16-e659-4862-bf1f-47ce16bd783b" xsi:nil="true"/>
    <LinkedResources xmlns="b4888e16-e659-4862-bf1f-47ce16bd783b">
      <Url xsi:nil="true"/>
      <Description xsi:nil="true"/>
    </LinkedResources>
    <ResourceDescription xmlns="b4888e16-e659-4862-bf1f-47ce16bd783b">Revision slides to support teaching of Stage 2 phoneme blending and reading.</ResourceDescription>
    <Resourcetype xmlns="b4888e16-e659-4862-bf1f-47ce16bd783b">Interactive Resource</Resourcetyp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F1065B-816A-40D8-A09C-A1A8EFA12C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888e16-e659-4862-bf1f-47ce16bd783b"/>
    <ds:schemaRef ds:uri="0e5d574d-2439-459d-83f9-e7b36e52a1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666A10-6D0C-41F6-8FAA-A8A371559A8B}">
  <ds:schemaRefs>
    <ds:schemaRef ds:uri="http://purl.org/dc/elements/1.1/"/>
    <ds:schemaRef ds:uri="b4888e16-e659-4862-bf1f-47ce16bd783b"/>
    <ds:schemaRef ds:uri="http://schemas.microsoft.com/office/2006/metadata/properties"/>
    <ds:schemaRef ds:uri="http://purl.org/dc/terms/"/>
    <ds:schemaRef ds:uri="0e5d574d-2439-459d-83f9-e7b36e52a1e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6F0F23A-4391-4361-8576-1689E5BDF5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661</Words>
  <Application>Microsoft Office PowerPoint</Application>
  <PresentationFormat>Widescreen</PresentationFormat>
  <Paragraphs>177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Century Gothic</vt:lpstr>
      <vt:lpstr>Arial</vt:lpstr>
      <vt:lpstr>Calibri</vt:lpstr>
      <vt:lpstr>Sassoon Primary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 Lanarkshire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Active Literacy</dc:subject>
  <dc:creator>Mrs Chand</dc:creator>
  <cp:lastModifiedBy>Mrs Lynch</cp:lastModifiedBy>
  <cp:revision>16</cp:revision>
  <dcterms:created xsi:type="dcterms:W3CDTF">2023-04-18T10:06:36Z</dcterms:created>
  <dcterms:modified xsi:type="dcterms:W3CDTF">2023-09-20T08:34:54Z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0x01010002E3FB0840619E4DA75E53703A2D75DE</vt:lpwstr>
  </property>
  <property fmtid="{D5CDD505-2E9C-101B-9397-08002B2CF9AE}" pid="3" name="MediaServiceImageTags">
    <vt:lpwstr/>
  </property>
</Properties>
</file>