
<file path=[Content_Types].xml><?xml version="1.0" encoding="utf-8"?>
<Types xmlns="http://schemas.openxmlformats.org/package/2006/content-types">
  <Default Extension="fntdata" ContentType="application/x-fontdata"/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33"/>
  </p:notesMasterIdLst>
  <p:sldIdLst>
    <p:sldId id="258" r:id="rId5"/>
    <p:sldId id="263" r:id="rId6"/>
    <p:sldId id="264" r:id="rId7"/>
    <p:sldId id="267" r:id="rId8"/>
    <p:sldId id="280" r:id="rId9"/>
    <p:sldId id="281" r:id="rId10"/>
    <p:sldId id="282" r:id="rId11"/>
    <p:sldId id="283" r:id="rId12"/>
    <p:sldId id="284" r:id="rId13"/>
    <p:sldId id="285" r:id="rId14"/>
    <p:sldId id="286" r:id="rId15"/>
    <p:sldId id="287" r:id="rId16"/>
    <p:sldId id="288" r:id="rId17"/>
    <p:sldId id="289" r:id="rId18"/>
    <p:sldId id="290" r:id="rId19"/>
    <p:sldId id="291" r:id="rId20"/>
    <p:sldId id="292" r:id="rId21"/>
    <p:sldId id="293" r:id="rId22"/>
    <p:sldId id="294" r:id="rId23"/>
    <p:sldId id="295" r:id="rId24"/>
    <p:sldId id="296" r:id="rId25"/>
    <p:sldId id="297" r:id="rId26"/>
    <p:sldId id="298" r:id="rId27"/>
    <p:sldId id="299" r:id="rId28"/>
    <p:sldId id="265" r:id="rId29"/>
    <p:sldId id="268" r:id="rId30"/>
    <p:sldId id="266" r:id="rId31"/>
    <p:sldId id="277" r:id="rId32"/>
  </p:sldIdLst>
  <p:sldSz cx="12192000" cy="6858000"/>
  <p:notesSz cx="6858000" cy="91440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libri Light" panose="020F0302020204030204" pitchFamily="34" charset="0"/>
      <p:regular r:id="rId38"/>
      <p:italic r:id="rId39"/>
    </p:embeddedFont>
    <p:embeddedFont>
      <p:font typeface="Century Gothic" panose="020B0502020202020204" pitchFamily="34" charset="0"/>
      <p:regular r:id="rId40"/>
      <p:bold r:id="rId41"/>
      <p:italic r:id="rId42"/>
      <p:boldItalic r:id="rId43"/>
    </p:embeddedFont>
    <p:embeddedFont>
      <p:font typeface="Sassoon Primary" charset="0"/>
      <p:regular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9562"/>
    <a:srgbClr val="FADCCD"/>
    <a:srgbClr val="FD9562"/>
    <a:srgbClr val="F46779"/>
    <a:srgbClr val="FCC7CF"/>
    <a:srgbClr val="BD8BFF"/>
    <a:srgbClr val="DDC1FF"/>
    <a:srgbClr val="3B3838"/>
    <a:srgbClr val="FFFFFF"/>
    <a:srgbClr val="BE8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153094F-895A-01FF-1ED9-1FF5913BF9B4}" v="6" dt="2023-06-20T11:11:12.621"/>
    <p1510:client id="{C2C66182-6E21-3CFF-AD0E-385527477D05}" v="2" dt="2023-06-27T16:56:21.45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–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6.fntdata"/><Relationship Id="rId21" Type="http://schemas.openxmlformats.org/officeDocument/2006/relationships/slide" Target="slides/slide17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3.fntdata"/><Relationship Id="rId49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11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font" Target="fonts/font8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EC329C-51CE-4C23-8E71-56538228FB8E}" type="datetimeFigureOut">
              <a:rPr lang="en-GB" smtClean="0"/>
              <a:t>20/09/2023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998775-62F4-46D6-849F-607A7F0763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8297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98E76-C5CD-25D8-0A62-7CF1ACE104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E5A90F-F68A-ED71-E744-DE9F8925F9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477EE-85FB-C645-9B5C-14A397B57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D4E07-873C-4C84-A452-45BD9B02F157}" type="datetimeFigureOut">
              <a:rPr lang="en-GB" smtClean="0"/>
              <a:t>20/09/2023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D905B-C5FD-EC7C-E7DD-56CB66A76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BC6720-40B0-BD47-8CC9-65F9890D1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E115E-CF7D-41B7-BCB9-7350D47028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8672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3399E-42BF-0F50-30E4-0FC98FC03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0DCC06-3F51-B0D5-296D-FA1C4769CF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240D18-6FC3-1834-6343-82D3D2532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D4E07-873C-4C84-A452-45BD9B02F157}" type="datetimeFigureOut">
              <a:rPr lang="en-GB" smtClean="0"/>
              <a:t>20/09/2023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4483BD-C2F8-DC83-D1D0-997DC3EED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711431-618C-DA81-F9AC-6285F2B0D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E115E-CF7D-41B7-BCB9-7350D47028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2042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4A1E1A0-8478-1A5D-F11A-683522A259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1DC481-9439-F3F6-5DD7-761A735268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24C324-C500-C606-BD35-C95F8D018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D4E07-873C-4C84-A452-45BD9B02F157}" type="datetimeFigureOut">
              <a:rPr lang="en-GB" smtClean="0"/>
              <a:t>20/09/2023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2984E7-7D0B-64C3-4061-BAF2E3E06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A0575C-981F-62F6-CA9E-55AD4AB91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E115E-CF7D-41B7-BCB9-7350D47028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6508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FC5A0-3478-6C29-9D53-CC6375E82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3C7053-2F27-EFF0-D48F-889A5B736D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0A5BBD-ACD6-ECA3-8D96-0410DD841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D4E07-873C-4C84-A452-45BD9B02F157}" type="datetimeFigureOut">
              <a:rPr lang="en-GB" smtClean="0"/>
              <a:t>20/09/2023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7665E-7021-949F-04F4-4DA342D2E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99D3E-8EE5-FFBF-548E-AA0A77B75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E115E-CF7D-41B7-BCB9-7350D47028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9188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E465F-06DA-5451-B78B-D253FB71B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9F31A5-692B-ABAC-0F74-4A7447B517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AD930D-4458-159B-9567-52F9C127A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D4E07-873C-4C84-A452-45BD9B02F157}" type="datetimeFigureOut">
              <a:rPr lang="en-GB" smtClean="0"/>
              <a:t>20/09/2023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14F3D3-18D3-7257-5F1D-06E3E3540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D637CB-5F1D-BB69-AFA9-0745D32B4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E115E-CF7D-41B7-BCB9-7350D47028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8772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3E279-BC0C-0FDB-6A99-F04CE8B84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70978B-2BB2-A83B-EF56-E389256150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A866AE-7C93-71BA-9E9D-144D33D3BB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E14E72-23BE-C131-716F-B0AAFF723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D4E07-873C-4C84-A452-45BD9B02F157}" type="datetimeFigureOut">
              <a:rPr lang="en-GB" smtClean="0"/>
              <a:t>20/09/2023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1BC3C7-2D24-F95F-EE08-05F5D9D9C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88916C-CDB0-D944-2EE3-0719FD629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E115E-CF7D-41B7-BCB9-7350D47028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4242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1FF928-6CAA-9C3B-EC54-2000303A4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9A60F9-C57E-30EA-F770-3AC4C6A94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3E7900-A605-9B60-544C-A1674438E5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3494DF-2D27-0E76-9B5C-87CCCF4E0B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00DE27-A551-AC3E-E36F-7229BF0475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A50142-130D-C5A8-5871-29706DA43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D4E07-873C-4C84-A452-45BD9B02F157}" type="datetimeFigureOut">
              <a:rPr lang="en-GB" smtClean="0"/>
              <a:t>20/09/2023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296819-F0AD-13D3-D430-673696842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83DF5AD-20F2-BADF-E252-F62B93F7F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E115E-CF7D-41B7-BCB9-7350D47028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2582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0F0CA-9D91-B57F-D0BB-6B60F022F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335124-CF2F-B952-DD47-EAAFB9FD9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D4E07-873C-4C84-A452-45BD9B02F157}" type="datetimeFigureOut">
              <a:rPr lang="en-GB" smtClean="0"/>
              <a:t>20/09/2023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6493E4-D11D-2B68-CA2C-176D59008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D374CF-1B2E-ADF1-6197-2D2391CA8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E115E-CF7D-41B7-BCB9-7350D47028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6508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C6FF3E-7782-08B4-A88C-24D03B359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D4E07-873C-4C84-A452-45BD9B02F157}" type="datetimeFigureOut">
              <a:rPr lang="en-GB" smtClean="0"/>
              <a:t>20/09/2023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586669-3182-376B-92BA-41E10E7AF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44F5E1-887C-40A3-0749-62A1BD96A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E115E-CF7D-41B7-BCB9-7350D47028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2185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6F0C23-02A0-714F-BCBA-2FBB69DC3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05D164-962B-5E2E-83AD-AD10C9C7B7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8FEBE1-BF48-9AA2-7A50-D1E4123124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C73518-681B-EA0E-5506-D598A1E47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D4E07-873C-4C84-A452-45BD9B02F157}" type="datetimeFigureOut">
              <a:rPr lang="en-GB" smtClean="0"/>
              <a:t>20/09/2023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D7CE17-C551-B4D2-AB51-402691B74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CA627B-DB77-793B-98C9-A1CFB8501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E115E-CF7D-41B7-BCB9-7350D47028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0407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B71649-8D4F-1C1D-7409-0FBC36FE3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DED7ADC-500C-7AB6-451B-6DD86AB85E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9CE316-3A39-E320-FBF9-1BFFB53881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19609F-5FB6-428C-CDED-E3C4039B3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D4E07-873C-4C84-A452-45BD9B02F157}" type="datetimeFigureOut">
              <a:rPr lang="en-GB" smtClean="0"/>
              <a:t>20/09/2023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01F88B-3254-233B-E655-7B9E2DC35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6AA0CC-4C17-9135-254C-65258C910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E115E-CF7D-41B7-BCB9-7350D47028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4371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2D00A8-28DC-8355-692F-AFAA413CF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475E2F-ABE6-72AB-4ACF-08EEFFEE7A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72D486-FEBA-A8AC-F452-3C818B9D1D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CD4E07-873C-4C84-A452-45BD9B02F157}" type="datetimeFigureOut">
              <a:rPr lang="en-GB" smtClean="0"/>
              <a:t>20/09/2023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59432F-16F4-13EE-6808-F31CD2AB48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5B91FF-CB00-580A-FF47-189D8E4F95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FE115E-CF7D-41B7-BCB9-7350D47028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694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xhere.com/en/photo/814300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ublicdomainpictures.net/view-image.php?image=70677&amp;picture=cartoon-eyes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ixabay.com/en/feet-footprints-toes-silhouette-155585/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/3.0/" TargetMode="External"/><Relationship Id="rId4" Type="http://schemas.openxmlformats.org/officeDocument/2006/relationships/hyperlink" Target="https://www.flickr.com/photos/jurvetson/12279073303/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/3.0/" TargetMode="External"/><Relationship Id="rId4" Type="http://schemas.openxmlformats.org/officeDocument/2006/relationships/hyperlink" Target="https://www.freeimageslive.co.uk/free_stock_image/color-letters-jpg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hyperlink" Target="https://www.educandy.com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ixabay.com/en/lamb-sheep-animal-farm-barn-48059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ublicdomainpictures.net/view-image.php?image=4455&amp;picture=hula-hoop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" name="Group 93">
            <a:extLst>
              <a:ext uri="{FF2B5EF4-FFF2-40B4-BE49-F238E27FC236}">
                <a16:creationId xmlns:a16="http://schemas.microsoft.com/office/drawing/2014/main" id="{06801615-3B2B-1BBA-E29E-F1A19F421E3E}"/>
              </a:ext>
            </a:extLst>
          </p:cNvPr>
          <p:cNvGrpSpPr/>
          <p:nvPr/>
        </p:nvGrpSpPr>
        <p:grpSpPr>
          <a:xfrm>
            <a:off x="6695068" y="2110610"/>
            <a:ext cx="3272749" cy="3002092"/>
            <a:chOff x="8706168" y="816060"/>
            <a:chExt cx="2385692" cy="2188395"/>
          </a:xfrm>
        </p:grpSpPr>
        <p:pic>
          <p:nvPicPr>
            <p:cNvPr id="95" name="Picture 94" descr="Icon&#10;&#10;Description automatically generated">
              <a:extLst>
                <a:ext uri="{FF2B5EF4-FFF2-40B4-BE49-F238E27FC236}">
                  <a16:creationId xmlns:a16="http://schemas.microsoft.com/office/drawing/2014/main" id="{5FFC07C5-F4CA-3F81-9507-4C8747F6E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03465" y="816060"/>
              <a:ext cx="2188395" cy="2188395"/>
            </a:xfrm>
            <a:prstGeom prst="rect">
              <a:avLst/>
            </a:prstGeom>
          </p:spPr>
        </p:pic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49C04F4E-504D-58B0-0A63-69962B68F8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8559" b="56342"/>
            <a:stretch/>
          </p:blipFill>
          <p:spPr>
            <a:xfrm rot="4013116">
              <a:off x="8731713" y="1134631"/>
              <a:ext cx="955189" cy="1006279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AD94F6F-5C2D-61A0-6B7C-2F5B9F4270DA}"/>
              </a:ext>
            </a:extLst>
          </p:cNvPr>
          <p:cNvSpPr txBox="1"/>
          <p:nvPr/>
        </p:nvSpPr>
        <p:spPr>
          <a:xfrm>
            <a:off x="2508486" y="2268355"/>
            <a:ext cx="4876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Stage 2 - Week 2</a:t>
            </a:r>
          </a:p>
        </p:txBody>
      </p:sp>
    </p:spTree>
    <p:extLst>
      <p:ext uri="{BB962C8B-B14F-4D97-AF65-F5344CB8AC3E}">
        <p14:creationId xmlns:p14="http://schemas.microsoft.com/office/powerpoint/2010/main" val="1513487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96F3D3C-0733-9061-E08B-50D36E522BA5}"/>
              </a:ext>
            </a:extLst>
          </p:cNvPr>
          <p:cNvSpPr/>
          <p:nvPr/>
        </p:nvSpPr>
        <p:spPr>
          <a:xfrm>
            <a:off x="593332" y="658618"/>
            <a:ext cx="5121668" cy="519880"/>
          </a:xfrm>
          <a:prstGeom prst="roundRect">
            <a:avLst>
              <a:gd name="adj" fmla="val 39836"/>
            </a:avLst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94386D-917A-B91F-4739-1981586999FF}"/>
              </a:ext>
            </a:extLst>
          </p:cNvPr>
          <p:cNvSpPr txBox="1"/>
          <p:nvPr/>
        </p:nvSpPr>
        <p:spPr>
          <a:xfrm>
            <a:off x="743356" y="622757"/>
            <a:ext cx="378498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400" b="1" dirty="0">
                <a:latin typeface="Century Gothic" panose="020B0502020202020204" pitchFamily="34" charset="0"/>
              </a:rPr>
              <a:t>Identify</a:t>
            </a:r>
          </a:p>
        </p:txBody>
      </p:sp>
      <p:grpSp>
        <p:nvGrpSpPr>
          <p:cNvPr id="5" name="Google Shape;1293;p50">
            <a:extLst>
              <a:ext uri="{FF2B5EF4-FFF2-40B4-BE49-F238E27FC236}">
                <a16:creationId xmlns:a16="http://schemas.microsoft.com/office/drawing/2014/main" id="{B4536EC8-85CD-F6E2-C989-BF2C32BF25FF}"/>
              </a:ext>
            </a:extLst>
          </p:cNvPr>
          <p:cNvGrpSpPr/>
          <p:nvPr/>
        </p:nvGrpSpPr>
        <p:grpSpPr>
          <a:xfrm>
            <a:off x="9319380" y="3708388"/>
            <a:ext cx="897657" cy="1423177"/>
            <a:chOff x="6718575" y="2318625"/>
            <a:chExt cx="256950" cy="407375"/>
          </a:xfrm>
          <a:solidFill>
            <a:schemeClr val="tx1"/>
          </a:solidFill>
        </p:grpSpPr>
        <p:sp>
          <p:nvSpPr>
            <p:cNvPr id="6" name="Google Shape;1294;p50">
              <a:extLst>
                <a:ext uri="{FF2B5EF4-FFF2-40B4-BE49-F238E27FC236}">
                  <a16:creationId xmlns:a16="http://schemas.microsoft.com/office/drawing/2014/main" id="{0C0B7EBF-2D75-3C82-4F21-E73E548E799D}"/>
                </a:ext>
              </a:extLst>
            </p:cNvPr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295;p50">
              <a:extLst>
                <a:ext uri="{FF2B5EF4-FFF2-40B4-BE49-F238E27FC236}">
                  <a16:creationId xmlns:a16="http://schemas.microsoft.com/office/drawing/2014/main" id="{FBF2D23A-C7BA-DB55-7DC5-EE6209660BEA}"/>
                </a:ext>
              </a:extLst>
            </p:cNvPr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296;p50">
              <a:extLst>
                <a:ext uri="{FF2B5EF4-FFF2-40B4-BE49-F238E27FC236}">
                  <a16:creationId xmlns:a16="http://schemas.microsoft.com/office/drawing/2014/main" id="{263ADD02-ED72-33DC-D550-817A16BFA47A}"/>
                </a:ext>
              </a:extLst>
            </p:cNvPr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297;p50">
              <a:extLst>
                <a:ext uri="{FF2B5EF4-FFF2-40B4-BE49-F238E27FC236}">
                  <a16:creationId xmlns:a16="http://schemas.microsoft.com/office/drawing/2014/main" id="{69AF05E3-2D1B-9635-1394-1AC1AA66E5E8}"/>
                </a:ext>
              </a:extLst>
            </p:cNvPr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298;p50">
              <a:extLst>
                <a:ext uri="{FF2B5EF4-FFF2-40B4-BE49-F238E27FC236}">
                  <a16:creationId xmlns:a16="http://schemas.microsoft.com/office/drawing/2014/main" id="{5D40EFE5-301E-E5EF-651E-EC6E97BE8A2D}"/>
                </a:ext>
              </a:extLst>
            </p:cNvPr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99;p50">
              <a:extLst>
                <a:ext uri="{FF2B5EF4-FFF2-40B4-BE49-F238E27FC236}">
                  <a16:creationId xmlns:a16="http://schemas.microsoft.com/office/drawing/2014/main" id="{066B7140-C0AD-1A3D-A1FC-5B8EC5B176AA}"/>
                </a:ext>
              </a:extLst>
            </p:cNvPr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00;p50">
              <a:extLst>
                <a:ext uri="{FF2B5EF4-FFF2-40B4-BE49-F238E27FC236}">
                  <a16:creationId xmlns:a16="http://schemas.microsoft.com/office/drawing/2014/main" id="{48EE2DCB-AC76-80B7-B359-372D0ADB4D4A}"/>
                </a:ext>
              </a:extLst>
            </p:cNvPr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301;p50">
              <a:extLst>
                <a:ext uri="{FF2B5EF4-FFF2-40B4-BE49-F238E27FC236}">
                  <a16:creationId xmlns:a16="http://schemas.microsoft.com/office/drawing/2014/main" id="{FA0361D4-BA66-E21F-331F-15F9B599E9B5}"/>
                </a:ext>
              </a:extLst>
            </p:cNvPr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Oval 3">
            <a:extLst>
              <a:ext uri="{FF2B5EF4-FFF2-40B4-BE49-F238E27FC236}">
                <a16:creationId xmlns:a16="http://schemas.microsoft.com/office/drawing/2014/main" id="{CE7B89D8-38C2-46DE-AC30-29F297E252E8}"/>
              </a:ext>
            </a:extLst>
          </p:cNvPr>
          <p:cNvSpPr/>
          <p:nvPr/>
        </p:nvSpPr>
        <p:spPr>
          <a:xfrm>
            <a:off x="5070715" y="449842"/>
            <a:ext cx="914303" cy="914303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7037D8-EFD5-6C5F-691F-A03B091467A1}"/>
              </a:ext>
            </a:extLst>
          </p:cNvPr>
          <p:cNvSpPr txBox="1"/>
          <p:nvPr/>
        </p:nvSpPr>
        <p:spPr>
          <a:xfrm>
            <a:off x="543567" y="1648640"/>
            <a:ext cx="10882902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rtl="0" fontAlgn="base"/>
            <a:r>
              <a:rPr lang="en-GB" sz="2400" b="1" i="0" u="none" strike="noStrike" dirty="0">
                <a:solidFill>
                  <a:srgbClr val="404040"/>
                </a:solidFill>
                <a:effectLst/>
                <a:latin typeface="Century Gothic" panose="020B0502020202020204" pitchFamily="34" charset="0"/>
              </a:rPr>
              <a:t>Say</a:t>
            </a:r>
            <a:r>
              <a:rPr lang="en-GB" sz="2400" b="0" i="0" u="none" strike="noStrike" dirty="0">
                <a:solidFill>
                  <a:srgbClr val="404040"/>
                </a:solidFill>
                <a:effectLst/>
                <a:latin typeface="Century Gothic" panose="020B0502020202020204" pitchFamily="34" charset="0"/>
              </a:rPr>
              <a:t> each sound when the arrow lights </a:t>
            </a:r>
            <a:r>
              <a:rPr lang="en-GB" sz="2400" dirty="0">
                <a:solidFill>
                  <a:srgbClr val="404040"/>
                </a:solidFill>
                <a:latin typeface="Century Gothic" panose="020B0502020202020204" pitchFamily="34" charset="0"/>
              </a:rPr>
              <a:t>up</a:t>
            </a:r>
            <a:r>
              <a:rPr lang="en-GB" sz="2400" b="0" i="0" u="none" strike="noStrike" dirty="0">
                <a:solidFill>
                  <a:srgbClr val="404040"/>
                </a:solidFill>
                <a:effectLst/>
                <a:latin typeface="Century Gothic" panose="020B0502020202020204" pitchFamily="34" charset="0"/>
              </a:rPr>
              <a:t>.</a:t>
            </a:r>
            <a:endParaRPr lang="en-GB" sz="2400" dirty="0">
              <a:solidFill>
                <a:srgbClr val="404040"/>
              </a:solidFill>
              <a:latin typeface="Century Gothic" panose="020B0502020202020204" pitchFamily="34" charset="0"/>
            </a:endParaRPr>
          </a:p>
          <a:p>
            <a:pPr rtl="0" fontAlgn="base"/>
            <a:endParaRPr lang="en-US" sz="2400" b="0" i="0" dirty="0">
              <a:solidFill>
                <a:srgbClr val="000000"/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E60DDC4-5F2F-9367-DA5F-214D0C42E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208112" y="525201"/>
            <a:ext cx="713109" cy="713109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5FFB39DF-7571-4EED-E134-435AABEC3DA6}"/>
              </a:ext>
            </a:extLst>
          </p:cNvPr>
          <p:cNvSpPr/>
          <p:nvPr/>
        </p:nvSpPr>
        <p:spPr>
          <a:xfrm>
            <a:off x="10290723" y="54300"/>
            <a:ext cx="1838782" cy="1838782"/>
          </a:xfrm>
          <a:prstGeom prst="ellipse">
            <a:avLst/>
          </a:prstGeom>
          <a:solidFill>
            <a:srgbClr val="FD95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D7B8FB4-1F0C-DBE1-9F70-B6E5D8FC9249}"/>
              </a:ext>
            </a:extLst>
          </p:cNvPr>
          <p:cNvSpPr txBox="1"/>
          <p:nvPr/>
        </p:nvSpPr>
        <p:spPr>
          <a:xfrm>
            <a:off x="10451499" y="533720"/>
            <a:ext cx="14238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Century Gothic" panose="020B0502020202020204" pitchFamily="34" charset="0"/>
              </a:rPr>
              <a:t>Make sure you are viewing this resource in </a:t>
            </a:r>
            <a:r>
              <a:rPr lang="en-GB" sz="1200" b="1" dirty="0">
                <a:latin typeface="Century Gothic" panose="020B0502020202020204" pitchFamily="34" charset="0"/>
              </a:rPr>
              <a:t>slideshow</a:t>
            </a:r>
            <a:r>
              <a:rPr lang="en-GB" sz="1200" dirty="0">
                <a:latin typeface="Century Gothic" panose="020B0502020202020204" pitchFamily="34" charset="0"/>
              </a:rPr>
              <a:t> </a:t>
            </a:r>
            <a:r>
              <a:rPr lang="en-GB" sz="1200" b="1" dirty="0">
                <a:latin typeface="Century Gothic" panose="020B0502020202020204" pitchFamily="34" charset="0"/>
              </a:rPr>
              <a:t>mode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0A43B07-A5B7-2FFA-0AC6-4493366A5F89}"/>
              </a:ext>
            </a:extLst>
          </p:cNvPr>
          <p:cNvSpPr/>
          <p:nvPr/>
        </p:nvSpPr>
        <p:spPr>
          <a:xfrm>
            <a:off x="11406064" y="1426305"/>
            <a:ext cx="723441" cy="723441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89724FF-AD30-D703-E81E-498064C6ACAA}"/>
              </a:ext>
            </a:extLst>
          </p:cNvPr>
          <p:cNvSpPr/>
          <p:nvPr/>
        </p:nvSpPr>
        <p:spPr>
          <a:xfrm>
            <a:off x="11192114" y="1660263"/>
            <a:ext cx="427895" cy="427895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1C0CCDE-B793-7E27-5398-214F01E612CF}"/>
              </a:ext>
            </a:extLst>
          </p:cNvPr>
          <p:cNvSpPr/>
          <p:nvPr/>
        </p:nvSpPr>
        <p:spPr>
          <a:xfrm>
            <a:off x="10237552" y="202826"/>
            <a:ext cx="427895" cy="427895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CD299F4-4C00-1C76-52F8-00B741772F0B}"/>
              </a:ext>
            </a:extLst>
          </p:cNvPr>
          <p:cNvSpPr/>
          <p:nvPr/>
        </p:nvSpPr>
        <p:spPr>
          <a:xfrm>
            <a:off x="9946902" y="502206"/>
            <a:ext cx="427895" cy="427895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E705855-A3ED-0AE1-D1B8-C00953AF60DB}"/>
              </a:ext>
            </a:extLst>
          </p:cNvPr>
          <p:cNvSpPr/>
          <p:nvPr/>
        </p:nvSpPr>
        <p:spPr>
          <a:xfrm>
            <a:off x="591057" y="2764370"/>
            <a:ext cx="1115341" cy="1061613"/>
          </a:xfrm>
          <a:prstGeom prst="ellipse">
            <a:avLst/>
          </a:prstGeom>
          <a:solidFill>
            <a:srgbClr val="FD95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FB5A937-497D-466A-755D-AA9C75D4BC99}"/>
              </a:ext>
            </a:extLst>
          </p:cNvPr>
          <p:cNvSpPr txBox="1"/>
          <p:nvPr/>
        </p:nvSpPr>
        <p:spPr>
          <a:xfrm>
            <a:off x="443285" y="3198176"/>
            <a:ext cx="14238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latin typeface="Century Gothic" panose="020B0502020202020204" pitchFamily="34" charset="0"/>
              </a:rPr>
              <a:t>Tap </a:t>
            </a:r>
            <a:r>
              <a:rPr lang="en-GB" sz="1200" dirty="0">
                <a:latin typeface="Century Gothic" panose="020B0502020202020204" pitchFamily="34" charset="0"/>
              </a:rPr>
              <a:t>to start</a:t>
            </a:r>
            <a:endParaRPr lang="en-GB" sz="1200" b="1" dirty="0">
              <a:latin typeface="Century Gothic" panose="020B0502020202020204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3EDD6E2-C7E4-C47C-F2D2-6DD7301355E4}"/>
              </a:ext>
            </a:extLst>
          </p:cNvPr>
          <p:cNvSpPr/>
          <p:nvPr/>
        </p:nvSpPr>
        <p:spPr>
          <a:xfrm>
            <a:off x="1420959" y="3464205"/>
            <a:ext cx="427896" cy="427895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5F01A82-78E8-628D-CDA0-C56B80A56770}"/>
              </a:ext>
            </a:extLst>
          </p:cNvPr>
          <p:cNvSpPr/>
          <p:nvPr/>
        </p:nvSpPr>
        <p:spPr>
          <a:xfrm>
            <a:off x="1284186" y="3695034"/>
            <a:ext cx="237059" cy="232819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FDF7A0C-2EF6-B29C-124E-14C54943DD3E}"/>
              </a:ext>
            </a:extLst>
          </p:cNvPr>
          <p:cNvSpPr/>
          <p:nvPr/>
        </p:nvSpPr>
        <p:spPr>
          <a:xfrm>
            <a:off x="424114" y="2785851"/>
            <a:ext cx="427895" cy="427895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92ACD50-8182-DF1A-D90E-6DD9E09DE321}"/>
              </a:ext>
            </a:extLst>
          </p:cNvPr>
          <p:cNvSpPr/>
          <p:nvPr/>
        </p:nvSpPr>
        <p:spPr>
          <a:xfrm>
            <a:off x="743356" y="2719734"/>
            <a:ext cx="237059" cy="232819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96E0109-1042-829C-F3D8-436F348395CD}"/>
              </a:ext>
            </a:extLst>
          </p:cNvPr>
          <p:cNvSpPr txBox="1"/>
          <p:nvPr/>
        </p:nvSpPr>
        <p:spPr>
          <a:xfrm>
            <a:off x="1985628" y="2256229"/>
            <a:ext cx="2906540" cy="2400657"/>
          </a:xfrm>
          <a:prstGeom prst="rect">
            <a:avLst/>
          </a:prstGeom>
          <a:noFill/>
          <a:ln w="57150">
            <a:solidFill>
              <a:srgbClr val="FC9562"/>
            </a:solidFill>
          </a:ln>
        </p:spPr>
        <p:txBody>
          <a:bodyPr wrap="square" rtlCol="0">
            <a:spAutoFit/>
          </a:bodyPr>
          <a:lstStyle/>
          <a:p>
            <a:r>
              <a:rPr lang="en-GB" sz="15000" dirty="0" err="1">
                <a:latin typeface="Sassoon Primary" pitchFamily="50" charset="0"/>
              </a:rPr>
              <a:t>wh</a:t>
            </a:r>
            <a:endParaRPr lang="en-GB" sz="15000" dirty="0">
              <a:latin typeface="Sassoon Primary" pitchFamily="50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EF1328A-9D80-4E1E-F0CA-F7DCB16A7AE8}"/>
              </a:ext>
            </a:extLst>
          </p:cNvPr>
          <p:cNvSpPr txBox="1"/>
          <p:nvPr/>
        </p:nvSpPr>
        <p:spPr>
          <a:xfrm>
            <a:off x="5561788" y="2263599"/>
            <a:ext cx="2165915" cy="2400657"/>
          </a:xfrm>
          <a:prstGeom prst="rect">
            <a:avLst/>
          </a:prstGeom>
          <a:noFill/>
          <a:ln w="57150">
            <a:solidFill>
              <a:srgbClr val="FC9562"/>
            </a:solidFill>
          </a:ln>
        </p:spPr>
        <p:txBody>
          <a:bodyPr wrap="square" rtlCol="0">
            <a:spAutoFit/>
          </a:bodyPr>
          <a:lstStyle/>
          <a:p>
            <a:r>
              <a:rPr lang="en-GB" sz="15000" dirty="0" err="1">
                <a:latin typeface="Sassoon Primary" pitchFamily="50" charset="0"/>
              </a:rPr>
              <a:t>ee</a:t>
            </a:r>
            <a:endParaRPr lang="en-GB" sz="15000" dirty="0">
              <a:latin typeface="Sassoon Primary" pitchFamily="50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9EA4840-C953-FE09-5EA2-101D8C51E17F}"/>
              </a:ext>
            </a:extLst>
          </p:cNvPr>
          <p:cNvSpPr txBox="1"/>
          <p:nvPr/>
        </p:nvSpPr>
        <p:spPr>
          <a:xfrm>
            <a:off x="8825501" y="2287267"/>
            <a:ext cx="1638698" cy="2400657"/>
          </a:xfrm>
          <a:prstGeom prst="rect">
            <a:avLst/>
          </a:prstGeom>
          <a:noFill/>
          <a:ln w="57150">
            <a:solidFill>
              <a:srgbClr val="FC9562"/>
            </a:solidFill>
          </a:ln>
        </p:spPr>
        <p:txBody>
          <a:bodyPr wrap="square" rtlCol="0">
            <a:spAutoFit/>
          </a:bodyPr>
          <a:lstStyle/>
          <a:p>
            <a:r>
              <a:rPr lang="en-GB" sz="15000" dirty="0">
                <a:latin typeface="Sassoon Primary" pitchFamily="50" charset="0"/>
              </a:rPr>
              <a:t>l</a:t>
            </a:r>
          </a:p>
        </p:txBody>
      </p:sp>
      <p:sp>
        <p:nvSpPr>
          <p:cNvPr id="33" name="Arrow: Up 32">
            <a:extLst>
              <a:ext uri="{FF2B5EF4-FFF2-40B4-BE49-F238E27FC236}">
                <a16:creationId xmlns:a16="http://schemas.microsoft.com/office/drawing/2014/main" id="{4D7EB24D-AC8C-F8AF-EA02-30629C6B0CD1}"/>
              </a:ext>
            </a:extLst>
          </p:cNvPr>
          <p:cNvSpPr/>
          <p:nvPr/>
        </p:nvSpPr>
        <p:spPr>
          <a:xfrm>
            <a:off x="3007099" y="4770107"/>
            <a:ext cx="730386" cy="1241380"/>
          </a:xfrm>
          <a:prstGeom prst="upArrow">
            <a:avLst/>
          </a:prstGeom>
          <a:solidFill>
            <a:srgbClr val="FADCCD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4" name="Arrow: Up 33">
            <a:extLst>
              <a:ext uri="{FF2B5EF4-FFF2-40B4-BE49-F238E27FC236}">
                <a16:creationId xmlns:a16="http://schemas.microsoft.com/office/drawing/2014/main" id="{17DDC2A1-C9D7-11FB-1645-5F0504016113}"/>
              </a:ext>
            </a:extLst>
          </p:cNvPr>
          <p:cNvSpPr/>
          <p:nvPr/>
        </p:nvSpPr>
        <p:spPr>
          <a:xfrm>
            <a:off x="9403015" y="4770107"/>
            <a:ext cx="730386" cy="1241380"/>
          </a:xfrm>
          <a:prstGeom prst="upArrow">
            <a:avLst/>
          </a:prstGeom>
          <a:solidFill>
            <a:srgbClr val="FADCCD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Arrow: Up 34">
            <a:extLst>
              <a:ext uri="{FF2B5EF4-FFF2-40B4-BE49-F238E27FC236}">
                <a16:creationId xmlns:a16="http://schemas.microsoft.com/office/drawing/2014/main" id="{DFACCA1B-571F-0F0B-1903-DDC93531A9D9}"/>
              </a:ext>
            </a:extLst>
          </p:cNvPr>
          <p:cNvSpPr/>
          <p:nvPr/>
        </p:nvSpPr>
        <p:spPr>
          <a:xfrm>
            <a:off x="6422003" y="4764760"/>
            <a:ext cx="730386" cy="1241380"/>
          </a:xfrm>
          <a:prstGeom prst="upArrow">
            <a:avLst/>
          </a:prstGeom>
          <a:solidFill>
            <a:srgbClr val="FADCCD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3277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10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10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96F3D3C-0733-9061-E08B-50D36E522BA5}"/>
              </a:ext>
            </a:extLst>
          </p:cNvPr>
          <p:cNvSpPr/>
          <p:nvPr/>
        </p:nvSpPr>
        <p:spPr>
          <a:xfrm>
            <a:off x="593332" y="658618"/>
            <a:ext cx="5121668" cy="519880"/>
          </a:xfrm>
          <a:prstGeom prst="roundRect">
            <a:avLst>
              <a:gd name="adj" fmla="val 39836"/>
            </a:avLst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94386D-917A-B91F-4739-1981586999FF}"/>
              </a:ext>
            </a:extLst>
          </p:cNvPr>
          <p:cNvSpPr txBox="1"/>
          <p:nvPr/>
        </p:nvSpPr>
        <p:spPr>
          <a:xfrm>
            <a:off x="743356" y="622757"/>
            <a:ext cx="378498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400" b="1" dirty="0">
                <a:latin typeface="Century Gothic" panose="020B0502020202020204" pitchFamily="34" charset="0"/>
              </a:rPr>
              <a:t>Blend</a:t>
            </a:r>
          </a:p>
        </p:txBody>
      </p:sp>
      <p:grpSp>
        <p:nvGrpSpPr>
          <p:cNvPr id="5" name="Google Shape;1293;p50">
            <a:extLst>
              <a:ext uri="{FF2B5EF4-FFF2-40B4-BE49-F238E27FC236}">
                <a16:creationId xmlns:a16="http://schemas.microsoft.com/office/drawing/2014/main" id="{B4536EC8-85CD-F6E2-C989-BF2C32BF25FF}"/>
              </a:ext>
            </a:extLst>
          </p:cNvPr>
          <p:cNvGrpSpPr/>
          <p:nvPr/>
        </p:nvGrpSpPr>
        <p:grpSpPr>
          <a:xfrm>
            <a:off x="9319380" y="3708388"/>
            <a:ext cx="897657" cy="1423177"/>
            <a:chOff x="6718575" y="2318625"/>
            <a:chExt cx="256950" cy="407375"/>
          </a:xfrm>
          <a:solidFill>
            <a:schemeClr val="tx1"/>
          </a:solidFill>
        </p:grpSpPr>
        <p:sp>
          <p:nvSpPr>
            <p:cNvPr id="6" name="Google Shape;1294;p50">
              <a:extLst>
                <a:ext uri="{FF2B5EF4-FFF2-40B4-BE49-F238E27FC236}">
                  <a16:creationId xmlns:a16="http://schemas.microsoft.com/office/drawing/2014/main" id="{0C0B7EBF-2D75-3C82-4F21-E73E548E799D}"/>
                </a:ext>
              </a:extLst>
            </p:cNvPr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295;p50">
              <a:extLst>
                <a:ext uri="{FF2B5EF4-FFF2-40B4-BE49-F238E27FC236}">
                  <a16:creationId xmlns:a16="http://schemas.microsoft.com/office/drawing/2014/main" id="{FBF2D23A-C7BA-DB55-7DC5-EE6209660BEA}"/>
                </a:ext>
              </a:extLst>
            </p:cNvPr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296;p50">
              <a:extLst>
                <a:ext uri="{FF2B5EF4-FFF2-40B4-BE49-F238E27FC236}">
                  <a16:creationId xmlns:a16="http://schemas.microsoft.com/office/drawing/2014/main" id="{263ADD02-ED72-33DC-D550-817A16BFA47A}"/>
                </a:ext>
              </a:extLst>
            </p:cNvPr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297;p50">
              <a:extLst>
                <a:ext uri="{FF2B5EF4-FFF2-40B4-BE49-F238E27FC236}">
                  <a16:creationId xmlns:a16="http://schemas.microsoft.com/office/drawing/2014/main" id="{69AF05E3-2D1B-9635-1394-1AC1AA66E5E8}"/>
                </a:ext>
              </a:extLst>
            </p:cNvPr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298;p50">
              <a:extLst>
                <a:ext uri="{FF2B5EF4-FFF2-40B4-BE49-F238E27FC236}">
                  <a16:creationId xmlns:a16="http://schemas.microsoft.com/office/drawing/2014/main" id="{5D40EFE5-301E-E5EF-651E-EC6E97BE8A2D}"/>
                </a:ext>
              </a:extLst>
            </p:cNvPr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99;p50">
              <a:extLst>
                <a:ext uri="{FF2B5EF4-FFF2-40B4-BE49-F238E27FC236}">
                  <a16:creationId xmlns:a16="http://schemas.microsoft.com/office/drawing/2014/main" id="{066B7140-C0AD-1A3D-A1FC-5B8EC5B176AA}"/>
                </a:ext>
              </a:extLst>
            </p:cNvPr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00;p50">
              <a:extLst>
                <a:ext uri="{FF2B5EF4-FFF2-40B4-BE49-F238E27FC236}">
                  <a16:creationId xmlns:a16="http://schemas.microsoft.com/office/drawing/2014/main" id="{48EE2DCB-AC76-80B7-B359-372D0ADB4D4A}"/>
                </a:ext>
              </a:extLst>
            </p:cNvPr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301;p50">
              <a:extLst>
                <a:ext uri="{FF2B5EF4-FFF2-40B4-BE49-F238E27FC236}">
                  <a16:creationId xmlns:a16="http://schemas.microsoft.com/office/drawing/2014/main" id="{FA0361D4-BA66-E21F-331F-15F9B599E9B5}"/>
                </a:ext>
              </a:extLst>
            </p:cNvPr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Oval 3">
            <a:extLst>
              <a:ext uri="{FF2B5EF4-FFF2-40B4-BE49-F238E27FC236}">
                <a16:creationId xmlns:a16="http://schemas.microsoft.com/office/drawing/2014/main" id="{CE7B89D8-38C2-46DE-AC30-29F297E252E8}"/>
              </a:ext>
            </a:extLst>
          </p:cNvPr>
          <p:cNvSpPr/>
          <p:nvPr/>
        </p:nvSpPr>
        <p:spPr>
          <a:xfrm>
            <a:off x="5070715" y="449842"/>
            <a:ext cx="914303" cy="914303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7037D8-EFD5-6C5F-691F-A03B091467A1}"/>
              </a:ext>
            </a:extLst>
          </p:cNvPr>
          <p:cNvSpPr txBox="1"/>
          <p:nvPr/>
        </p:nvSpPr>
        <p:spPr>
          <a:xfrm>
            <a:off x="543567" y="1648640"/>
            <a:ext cx="10882902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rtl="0" fontAlgn="base"/>
            <a:r>
              <a:rPr lang="en-GB" sz="2400" b="0" i="0" u="none" strike="noStrike" dirty="0">
                <a:solidFill>
                  <a:srgbClr val="404040"/>
                </a:solidFill>
                <a:effectLst/>
                <a:latin typeface="Century Gothic" panose="020B0502020202020204" pitchFamily="34" charset="0"/>
              </a:rPr>
              <a:t>Now, </a:t>
            </a:r>
            <a:r>
              <a:rPr lang="en-GB" sz="2400" b="1" i="0" u="none" strike="noStrike" dirty="0">
                <a:solidFill>
                  <a:srgbClr val="404040"/>
                </a:solidFill>
                <a:effectLst/>
                <a:latin typeface="Century Gothic" panose="020B0502020202020204" pitchFamily="34" charset="0"/>
              </a:rPr>
              <a:t>blend</a:t>
            </a:r>
            <a:r>
              <a:rPr lang="en-GB" sz="2400" b="0" i="0" u="none" strike="noStrike" dirty="0">
                <a:solidFill>
                  <a:srgbClr val="404040"/>
                </a:solidFill>
                <a:effectLst/>
                <a:latin typeface="Century Gothic" panose="020B0502020202020204" pitchFamily="34" charset="0"/>
              </a:rPr>
              <a:t> with the dinosaur as it moves along.</a:t>
            </a:r>
            <a:endParaRPr lang="en-GB" sz="2400" dirty="0">
              <a:solidFill>
                <a:srgbClr val="404040"/>
              </a:solidFill>
              <a:latin typeface="Century Gothic" panose="020B0502020202020204" pitchFamily="34" charset="0"/>
            </a:endParaRPr>
          </a:p>
          <a:p>
            <a:pPr rtl="0" fontAlgn="base"/>
            <a:endParaRPr lang="en-US" sz="2400" b="0" i="0" dirty="0">
              <a:solidFill>
                <a:srgbClr val="000000"/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E60DDC4-5F2F-9367-DA5F-214D0C42E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208112" y="525201"/>
            <a:ext cx="713109" cy="713109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5FFB39DF-7571-4EED-E134-435AABEC3DA6}"/>
              </a:ext>
            </a:extLst>
          </p:cNvPr>
          <p:cNvSpPr/>
          <p:nvPr/>
        </p:nvSpPr>
        <p:spPr>
          <a:xfrm>
            <a:off x="10290723" y="54300"/>
            <a:ext cx="1838782" cy="1838782"/>
          </a:xfrm>
          <a:prstGeom prst="ellipse">
            <a:avLst/>
          </a:prstGeom>
          <a:solidFill>
            <a:srgbClr val="FD95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D7B8FB4-1F0C-DBE1-9F70-B6E5D8FC9249}"/>
              </a:ext>
            </a:extLst>
          </p:cNvPr>
          <p:cNvSpPr txBox="1"/>
          <p:nvPr/>
        </p:nvSpPr>
        <p:spPr>
          <a:xfrm>
            <a:off x="10451499" y="533720"/>
            <a:ext cx="14238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Century Gothic" panose="020B0502020202020204" pitchFamily="34" charset="0"/>
              </a:rPr>
              <a:t>Make sure you are viewing this resource in </a:t>
            </a:r>
            <a:r>
              <a:rPr lang="en-GB" sz="1200" b="1" dirty="0">
                <a:latin typeface="Century Gothic" panose="020B0502020202020204" pitchFamily="34" charset="0"/>
              </a:rPr>
              <a:t>slideshow</a:t>
            </a:r>
            <a:r>
              <a:rPr lang="en-GB" sz="1200" dirty="0">
                <a:latin typeface="Century Gothic" panose="020B0502020202020204" pitchFamily="34" charset="0"/>
              </a:rPr>
              <a:t> </a:t>
            </a:r>
            <a:r>
              <a:rPr lang="en-GB" sz="1200" b="1" dirty="0">
                <a:latin typeface="Century Gothic" panose="020B0502020202020204" pitchFamily="34" charset="0"/>
              </a:rPr>
              <a:t>mode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0A43B07-A5B7-2FFA-0AC6-4493366A5F89}"/>
              </a:ext>
            </a:extLst>
          </p:cNvPr>
          <p:cNvSpPr/>
          <p:nvPr/>
        </p:nvSpPr>
        <p:spPr>
          <a:xfrm>
            <a:off x="11406064" y="1426305"/>
            <a:ext cx="723441" cy="723441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89724FF-AD30-D703-E81E-498064C6ACAA}"/>
              </a:ext>
            </a:extLst>
          </p:cNvPr>
          <p:cNvSpPr/>
          <p:nvPr/>
        </p:nvSpPr>
        <p:spPr>
          <a:xfrm>
            <a:off x="11192114" y="1660263"/>
            <a:ext cx="427895" cy="427895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1C0CCDE-B793-7E27-5398-214F01E612CF}"/>
              </a:ext>
            </a:extLst>
          </p:cNvPr>
          <p:cNvSpPr/>
          <p:nvPr/>
        </p:nvSpPr>
        <p:spPr>
          <a:xfrm>
            <a:off x="10237552" y="202826"/>
            <a:ext cx="427895" cy="427895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CD299F4-4C00-1C76-52F8-00B741772F0B}"/>
              </a:ext>
            </a:extLst>
          </p:cNvPr>
          <p:cNvSpPr/>
          <p:nvPr/>
        </p:nvSpPr>
        <p:spPr>
          <a:xfrm>
            <a:off x="9946902" y="502206"/>
            <a:ext cx="427895" cy="427895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E705855-A3ED-0AE1-D1B8-C00953AF60DB}"/>
              </a:ext>
            </a:extLst>
          </p:cNvPr>
          <p:cNvSpPr/>
          <p:nvPr/>
        </p:nvSpPr>
        <p:spPr>
          <a:xfrm>
            <a:off x="597521" y="3074894"/>
            <a:ext cx="1115341" cy="1061613"/>
          </a:xfrm>
          <a:prstGeom prst="ellipse">
            <a:avLst/>
          </a:prstGeom>
          <a:solidFill>
            <a:srgbClr val="FD95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FB5A937-497D-466A-755D-AA9C75D4BC99}"/>
              </a:ext>
            </a:extLst>
          </p:cNvPr>
          <p:cNvSpPr txBox="1"/>
          <p:nvPr/>
        </p:nvSpPr>
        <p:spPr>
          <a:xfrm>
            <a:off x="449749" y="3508700"/>
            <a:ext cx="14238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latin typeface="Century Gothic" panose="020B0502020202020204" pitchFamily="34" charset="0"/>
              </a:rPr>
              <a:t>Tap </a:t>
            </a:r>
            <a:r>
              <a:rPr lang="en-GB" sz="1200" dirty="0">
                <a:latin typeface="Century Gothic" panose="020B0502020202020204" pitchFamily="34" charset="0"/>
              </a:rPr>
              <a:t>to start</a:t>
            </a:r>
            <a:endParaRPr lang="en-GB" sz="1200" b="1" dirty="0">
              <a:latin typeface="Century Gothic" panose="020B0502020202020204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3EDD6E2-C7E4-C47C-F2D2-6DD7301355E4}"/>
              </a:ext>
            </a:extLst>
          </p:cNvPr>
          <p:cNvSpPr/>
          <p:nvPr/>
        </p:nvSpPr>
        <p:spPr>
          <a:xfrm>
            <a:off x="1427423" y="3774729"/>
            <a:ext cx="427896" cy="427895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5F01A82-78E8-628D-CDA0-C56B80A56770}"/>
              </a:ext>
            </a:extLst>
          </p:cNvPr>
          <p:cNvSpPr/>
          <p:nvPr/>
        </p:nvSpPr>
        <p:spPr>
          <a:xfrm>
            <a:off x="1290650" y="4005558"/>
            <a:ext cx="237059" cy="232819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FDF7A0C-2EF6-B29C-124E-14C54943DD3E}"/>
              </a:ext>
            </a:extLst>
          </p:cNvPr>
          <p:cNvSpPr/>
          <p:nvPr/>
        </p:nvSpPr>
        <p:spPr>
          <a:xfrm>
            <a:off x="430578" y="3096375"/>
            <a:ext cx="427895" cy="427895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92ACD50-8182-DF1A-D90E-6DD9E09DE321}"/>
              </a:ext>
            </a:extLst>
          </p:cNvPr>
          <p:cNvSpPr/>
          <p:nvPr/>
        </p:nvSpPr>
        <p:spPr>
          <a:xfrm>
            <a:off x="739808" y="2969225"/>
            <a:ext cx="237059" cy="232819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96E0109-1042-829C-F3D8-436F348395CD}"/>
              </a:ext>
            </a:extLst>
          </p:cNvPr>
          <p:cNvSpPr txBox="1"/>
          <p:nvPr/>
        </p:nvSpPr>
        <p:spPr>
          <a:xfrm>
            <a:off x="2040505" y="2263600"/>
            <a:ext cx="2936519" cy="2400657"/>
          </a:xfrm>
          <a:prstGeom prst="rect">
            <a:avLst/>
          </a:prstGeom>
          <a:noFill/>
          <a:ln w="57150">
            <a:solidFill>
              <a:srgbClr val="FC9562"/>
            </a:solidFill>
          </a:ln>
        </p:spPr>
        <p:txBody>
          <a:bodyPr wrap="square" rtlCol="0">
            <a:spAutoFit/>
          </a:bodyPr>
          <a:lstStyle/>
          <a:p>
            <a:r>
              <a:rPr lang="en-GB" sz="15000" dirty="0" err="1">
                <a:latin typeface="Sassoon Primary" pitchFamily="50" charset="0"/>
              </a:rPr>
              <a:t>wh</a:t>
            </a:r>
            <a:endParaRPr lang="en-GB" sz="15000" dirty="0">
              <a:latin typeface="Sassoon Primary" pitchFamily="50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EF1328A-9D80-4E1E-F0CA-F7DCB16A7AE8}"/>
              </a:ext>
            </a:extLst>
          </p:cNvPr>
          <p:cNvSpPr txBox="1"/>
          <p:nvPr/>
        </p:nvSpPr>
        <p:spPr>
          <a:xfrm>
            <a:off x="5527865" y="2256229"/>
            <a:ext cx="2304085" cy="2400657"/>
          </a:xfrm>
          <a:prstGeom prst="rect">
            <a:avLst/>
          </a:prstGeom>
          <a:noFill/>
          <a:ln w="57150">
            <a:solidFill>
              <a:srgbClr val="FC9562"/>
            </a:solidFill>
          </a:ln>
        </p:spPr>
        <p:txBody>
          <a:bodyPr wrap="square" rtlCol="0">
            <a:spAutoFit/>
          </a:bodyPr>
          <a:lstStyle/>
          <a:p>
            <a:r>
              <a:rPr lang="en-GB" sz="15000" dirty="0" err="1">
                <a:latin typeface="Sassoon Primary" pitchFamily="50" charset="0"/>
              </a:rPr>
              <a:t>ee</a:t>
            </a:r>
            <a:endParaRPr lang="en-GB" sz="15000" dirty="0">
              <a:latin typeface="Sassoon Primary" pitchFamily="50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9EA4840-C953-FE09-5EA2-101D8C51E17F}"/>
              </a:ext>
            </a:extLst>
          </p:cNvPr>
          <p:cNvSpPr txBox="1"/>
          <p:nvPr/>
        </p:nvSpPr>
        <p:spPr>
          <a:xfrm>
            <a:off x="8794221" y="2287267"/>
            <a:ext cx="1669978" cy="2400657"/>
          </a:xfrm>
          <a:prstGeom prst="rect">
            <a:avLst/>
          </a:prstGeom>
          <a:noFill/>
          <a:ln w="57150">
            <a:solidFill>
              <a:srgbClr val="FC9562"/>
            </a:solidFill>
          </a:ln>
        </p:spPr>
        <p:txBody>
          <a:bodyPr wrap="square" rtlCol="0">
            <a:spAutoFit/>
          </a:bodyPr>
          <a:lstStyle/>
          <a:p>
            <a:r>
              <a:rPr lang="en-GB" sz="15000" dirty="0">
                <a:latin typeface="Sassoon Primary" pitchFamily="50" charset="0"/>
              </a:rPr>
              <a:t>l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8" name="3D Model 37" descr="Dinosaur Green">
                <a:extLst>
                  <a:ext uri="{FF2B5EF4-FFF2-40B4-BE49-F238E27FC236}">
                    <a16:creationId xmlns:a16="http://schemas.microsoft.com/office/drawing/2014/main" id="{F1BD0AF7-84DF-999D-1334-916613BB738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173971" y="4640476"/>
              <a:ext cx="1960387" cy="1674895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960387" cy="1674895"/>
                    </a:xfrm>
                    <a:prstGeom prst="rect">
                      <a:avLst/>
                    </a:prstGeom>
                  </am3d:spPr>
                  <am3d:camera>
                    <am3d:pos x="0" y="0" z="6275038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68455" d="1000000"/>
                    <am3d:preTrans dx="10" dy="-13860684" dz="-450519"/>
                    <am3d:scale>
                      <am3d:sx n="1000000" d="1000000"/>
                      <am3d:sy n="1000000" d="1000000"/>
                      <am3d:sz n="1000000" d="1000000"/>
                    </am3d:scale>
                    <am3d:rot ax="4916321" ay="4622111" az="4903830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260750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8" name="3D Model 37" descr="Dinosaur Green">
                <a:extLst>
                  <a:ext uri="{FF2B5EF4-FFF2-40B4-BE49-F238E27FC236}">
                    <a16:creationId xmlns:a16="http://schemas.microsoft.com/office/drawing/2014/main" id="{F1BD0AF7-84DF-999D-1334-916613BB738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73971" y="4640476"/>
                <a:ext cx="1960387" cy="167489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76321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11111E-6 L 0.51407 0.0044 " pathEditMode="relative" rAng="0" ptsTypes="AA">
                                      <p:cBhvr>
                                        <p:cTn id="13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03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96F3D3C-0733-9061-E08B-50D36E522BA5}"/>
              </a:ext>
            </a:extLst>
          </p:cNvPr>
          <p:cNvSpPr/>
          <p:nvPr/>
        </p:nvSpPr>
        <p:spPr>
          <a:xfrm>
            <a:off x="593332" y="658618"/>
            <a:ext cx="5121668" cy="519880"/>
          </a:xfrm>
          <a:prstGeom prst="roundRect">
            <a:avLst>
              <a:gd name="adj" fmla="val 39836"/>
            </a:avLst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94386D-917A-B91F-4739-1981586999FF}"/>
              </a:ext>
            </a:extLst>
          </p:cNvPr>
          <p:cNvSpPr txBox="1"/>
          <p:nvPr/>
        </p:nvSpPr>
        <p:spPr>
          <a:xfrm>
            <a:off x="743356" y="622757"/>
            <a:ext cx="378498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400" b="1" dirty="0">
                <a:latin typeface="Century Gothic" panose="020B0502020202020204" pitchFamily="34" charset="0"/>
              </a:rPr>
              <a:t>Read</a:t>
            </a:r>
          </a:p>
        </p:txBody>
      </p:sp>
      <p:grpSp>
        <p:nvGrpSpPr>
          <p:cNvPr id="5" name="Google Shape;1293;p50">
            <a:extLst>
              <a:ext uri="{FF2B5EF4-FFF2-40B4-BE49-F238E27FC236}">
                <a16:creationId xmlns:a16="http://schemas.microsoft.com/office/drawing/2014/main" id="{B4536EC8-85CD-F6E2-C989-BF2C32BF25FF}"/>
              </a:ext>
            </a:extLst>
          </p:cNvPr>
          <p:cNvGrpSpPr/>
          <p:nvPr/>
        </p:nvGrpSpPr>
        <p:grpSpPr>
          <a:xfrm>
            <a:off x="9319380" y="3708388"/>
            <a:ext cx="897657" cy="1423177"/>
            <a:chOff x="6718575" y="2318625"/>
            <a:chExt cx="256950" cy="407375"/>
          </a:xfrm>
          <a:solidFill>
            <a:schemeClr val="tx1"/>
          </a:solidFill>
        </p:grpSpPr>
        <p:sp>
          <p:nvSpPr>
            <p:cNvPr id="6" name="Google Shape;1294;p50">
              <a:extLst>
                <a:ext uri="{FF2B5EF4-FFF2-40B4-BE49-F238E27FC236}">
                  <a16:creationId xmlns:a16="http://schemas.microsoft.com/office/drawing/2014/main" id="{0C0B7EBF-2D75-3C82-4F21-E73E548E799D}"/>
                </a:ext>
              </a:extLst>
            </p:cNvPr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295;p50">
              <a:extLst>
                <a:ext uri="{FF2B5EF4-FFF2-40B4-BE49-F238E27FC236}">
                  <a16:creationId xmlns:a16="http://schemas.microsoft.com/office/drawing/2014/main" id="{FBF2D23A-C7BA-DB55-7DC5-EE6209660BEA}"/>
                </a:ext>
              </a:extLst>
            </p:cNvPr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296;p50">
              <a:extLst>
                <a:ext uri="{FF2B5EF4-FFF2-40B4-BE49-F238E27FC236}">
                  <a16:creationId xmlns:a16="http://schemas.microsoft.com/office/drawing/2014/main" id="{263ADD02-ED72-33DC-D550-817A16BFA47A}"/>
                </a:ext>
              </a:extLst>
            </p:cNvPr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297;p50">
              <a:extLst>
                <a:ext uri="{FF2B5EF4-FFF2-40B4-BE49-F238E27FC236}">
                  <a16:creationId xmlns:a16="http://schemas.microsoft.com/office/drawing/2014/main" id="{69AF05E3-2D1B-9635-1394-1AC1AA66E5E8}"/>
                </a:ext>
              </a:extLst>
            </p:cNvPr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298;p50">
              <a:extLst>
                <a:ext uri="{FF2B5EF4-FFF2-40B4-BE49-F238E27FC236}">
                  <a16:creationId xmlns:a16="http://schemas.microsoft.com/office/drawing/2014/main" id="{5D40EFE5-301E-E5EF-651E-EC6E97BE8A2D}"/>
                </a:ext>
              </a:extLst>
            </p:cNvPr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99;p50">
              <a:extLst>
                <a:ext uri="{FF2B5EF4-FFF2-40B4-BE49-F238E27FC236}">
                  <a16:creationId xmlns:a16="http://schemas.microsoft.com/office/drawing/2014/main" id="{066B7140-C0AD-1A3D-A1FC-5B8EC5B176AA}"/>
                </a:ext>
              </a:extLst>
            </p:cNvPr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00;p50">
              <a:extLst>
                <a:ext uri="{FF2B5EF4-FFF2-40B4-BE49-F238E27FC236}">
                  <a16:creationId xmlns:a16="http://schemas.microsoft.com/office/drawing/2014/main" id="{48EE2DCB-AC76-80B7-B359-372D0ADB4D4A}"/>
                </a:ext>
              </a:extLst>
            </p:cNvPr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301;p50">
              <a:extLst>
                <a:ext uri="{FF2B5EF4-FFF2-40B4-BE49-F238E27FC236}">
                  <a16:creationId xmlns:a16="http://schemas.microsoft.com/office/drawing/2014/main" id="{FA0361D4-BA66-E21F-331F-15F9B599E9B5}"/>
                </a:ext>
              </a:extLst>
            </p:cNvPr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Oval 3">
            <a:extLst>
              <a:ext uri="{FF2B5EF4-FFF2-40B4-BE49-F238E27FC236}">
                <a16:creationId xmlns:a16="http://schemas.microsoft.com/office/drawing/2014/main" id="{CE7B89D8-38C2-46DE-AC30-29F297E252E8}"/>
              </a:ext>
            </a:extLst>
          </p:cNvPr>
          <p:cNvSpPr/>
          <p:nvPr/>
        </p:nvSpPr>
        <p:spPr>
          <a:xfrm>
            <a:off x="5070715" y="449842"/>
            <a:ext cx="914303" cy="914303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E60DDC4-5F2F-9367-DA5F-214D0C42E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208112" y="525201"/>
            <a:ext cx="713109" cy="713109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5FFB39DF-7571-4EED-E134-435AABEC3DA6}"/>
              </a:ext>
            </a:extLst>
          </p:cNvPr>
          <p:cNvSpPr/>
          <p:nvPr/>
        </p:nvSpPr>
        <p:spPr>
          <a:xfrm>
            <a:off x="10290723" y="54300"/>
            <a:ext cx="1838782" cy="1838782"/>
          </a:xfrm>
          <a:prstGeom prst="ellipse">
            <a:avLst/>
          </a:prstGeom>
          <a:solidFill>
            <a:srgbClr val="FD95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D7B8FB4-1F0C-DBE1-9F70-B6E5D8FC9249}"/>
              </a:ext>
            </a:extLst>
          </p:cNvPr>
          <p:cNvSpPr txBox="1"/>
          <p:nvPr/>
        </p:nvSpPr>
        <p:spPr>
          <a:xfrm>
            <a:off x="10451499" y="533720"/>
            <a:ext cx="14238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Century Gothic" panose="020B0502020202020204" pitchFamily="34" charset="0"/>
              </a:rPr>
              <a:t>Make sure you are viewing this resource in </a:t>
            </a:r>
            <a:r>
              <a:rPr lang="en-GB" sz="1200" b="1" dirty="0">
                <a:latin typeface="Century Gothic" panose="020B0502020202020204" pitchFamily="34" charset="0"/>
              </a:rPr>
              <a:t>slideshow</a:t>
            </a:r>
            <a:r>
              <a:rPr lang="en-GB" sz="1200" dirty="0">
                <a:latin typeface="Century Gothic" panose="020B0502020202020204" pitchFamily="34" charset="0"/>
              </a:rPr>
              <a:t> </a:t>
            </a:r>
            <a:r>
              <a:rPr lang="en-GB" sz="1200" b="1" dirty="0">
                <a:latin typeface="Century Gothic" panose="020B0502020202020204" pitchFamily="34" charset="0"/>
              </a:rPr>
              <a:t>mode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0A43B07-A5B7-2FFA-0AC6-4493366A5F89}"/>
              </a:ext>
            </a:extLst>
          </p:cNvPr>
          <p:cNvSpPr/>
          <p:nvPr/>
        </p:nvSpPr>
        <p:spPr>
          <a:xfrm>
            <a:off x="11406064" y="1426305"/>
            <a:ext cx="723441" cy="723441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89724FF-AD30-D703-E81E-498064C6ACAA}"/>
              </a:ext>
            </a:extLst>
          </p:cNvPr>
          <p:cNvSpPr/>
          <p:nvPr/>
        </p:nvSpPr>
        <p:spPr>
          <a:xfrm>
            <a:off x="11192114" y="1660263"/>
            <a:ext cx="427895" cy="427895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1C0CCDE-B793-7E27-5398-214F01E612CF}"/>
              </a:ext>
            </a:extLst>
          </p:cNvPr>
          <p:cNvSpPr/>
          <p:nvPr/>
        </p:nvSpPr>
        <p:spPr>
          <a:xfrm>
            <a:off x="10237552" y="202826"/>
            <a:ext cx="427895" cy="427895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CD299F4-4C00-1C76-52F8-00B741772F0B}"/>
              </a:ext>
            </a:extLst>
          </p:cNvPr>
          <p:cNvSpPr/>
          <p:nvPr/>
        </p:nvSpPr>
        <p:spPr>
          <a:xfrm>
            <a:off x="9946902" y="502206"/>
            <a:ext cx="427895" cy="427895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95656C-8731-C518-11E0-59E53BDD455B}"/>
              </a:ext>
            </a:extLst>
          </p:cNvPr>
          <p:cNvSpPr txBox="1"/>
          <p:nvPr/>
        </p:nvSpPr>
        <p:spPr>
          <a:xfrm>
            <a:off x="593332" y="1648840"/>
            <a:ext cx="10882902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rtl="0" fontAlgn="base"/>
            <a:r>
              <a:rPr lang="en-GB" sz="2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Click</a:t>
            </a:r>
            <a:r>
              <a:rPr lang="en-GB" sz="2400" dirty="0">
                <a:solidFill>
                  <a:srgbClr val="404040"/>
                </a:solidFill>
                <a:latin typeface="Century Gothic" panose="020B0502020202020204" pitchFamily="34" charset="0"/>
              </a:rPr>
              <a:t> to reveal the word!</a:t>
            </a:r>
          </a:p>
          <a:p>
            <a:pPr rtl="0" fontAlgn="base"/>
            <a:endParaRPr lang="en-US" sz="2400" b="0" i="0" dirty="0">
              <a:solidFill>
                <a:srgbClr val="00000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5149D09-D6CC-4967-5539-C5DC27372817}"/>
              </a:ext>
            </a:extLst>
          </p:cNvPr>
          <p:cNvSpPr txBox="1"/>
          <p:nvPr/>
        </p:nvSpPr>
        <p:spPr>
          <a:xfrm>
            <a:off x="743356" y="2784134"/>
            <a:ext cx="2926945" cy="2400657"/>
          </a:xfrm>
          <a:prstGeom prst="rect">
            <a:avLst/>
          </a:prstGeom>
          <a:noFill/>
          <a:ln w="57150">
            <a:solidFill>
              <a:srgbClr val="FC9562"/>
            </a:solidFill>
          </a:ln>
        </p:spPr>
        <p:txBody>
          <a:bodyPr wrap="square" rtlCol="0">
            <a:spAutoFit/>
          </a:bodyPr>
          <a:lstStyle/>
          <a:p>
            <a:r>
              <a:rPr lang="en-GB" sz="15000" dirty="0" err="1">
                <a:latin typeface="Sassoon Primary" pitchFamily="50" charset="0"/>
              </a:rPr>
              <a:t>wh</a:t>
            </a:r>
            <a:endParaRPr lang="en-GB" sz="15000" dirty="0">
              <a:latin typeface="Sassoon Primary" pitchFamily="50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B9413FA-5157-DFF2-53D9-E0778160CB70}"/>
              </a:ext>
            </a:extLst>
          </p:cNvPr>
          <p:cNvSpPr txBox="1"/>
          <p:nvPr/>
        </p:nvSpPr>
        <p:spPr>
          <a:xfrm>
            <a:off x="5985018" y="2784134"/>
            <a:ext cx="1704563" cy="2400657"/>
          </a:xfrm>
          <a:prstGeom prst="rect">
            <a:avLst/>
          </a:prstGeom>
          <a:noFill/>
          <a:ln w="57150">
            <a:solidFill>
              <a:srgbClr val="FC9562"/>
            </a:solidFill>
          </a:ln>
        </p:spPr>
        <p:txBody>
          <a:bodyPr wrap="square" rtlCol="0">
            <a:spAutoFit/>
          </a:bodyPr>
          <a:lstStyle/>
          <a:p>
            <a:r>
              <a:rPr lang="en-GB" sz="15000" dirty="0">
                <a:latin typeface="Sassoon Primary" pitchFamily="50" charset="0"/>
              </a:rPr>
              <a:t>l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C8335A3-F9DE-CAD8-FA1F-98D8292E915F}"/>
              </a:ext>
            </a:extLst>
          </p:cNvPr>
          <p:cNvSpPr txBox="1"/>
          <p:nvPr/>
        </p:nvSpPr>
        <p:spPr>
          <a:xfrm>
            <a:off x="3670302" y="2792959"/>
            <a:ext cx="2314716" cy="2400657"/>
          </a:xfrm>
          <a:prstGeom prst="rect">
            <a:avLst/>
          </a:prstGeom>
          <a:noFill/>
          <a:ln w="57150">
            <a:solidFill>
              <a:srgbClr val="FC9562"/>
            </a:solidFill>
          </a:ln>
        </p:spPr>
        <p:txBody>
          <a:bodyPr wrap="square" rtlCol="0">
            <a:spAutoFit/>
          </a:bodyPr>
          <a:lstStyle/>
          <a:p>
            <a:r>
              <a:rPr lang="en-GB" sz="15000" dirty="0" err="1">
                <a:latin typeface="Sassoon Primary" pitchFamily="50" charset="0"/>
              </a:rPr>
              <a:t>ee</a:t>
            </a:r>
            <a:endParaRPr lang="en-GB" sz="15000" dirty="0">
              <a:latin typeface="Sassoon Primary" pitchFamily="50" charset="0"/>
            </a:endParaRPr>
          </a:p>
        </p:txBody>
      </p:sp>
      <p:pic>
        <p:nvPicPr>
          <p:cNvPr id="9" name="Picture 8" descr="A close up of a car tire&#10;&#10;Description automatically generated with medium confidence">
            <a:extLst>
              <a:ext uri="{FF2B5EF4-FFF2-40B4-BE49-F238E27FC236}">
                <a16:creationId xmlns:a16="http://schemas.microsoft.com/office/drawing/2014/main" id="{3BFA9E48-19BE-1E5F-F4ED-03D5391B3D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657268" y="2819843"/>
            <a:ext cx="1794231" cy="238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39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3" grpId="0" animBg="1"/>
      <p:bldP spid="3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96F3D3C-0733-9061-E08B-50D36E522BA5}"/>
              </a:ext>
            </a:extLst>
          </p:cNvPr>
          <p:cNvSpPr/>
          <p:nvPr/>
        </p:nvSpPr>
        <p:spPr>
          <a:xfrm>
            <a:off x="593332" y="658618"/>
            <a:ext cx="5121668" cy="519880"/>
          </a:xfrm>
          <a:prstGeom prst="roundRect">
            <a:avLst>
              <a:gd name="adj" fmla="val 39836"/>
            </a:avLst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94386D-917A-B91F-4739-1981586999FF}"/>
              </a:ext>
            </a:extLst>
          </p:cNvPr>
          <p:cNvSpPr txBox="1"/>
          <p:nvPr/>
        </p:nvSpPr>
        <p:spPr>
          <a:xfrm>
            <a:off x="743356" y="622757"/>
            <a:ext cx="378498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400" b="1" dirty="0">
                <a:latin typeface="Century Gothic" panose="020B0502020202020204" pitchFamily="34" charset="0"/>
              </a:rPr>
              <a:t>Identify</a:t>
            </a:r>
          </a:p>
        </p:txBody>
      </p:sp>
      <p:grpSp>
        <p:nvGrpSpPr>
          <p:cNvPr id="5" name="Google Shape;1293;p50">
            <a:extLst>
              <a:ext uri="{FF2B5EF4-FFF2-40B4-BE49-F238E27FC236}">
                <a16:creationId xmlns:a16="http://schemas.microsoft.com/office/drawing/2014/main" id="{B4536EC8-85CD-F6E2-C989-BF2C32BF25FF}"/>
              </a:ext>
            </a:extLst>
          </p:cNvPr>
          <p:cNvGrpSpPr/>
          <p:nvPr/>
        </p:nvGrpSpPr>
        <p:grpSpPr>
          <a:xfrm>
            <a:off x="9319380" y="3708388"/>
            <a:ext cx="897657" cy="1423177"/>
            <a:chOff x="6718575" y="2318625"/>
            <a:chExt cx="256950" cy="407375"/>
          </a:xfrm>
          <a:solidFill>
            <a:schemeClr val="tx1"/>
          </a:solidFill>
        </p:grpSpPr>
        <p:sp>
          <p:nvSpPr>
            <p:cNvPr id="6" name="Google Shape;1294;p50">
              <a:extLst>
                <a:ext uri="{FF2B5EF4-FFF2-40B4-BE49-F238E27FC236}">
                  <a16:creationId xmlns:a16="http://schemas.microsoft.com/office/drawing/2014/main" id="{0C0B7EBF-2D75-3C82-4F21-E73E548E799D}"/>
                </a:ext>
              </a:extLst>
            </p:cNvPr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295;p50">
              <a:extLst>
                <a:ext uri="{FF2B5EF4-FFF2-40B4-BE49-F238E27FC236}">
                  <a16:creationId xmlns:a16="http://schemas.microsoft.com/office/drawing/2014/main" id="{FBF2D23A-C7BA-DB55-7DC5-EE6209660BEA}"/>
                </a:ext>
              </a:extLst>
            </p:cNvPr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296;p50">
              <a:extLst>
                <a:ext uri="{FF2B5EF4-FFF2-40B4-BE49-F238E27FC236}">
                  <a16:creationId xmlns:a16="http://schemas.microsoft.com/office/drawing/2014/main" id="{263ADD02-ED72-33DC-D550-817A16BFA47A}"/>
                </a:ext>
              </a:extLst>
            </p:cNvPr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297;p50">
              <a:extLst>
                <a:ext uri="{FF2B5EF4-FFF2-40B4-BE49-F238E27FC236}">
                  <a16:creationId xmlns:a16="http://schemas.microsoft.com/office/drawing/2014/main" id="{69AF05E3-2D1B-9635-1394-1AC1AA66E5E8}"/>
                </a:ext>
              </a:extLst>
            </p:cNvPr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298;p50">
              <a:extLst>
                <a:ext uri="{FF2B5EF4-FFF2-40B4-BE49-F238E27FC236}">
                  <a16:creationId xmlns:a16="http://schemas.microsoft.com/office/drawing/2014/main" id="{5D40EFE5-301E-E5EF-651E-EC6E97BE8A2D}"/>
                </a:ext>
              </a:extLst>
            </p:cNvPr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99;p50">
              <a:extLst>
                <a:ext uri="{FF2B5EF4-FFF2-40B4-BE49-F238E27FC236}">
                  <a16:creationId xmlns:a16="http://schemas.microsoft.com/office/drawing/2014/main" id="{066B7140-C0AD-1A3D-A1FC-5B8EC5B176AA}"/>
                </a:ext>
              </a:extLst>
            </p:cNvPr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00;p50">
              <a:extLst>
                <a:ext uri="{FF2B5EF4-FFF2-40B4-BE49-F238E27FC236}">
                  <a16:creationId xmlns:a16="http://schemas.microsoft.com/office/drawing/2014/main" id="{48EE2DCB-AC76-80B7-B359-372D0ADB4D4A}"/>
                </a:ext>
              </a:extLst>
            </p:cNvPr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301;p50">
              <a:extLst>
                <a:ext uri="{FF2B5EF4-FFF2-40B4-BE49-F238E27FC236}">
                  <a16:creationId xmlns:a16="http://schemas.microsoft.com/office/drawing/2014/main" id="{FA0361D4-BA66-E21F-331F-15F9B599E9B5}"/>
                </a:ext>
              </a:extLst>
            </p:cNvPr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Oval 3">
            <a:extLst>
              <a:ext uri="{FF2B5EF4-FFF2-40B4-BE49-F238E27FC236}">
                <a16:creationId xmlns:a16="http://schemas.microsoft.com/office/drawing/2014/main" id="{CE7B89D8-38C2-46DE-AC30-29F297E252E8}"/>
              </a:ext>
            </a:extLst>
          </p:cNvPr>
          <p:cNvSpPr/>
          <p:nvPr/>
        </p:nvSpPr>
        <p:spPr>
          <a:xfrm>
            <a:off x="5070715" y="449842"/>
            <a:ext cx="914303" cy="914303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7037D8-EFD5-6C5F-691F-A03B091467A1}"/>
              </a:ext>
            </a:extLst>
          </p:cNvPr>
          <p:cNvSpPr txBox="1"/>
          <p:nvPr/>
        </p:nvSpPr>
        <p:spPr>
          <a:xfrm>
            <a:off x="543567" y="1648640"/>
            <a:ext cx="10882902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rtl="0" fontAlgn="base"/>
            <a:r>
              <a:rPr lang="en-GB" sz="2400" b="1" i="0" u="none" strike="noStrike" dirty="0">
                <a:solidFill>
                  <a:srgbClr val="404040"/>
                </a:solidFill>
                <a:effectLst/>
                <a:latin typeface="Century Gothic" panose="020B0502020202020204" pitchFamily="34" charset="0"/>
              </a:rPr>
              <a:t>Say </a:t>
            </a:r>
            <a:r>
              <a:rPr lang="en-GB" sz="2400" b="0" i="0" u="none" strike="noStrike" dirty="0">
                <a:solidFill>
                  <a:srgbClr val="404040"/>
                </a:solidFill>
                <a:effectLst/>
                <a:latin typeface="Century Gothic" panose="020B0502020202020204" pitchFamily="34" charset="0"/>
              </a:rPr>
              <a:t>each sound when the arrow lights </a:t>
            </a:r>
            <a:r>
              <a:rPr lang="en-GB" sz="2400" dirty="0">
                <a:solidFill>
                  <a:srgbClr val="404040"/>
                </a:solidFill>
                <a:latin typeface="Century Gothic" panose="020B0502020202020204" pitchFamily="34" charset="0"/>
              </a:rPr>
              <a:t>up</a:t>
            </a:r>
            <a:r>
              <a:rPr lang="en-GB" sz="2400" b="0" i="0" u="none" strike="noStrike" dirty="0">
                <a:solidFill>
                  <a:srgbClr val="404040"/>
                </a:solidFill>
                <a:effectLst/>
                <a:latin typeface="Century Gothic" panose="020B0502020202020204" pitchFamily="34" charset="0"/>
              </a:rPr>
              <a:t>.</a:t>
            </a:r>
            <a:endParaRPr lang="en-GB" sz="2400" dirty="0">
              <a:solidFill>
                <a:srgbClr val="404040"/>
              </a:solidFill>
              <a:latin typeface="Century Gothic" panose="020B0502020202020204" pitchFamily="34" charset="0"/>
            </a:endParaRPr>
          </a:p>
          <a:p>
            <a:pPr rtl="0" fontAlgn="base"/>
            <a:endParaRPr lang="en-US" sz="2400" b="0" i="0" dirty="0">
              <a:solidFill>
                <a:srgbClr val="000000"/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E60DDC4-5F2F-9367-DA5F-214D0C42E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208112" y="525201"/>
            <a:ext cx="713109" cy="713109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5FFB39DF-7571-4EED-E134-435AABEC3DA6}"/>
              </a:ext>
            </a:extLst>
          </p:cNvPr>
          <p:cNvSpPr/>
          <p:nvPr/>
        </p:nvSpPr>
        <p:spPr>
          <a:xfrm>
            <a:off x="10290723" y="54300"/>
            <a:ext cx="1838782" cy="1838782"/>
          </a:xfrm>
          <a:prstGeom prst="ellipse">
            <a:avLst/>
          </a:prstGeom>
          <a:solidFill>
            <a:srgbClr val="FD95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D7B8FB4-1F0C-DBE1-9F70-B6E5D8FC9249}"/>
              </a:ext>
            </a:extLst>
          </p:cNvPr>
          <p:cNvSpPr txBox="1"/>
          <p:nvPr/>
        </p:nvSpPr>
        <p:spPr>
          <a:xfrm>
            <a:off x="10451499" y="533720"/>
            <a:ext cx="14238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Century Gothic" panose="020B0502020202020204" pitchFamily="34" charset="0"/>
              </a:rPr>
              <a:t>Make sure you are viewing this resource in </a:t>
            </a:r>
            <a:r>
              <a:rPr lang="en-GB" sz="1200" b="1" dirty="0">
                <a:latin typeface="Century Gothic" panose="020B0502020202020204" pitchFamily="34" charset="0"/>
              </a:rPr>
              <a:t>slideshow</a:t>
            </a:r>
            <a:r>
              <a:rPr lang="en-GB" sz="1200" dirty="0">
                <a:latin typeface="Century Gothic" panose="020B0502020202020204" pitchFamily="34" charset="0"/>
              </a:rPr>
              <a:t> </a:t>
            </a:r>
            <a:r>
              <a:rPr lang="en-GB" sz="1200" b="1" dirty="0">
                <a:latin typeface="Century Gothic" panose="020B0502020202020204" pitchFamily="34" charset="0"/>
              </a:rPr>
              <a:t>mode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0A43B07-A5B7-2FFA-0AC6-4493366A5F89}"/>
              </a:ext>
            </a:extLst>
          </p:cNvPr>
          <p:cNvSpPr/>
          <p:nvPr/>
        </p:nvSpPr>
        <p:spPr>
          <a:xfrm>
            <a:off x="11406064" y="1426305"/>
            <a:ext cx="723441" cy="723441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89724FF-AD30-D703-E81E-498064C6ACAA}"/>
              </a:ext>
            </a:extLst>
          </p:cNvPr>
          <p:cNvSpPr/>
          <p:nvPr/>
        </p:nvSpPr>
        <p:spPr>
          <a:xfrm>
            <a:off x="11192114" y="1660263"/>
            <a:ext cx="427895" cy="427895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1C0CCDE-B793-7E27-5398-214F01E612CF}"/>
              </a:ext>
            </a:extLst>
          </p:cNvPr>
          <p:cNvSpPr/>
          <p:nvPr/>
        </p:nvSpPr>
        <p:spPr>
          <a:xfrm>
            <a:off x="10237552" y="202826"/>
            <a:ext cx="427895" cy="427895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CD299F4-4C00-1C76-52F8-00B741772F0B}"/>
              </a:ext>
            </a:extLst>
          </p:cNvPr>
          <p:cNvSpPr/>
          <p:nvPr/>
        </p:nvSpPr>
        <p:spPr>
          <a:xfrm>
            <a:off x="9946902" y="502206"/>
            <a:ext cx="427895" cy="427895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E705855-A3ED-0AE1-D1B8-C00953AF60DB}"/>
              </a:ext>
            </a:extLst>
          </p:cNvPr>
          <p:cNvSpPr/>
          <p:nvPr/>
        </p:nvSpPr>
        <p:spPr>
          <a:xfrm>
            <a:off x="591057" y="2764370"/>
            <a:ext cx="1115341" cy="1061613"/>
          </a:xfrm>
          <a:prstGeom prst="ellipse">
            <a:avLst/>
          </a:prstGeom>
          <a:solidFill>
            <a:srgbClr val="FD95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FB5A937-497D-466A-755D-AA9C75D4BC99}"/>
              </a:ext>
            </a:extLst>
          </p:cNvPr>
          <p:cNvSpPr txBox="1"/>
          <p:nvPr/>
        </p:nvSpPr>
        <p:spPr>
          <a:xfrm>
            <a:off x="443285" y="3198176"/>
            <a:ext cx="14238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latin typeface="Century Gothic" panose="020B0502020202020204" pitchFamily="34" charset="0"/>
              </a:rPr>
              <a:t>Tap </a:t>
            </a:r>
            <a:r>
              <a:rPr lang="en-GB" sz="1200" dirty="0">
                <a:latin typeface="Century Gothic" panose="020B0502020202020204" pitchFamily="34" charset="0"/>
              </a:rPr>
              <a:t>to start</a:t>
            </a:r>
            <a:endParaRPr lang="en-GB" sz="1200" b="1" dirty="0">
              <a:latin typeface="Century Gothic" panose="020B0502020202020204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3EDD6E2-C7E4-C47C-F2D2-6DD7301355E4}"/>
              </a:ext>
            </a:extLst>
          </p:cNvPr>
          <p:cNvSpPr/>
          <p:nvPr/>
        </p:nvSpPr>
        <p:spPr>
          <a:xfrm>
            <a:off x="1420959" y="3464205"/>
            <a:ext cx="427896" cy="427895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5F01A82-78E8-628D-CDA0-C56B80A56770}"/>
              </a:ext>
            </a:extLst>
          </p:cNvPr>
          <p:cNvSpPr/>
          <p:nvPr/>
        </p:nvSpPr>
        <p:spPr>
          <a:xfrm>
            <a:off x="1284186" y="3695034"/>
            <a:ext cx="237059" cy="232819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FDF7A0C-2EF6-B29C-124E-14C54943DD3E}"/>
              </a:ext>
            </a:extLst>
          </p:cNvPr>
          <p:cNvSpPr/>
          <p:nvPr/>
        </p:nvSpPr>
        <p:spPr>
          <a:xfrm>
            <a:off x="424114" y="2785851"/>
            <a:ext cx="427895" cy="427895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92ACD50-8182-DF1A-D90E-6DD9E09DE321}"/>
              </a:ext>
            </a:extLst>
          </p:cNvPr>
          <p:cNvSpPr/>
          <p:nvPr/>
        </p:nvSpPr>
        <p:spPr>
          <a:xfrm>
            <a:off x="743356" y="2719734"/>
            <a:ext cx="237059" cy="232819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96E0109-1042-829C-F3D8-436F348395CD}"/>
              </a:ext>
            </a:extLst>
          </p:cNvPr>
          <p:cNvSpPr txBox="1"/>
          <p:nvPr/>
        </p:nvSpPr>
        <p:spPr>
          <a:xfrm>
            <a:off x="2526842" y="2263600"/>
            <a:ext cx="1423813" cy="2400657"/>
          </a:xfrm>
          <a:prstGeom prst="rect">
            <a:avLst/>
          </a:prstGeom>
          <a:noFill/>
          <a:ln w="57150">
            <a:solidFill>
              <a:srgbClr val="FC9562"/>
            </a:solidFill>
          </a:ln>
        </p:spPr>
        <p:txBody>
          <a:bodyPr wrap="square" rtlCol="0">
            <a:spAutoFit/>
          </a:bodyPr>
          <a:lstStyle/>
          <a:p>
            <a:r>
              <a:rPr lang="en-GB" sz="15000" dirty="0">
                <a:latin typeface="Sassoon Primary" pitchFamily="50" charset="0"/>
              </a:rPr>
              <a:t>l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EF1328A-9D80-4E1E-F0CA-F7DCB16A7AE8}"/>
              </a:ext>
            </a:extLst>
          </p:cNvPr>
          <p:cNvSpPr txBox="1"/>
          <p:nvPr/>
        </p:nvSpPr>
        <p:spPr>
          <a:xfrm>
            <a:off x="4771099" y="2263599"/>
            <a:ext cx="2460668" cy="2400657"/>
          </a:xfrm>
          <a:prstGeom prst="rect">
            <a:avLst/>
          </a:prstGeom>
          <a:noFill/>
          <a:ln w="57150">
            <a:solidFill>
              <a:srgbClr val="FC9562"/>
            </a:solidFill>
          </a:ln>
        </p:spPr>
        <p:txBody>
          <a:bodyPr wrap="square" rtlCol="0">
            <a:spAutoFit/>
          </a:bodyPr>
          <a:lstStyle/>
          <a:p>
            <a:r>
              <a:rPr lang="en-GB" sz="15000" dirty="0" err="1">
                <a:latin typeface="Sassoon Primary" pitchFamily="50" charset="0"/>
              </a:rPr>
              <a:t>oo</a:t>
            </a:r>
            <a:endParaRPr lang="en-GB" sz="15000" dirty="0">
              <a:latin typeface="Sassoon Primary" pitchFamily="50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9EA4840-C953-FE09-5EA2-101D8C51E17F}"/>
              </a:ext>
            </a:extLst>
          </p:cNvPr>
          <p:cNvSpPr txBox="1"/>
          <p:nvPr/>
        </p:nvSpPr>
        <p:spPr>
          <a:xfrm>
            <a:off x="8178187" y="2287267"/>
            <a:ext cx="1683560" cy="2400657"/>
          </a:xfrm>
          <a:prstGeom prst="rect">
            <a:avLst/>
          </a:prstGeom>
          <a:noFill/>
          <a:ln w="57150">
            <a:solidFill>
              <a:srgbClr val="FC9562"/>
            </a:solidFill>
          </a:ln>
        </p:spPr>
        <p:txBody>
          <a:bodyPr wrap="square" rtlCol="0">
            <a:spAutoFit/>
          </a:bodyPr>
          <a:lstStyle/>
          <a:p>
            <a:r>
              <a:rPr lang="en-GB" sz="15000" dirty="0">
                <a:latin typeface="Sassoon Primary" pitchFamily="50" charset="0"/>
              </a:rPr>
              <a:t>k</a:t>
            </a:r>
          </a:p>
        </p:txBody>
      </p:sp>
      <p:sp>
        <p:nvSpPr>
          <p:cNvPr id="33" name="Arrow: Up 32">
            <a:extLst>
              <a:ext uri="{FF2B5EF4-FFF2-40B4-BE49-F238E27FC236}">
                <a16:creationId xmlns:a16="http://schemas.microsoft.com/office/drawing/2014/main" id="{4D7EB24D-AC8C-F8AF-EA02-30629C6B0CD1}"/>
              </a:ext>
            </a:extLst>
          </p:cNvPr>
          <p:cNvSpPr/>
          <p:nvPr/>
        </p:nvSpPr>
        <p:spPr>
          <a:xfrm>
            <a:off x="3007099" y="4770107"/>
            <a:ext cx="730386" cy="1241380"/>
          </a:xfrm>
          <a:prstGeom prst="upArrow">
            <a:avLst/>
          </a:prstGeom>
          <a:solidFill>
            <a:srgbClr val="FADCCD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4" name="Arrow: Up 33">
            <a:extLst>
              <a:ext uri="{FF2B5EF4-FFF2-40B4-BE49-F238E27FC236}">
                <a16:creationId xmlns:a16="http://schemas.microsoft.com/office/drawing/2014/main" id="{17DDC2A1-C9D7-11FB-1645-5F0504016113}"/>
              </a:ext>
            </a:extLst>
          </p:cNvPr>
          <p:cNvSpPr/>
          <p:nvPr/>
        </p:nvSpPr>
        <p:spPr>
          <a:xfrm>
            <a:off x="8624901" y="4770107"/>
            <a:ext cx="730386" cy="1241380"/>
          </a:xfrm>
          <a:prstGeom prst="upArrow">
            <a:avLst/>
          </a:prstGeom>
          <a:solidFill>
            <a:srgbClr val="FADCCD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Arrow: Up 34">
            <a:extLst>
              <a:ext uri="{FF2B5EF4-FFF2-40B4-BE49-F238E27FC236}">
                <a16:creationId xmlns:a16="http://schemas.microsoft.com/office/drawing/2014/main" id="{DFACCA1B-571F-0F0B-1903-DDC93531A9D9}"/>
              </a:ext>
            </a:extLst>
          </p:cNvPr>
          <p:cNvSpPr/>
          <p:nvPr/>
        </p:nvSpPr>
        <p:spPr>
          <a:xfrm>
            <a:off x="5636240" y="4782736"/>
            <a:ext cx="730386" cy="1241380"/>
          </a:xfrm>
          <a:prstGeom prst="upArrow">
            <a:avLst/>
          </a:prstGeom>
          <a:solidFill>
            <a:srgbClr val="FADCCD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9878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10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10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96F3D3C-0733-9061-E08B-50D36E522BA5}"/>
              </a:ext>
            </a:extLst>
          </p:cNvPr>
          <p:cNvSpPr/>
          <p:nvPr/>
        </p:nvSpPr>
        <p:spPr>
          <a:xfrm>
            <a:off x="593332" y="658618"/>
            <a:ext cx="5121668" cy="519880"/>
          </a:xfrm>
          <a:prstGeom prst="roundRect">
            <a:avLst>
              <a:gd name="adj" fmla="val 39836"/>
            </a:avLst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94386D-917A-B91F-4739-1981586999FF}"/>
              </a:ext>
            </a:extLst>
          </p:cNvPr>
          <p:cNvSpPr txBox="1"/>
          <p:nvPr/>
        </p:nvSpPr>
        <p:spPr>
          <a:xfrm>
            <a:off x="743356" y="622757"/>
            <a:ext cx="378498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400" b="1" dirty="0">
                <a:latin typeface="Century Gothic" panose="020B0502020202020204" pitchFamily="34" charset="0"/>
              </a:rPr>
              <a:t>Blend</a:t>
            </a:r>
          </a:p>
        </p:txBody>
      </p:sp>
      <p:grpSp>
        <p:nvGrpSpPr>
          <p:cNvPr id="5" name="Google Shape;1293;p50">
            <a:extLst>
              <a:ext uri="{FF2B5EF4-FFF2-40B4-BE49-F238E27FC236}">
                <a16:creationId xmlns:a16="http://schemas.microsoft.com/office/drawing/2014/main" id="{B4536EC8-85CD-F6E2-C989-BF2C32BF25FF}"/>
              </a:ext>
            </a:extLst>
          </p:cNvPr>
          <p:cNvGrpSpPr/>
          <p:nvPr/>
        </p:nvGrpSpPr>
        <p:grpSpPr>
          <a:xfrm>
            <a:off x="9319380" y="3708388"/>
            <a:ext cx="897657" cy="1423177"/>
            <a:chOff x="6718575" y="2318625"/>
            <a:chExt cx="256950" cy="407375"/>
          </a:xfrm>
          <a:solidFill>
            <a:schemeClr val="tx1"/>
          </a:solidFill>
        </p:grpSpPr>
        <p:sp>
          <p:nvSpPr>
            <p:cNvPr id="6" name="Google Shape;1294;p50">
              <a:extLst>
                <a:ext uri="{FF2B5EF4-FFF2-40B4-BE49-F238E27FC236}">
                  <a16:creationId xmlns:a16="http://schemas.microsoft.com/office/drawing/2014/main" id="{0C0B7EBF-2D75-3C82-4F21-E73E548E799D}"/>
                </a:ext>
              </a:extLst>
            </p:cNvPr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295;p50">
              <a:extLst>
                <a:ext uri="{FF2B5EF4-FFF2-40B4-BE49-F238E27FC236}">
                  <a16:creationId xmlns:a16="http://schemas.microsoft.com/office/drawing/2014/main" id="{FBF2D23A-C7BA-DB55-7DC5-EE6209660BEA}"/>
                </a:ext>
              </a:extLst>
            </p:cNvPr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296;p50">
              <a:extLst>
                <a:ext uri="{FF2B5EF4-FFF2-40B4-BE49-F238E27FC236}">
                  <a16:creationId xmlns:a16="http://schemas.microsoft.com/office/drawing/2014/main" id="{263ADD02-ED72-33DC-D550-817A16BFA47A}"/>
                </a:ext>
              </a:extLst>
            </p:cNvPr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297;p50">
              <a:extLst>
                <a:ext uri="{FF2B5EF4-FFF2-40B4-BE49-F238E27FC236}">
                  <a16:creationId xmlns:a16="http://schemas.microsoft.com/office/drawing/2014/main" id="{69AF05E3-2D1B-9635-1394-1AC1AA66E5E8}"/>
                </a:ext>
              </a:extLst>
            </p:cNvPr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298;p50">
              <a:extLst>
                <a:ext uri="{FF2B5EF4-FFF2-40B4-BE49-F238E27FC236}">
                  <a16:creationId xmlns:a16="http://schemas.microsoft.com/office/drawing/2014/main" id="{5D40EFE5-301E-E5EF-651E-EC6E97BE8A2D}"/>
                </a:ext>
              </a:extLst>
            </p:cNvPr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99;p50">
              <a:extLst>
                <a:ext uri="{FF2B5EF4-FFF2-40B4-BE49-F238E27FC236}">
                  <a16:creationId xmlns:a16="http://schemas.microsoft.com/office/drawing/2014/main" id="{066B7140-C0AD-1A3D-A1FC-5B8EC5B176AA}"/>
                </a:ext>
              </a:extLst>
            </p:cNvPr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00;p50">
              <a:extLst>
                <a:ext uri="{FF2B5EF4-FFF2-40B4-BE49-F238E27FC236}">
                  <a16:creationId xmlns:a16="http://schemas.microsoft.com/office/drawing/2014/main" id="{48EE2DCB-AC76-80B7-B359-372D0ADB4D4A}"/>
                </a:ext>
              </a:extLst>
            </p:cNvPr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301;p50">
              <a:extLst>
                <a:ext uri="{FF2B5EF4-FFF2-40B4-BE49-F238E27FC236}">
                  <a16:creationId xmlns:a16="http://schemas.microsoft.com/office/drawing/2014/main" id="{FA0361D4-BA66-E21F-331F-15F9B599E9B5}"/>
                </a:ext>
              </a:extLst>
            </p:cNvPr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Oval 3">
            <a:extLst>
              <a:ext uri="{FF2B5EF4-FFF2-40B4-BE49-F238E27FC236}">
                <a16:creationId xmlns:a16="http://schemas.microsoft.com/office/drawing/2014/main" id="{CE7B89D8-38C2-46DE-AC30-29F297E252E8}"/>
              </a:ext>
            </a:extLst>
          </p:cNvPr>
          <p:cNvSpPr/>
          <p:nvPr/>
        </p:nvSpPr>
        <p:spPr>
          <a:xfrm>
            <a:off x="5070715" y="449842"/>
            <a:ext cx="914303" cy="914303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7037D8-EFD5-6C5F-691F-A03B091467A1}"/>
              </a:ext>
            </a:extLst>
          </p:cNvPr>
          <p:cNvSpPr txBox="1"/>
          <p:nvPr/>
        </p:nvSpPr>
        <p:spPr>
          <a:xfrm>
            <a:off x="543567" y="1648640"/>
            <a:ext cx="10882902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rtl="0" fontAlgn="base"/>
            <a:r>
              <a:rPr lang="en-GB" sz="2400" b="0" i="0" u="none" strike="noStrike" dirty="0">
                <a:solidFill>
                  <a:srgbClr val="404040"/>
                </a:solidFill>
                <a:effectLst/>
                <a:latin typeface="Century Gothic" panose="020B0502020202020204" pitchFamily="34" charset="0"/>
              </a:rPr>
              <a:t>Now, </a:t>
            </a:r>
            <a:r>
              <a:rPr lang="en-GB" sz="2400" b="1" i="0" u="none" strike="noStrike" dirty="0">
                <a:solidFill>
                  <a:srgbClr val="404040"/>
                </a:solidFill>
                <a:effectLst/>
                <a:latin typeface="Century Gothic" panose="020B0502020202020204" pitchFamily="34" charset="0"/>
              </a:rPr>
              <a:t>blend</a:t>
            </a:r>
            <a:r>
              <a:rPr lang="en-GB" sz="2400" b="0" i="0" u="none" strike="noStrike" dirty="0">
                <a:solidFill>
                  <a:srgbClr val="404040"/>
                </a:solidFill>
                <a:effectLst/>
                <a:latin typeface="Century Gothic" panose="020B0502020202020204" pitchFamily="34" charset="0"/>
              </a:rPr>
              <a:t> with the dinosaur as it moves along.</a:t>
            </a:r>
            <a:endParaRPr lang="en-GB" sz="2400" dirty="0">
              <a:solidFill>
                <a:srgbClr val="404040"/>
              </a:solidFill>
              <a:latin typeface="Century Gothic" panose="020B0502020202020204" pitchFamily="34" charset="0"/>
            </a:endParaRPr>
          </a:p>
          <a:p>
            <a:pPr rtl="0" fontAlgn="base"/>
            <a:endParaRPr lang="en-US" sz="2400" b="0" i="0" dirty="0">
              <a:solidFill>
                <a:srgbClr val="000000"/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E60DDC4-5F2F-9367-DA5F-214D0C42E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208112" y="525201"/>
            <a:ext cx="713109" cy="713109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5FFB39DF-7571-4EED-E134-435AABEC3DA6}"/>
              </a:ext>
            </a:extLst>
          </p:cNvPr>
          <p:cNvSpPr/>
          <p:nvPr/>
        </p:nvSpPr>
        <p:spPr>
          <a:xfrm>
            <a:off x="10290723" y="54300"/>
            <a:ext cx="1838782" cy="1838782"/>
          </a:xfrm>
          <a:prstGeom prst="ellipse">
            <a:avLst/>
          </a:prstGeom>
          <a:solidFill>
            <a:srgbClr val="FD95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D7B8FB4-1F0C-DBE1-9F70-B6E5D8FC9249}"/>
              </a:ext>
            </a:extLst>
          </p:cNvPr>
          <p:cNvSpPr txBox="1"/>
          <p:nvPr/>
        </p:nvSpPr>
        <p:spPr>
          <a:xfrm>
            <a:off x="10451499" y="533720"/>
            <a:ext cx="14238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Century Gothic" panose="020B0502020202020204" pitchFamily="34" charset="0"/>
              </a:rPr>
              <a:t>Make sure you are viewing this resource in </a:t>
            </a:r>
            <a:r>
              <a:rPr lang="en-GB" sz="1200" b="1" dirty="0">
                <a:latin typeface="Century Gothic" panose="020B0502020202020204" pitchFamily="34" charset="0"/>
              </a:rPr>
              <a:t>slideshow</a:t>
            </a:r>
            <a:r>
              <a:rPr lang="en-GB" sz="1200" dirty="0">
                <a:latin typeface="Century Gothic" panose="020B0502020202020204" pitchFamily="34" charset="0"/>
              </a:rPr>
              <a:t> </a:t>
            </a:r>
            <a:r>
              <a:rPr lang="en-GB" sz="1200" b="1" dirty="0">
                <a:latin typeface="Century Gothic" panose="020B0502020202020204" pitchFamily="34" charset="0"/>
              </a:rPr>
              <a:t>mode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0A43B07-A5B7-2FFA-0AC6-4493366A5F89}"/>
              </a:ext>
            </a:extLst>
          </p:cNvPr>
          <p:cNvSpPr/>
          <p:nvPr/>
        </p:nvSpPr>
        <p:spPr>
          <a:xfrm>
            <a:off x="11406064" y="1426305"/>
            <a:ext cx="723441" cy="723441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89724FF-AD30-D703-E81E-498064C6ACAA}"/>
              </a:ext>
            </a:extLst>
          </p:cNvPr>
          <p:cNvSpPr/>
          <p:nvPr/>
        </p:nvSpPr>
        <p:spPr>
          <a:xfrm>
            <a:off x="11192114" y="1660263"/>
            <a:ext cx="427895" cy="427895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1C0CCDE-B793-7E27-5398-214F01E612CF}"/>
              </a:ext>
            </a:extLst>
          </p:cNvPr>
          <p:cNvSpPr/>
          <p:nvPr/>
        </p:nvSpPr>
        <p:spPr>
          <a:xfrm>
            <a:off x="10237552" y="202826"/>
            <a:ext cx="427895" cy="427895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CD299F4-4C00-1C76-52F8-00B741772F0B}"/>
              </a:ext>
            </a:extLst>
          </p:cNvPr>
          <p:cNvSpPr/>
          <p:nvPr/>
        </p:nvSpPr>
        <p:spPr>
          <a:xfrm>
            <a:off x="9946902" y="502206"/>
            <a:ext cx="427895" cy="427895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E705855-A3ED-0AE1-D1B8-C00953AF60DB}"/>
              </a:ext>
            </a:extLst>
          </p:cNvPr>
          <p:cNvSpPr/>
          <p:nvPr/>
        </p:nvSpPr>
        <p:spPr>
          <a:xfrm>
            <a:off x="597521" y="3074894"/>
            <a:ext cx="1115341" cy="1061613"/>
          </a:xfrm>
          <a:prstGeom prst="ellipse">
            <a:avLst/>
          </a:prstGeom>
          <a:solidFill>
            <a:srgbClr val="FD95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FB5A937-497D-466A-755D-AA9C75D4BC99}"/>
              </a:ext>
            </a:extLst>
          </p:cNvPr>
          <p:cNvSpPr txBox="1"/>
          <p:nvPr/>
        </p:nvSpPr>
        <p:spPr>
          <a:xfrm>
            <a:off x="449749" y="3508700"/>
            <a:ext cx="14238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latin typeface="Century Gothic" panose="020B0502020202020204" pitchFamily="34" charset="0"/>
              </a:rPr>
              <a:t>Tap </a:t>
            </a:r>
            <a:r>
              <a:rPr lang="en-GB" sz="1200" dirty="0">
                <a:latin typeface="Century Gothic" panose="020B0502020202020204" pitchFamily="34" charset="0"/>
              </a:rPr>
              <a:t>to start</a:t>
            </a:r>
            <a:endParaRPr lang="en-GB" sz="1200" b="1" dirty="0">
              <a:latin typeface="Century Gothic" panose="020B0502020202020204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3EDD6E2-C7E4-C47C-F2D2-6DD7301355E4}"/>
              </a:ext>
            </a:extLst>
          </p:cNvPr>
          <p:cNvSpPr/>
          <p:nvPr/>
        </p:nvSpPr>
        <p:spPr>
          <a:xfrm>
            <a:off x="1427423" y="3774729"/>
            <a:ext cx="427896" cy="427895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5F01A82-78E8-628D-CDA0-C56B80A56770}"/>
              </a:ext>
            </a:extLst>
          </p:cNvPr>
          <p:cNvSpPr/>
          <p:nvPr/>
        </p:nvSpPr>
        <p:spPr>
          <a:xfrm>
            <a:off x="1290650" y="4005558"/>
            <a:ext cx="237059" cy="232819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FDF7A0C-2EF6-B29C-124E-14C54943DD3E}"/>
              </a:ext>
            </a:extLst>
          </p:cNvPr>
          <p:cNvSpPr/>
          <p:nvPr/>
        </p:nvSpPr>
        <p:spPr>
          <a:xfrm>
            <a:off x="430578" y="3096375"/>
            <a:ext cx="427895" cy="427895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92ACD50-8182-DF1A-D90E-6DD9E09DE321}"/>
              </a:ext>
            </a:extLst>
          </p:cNvPr>
          <p:cNvSpPr/>
          <p:nvPr/>
        </p:nvSpPr>
        <p:spPr>
          <a:xfrm>
            <a:off x="739808" y="2969225"/>
            <a:ext cx="237059" cy="232819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96E0109-1042-829C-F3D8-436F348395CD}"/>
              </a:ext>
            </a:extLst>
          </p:cNvPr>
          <p:cNvSpPr txBox="1"/>
          <p:nvPr/>
        </p:nvSpPr>
        <p:spPr>
          <a:xfrm>
            <a:off x="2526844" y="2263600"/>
            <a:ext cx="1325966" cy="2400657"/>
          </a:xfrm>
          <a:prstGeom prst="rect">
            <a:avLst/>
          </a:prstGeom>
          <a:noFill/>
          <a:ln w="57150">
            <a:solidFill>
              <a:srgbClr val="FC9562"/>
            </a:solidFill>
          </a:ln>
        </p:spPr>
        <p:txBody>
          <a:bodyPr wrap="square" rtlCol="0">
            <a:spAutoFit/>
          </a:bodyPr>
          <a:lstStyle/>
          <a:p>
            <a:r>
              <a:rPr lang="en-GB" sz="15000" dirty="0">
                <a:latin typeface="Sassoon Primary" pitchFamily="50" charset="0"/>
              </a:rPr>
              <a:t>l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EF1328A-9D80-4E1E-F0CA-F7DCB16A7AE8}"/>
              </a:ext>
            </a:extLst>
          </p:cNvPr>
          <p:cNvSpPr txBox="1"/>
          <p:nvPr/>
        </p:nvSpPr>
        <p:spPr>
          <a:xfrm>
            <a:off x="4743177" y="2256229"/>
            <a:ext cx="2454667" cy="2400657"/>
          </a:xfrm>
          <a:prstGeom prst="rect">
            <a:avLst/>
          </a:prstGeom>
          <a:noFill/>
          <a:ln w="57150">
            <a:solidFill>
              <a:srgbClr val="FC9562"/>
            </a:solidFill>
          </a:ln>
        </p:spPr>
        <p:txBody>
          <a:bodyPr wrap="square" rtlCol="0">
            <a:spAutoFit/>
          </a:bodyPr>
          <a:lstStyle/>
          <a:p>
            <a:r>
              <a:rPr lang="en-GB" sz="15000" dirty="0" err="1">
                <a:latin typeface="Sassoon Primary" pitchFamily="50" charset="0"/>
              </a:rPr>
              <a:t>oo</a:t>
            </a:r>
            <a:endParaRPr lang="en-GB" sz="15000" dirty="0">
              <a:latin typeface="Sassoon Primary" pitchFamily="50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9EA4840-C953-FE09-5EA2-101D8C51E17F}"/>
              </a:ext>
            </a:extLst>
          </p:cNvPr>
          <p:cNvSpPr txBox="1"/>
          <p:nvPr/>
        </p:nvSpPr>
        <p:spPr>
          <a:xfrm>
            <a:off x="8019062" y="2287267"/>
            <a:ext cx="1610891" cy="2400657"/>
          </a:xfrm>
          <a:prstGeom prst="rect">
            <a:avLst/>
          </a:prstGeom>
          <a:noFill/>
          <a:ln w="57150">
            <a:solidFill>
              <a:srgbClr val="FC9562"/>
            </a:solidFill>
          </a:ln>
        </p:spPr>
        <p:txBody>
          <a:bodyPr wrap="square" rtlCol="0">
            <a:spAutoFit/>
          </a:bodyPr>
          <a:lstStyle/>
          <a:p>
            <a:r>
              <a:rPr lang="en-GB" sz="15000" dirty="0">
                <a:latin typeface="Sassoon Primary" pitchFamily="50" charset="0"/>
              </a:rPr>
              <a:t>k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8" name="3D Model 37" descr="Dinosaur Green">
                <a:extLst>
                  <a:ext uri="{FF2B5EF4-FFF2-40B4-BE49-F238E27FC236}">
                    <a16:creationId xmlns:a16="http://schemas.microsoft.com/office/drawing/2014/main" id="{F1BD0AF7-84DF-999D-1334-916613BB738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173971" y="4640476"/>
              <a:ext cx="1960387" cy="1674895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960387" cy="1674895"/>
                    </a:xfrm>
                    <a:prstGeom prst="rect">
                      <a:avLst/>
                    </a:prstGeom>
                  </am3d:spPr>
                  <am3d:camera>
                    <am3d:pos x="0" y="0" z="6275038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68455" d="1000000"/>
                    <am3d:preTrans dx="10" dy="-13860684" dz="-450519"/>
                    <am3d:scale>
                      <am3d:sx n="1000000" d="1000000"/>
                      <am3d:sy n="1000000" d="1000000"/>
                      <am3d:sz n="1000000" d="1000000"/>
                    </am3d:scale>
                    <am3d:rot ax="4916321" ay="4622111" az="4903830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260750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8" name="3D Model 37" descr="Dinosaur Green">
                <a:extLst>
                  <a:ext uri="{FF2B5EF4-FFF2-40B4-BE49-F238E27FC236}">
                    <a16:creationId xmlns:a16="http://schemas.microsoft.com/office/drawing/2014/main" id="{F1BD0AF7-84DF-999D-1334-916613BB738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73971" y="4640476"/>
                <a:ext cx="1960387" cy="167489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96527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11111E-6 L 0.51407 0.0044 " pathEditMode="relative" rAng="0" ptsTypes="AA">
                                      <p:cBhvr>
                                        <p:cTn id="13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03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96F3D3C-0733-9061-E08B-50D36E522BA5}"/>
              </a:ext>
            </a:extLst>
          </p:cNvPr>
          <p:cNvSpPr/>
          <p:nvPr/>
        </p:nvSpPr>
        <p:spPr>
          <a:xfrm>
            <a:off x="593332" y="658618"/>
            <a:ext cx="5121668" cy="519880"/>
          </a:xfrm>
          <a:prstGeom prst="roundRect">
            <a:avLst>
              <a:gd name="adj" fmla="val 39836"/>
            </a:avLst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94386D-917A-B91F-4739-1981586999FF}"/>
              </a:ext>
            </a:extLst>
          </p:cNvPr>
          <p:cNvSpPr txBox="1"/>
          <p:nvPr/>
        </p:nvSpPr>
        <p:spPr>
          <a:xfrm>
            <a:off x="743356" y="622757"/>
            <a:ext cx="378498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400" b="1" dirty="0">
                <a:latin typeface="Century Gothic" panose="020B0502020202020204" pitchFamily="34" charset="0"/>
              </a:rPr>
              <a:t>Read</a:t>
            </a:r>
          </a:p>
        </p:txBody>
      </p:sp>
      <p:grpSp>
        <p:nvGrpSpPr>
          <p:cNvPr id="5" name="Google Shape;1293;p50">
            <a:extLst>
              <a:ext uri="{FF2B5EF4-FFF2-40B4-BE49-F238E27FC236}">
                <a16:creationId xmlns:a16="http://schemas.microsoft.com/office/drawing/2014/main" id="{B4536EC8-85CD-F6E2-C989-BF2C32BF25FF}"/>
              </a:ext>
            </a:extLst>
          </p:cNvPr>
          <p:cNvGrpSpPr/>
          <p:nvPr/>
        </p:nvGrpSpPr>
        <p:grpSpPr>
          <a:xfrm>
            <a:off x="9319380" y="3708388"/>
            <a:ext cx="897657" cy="1423177"/>
            <a:chOff x="6718575" y="2318625"/>
            <a:chExt cx="256950" cy="407375"/>
          </a:xfrm>
          <a:solidFill>
            <a:schemeClr val="tx1"/>
          </a:solidFill>
        </p:grpSpPr>
        <p:sp>
          <p:nvSpPr>
            <p:cNvPr id="6" name="Google Shape;1294;p50">
              <a:extLst>
                <a:ext uri="{FF2B5EF4-FFF2-40B4-BE49-F238E27FC236}">
                  <a16:creationId xmlns:a16="http://schemas.microsoft.com/office/drawing/2014/main" id="{0C0B7EBF-2D75-3C82-4F21-E73E548E799D}"/>
                </a:ext>
              </a:extLst>
            </p:cNvPr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295;p50">
              <a:extLst>
                <a:ext uri="{FF2B5EF4-FFF2-40B4-BE49-F238E27FC236}">
                  <a16:creationId xmlns:a16="http://schemas.microsoft.com/office/drawing/2014/main" id="{FBF2D23A-C7BA-DB55-7DC5-EE6209660BEA}"/>
                </a:ext>
              </a:extLst>
            </p:cNvPr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296;p50">
              <a:extLst>
                <a:ext uri="{FF2B5EF4-FFF2-40B4-BE49-F238E27FC236}">
                  <a16:creationId xmlns:a16="http://schemas.microsoft.com/office/drawing/2014/main" id="{263ADD02-ED72-33DC-D550-817A16BFA47A}"/>
                </a:ext>
              </a:extLst>
            </p:cNvPr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297;p50">
              <a:extLst>
                <a:ext uri="{FF2B5EF4-FFF2-40B4-BE49-F238E27FC236}">
                  <a16:creationId xmlns:a16="http://schemas.microsoft.com/office/drawing/2014/main" id="{69AF05E3-2D1B-9635-1394-1AC1AA66E5E8}"/>
                </a:ext>
              </a:extLst>
            </p:cNvPr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298;p50">
              <a:extLst>
                <a:ext uri="{FF2B5EF4-FFF2-40B4-BE49-F238E27FC236}">
                  <a16:creationId xmlns:a16="http://schemas.microsoft.com/office/drawing/2014/main" id="{5D40EFE5-301E-E5EF-651E-EC6E97BE8A2D}"/>
                </a:ext>
              </a:extLst>
            </p:cNvPr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99;p50">
              <a:extLst>
                <a:ext uri="{FF2B5EF4-FFF2-40B4-BE49-F238E27FC236}">
                  <a16:creationId xmlns:a16="http://schemas.microsoft.com/office/drawing/2014/main" id="{066B7140-C0AD-1A3D-A1FC-5B8EC5B176AA}"/>
                </a:ext>
              </a:extLst>
            </p:cNvPr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00;p50">
              <a:extLst>
                <a:ext uri="{FF2B5EF4-FFF2-40B4-BE49-F238E27FC236}">
                  <a16:creationId xmlns:a16="http://schemas.microsoft.com/office/drawing/2014/main" id="{48EE2DCB-AC76-80B7-B359-372D0ADB4D4A}"/>
                </a:ext>
              </a:extLst>
            </p:cNvPr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301;p50">
              <a:extLst>
                <a:ext uri="{FF2B5EF4-FFF2-40B4-BE49-F238E27FC236}">
                  <a16:creationId xmlns:a16="http://schemas.microsoft.com/office/drawing/2014/main" id="{FA0361D4-BA66-E21F-331F-15F9B599E9B5}"/>
                </a:ext>
              </a:extLst>
            </p:cNvPr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Oval 3">
            <a:extLst>
              <a:ext uri="{FF2B5EF4-FFF2-40B4-BE49-F238E27FC236}">
                <a16:creationId xmlns:a16="http://schemas.microsoft.com/office/drawing/2014/main" id="{CE7B89D8-38C2-46DE-AC30-29F297E252E8}"/>
              </a:ext>
            </a:extLst>
          </p:cNvPr>
          <p:cNvSpPr/>
          <p:nvPr/>
        </p:nvSpPr>
        <p:spPr>
          <a:xfrm>
            <a:off x="5070715" y="449842"/>
            <a:ext cx="914303" cy="914303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E60DDC4-5F2F-9367-DA5F-214D0C42E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208112" y="525201"/>
            <a:ext cx="713109" cy="713109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5FFB39DF-7571-4EED-E134-435AABEC3DA6}"/>
              </a:ext>
            </a:extLst>
          </p:cNvPr>
          <p:cNvSpPr/>
          <p:nvPr/>
        </p:nvSpPr>
        <p:spPr>
          <a:xfrm>
            <a:off x="10290723" y="54300"/>
            <a:ext cx="1838782" cy="1838782"/>
          </a:xfrm>
          <a:prstGeom prst="ellipse">
            <a:avLst/>
          </a:prstGeom>
          <a:solidFill>
            <a:srgbClr val="FD95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D7B8FB4-1F0C-DBE1-9F70-B6E5D8FC9249}"/>
              </a:ext>
            </a:extLst>
          </p:cNvPr>
          <p:cNvSpPr txBox="1"/>
          <p:nvPr/>
        </p:nvSpPr>
        <p:spPr>
          <a:xfrm>
            <a:off x="10451499" y="533720"/>
            <a:ext cx="14238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Century Gothic" panose="020B0502020202020204" pitchFamily="34" charset="0"/>
              </a:rPr>
              <a:t>Make sure you are viewing this resource in </a:t>
            </a:r>
            <a:r>
              <a:rPr lang="en-GB" sz="1200" b="1" dirty="0">
                <a:latin typeface="Century Gothic" panose="020B0502020202020204" pitchFamily="34" charset="0"/>
              </a:rPr>
              <a:t>slideshow</a:t>
            </a:r>
            <a:r>
              <a:rPr lang="en-GB" sz="1200" dirty="0">
                <a:latin typeface="Century Gothic" panose="020B0502020202020204" pitchFamily="34" charset="0"/>
              </a:rPr>
              <a:t> </a:t>
            </a:r>
            <a:r>
              <a:rPr lang="en-GB" sz="1200" b="1" dirty="0">
                <a:latin typeface="Century Gothic" panose="020B0502020202020204" pitchFamily="34" charset="0"/>
              </a:rPr>
              <a:t>mode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0A43B07-A5B7-2FFA-0AC6-4493366A5F89}"/>
              </a:ext>
            </a:extLst>
          </p:cNvPr>
          <p:cNvSpPr/>
          <p:nvPr/>
        </p:nvSpPr>
        <p:spPr>
          <a:xfrm>
            <a:off x="11406064" y="1426305"/>
            <a:ext cx="723441" cy="723441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89724FF-AD30-D703-E81E-498064C6ACAA}"/>
              </a:ext>
            </a:extLst>
          </p:cNvPr>
          <p:cNvSpPr/>
          <p:nvPr/>
        </p:nvSpPr>
        <p:spPr>
          <a:xfrm>
            <a:off x="11192114" y="1660263"/>
            <a:ext cx="427895" cy="427895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1C0CCDE-B793-7E27-5398-214F01E612CF}"/>
              </a:ext>
            </a:extLst>
          </p:cNvPr>
          <p:cNvSpPr/>
          <p:nvPr/>
        </p:nvSpPr>
        <p:spPr>
          <a:xfrm>
            <a:off x="10237552" y="202826"/>
            <a:ext cx="427895" cy="427895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CD299F4-4C00-1C76-52F8-00B741772F0B}"/>
              </a:ext>
            </a:extLst>
          </p:cNvPr>
          <p:cNvSpPr/>
          <p:nvPr/>
        </p:nvSpPr>
        <p:spPr>
          <a:xfrm>
            <a:off x="9946902" y="502206"/>
            <a:ext cx="427895" cy="427895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95656C-8731-C518-11E0-59E53BDD455B}"/>
              </a:ext>
            </a:extLst>
          </p:cNvPr>
          <p:cNvSpPr txBox="1"/>
          <p:nvPr/>
        </p:nvSpPr>
        <p:spPr>
          <a:xfrm>
            <a:off x="593332" y="1648840"/>
            <a:ext cx="10882902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rtl="0" fontAlgn="base"/>
            <a:r>
              <a:rPr lang="en-GB" sz="2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Click</a:t>
            </a:r>
            <a:r>
              <a:rPr lang="en-GB" sz="2400" dirty="0">
                <a:solidFill>
                  <a:srgbClr val="404040"/>
                </a:solidFill>
                <a:latin typeface="Century Gothic" panose="020B0502020202020204" pitchFamily="34" charset="0"/>
              </a:rPr>
              <a:t> to reveal the word!</a:t>
            </a:r>
          </a:p>
          <a:p>
            <a:pPr rtl="0" fontAlgn="base"/>
            <a:endParaRPr lang="en-US" sz="2400" b="0" i="0" dirty="0">
              <a:solidFill>
                <a:srgbClr val="00000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5149D09-D6CC-4967-5539-C5DC27372817}"/>
              </a:ext>
            </a:extLst>
          </p:cNvPr>
          <p:cNvSpPr txBox="1"/>
          <p:nvPr/>
        </p:nvSpPr>
        <p:spPr>
          <a:xfrm>
            <a:off x="1911294" y="2784134"/>
            <a:ext cx="1488921" cy="2400657"/>
          </a:xfrm>
          <a:prstGeom prst="rect">
            <a:avLst/>
          </a:prstGeom>
          <a:noFill/>
          <a:ln w="57150">
            <a:solidFill>
              <a:srgbClr val="FC9562"/>
            </a:solidFill>
          </a:ln>
        </p:spPr>
        <p:txBody>
          <a:bodyPr wrap="square" rtlCol="0">
            <a:spAutoFit/>
          </a:bodyPr>
          <a:lstStyle/>
          <a:p>
            <a:r>
              <a:rPr lang="en-GB" sz="15000" dirty="0">
                <a:latin typeface="Sassoon Primary" pitchFamily="50" charset="0"/>
              </a:rPr>
              <a:t>l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B9413FA-5157-DFF2-53D9-E0778160CB70}"/>
              </a:ext>
            </a:extLst>
          </p:cNvPr>
          <p:cNvSpPr txBox="1"/>
          <p:nvPr/>
        </p:nvSpPr>
        <p:spPr>
          <a:xfrm>
            <a:off x="5921220" y="2784134"/>
            <a:ext cx="1768361" cy="2400657"/>
          </a:xfrm>
          <a:prstGeom prst="rect">
            <a:avLst/>
          </a:prstGeom>
          <a:noFill/>
          <a:ln w="57150">
            <a:solidFill>
              <a:srgbClr val="FC9562"/>
            </a:solidFill>
          </a:ln>
        </p:spPr>
        <p:txBody>
          <a:bodyPr wrap="square" rtlCol="0">
            <a:spAutoFit/>
          </a:bodyPr>
          <a:lstStyle/>
          <a:p>
            <a:r>
              <a:rPr lang="en-GB" sz="15000" dirty="0">
                <a:latin typeface="Sassoon Primary" pitchFamily="50" charset="0"/>
              </a:rPr>
              <a:t>k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C8335A3-F9DE-CAD8-FA1F-98D8292E915F}"/>
              </a:ext>
            </a:extLst>
          </p:cNvPr>
          <p:cNvSpPr txBox="1"/>
          <p:nvPr/>
        </p:nvSpPr>
        <p:spPr>
          <a:xfrm>
            <a:off x="3400215" y="2792959"/>
            <a:ext cx="2521005" cy="2400657"/>
          </a:xfrm>
          <a:prstGeom prst="rect">
            <a:avLst/>
          </a:prstGeom>
          <a:noFill/>
          <a:ln w="57150">
            <a:solidFill>
              <a:srgbClr val="FC9562"/>
            </a:solidFill>
          </a:ln>
        </p:spPr>
        <p:txBody>
          <a:bodyPr wrap="square" rtlCol="0">
            <a:spAutoFit/>
          </a:bodyPr>
          <a:lstStyle/>
          <a:p>
            <a:r>
              <a:rPr lang="en-GB" sz="15000" dirty="0" err="1">
                <a:latin typeface="Sassoon Primary" pitchFamily="50" charset="0"/>
              </a:rPr>
              <a:t>oo</a:t>
            </a:r>
            <a:endParaRPr lang="en-GB" sz="15000" dirty="0">
              <a:latin typeface="Sassoon Primary" pitchFamily="50" charset="0"/>
            </a:endParaRPr>
          </a:p>
        </p:txBody>
      </p:sp>
      <p:pic>
        <p:nvPicPr>
          <p:cNvPr id="24" name="Picture 23" descr="A picture containing clipart&#10;&#10;Description automatically generated">
            <a:extLst>
              <a:ext uri="{FF2B5EF4-FFF2-40B4-BE49-F238E27FC236}">
                <a16:creationId xmlns:a16="http://schemas.microsoft.com/office/drawing/2014/main" id="{5D2F7C39-730A-E7B6-390F-7D6CC786F3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269925" y="3328469"/>
            <a:ext cx="2393596" cy="1151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729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3" grpId="0" animBg="1"/>
      <p:bldP spid="3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96F3D3C-0733-9061-E08B-50D36E522BA5}"/>
              </a:ext>
            </a:extLst>
          </p:cNvPr>
          <p:cNvSpPr/>
          <p:nvPr/>
        </p:nvSpPr>
        <p:spPr>
          <a:xfrm>
            <a:off x="593332" y="658618"/>
            <a:ext cx="5121668" cy="519880"/>
          </a:xfrm>
          <a:prstGeom prst="roundRect">
            <a:avLst>
              <a:gd name="adj" fmla="val 39836"/>
            </a:avLst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94386D-917A-B91F-4739-1981586999FF}"/>
              </a:ext>
            </a:extLst>
          </p:cNvPr>
          <p:cNvSpPr txBox="1"/>
          <p:nvPr/>
        </p:nvSpPr>
        <p:spPr>
          <a:xfrm>
            <a:off x="743356" y="622757"/>
            <a:ext cx="378498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400" b="1" dirty="0">
                <a:latin typeface="Century Gothic" panose="020B0502020202020204" pitchFamily="34" charset="0"/>
              </a:rPr>
              <a:t>Identify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E7B89D8-38C2-46DE-AC30-29F297E252E8}"/>
              </a:ext>
            </a:extLst>
          </p:cNvPr>
          <p:cNvSpPr/>
          <p:nvPr/>
        </p:nvSpPr>
        <p:spPr>
          <a:xfrm>
            <a:off x="5070715" y="449842"/>
            <a:ext cx="914303" cy="914303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7037D8-EFD5-6C5F-691F-A03B091467A1}"/>
              </a:ext>
            </a:extLst>
          </p:cNvPr>
          <p:cNvSpPr txBox="1"/>
          <p:nvPr/>
        </p:nvSpPr>
        <p:spPr>
          <a:xfrm>
            <a:off x="543567" y="1648640"/>
            <a:ext cx="10882902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rtl="0" fontAlgn="base"/>
            <a:r>
              <a:rPr lang="en-GB" sz="2400" b="1" i="0" u="none" strike="noStrike" dirty="0">
                <a:solidFill>
                  <a:srgbClr val="404040"/>
                </a:solidFill>
                <a:effectLst/>
                <a:latin typeface="Century Gothic" panose="020B0502020202020204" pitchFamily="34" charset="0"/>
              </a:rPr>
              <a:t>Say</a:t>
            </a:r>
            <a:r>
              <a:rPr lang="en-GB" sz="2400" b="0" i="0" u="none" strike="noStrike" dirty="0">
                <a:solidFill>
                  <a:srgbClr val="404040"/>
                </a:solidFill>
                <a:effectLst/>
                <a:latin typeface="Century Gothic" panose="020B0502020202020204" pitchFamily="34" charset="0"/>
              </a:rPr>
              <a:t> each sound when the arrow lights </a:t>
            </a:r>
            <a:r>
              <a:rPr lang="en-GB" sz="2400" dirty="0">
                <a:solidFill>
                  <a:srgbClr val="404040"/>
                </a:solidFill>
                <a:latin typeface="Century Gothic" panose="020B0502020202020204" pitchFamily="34" charset="0"/>
              </a:rPr>
              <a:t>up</a:t>
            </a:r>
            <a:r>
              <a:rPr lang="en-GB" sz="2400" b="0" i="0" u="none" strike="noStrike" dirty="0">
                <a:solidFill>
                  <a:srgbClr val="404040"/>
                </a:solidFill>
                <a:effectLst/>
                <a:latin typeface="Century Gothic" panose="020B0502020202020204" pitchFamily="34" charset="0"/>
              </a:rPr>
              <a:t>.</a:t>
            </a:r>
            <a:endParaRPr lang="en-GB" sz="2400" dirty="0">
              <a:solidFill>
                <a:srgbClr val="404040"/>
              </a:solidFill>
              <a:latin typeface="Century Gothic" panose="020B0502020202020204" pitchFamily="34" charset="0"/>
            </a:endParaRPr>
          </a:p>
          <a:p>
            <a:pPr rtl="0" fontAlgn="base"/>
            <a:endParaRPr lang="en-US" sz="2400" b="0" i="0" dirty="0">
              <a:solidFill>
                <a:srgbClr val="000000"/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E60DDC4-5F2F-9367-DA5F-214D0C42E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208112" y="525201"/>
            <a:ext cx="713109" cy="713109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5FFB39DF-7571-4EED-E134-435AABEC3DA6}"/>
              </a:ext>
            </a:extLst>
          </p:cNvPr>
          <p:cNvSpPr/>
          <p:nvPr/>
        </p:nvSpPr>
        <p:spPr>
          <a:xfrm>
            <a:off x="10290723" y="54300"/>
            <a:ext cx="1838782" cy="1838782"/>
          </a:xfrm>
          <a:prstGeom prst="ellipse">
            <a:avLst/>
          </a:prstGeom>
          <a:solidFill>
            <a:srgbClr val="FD95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D7B8FB4-1F0C-DBE1-9F70-B6E5D8FC9249}"/>
              </a:ext>
            </a:extLst>
          </p:cNvPr>
          <p:cNvSpPr txBox="1"/>
          <p:nvPr/>
        </p:nvSpPr>
        <p:spPr>
          <a:xfrm>
            <a:off x="10451499" y="533720"/>
            <a:ext cx="14238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Century Gothic" panose="020B0502020202020204" pitchFamily="34" charset="0"/>
              </a:rPr>
              <a:t>Make sure you are viewing this resource in </a:t>
            </a:r>
            <a:r>
              <a:rPr lang="en-GB" sz="1200" b="1" dirty="0">
                <a:latin typeface="Century Gothic" panose="020B0502020202020204" pitchFamily="34" charset="0"/>
              </a:rPr>
              <a:t>slideshow</a:t>
            </a:r>
            <a:r>
              <a:rPr lang="en-GB" sz="1200" dirty="0">
                <a:latin typeface="Century Gothic" panose="020B0502020202020204" pitchFamily="34" charset="0"/>
              </a:rPr>
              <a:t> </a:t>
            </a:r>
            <a:r>
              <a:rPr lang="en-GB" sz="1200" b="1" dirty="0">
                <a:latin typeface="Century Gothic" panose="020B0502020202020204" pitchFamily="34" charset="0"/>
              </a:rPr>
              <a:t>mode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0A43B07-A5B7-2FFA-0AC6-4493366A5F89}"/>
              </a:ext>
            </a:extLst>
          </p:cNvPr>
          <p:cNvSpPr/>
          <p:nvPr/>
        </p:nvSpPr>
        <p:spPr>
          <a:xfrm>
            <a:off x="11406064" y="1426305"/>
            <a:ext cx="723441" cy="723441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89724FF-AD30-D703-E81E-498064C6ACAA}"/>
              </a:ext>
            </a:extLst>
          </p:cNvPr>
          <p:cNvSpPr/>
          <p:nvPr/>
        </p:nvSpPr>
        <p:spPr>
          <a:xfrm>
            <a:off x="11192114" y="1660263"/>
            <a:ext cx="427895" cy="427895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1C0CCDE-B793-7E27-5398-214F01E612CF}"/>
              </a:ext>
            </a:extLst>
          </p:cNvPr>
          <p:cNvSpPr/>
          <p:nvPr/>
        </p:nvSpPr>
        <p:spPr>
          <a:xfrm>
            <a:off x="10237552" y="202826"/>
            <a:ext cx="427895" cy="427895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CD299F4-4C00-1C76-52F8-00B741772F0B}"/>
              </a:ext>
            </a:extLst>
          </p:cNvPr>
          <p:cNvSpPr/>
          <p:nvPr/>
        </p:nvSpPr>
        <p:spPr>
          <a:xfrm>
            <a:off x="9946902" y="502206"/>
            <a:ext cx="427895" cy="427895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E705855-A3ED-0AE1-D1B8-C00953AF60DB}"/>
              </a:ext>
            </a:extLst>
          </p:cNvPr>
          <p:cNvSpPr/>
          <p:nvPr/>
        </p:nvSpPr>
        <p:spPr>
          <a:xfrm>
            <a:off x="591057" y="2764370"/>
            <a:ext cx="1115341" cy="1061613"/>
          </a:xfrm>
          <a:prstGeom prst="ellipse">
            <a:avLst/>
          </a:prstGeom>
          <a:solidFill>
            <a:srgbClr val="FD95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FB5A937-497D-466A-755D-AA9C75D4BC99}"/>
              </a:ext>
            </a:extLst>
          </p:cNvPr>
          <p:cNvSpPr txBox="1"/>
          <p:nvPr/>
        </p:nvSpPr>
        <p:spPr>
          <a:xfrm>
            <a:off x="443285" y="3198176"/>
            <a:ext cx="14238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latin typeface="Century Gothic" panose="020B0502020202020204" pitchFamily="34" charset="0"/>
              </a:rPr>
              <a:t>Tap </a:t>
            </a:r>
            <a:r>
              <a:rPr lang="en-GB" sz="1200" dirty="0">
                <a:latin typeface="Century Gothic" panose="020B0502020202020204" pitchFamily="34" charset="0"/>
              </a:rPr>
              <a:t>to start</a:t>
            </a:r>
            <a:endParaRPr lang="en-GB" sz="1200" b="1" dirty="0">
              <a:latin typeface="Century Gothic" panose="020B0502020202020204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3EDD6E2-C7E4-C47C-F2D2-6DD7301355E4}"/>
              </a:ext>
            </a:extLst>
          </p:cNvPr>
          <p:cNvSpPr/>
          <p:nvPr/>
        </p:nvSpPr>
        <p:spPr>
          <a:xfrm>
            <a:off x="1420959" y="3464205"/>
            <a:ext cx="427896" cy="427895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5F01A82-78E8-628D-CDA0-C56B80A56770}"/>
              </a:ext>
            </a:extLst>
          </p:cNvPr>
          <p:cNvSpPr/>
          <p:nvPr/>
        </p:nvSpPr>
        <p:spPr>
          <a:xfrm>
            <a:off x="1284186" y="3695034"/>
            <a:ext cx="237059" cy="232819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FDF7A0C-2EF6-B29C-124E-14C54943DD3E}"/>
              </a:ext>
            </a:extLst>
          </p:cNvPr>
          <p:cNvSpPr/>
          <p:nvPr/>
        </p:nvSpPr>
        <p:spPr>
          <a:xfrm>
            <a:off x="424114" y="2785851"/>
            <a:ext cx="427895" cy="427895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92ACD50-8182-DF1A-D90E-6DD9E09DE321}"/>
              </a:ext>
            </a:extLst>
          </p:cNvPr>
          <p:cNvSpPr/>
          <p:nvPr/>
        </p:nvSpPr>
        <p:spPr>
          <a:xfrm>
            <a:off x="743356" y="2719734"/>
            <a:ext cx="237059" cy="232819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96E0109-1042-829C-F3D8-436F348395CD}"/>
              </a:ext>
            </a:extLst>
          </p:cNvPr>
          <p:cNvSpPr txBox="1"/>
          <p:nvPr/>
        </p:nvSpPr>
        <p:spPr>
          <a:xfrm>
            <a:off x="2526842" y="2263600"/>
            <a:ext cx="1669979" cy="2400657"/>
          </a:xfrm>
          <a:prstGeom prst="rect">
            <a:avLst/>
          </a:prstGeom>
          <a:noFill/>
          <a:ln w="57150">
            <a:solidFill>
              <a:srgbClr val="FC9562"/>
            </a:solidFill>
          </a:ln>
        </p:spPr>
        <p:txBody>
          <a:bodyPr wrap="square" rtlCol="0">
            <a:spAutoFit/>
          </a:bodyPr>
          <a:lstStyle/>
          <a:p>
            <a:r>
              <a:rPr lang="en-GB" sz="15000" dirty="0">
                <a:latin typeface="Sassoon Primary" pitchFamily="50" charset="0"/>
              </a:rPr>
              <a:t>f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EF1328A-9D80-4E1E-F0CA-F7DCB16A7AE8}"/>
              </a:ext>
            </a:extLst>
          </p:cNvPr>
          <p:cNvSpPr txBox="1"/>
          <p:nvPr/>
        </p:nvSpPr>
        <p:spPr>
          <a:xfrm>
            <a:off x="5017265" y="2263599"/>
            <a:ext cx="2214502" cy="2400657"/>
          </a:xfrm>
          <a:prstGeom prst="rect">
            <a:avLst/>
          </a:prstGeom>
          <a:noFill/>
          <a:ln w="57150">
            <a:solidFill>
              <a:srgbClr val="FC9562"/>
            </a:solidFill>
          </a:ln>
        </p:spPr>
        <p:txBody>
          <a:bodyPr wrap="square" rtlCol="0">
            <a:spAutoFit/>
          </a:bodyPr>
          <a:lstStyle/>
          <a:p>
            <a:r>
              <a:rPr lang="en-GB" sz="15000" dirty="0" err="1">
                <a:latin typeface="Sassoon Primary" pitchFamily="50" charset="0"/>
              </a:rPr>
              <a:t>ee</a:t>
            </a:r>
            <a:endParaRPr lang="en-GB" sz="15000" dirty="0">
              <a:latin typeface="Sassoon Primary" pitchFamily="50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9EA4840-C953-FE09-5EA2-101D8C51E17F}"/>
              </a:ext>
            </a:extLst>
          </p:cNvPr>
          <p:cNvSpPr txBox="1"/>
          <p:nvPr/>
        </p:nvSpPr>
        <p:spPr>
          <a:xfrm>
            <a:off x="8351898" y="2287267"/>
            <a:ext cx="1595004" cy="2400657"/>
          </a:xfrm>
          <a:prstGeom prst="rect">
            <a:avLst/>
          </a:prstGeom>
          <a:noFill/>
          <a:ln w="57150">
            <a:solidFill>
              <a:srgbClr val="FC9562"/>
            </a:solidFill>
          </a:ln>
        </p:spPr>
        <p:txBody>
          <a:bodyPr wrap="square" rtlCol="0">
            <a:spAutoFit/>
          </a:bodyPr>
          <a:lstStyle/>
          <a:p>
            <a:r>
              <a:rPr lang="en-GB" sz="15000" dirty="0">
                <a:latin typeface="Sassoon Primary" pitchFamily="50" charset="0"/>
              </a:rPr>
              <a:t>t</a:t>
            </a:r>
          </a:p>
        </p:txBody>
      </p:sp>
      <p:sp>
        <p:nvSpPr>
          <p:cNvPr id="33" name="Arrow: Up 32">
            <a:extLst>
              <a:ext uri="{FF2B5EF4-FFF2-40B4-BE49-F238E27FC236}">
                <a16:creationId xmlns:a16="http://schemas.microsoft.com/office/drawing/2014/main" id="{4D7EB24D-AC8C-F8AF-EA02-30629C6B0CD1}"/>
              </a:ext>
            </a:extLst>
          </p:cNvPr>
          <p:cNvSpPr/>
          <p:nvPr/>
        </p:nvSpPr>
        <p:spPr>
          <a:xfrm>
            <a:off x="3007099" y="4770107"/>
            <a:ext cx="730386" cy="1241380"/>
          </a:xfrm>
          <a:prstGeom prst="upArrow">
            <a:avLst/>
          </a:prstGeom>
          <a:solidFill>
            <a:srgbClr val="FADCCD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4" name="Arrow: Up 33">
            <a:extLst>
              <a:ext uri="{FF2B5EF4-FFF2-40B4-BE49-F238E27FC236}">
                <a16:creationId xmlns:a16="http://schemas.microsoft.com/office/drawing/2014/main" id="{17DDC2A1-C9D7-11FB-1645-5F0504016113}"/>
              </a:ext>
            </a:extLst>
          </p:cNvPr>
          <p:cNvSpPr/>
          <p:nvPr/>
        </p:nvSpPr>
        <p:spPr>
          <a:xfrm>
            <a:off x="8624901" y="4770107"/>
            <a:ext cx="730386" cy="1241380"/>
          </a:xfrm>
          <a:prstGeom prst="upArrow">
            <a:avLst/>
          </a:prstGeom>
          <a:solidFill>
            <a:srgbClr val="FADCCD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Arrow: Up 34">
            <a:extLst>
              <a:ext uri="{FF2B5EF4-FFF2-40B4-BE49-F238E27FC236}">
                <a16:creationId xmlns:a16="http://schemas.microsoft.com/office/drawing/2014/main" id="{DFACCA1B-571F-0F0B-1903-DDC93531A9D9}"/>
              </a:ext>
            </a:extLst>
          </p:cNvPr>
          <p:cNvSpPr/>
          <p:nvPr/>
        </p:nvSpPr>
        <p:spPr>
          <a:xfrm>
            <a:off x="6031585" y="4782736"/>
            <a:ext cx="730386" cy="1241380"/>
          </a:xfrm>
          <a:prstGeom prst="upArrow">
            <a:avLst/>
          </a:prstGeom>
          <a:solidFill>
            <a:srgbClr val="FADCCD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2637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10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10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96F3D3C-0733-9061-E08B-50D36E522BA5}"/>
              </a:ext>
            </a:extLst>
          </p:cNvPr>
          <p:cNvSpPr/>
          <p:nvPr/>
        </p:nvSpPr>
        <p:spPr>
          <a:xfrm>
            <a:off x="593332" y="658618"/>
            <a:ext cx="5121668" cy="519880"/>
          </a:xfrm>
          <a:prstGeom prst="roundRect">
            <a:avLst>
              <a:gd name="adj" fmla="val 39836"/>
            </a:avLst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94386D-917A-B91F-4739-1981586999FF}"/>
              </a:ext>
            </a:extLst>
          </p:cNvPr>
          <p:cNvSpPr txBox="1"/>
          <p:nvPr/>
        </p:nvSpPr>
        <p:spPr>
          <a:xfrm>
            <a:off x="743356" y="622757"/>
            <a:ext cx="378498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400" b="1" dirty="0">
                <a:latin typeface="Century Gothic" panose="020B0502020202020204" pitchFamily="34" charset="0"/>
              </a:rPr>
              <a:t>Blend</a:t>
            </a:r>
          </a:p>
        </p:txBody>
      </p:sp>
      <p:grpSp>
        <p:nvGrpSpPr>
          <p:cNvPr id="5" name="Google Shape;1293;p50">
            <a:extLst>
              <a:ext uri="{FF2B5EF4-FFF2-40B4-BE49-F238E27FC236}">
                <a16:creationId xmlns:a16="http://schemas.microsoft.com/office/drawing/2014/main" id="{B4536EC8-85CD-F6E2-C989-BF2C32BF25FF}"/>
              </a:ext>
            </a:extLst>
          </p:cNvPr>
          <p:cNvGrpSpPr/>
          <p:nvPr/>
        </p:nvGrpSpPr>
        <p:grpSpPr>
          <a:xfrm>
            <a:off x="9319380" y="3708388"/>
            <a:ext cx="897657" cy="1423177"/>
            <a:chOff x="6718575" y="2318625"/>
            <a:chExt cx="256950" cy="407375"/>
          </a:xfrm>
          <a:solidFill>
            <a:schemeClr val="tx1"/>
          </a:solidFill>
        </p:grpSpPr>
        <p:sp>
          <p:nvSpPr>
            <p:cNvPr id="6" name="Google Shape;1294;p50">
              <a:extLst>
                <a:ext uri="{FF2B5EF4-FFF2-40B4-BE49-F238E27FC236}">
                  <a16:creationId xmlns:a16="http://schemas.microsoft.com/office/drawing/2014/main" id="{0C0B7EBF-2D75-3C82-4F21-E73E548E799D}"/>
                </a:ext>
              </a:extLst>
            </p:cNvPr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295;p50">
              <a:extLst>
                <a:ext uri="{FF2B5EF4-FFF2-40B4-BE49-F238E27FC236}">
                  <a16:creationId xmlns:a16="http://schemas.microsoft.com/office/drawing/2014/main" id="{FBF2D23A-C7BA-DB55-7DC5-EE6209660BEA}"/>
                </a:ext>
              </a:extLst>
            </p:cNvPr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296;p50">
              <a:extLst>
                <a:ext uri="{FF2B5EF4-FFF2-40B4-BE49-F238E27FC236}">
                  <a16:creationId xmlns:a16="http://schemas.microsoft.com/office/drawing/2014/main" id="{263ADD02-ED72-33DC-D550-817A16BFA47A}"/>
                </a:ext>
              </a:extLst>
            </p:cNvPr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297;p50">
              <a:extLst>
                <a:ext uri="{FF2B5EF4-FFF2-40B4-BE49-F238E27FC236}">
                  <a16:creationId xmlns:a16="http://schemas.microsoft.com/office/drawing/2014/main" id="{69AF05E3-2D1B-9635-1394-1AC1AA66E5E8}"/>
                </a:ext>
              </a:extLst>
            </p:cNvPr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298;p50">
              <a:extLst>
                <a:ext uri="{FF2B5EF4-FFF2-40B4-BE49-F238E27FC236}">
                  <a16:creationId xmlns:a16="http://schemas.microsoft.com/office/drawing/2014/main" id="{5D40EFE5-301E-E5EF-651E-EC6E97BE8A2D}"/>
                </a:ext>
              </a:extLst>
            </p:cNvPr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99;p50">
              <a:extLst>
                <a:ext uri="{FF2B5EF4-FFF2-40B4-BE49-F238E27FC236}">
                  <a16:creationId xmlns:a16="http://schemas.microsoft.com/office/drawing/2014/main" id="{066B7140-C0AD-1A3D-A1FC-5B8EC5B176AA}"/>
                </a:ext>
              </a:extLst>
            </p:cNvPr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00;p50">
              <a:extLst>
                <a:ext uri="{FF2B5EF4-FFF2-40B4-BE49-F238E27FC236}">
                  <a16:creationId xmlns:a16="http://schemas.microsoft.com/office/drawing/2014/main" id="{48EE2DCB-AC76-80B7-B359-372D0ADB4D4A}"/>
                </a:ext>
              </a:extLst>
            </p:cNvPr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301;p50">
              <a:extLst>
                <a:ext uri="{FF2B5EF4-FFF2-40B4-BE49-F238E27FC236}">
                  <a16:creationId xmlns:a16="http://schemas.microsoft.com/office/drawing/2014/main" id="{FA0361D4-BA66-E21F-331F-15F9B599E9B5}"/>
                </a:ext>
              </a:extLst>
            </p:cNvPr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Oval 3">
            <a:extLst>
              <a:ext uri="{FF2B5EF4-FFF2-40B4-BE49-F238E27FC236}">
                <a16:creationId xmlns:a16="http://schemas.microsoft.com/office/drawing/2014/main" id="{CE7B89D8-38C2-46DE-AC30-29F297E252E8}"/>
              </a:ext>
            </a:extLst>
          </p:cNvPr>
          <p:cNvSpPr/>
          <p:nvPr/>
        </p:nvSpPr>
        <p:spPr>
          <a:xfrm>
            <a:off x="5070715" y="449842"/>
            <a:ext cx="914303" cy="914303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7037D8-EFD5-6C5F-691F-A03B091467A1}"/>
              </a:ext>
            </a:extLst>
          </p:cNvPr>
          <p:cNvSpPr txBox="1"/>
          <p:nvPr/>
        </p:nvSpPr>
        <p:spPr>
          <a:xfrm>
            <a:off x="543567" y="1648640"/>
            <a:ext cx="10882902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rtl="0" fontAlgn="base"/>
            <a:r>
              <a:rPr lang="en-GB" sz="2400" b="0" i="0" u="none" strike="noStrike" dirty="0">
                <a:solidFill>
                  <a:srgbClr val="404040"/>
                </a:solidFill>
                <a:effectLst/>
                <a:latin typeface="Century Gothic" panose="020B0502020202020204" pitchFamily="34" charset="0"/>
              </a:rPr>
              <a:t>Now, </a:t>
            </a:r>
            <a:r>
              <a:rPr lang="en-GB" sz="2400" b="1" i="0" u="none" strike="noStrike" dirty="0">
                <a:solidFill>
                  <a:srgbClr val="404040"/>
                </a:solidFill>
                <a:effectLst/>
                <a:latin typeface="Century Gothic" panose="020B0502020202020204" pitchFamily="34" charset="0"/>
              </a:rPr>
              <a:t>blend</a:t>
            </a:r>
            <a:r>
              <a:rPr lang="en-GB" sz="2400" b="0" i="0" u="none" strike="noStrike" dirty="0">
                <a:solidFill>
                  <a:srgbClr val="404040"/>
                </a:solidFill>
                <a:effectLst/>
                <a:latin typeface="Century Gothic" panose="020B0502020202020204" pitchFamily="34" charset="0"/>
              </a:rPr>
              <a:t> with the dinosaur as it moves along.</a:t>
            </a:r>
            <a:endParaRPr lang="en-GB" sz="2400" dirty="0">
              <a:solidFill>
                <a:srgbClr val="404040"/>
              </a:solidFill>
              <a:latin typeface="Century Gothic" panose="020B0502020202020204" pitchFamily="34" charset="0"/>
            </a:endParaRPr>
          </a:p>
          <a:p>
            <a:pPr rtl="0" fontAlgn="base"/>
            <a:endParaRPr lang="en-US" sz="2400" b="0" i="0" dirty="0">
              <a:solidFill>
                <a:srgbClr val="000000"/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E60DDC4-5F2F-9367-DA5F-214D0C42E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208112" y="525201"/>
            <a:ext cx="713109" cy="713109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5FFB39DF-7571-4EED-E134-435AABEC3DA6}"/>
              </a:ext>
            </a:extLst>
          </p:cNvPr>
          <p:cNvSpPr/>
          <p:nvPr/>
        </p:nvSpPr>
        <p:spPr>
          <a:xfrm>
            <a:off x="10290723" y="54300"/>
            <a:ext cx="1838782" cy="1838782"/>
          </a:xfrm>
          <a:prstGeom prst="ellipse">
            <a:avLst/>
          </a:prstGeom>
          <a:solidFill>
            <a:srgbClr val="FD95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D7B8FB4-1F0C-DBE1-9F70-B6E5D8FC9249}"/>
              </a:ext>
            </a:extLst>
          </p:cNvPr>
          <p:cNvSpPr txBox="1"/>
          <p:nvPr/>
        </p:nvSpPr>
        <p:spPr>
          <a:xfrm>
            <a:off x="10451499" y="533720"/>
            <a:ext cx="14238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Century Gothic" panose="020B0502020202020204" pitchFamily="34" charset="0"/>
              </a:rPr>
              <a:t>Make sure you are viewing this resource in </a:t>
            </a:r>
            <a:r>
              <a:rPr lang="en-GB" sz="1200" b="1" dirty="0">
                <a:latin typeface="Century Gothic" panose="020B0502020202020204" pitchFamily="34" charset="0"/>
              </a:rPr>
              <a:t>slideshow</a:t>
            </a:r>
            <a:r>
              <a:rPr lang="en-GB" sz="1200" dirty="0">
                <a:latin typeface="Century Gothic" panose="020B0502020202020204" pitchFamily="34" charset="0"/>
              </a:rPr>
              <a:t> </a:t>
            </a:r>
            <a:r>
              <a:rPr lang="en-GB" sz="1200" b="1" dirty="0">
                <a:latin typeface="Century Gothic" panose="020B0502020202020204" pitchFamily="34" charset="0"/>
              </a:rPr>
              <a:t>mode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0A43B07-A5B7-2FFA-0AC6-4493366A5F89}"/>
              </a:ext>
            </a:extLst>
          </p:cNvPr>
          <p:cNvSpPr/>
          <p:nvPr/>
        </p:nvSpPr>
        <p:spPr>
          <a:xfrm>
            <a:off x="11406064" y="1426305"/>
            <a:ext cx="723441" cy="723441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89724FF-AD30-D703-E81E-498064C6ACAA}"/>
              </a:ext>
            </a:extLst>
          </p:cNvPr>
          <p:cNvSpPr/>
          <p:nvPr/>
        </p:nvSpPr>
        <p:spPr>
          <a:xfrm>
            <a:off x="11192114" y="1660263"/>
            <a:ext cx="427895" cy="427895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1C0CCDE-B793-7E27-5398-214F01E612CF}"/>
              </a:ext>
            </a:extLst>
          </p:cNvPr>
          <p:cNvSpPr/>
          <p:nvPr/>
        </p:nvSpPr>
        <p:spPr>
          <a:xfrm>
            <a:off x="10237552" y="202826"/>
            <a:ext cx="427895" cy="427895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CD299F4-4C00-1C76-52F8-00B741772F0B}"/>
              </a:ext>
            </a:extLst>
          </p:cNvPr>
          <p:cNvSpPr/>
          <p:nvPr/>
        </p:nvSpPr>
        <p:spPr>
          <a:xfrm>
            <a:off x="9946902" y="502206"/>
            <a:ext cx="427895" cy="427895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E705855-A3ED-0AE1-D1B8-C00953AF60DB}"/>
              </a:ext>
            </a:extLst>
          </p:cNvPr>
          <p:cNvSpPr/>
          <p:nvPr/>
        </p:nvSpPr>
        <p:spPr>
          <a:xfrm>
            <a:off x="597521" y="3074894"/>
            <a:ext cx="1115341" cy="1061613"/>
          </a:xfrm>
          <a:prstGeom prst="ellipse">
            <a:avLst/>
          </a:prstGeom>
          <a:solidFill>
            <a:srgbClr val="FD95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FB5A937-497D-466A-755D-AA9C75D4BC99}"/>
              </a:ext>
            </a:extLst>
          </p:cNvPr>
          <p:cNvSpPr txBox="1"/>
          <p:nvPr/>
        </p:nvSpPr>
        <p:spPr>
          <a:xfrm>
            <a:off x="449749" y="3508700"/>
            <a:ext cx="14238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latin typeface="Century Gothic" panose="020B0502020202020204" pitchFamily="34" charset="0"/>
              </a:rPr>
              <a:t>Tap </a:t>
            </a:r>
            <a:r>
              <a:rPr lang="en-GB" sz="1200" dirty="0">
                <a:latin typeface="Century Gothic" panose="020B0502020202020204" pitchFamily="34" charset="0"/>
              </a:rPr>
              <a:t>to start</a:t>
            </a:r>
            <a:endParaRPr lang="en-GB" sz="1200" b="1" dirty="0">
              <a:latin typeface="Century Gothic" panose="020B0502020202020204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3EDD6E2-C7E4-C47C-F2D2-6DD7301355E4}"/>
              </a:ext>
            </a:extLst>
          </p:cNvPr>
          <p:cNvSpPr/>
          <p:nvPr/>
        </p:nvSpPr>
        <p:spPr>
          <a:xfrm>
            <a:off x="1427423" y="3774729"/>
            <a:ext cx="427896" cy="427895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5F01A82-78E8-628D-CDA0-C56B80A56770}"/>
              </a:ext>
            </a:extLst>
          </p:cNvPr>
          <p:cNvSpPr/>
          <p:nvPr/>
        </p:nvSpPr>
        <p:spPr>
          <a:xfrm>
            <a:off x="1290650" y="4005558"/>
            <a:ext cx="237059" cy="232819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FDF7A0C-2EF6-B29C-124E-14C54943DD3E}"/>
              </a:ext>
            </a:extLst>
          </p:cNvPr>
          <p:cNvSpPr/>
          <p:nvPr/>
        </p:nvSpPr>
        <p:spPr>
          <a:xfrm>
            <a:off x="430578" y="3096375"/>
            <a:ext cx="427895" cy="427895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92ACD50-8182-DF1A-D90E-6DD9E09DE321}"/>
              </a:ext>
            </a:extLst>
          </p:cNvPr>
          <p:cNvSpPr/>
          <p:nvPr/>
        </p:nvSpPr>
        <p:spPr>
          <a:xfrm>
            <a:off x="739808" y="2969225"/>
            <a:ext cx="237059" cy="232819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96E0109-1042-829C-F3D8-436F348395CD}"/>
              </a:ext>
            </a:extLst>
          </p:cNvPr>
          <p:cNvSpPr txBox="1"/>
          <p:nvPr/>
        </p:nvSpPr>
        <p:spPr>
          <a:xfrm>
            <a:off x="2526843" y="2263600"/>
            <a:ext cx="1839309" cy="2400657"/>
          </a:xfrm>
          <a:prstGeom prst="rect">
            <a:avLst/>
          </a:prstGeom>
          <a:noFill/>
          <a:ln w="57150">
            <a:solidFill>
              <a:srgbClr val="FC9562"/>
            </a:solidFill>
          </a:ln>
        </p:spPr>
        <p:txBody>
          <a:bodyPr wrap="square" rtlCol="0">
            <a:spAutoFit/>
          </a:bodyPr>
          <a:lstStyle/>
          <a:p>
            <a:r>
              <a:rPr lang="en-GB" sz="15000" dirty="0">
                <a:latin typeface="Sassoon Primary" pitchFamily="50" charset="0"/>
              </a:rPr>
              <a:t>f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EF1328A-9D80-4E1E-F0CA-F7DCB16A7AE8}"/>
              </a:ext>
            </a:extLst>
          </p:cNvPr>
          <p:cNvSpPr txBox="1"/>
          <p:nvPr/>
        </p:nvSpPr>
        <p:spPr>
          <a:xfrm>
            <a:off x="5159548" y="2287255"/>
            <a:ext cx="2169171" cy="2400657"/>
          </a:xfrm>
          <a:prstGeom prst="rect">
            <a:avLst/>
          </a:prstGeom>
          <a:noFill/>
          <a:ln w="57150">
            <a:solidFill>
              <a:srgbClr val="FC9562"/>
            </a:solidFill>
          </a:ln>
        </p:spPr>
        <p:txBody>
          <a:bodyPr wrap="square" rtlCol="0">
            <a:spAutoFit/>
          </a:bodyPr>
          <a:lstStyle/>
          <a:p>
            <a:r>
              <a:rPr lang="en-GB" sz="15000" dirty="0" err="1">
                <a:latin typeface="Sassoon Primary" pitchFamily="50" charset="0"/>
              </a:rPr>
              <a:t>ee</a:t>
            </a:r>
            <a:endParaRPr lang="en-GB" sz="15000" dirty="0">
              <a:latin typeface="Sassoon Primary" pitchFamily="50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9EA4840-C953-FE09-5EA2-101D8C51E17F}"/>
              </a:ext>
            </a:extLst>
          </p:cNvPr>
          <p:cNvSpPr txBox="1"/>
          <p:nvPr/>
        </p:nvSpPr>
        <p:spPr>
          <a:xfrm>
            <a:off x="8612717" y="2287267"/>
            <a:ext cx="1838782" cy="2400657"/>
          </a:xfrm>
          <a:prstGeom prst="rect">
            <a:avLst/>
          </a:prstGeom>
          <a:noFill/>
          <a:ln w="57150">
            <a:solidFill>
              <a:srgbClr val="FC9562"/>
            </a:solidFill>
          </a:ln>
        </p:spPr>
        <p:txBody>
          <a:bodyPr wrap="square" rtlCol="0">
            <a:spAutoFit/>
          </a:bodyPr>
          <a:lstStyle/>
          <a:p>
            <a:r>
              <a:rPr lang="en-GB" sz="15000" dirty="0">
                <a:latin typeface="Sassoon Primary" pitchFamily="50" charset="0"/>
              </a:rPr>
              <a:t>t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8" name="3D Model 37" descr="Dinosaur Green">
                <a:extLst>
                  <a:ext uri="{FF2B5EF4-FFF2-40B4-BE49-F238E27FC236}">
                    <a16:creationId xmlns:a16="http://schemas.microsoft.com/office/drawing/2014/main" id="{F1BD0AF7-84DF-999D-1334-916613BB738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173971" y="4640476"/>
              <a:ext cx="1960387" cy="1674895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960387" cy="1674895"/>
                    </a:xfrm>
                    <a:prstGeom prst="rect">
                      <a:avLst/>
                    </a:prstGeom>
                  </am3d:spPr>
                  <am3d:camera>
                    <am3d:pos x="0" y="0" z="6275038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68455" d="1000000"/>
                    <am3d:preTrans dx="10" dy="-13860684" dz="-450519"/>
                    <am3d:scale>
                      <am3d:sx n="1000000" d="1000000"/>
                      <am3d:sy n="1000000" d="1000000"/>
                      <am3d:sz n="1000000" d="1000000"/>
                    </am3d:scale>
                    <am3d:rot ax="4916321" ay="4622111" az="4903830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260750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8" name="3D Model 37" descr="Dinosaur Green">
                <a:extLst>
                  <a:ext uri="{FF2B5EF4-FFF2-40B4-BE49-F238E27FC236}">
                    <a16:creationId xmlns:a16="http://schemas.microsoft.com/office/drawing/2014/main" id="{F1BD0AF7-84DF-999D-1334-916613BB738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73971" y="4640476"/>
                <a:ext cx="1960387" cy="167489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61069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11111E-6 L 0.5987 0.01158 " pathEditMode="relative" rAng="0" ptsTypes="AA">
                                      <p:cBhvr>
                                        <p:cTn id="13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35" y="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96F3D3C-0733-9061-E08B-50D36E522BA5}"/>
              </a:ext>
            </a:extLst>
          </p:cNvPr>
          <p:cNvSpPr/>
          <p:nvPr/>
        </p:nvSpPr>
        <p:spPr>
          <a:xfrm>
            <a:off x="593332" y="658618"/>
            <a:ext cx="5121668" cy="519880"/>
          </a:xfrm>
          <a:prstGeom prst="roundRect">
            <a:avLst>
              <a:gd name="adj" fmla="val 39836"/>
            </a:avLst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94386D-917A-B91F-4739-1981586999FF}"/>
              </a:ext>
            </a:extLst>
          </p:cNvPr>
          <p:cNvSpPr txBox="1"/>
          <p:nvPr/>
        </p:nvSpPr>
        <p:spPr>
          <a:xfrm>
            <a:off x="743356" y="622757"/>
            <a:ext cx="378498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400" b="1" dirty="0">
                <a:latin typeface="Century Gothic" panose="020B0502020202020204" pitchFamily="34" charset="0"/>
              </a:rPr>
              <a:t>Read</a:t>
            </a:r>
          </a:p>
        </p:txBody>
      </p:sp>
      <p:grpSp>
        <p:nvGrpSpPr>
          <p:cNvPr id="5" name="Google Shape;1293;p50">
            <a:extLst>
              <a:ext uri="{FF2B5EF4-FFF2-40B4-BE49-F238E27FC236}">
                <a16:creationId xmlns:a16="http://schemas.microsoft.com/office/drawing/2014/main" id="{B4536EC8-85CD-F6E2-C989-BF2C32BF25FF}"/>
              </a:ext>
            </a:extLst>
          </p:cNvPr>
          <p:cNvGrpSpPr/>
          <p:nvPr/>
        </p:nvGrpSpPr>
        <p:grpSpPr>
          <a:xfrm>
            <a:off x="9319380" y="3708388"/>
            <a:ext cx="897657" cy="1423177"/>
            <a:chOff x="6718575" y="2318625"/>
            <a:chExt cx="256950" cy="407375"/>
          </a:xfrm>
          <a:solidFill>
            <a:schemeClr val="tx1"/>
          </a:solidFill>
        </p:grpSpPr>
        <p:sp>
          <p:nvSpPr>
            <p:cNvPr id="6" name="Google Shape;1294;p50">
              <a:extLst>
                <a:ext uri="{FF2B5EF4-FFF2-40B4-BE49-F238E27FC236}">
                  <a16:creationId xmlns:a16="http://schemas.microsoft.com/office/drawing/2014/main" id="{0C0B7EBF-2D75-3C82-4F21-E73E548E799D}"/>
                </a:ext>
              </a:extLst>
            </p:cNvPr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295;p50">
              <a:extLst>
                <a:ext uri="{FF2B5EF4-FFF2-40B4-BE49-F238E27FC236}">
                  <a16:creationId xmlns:a16="http://schemas.microsoft.com/office/drawing/2014/main" id="{FBF2D23A-C7BA-DB55-7DC5-EE6209660BEA}"/>
                </a:ext>
              </a:extLst>
            </p:cNvPr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296;p50">
              <a:extLst>
                <a:ext uri="{FF2B5EF4-FFF2-40B4-BE49-F238E27FC236}">
                  <a16:creationId xmlns:a16="http://schemas.microsoft.com/office/drawing/2014/main" id="{263ADD02-ED72-33DC-D550-817A16BFA47A}"/>
                </a:ext>
              </a:extLst>
            </p:cNvPr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297;p50">
              <a:extLst>
                <a:ext uri="{FF2B5EF4-FFF2-40B4-BE49-F238E27FC236}">
                  <a16:creationId xmlns:a16="http://schemas.microsoft.com/office/drawing/2014/main" id="{69AF05E3-2D1B-9635-1394-1AC1AA66E5E8}"/>
                </a:ext>
              </a:extLst>
            </p:cNvPr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298;p50">
              <a:extLst>
                <a:ext uri="{FF2B5EF4-FFF2-40B4-BE49-F238E27FC236}">
                  <a16:creationId xmlns:a16="http://schemas.microsoft.com/office/drawing/2014/main" id="{5D40EFE5-301E-E5EF-651E-EC6E97BE8A2D}"/>
                </a:ext>
              </a:extLst>
            </p:cNvPr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99;p50">
              <a:extLst>
                <a:ext uri="{FF2B5EF4-FFF2-40B4-BE49-F238E27FC236}">
                  <a16:creationId xmlns:a16="http://schemas.microsoft.com/office/drawing/2014/main" id="{066B7140-C0AD-1A3D-A1FC-5B8EC5B176AA}"/>
                </a:ext>
              </a:extLst>
            </p:cNvPr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00;p50">
              <a:extLst>
                <a:ext uri="{FF2B5EF4-FFF2-40B4-BE49-F238E27FC236}">
                  <a16:creationId xmlns:a16="http://schemas.microsoft.com/office/drawing/2014/main" id="{48EE2DCB-AC76-80B7-B359-372D0ADB4D4A}"/>
                </a:ext>
              </a:extLst>
            </p:cNvPr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301;p50">
              <a:extLst>
                <a:ext uri="{FF2B5EF4-FFF2-40B4-BE49-F238E27FC236}">
                  <a16:creationId xmlns:a16="http://schemas.microsoft.com/office/drawing/2014/main" id="{FA0361D4-BA66-E21F-331F-15F9B599E9B5}"/>
                </a:ext>
              </a:extLst>
            </p:cNvPr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Oval 3">
            <a:extLst>
              <a:ext uri="{FF2B5EF4-FFF2-40B4-BE49-F238E27FC236}">
                <a16:creationId xmlns:a16="http://schemas.microsoft.com/office/drawing/2014/main" id="{CE7B89D8-38C2-46DE-AC30-29F297E252E8}"/>
              </a:ext>
            </a:extLst>
          </p:cNvPr>
          <p:cNvSpPr/>
          <p:nvPr/>
        </p:nvSpPr>
        <p:spPr>
          <a:xfrm>
            <a:off x="5070715" y="449842"/>
            <a:ext cx="914303" cy="914303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E60DDC4-5F2F-9367-DA5F-214D0C42E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208112" y="525201"/>
            <a:ext cx="713109" cy="713109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5FFB39DF-7571-4EED-E134-435AABEC3DA6}"/>
              </a:ext>
            </a:extLst>
          </p:cNvPr>
          <p:cNvSpPr/>
          <p:nvPr/>
        </p:nvSpPr>
        <p:spPr>
          <a:xfrm>
            <a:off x="10290723" y="54300"/>
            <a:ext cx="1838782" cy="1838782"/>
          </a:xfrm>
          <a:prstGeom prst="ellipse">
            <a:avLst/>
          </a:prstGeom>
          <a:solidFill>
            <a:srgbClr val="FD95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D7B8FB4-1F0C-DBE1-9F70-B6E5D8FC9249}"/>
              </a:ext>
            </a:extLst>
          </p:cNvPr>
          <p:cNvSpPr txBox="1"/>
          <p:nvPr/>
        </p:nvSpPr>
        <p:spPr>
          <a:xfrm>
            <a:off x="10451499" y="533720"/>
            <a:ext cx="14238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Century Gothic" panose="020B0502020202020204" pitchFamily="34" charset="0"/>
              </a:rPr>
              <a:t>Make sure you are viewing this resource in </a:t>
            </a:r>
            <a:r>
              <a:rPr lang="en-GB" sz="1200" b="1" dirty="0">
                <a:latin typeface="Century Gothic" panose="020B0502020202020204" pitchFamily="34" charset="0"/>
              </a:rPr>
              <a:t>slideshow</a:t>
            </a:r>
            <a:r>
              <a:rPr lang="en-GB" sz="1200" dirty="0">
                <a:latin typeface="Century Gothic" panose="020B0502020202020204" pitchFamily="34" charset="0"/>
              </a:rPr>
              <a:t> </a:t>
            </a:r>
            <a:r>
              <a:rPr lang="en-GB" sz="1200" b="1" dirty="0">
                <a:latin typeface="Century Gothic" panose="020B0502020202020204" pitchFamily="34" charset="0"/>
              </a:rPr>
              <a:t>mode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0A43B07-A5B7-2FFA-0AC6-4493366A5F89}"/>
              </a:ext>
            </a:extLst>
          </p:cNvPr>
          <p:cNvSpPr/>
          <p:nvPr/>
        </p:nvSpPr>
        <p:spPr>
          <a:xfrm>
            <a:off x="11406064" y="1426305"/>
            <a:ext cx="723441" cy="723441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89724FF-AD30-D703-E81E-498064C6ACAA}"/>
              </a:ext>
            </a:extLst>
          </p:cNvPr>
          <p:cNvSpPr/>
          <p:nvPr/>
        </p:nvSpPr>
        <p:spPr>
          <a:xfrm>
            <a:off x="11192114" y="1660263"/>
            <a:ext cx="427895" cy="427895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1C0CCDE-B793-7E27-5398-214F01E612CF}"/>
              </a:ext>
            </a:extLst>
          </p:cNvPr>
          <p:cNvSpPr/>
          <p:nvPr/>
        </p:nvSpPr>
        <p:spPr>
          <a:xfrm>
            <a:off x="10237552" y="202826"/>
            <a:ext cx="427895" cy="427895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CD299F4-4C00-1C76-52F8-00B741772F0B}"/>
              </a:ext>
            </a:extLst>
          </p:cNvPr>
          <p:cNvSpPr/>
          <p:nvPr/>
        </p:nvSpPr>
        <p:spPr>
          <a:xfrm>
            <a:off x="9946902" y="502206"/>
            <a:ext cx="427895" cy="427895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95656C-8731-C518-11E0-59E53BDD455B}"/>
              </a:ext>
            </a:extLst>
          </p:cNvPr>
          <p:cNvSpPr txBox="1"/>
          <p:nvPr/>
        </p:nvSpPr>
        <p:spPr>
          <a:xfrm>
            <a:off x="593332" y="1648840"/>
            <a:ext cx="10882902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rtl="0" fontAlgn="base"/>
            <a:r>
              <a:rPr lang="en-GB" sz="2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Click </a:t>
            </a:r>
            <a:r>
              <a:rPr lang="en-GB" sz="2400" dirty="0">
                <a:solidFill>
                  <a:srgbClr val="404040"/>
                </a:solidFill>
                <a:latin typeface="Century Gothic" panose="020B0502020202020204" pitchFamily="34" charset="0"/>
              </a:rPr>
              <a:t>to reveal the word!</a:t>
            </a:r>
          </a:p>
          <a:p>
            <a:pPr rtl="0" fontAlgn="base"/>
            <a:endParaRPr lang="en-US" sz="2400" b="0" i="0" dirty="0">
              <a:solidFill>
                <a:srgbClr val="00000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5149D09-D6CC-4967-5539-C5DC27372817}"/>
              </a:ext>
            </a:extLst>
          </p:cNvPr>
          <p:cNvSpPr txBox="1"/>
          <p:nvPr/>
        </p:nvSpPr>
        <p:spPr>
          <a:xfrm>
            <a:off x="1911294" y="2784134"/>
            <a:ext cx="1768361" cy="2400657"/>
          </a:xfrm>
          <a:prstGeom prst="rect">
            <a:avLst/>
          </a:prstGeom>
          <a:noFill/>
          <a:ln w="57150">
            <a:solidFill>
              <a:srgbClr val="FC9562"/>
            </a:solidFill>
          </a:ln>
        </p:spPr>
        <p:txBody>
          <a:bodyPr wrap="square" rtlCol="0">
            <a:spAutoFit/>
          </a:bodyPr>
          <a:lstStyle/>
          <a:p>
            <a:r>
              <a:rPr lang="en-GB" sz="15000" dirty="0">
                <a:latin typeface="Sassoon Primary" pitchFamily="50" charset="0"/>
              </a:rPr>
              <a:t>f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B9413FA-5157-DFF2-53D9-E0778160CB70}"/>
              </a:ext>
            </a:extLst>
          </p:cNvPr>
          <p:cNvSpPr txBox="1"/>
          <p:nvPr/>
        </p:nvSpPr>
        <p:spPr>
          <a:xfrm>
            <a:off x="5845996" y="2784134"/>
            <a:ext cx="1843586" cy="2400657"/>
          </a:xfrm>
          <a:prstGeom prst="rect">
            <a:avLst/>
          </a:prstGeom>
          <a:noFill/>
          <a:ln w="57150">
            <a:solidFill>
              <a:srgbClr val="FC9562"/>
            </a:solidFill>
          </a:ln>
        </p:spPr>
        <p:txBody>
          <a:bodyPr wrap="square" rtlCol="0">
            <a:spAutoFit/>
          </a:bodyPr>
          <a:lstStyle/>
          <a:p>
            <a:r>
              <a:rPr lang="en-GB" sz="15000" dirty="0">
                <a:latin typeface="Sassoon Primary" pitchFamily="50" charset="0"/>
              </a:rPr>
              <a:t>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C8335A3-F9DE-CAD8-FA1F-98D8292E915F}"/>
              </a:ext>
            </a:extLst>
          </p:cNvPr>
          <p:cNvSpPr txBox="1"/>
          <p:nvPr/>
        </p:nvSpPr>
        <p:spPr>
          <a:xfrm>
            <a:off x="3679656" y="2792959"/>
            <a:ext cx="2166340" cy="2400657"/>
          </a:xfrm>
          <a:prstGeom prst="rect">
            <a:avLst/>
          </a:prstGeom>
          <a:noFill/>
          <a:ln w="57150">
            <a:solidFill>
              <a:srgbClr val="FC9562"/>
            </a:solidFill>
          </a:ln>
        </p:spPr>
        <p:txBody>
          <a:bodyPr wrap="square" rtlCol="0">
            <a:spAutoFit/>
          </a:bodyPr>
          <a:lstStyle/>
          <a:p>
            <a:r>
              <a:rPr lang="en-GB" sz="15000" dirty="0" err="1">
                <a:latin typeface="Sassoon Primary" pitchFamily="50" charset="0"/>
              </a:rPr>
              <a:t>ee</a:t>
            </a:r>
            <a:endParaRPr lang="en-GB" sz="15000" dirty="0">
              <a:latin typeface="Sassoon Primary" pitchFamily="50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07D9CCD-7E72-4138-1C82-A098B9DB83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267025" y="2672275"/>
            <a:ext cx="2687427" cy="249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77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3" grpId="0" animBg="1"/>
      <p:bldP spid="3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96F3D3C-0733-9061-E08B-50D36E522BA5}"/>
              </a:ext>
            </a:extLst>
          </p:cNvPr>
          <p:cNvSpPr/>
          <p:nvPr/>
        </p:nvSpPr>
        <p:spPr>
          <a:xfrm>
            <a:off x="593332" y="658618"/>
            <a:ext cx="5121668" cy="519880"/>
          </a:xfrm>
          <a:prstGeom prst="roundRect">
            <a:avLst>
              <a:gd name="adj" fmla="val 39836"/>
            </a:avLst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94386D-917A-B91F-4739-1981586999FF}"/>
              </a:ext>
            </a:extLst>
          </p:cNvPr>
          <p:cNvSpPr txBox="1"/>
          <p:nvPr/>
        </p:nvSpPr>
        <p:spPr>
          <a:xfrm>
            <a:off x="743356" y="622757"/>
            <a:ext cx="378498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400" b="1" dirty="0">
                <a:latin typeface="Century Gothic" panose="020B0502020202020204" pitchFamily="34" charset="0"/>
              </a:rPr>
              <a:t>Identify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E7B89D8-38C2-46DE-AC30-29F297E252E8}"/>
              </a:ext>
            </a:extLst>
          </p:cNvPr>
          <p:cNvSpPr/>
          <p:nvPr/>
        </p:nvSpPr>
        <p:spPr>
          <a:xfrm>
            <a:off x="5070715" y="449842"/>
            <a:ext cx="914303" cy="914303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7037D8-EFD5-6C5F-691F-A03B091467A1}"/>
              </a:ext>
            </a:extLst>
          </p:cNvPr>
          <p:cNvSpPr txBox="1"/>
          <p:nvPr/>
        </p:nvSpPr>
        <p:spPr>
          <a:xfrm>
            <a:off x="543567" y="1648640"/>
            <a:ext cx="10882902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rtl="0" fontAlgn="base"/>
            <a:r>
              <a:rPr lang="en-GB" sz="2400" b="1" i="0" u="none" strike="noStrike" dirty="0">
                <a:solidFill>
                  <a:srgbClr val="404040"/>
                </a:solidFill>
                <a:effectLst/>
                <a:latin typeface="Century Gothic" panose="020B0502020202020204" pitchFamily="34" charset="0"/>
              </a:rPr>
              <a:t>Say </a:t>
            </a:r>
            <a:r>
              <a:rPr lang="en-GB" sz="2400" b="0" i="0" u="none" strike="noStrike" dirty="0">
                <a:solidFill>
                  <a:srgbClr val="404040"/>
                </a:solidFill>
                <a:effectLst/>
                <a:latin typeface="Century Gothic" panose="020B0502020202020204" pitchFamily="34" charset="0"/>
              </a:rPr>
              <a:t>each sound when the arrow lights </a:t>
            </a:r>
            <a:r>
              <a:rPr lang="en-GB" sz="2400" dirty="0">
                <a:solidFill>
                  <a:srgbClr val="404040"/>
                </a:solidFill>
                <a:latin typeface="Century Gothic" panose="020B0502020202020204" pitchFamily="34" charset="0"/>
              </a:rPr>
              <a:t>up</a:t>
            </a:r>
            <a:r>
              <a:rPr lang="en-GB" sz="2400" b="0" i="0" u="none" strike="noStrike" dirty="0">
                <a:solidFill>
                  <a:srgbClr val="404040"/>
                </a:solidFill>
                <a:effectLst/>
                <a:latin typeface="Century Gothic" panose="020B0502020202020204" pitchFamily="34" charset="0"/>
              </a:rPr>
              <a:t>.</a:t>
            </a:r>
            <a:endParaRPr lang="en-GB" sz="2400" dirty="0">
              <a:solidFill>
                <a:srgbClr val="404040"/>
              </a:solidFill>
              <a:latin typeface="Century Gothic" panose="020B0502020202020204" pitchFamily="34" charset="0"/>
            </a:endParaRPr>
          </a:p>
          <a:p>
            <a:pPr rtl="0" fontAlgn="base"/>
            <a:endParaRPr lang="en-US" sz="2400" b="0" i="0" dirty="0">
              <a:solidFill>
                <a:srgbClr val="000000"/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E60DDC4-5F2F-9367-DA5F-214D0C42E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208112" y="525201"/>
            <a:ext cx="713109" cy="713109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5FFB39DF-7571-4EED-E134-435AABEC3DA6}"/>
              </a:ext>
            </a:extLst>
          </p:cNvPr>
          <p:cNvSpPr/>
          <p:nvPr/>
        </p:nvSpPr>
        <p:spPr>
          <a:xfrm>
            <a:off x="10290723" y="54300"/>
            <a:ext cx="1838782" cy="1838782"/>
          </a:xfrm>
          <a:prstGeom prst="ellipse">
            <a:avLst/>
          </a:prstGeom>
          <a:solidFill>
            <a:srgbClr val="FD95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D7B8FB4-1F0C-DBE1-9F70-B6E5D8FC9249}"/>
              </a:ext>
            </a:extLst>
          </p:cNvPr>
          <p:cNvSpPr txBox="1"/>
          <p:nvPr/>
        </p:nvSpPr>
        <p:spPr>
          <a:xfrm>
            <a:off x="10451499" y="533720"/>
            <a:ext cx="14238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Century Gothic" panose="020B0502020202020204" pitchFamily="34" charset="0"/>
              </a:rPr>
              <a:t>Make sure you are viewing this resource in </a:t>
            </a:r>
            <a:r>
              <a:rPr lang="en-GB" sz="1200" b="1" dirty="0">
                <a:latin typeface="Century Gothic" panose="020B0502020202020204" pitchFamily="34" charset="0"/>
              </a:rPr>
              <a:t>slideshow</a:t>
            </a:r>
            <a:r>
              <a:rPr lang="en-GB" sz="1200" dirty="0">
                <a:latin typeface="Century Gothic" panose="020B0502020202020204" pitchFamily="34" charset="0"/>
              </a:rPr>
              <a:t> </a:t>
            </a:r>
            <a:r>
              <a:rPr lang="en-GB" sz="1200" b="1" dirty="0">
                <a:latin typeface="Century Gothic" panose="020B0502020202020204" pitchFamily="34" charset="0"/>
              </a:rPr>
              <a:t>mode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0A43B07-A5B7-2FFA-0AC6-4493366A5F89}"/>
              </a:ext>
            </a:extLst>
          </p:cNvPr>
          <p:cNvSpPr/>
          <p:nvPr/>
        </p:nvSpPr>
        <p:spPr>
          <a:xfrm>
            <a:off x="11406064" y="1426305"/>
            <a:ext cx="723441" cy="723441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89724FF-AD30-D703-E81E-498064C6ACAA}"/>
              </a:ext>
            </a:extLst>
          </p:cNvPr>
          <p:cNvSpPr/>
          <p:nvPr/>
        </p:nvSpPr>
        <p:spPr>
          <a:xfrm>
            <a:off x="11192114" y="1660263"/>
            <a:ext cx="427895" cy="427895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1C0CCDE-B793-7E27-5398-214F01E612CF}"/>
              </a:ext>
            </a:extLst>
          </p:cNvPr>
          <p:cNvSpPr/>
          <p:nvPr/>
        </p:nvSpPr>
        <p:spPr>
          <a:xfrm>
            <a:off x="10237552" y="202826"/>
            <a:ext cx="427895" cy="427895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CD299F4-4C00-1C76-52F8-00B741772F0B}"/>
              </a:ext>
            </a:extLst>
          </p:cNvPr>
          <p:cNvSpPr/>
          <p:nvPr/>
        </p:nvSpPr>
        <p:spPr>
          <a:xfrm>
            <a:off x="9946902" y="502206"/>
            <a:ext cx="427895" cy="427895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E705855-A3ED-0AE1-D1B8-C00953AF60DB}"/>
              </a:ext>
            </a:extLst>
          </p:cNvPr>
          <p:cNvSpPr/>
          <p:nvPr/>
        </p:nvSpPr>
        <p:spPr>
          <a:xfrm>
            <a:off x="591057" y="2764370"/>
            <a:ext cx="1115341" cy="1061613"/>
          </a:xfrm>
          <a:prstGeom prst="ellipse">
            <a:avLst/>
          </a:prstGeom>
          <a:solidFill>
            <a:srgbClr val="FD95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FB5A937-497D-466A-755D-AA9C75D4BC99}"/>
              </a:ext>
            </a:extLst>
          </p:cNvPr>
          <p:cNvSpPr txBox="1"/>
          <p:nvPr/>
        </p:nvSpPr>
        <p:spPr>
          <a:xfrm>
            <a:off x="443285" y="3198176"/>
            <a:ext cx="14238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latin typeface="Century Gothic" panose="020B0502020202020204" pitchFamily="34" charset="0"/>
              </a:rPr>
              <a:t>Tap </a:t>
            </a:r>
            <a:r>
              <a:rPr lang="en-GB" sz="1200" dirty="0">
                <a:latin typeface="Century Gothic" panose="020B0502020202020204" pitchFamily="34" charset="0"/>
              </a:rPr>
              <a:t>to start</a:t>
            </a:r>
            <a:endParaRPr lang="en-GB" sz="1200" b="1" dirty="0">
              <a:latin typeface="Century Gothic" panose="020B0502020202020204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3EDD6E2-C7E4-C47C-F2D2-6DD7301355E4}"/>
              </a:ext>
            </a:extLst>
          </p:cNvPr>
          <p:cNvSpPr/>
          <p:nvPr/>
        </p:nvSpPr>
        <p:spPr>
          <a:xfrm>
            <a:off x="1420959" y="3464205"/>
            <a:ext cx="427896" cy="427895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5F01A82-78E8-628D-CDA0-C56B80A56770}"/>
              </a:ext>
            </a:extLst>
          </p:cNvPr>
          <p:cNvSpPr/>
          <p:nvPr/>
        </p:nvSpPr>
        <p:spPr>
          <a:xfrm>
            <a:off x="1284186" y="3695034"/>
            <a:ext cx="237059" cy="232819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FDF7A0C-2EF6-B29C-124E-14C54943DD3E}"/>
              </a:ext>
            </a:extLst>
          </p:cNvPr>
          <p:cNvSpPr/>
          <p:nvPr/>
        </p:nvSpPr>
        <p:spPr>
          <a:xfrm>
            <a:off x="424114" y="2785851"/>
            <a:ext cx="427895" cy="427895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92ACD50-8182-DF1A-D90E-6DD9E09DE321}"/>
              </a:ext>
            </a:extLst>
          </p:cNvPr>
          <p:cNvSpPr/>
          <p:nvPr/>
        </p:nvSpPr>
        <p:spPr>
          <a:xfrm>
            <a:off x="743356" y="2719734"/>
            <a:ext cx="237059" cy="232819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96E0109-1042-829C-F3D8-436F348395CD}"/>
              </a:ext>
            </a:extLst>
          </p:cNvPr>
          <p:cNvSpPr txBox="1"/>
          <p:nvPr/>
        </p:nvSpPr>
        <p:spPr>
          <a:xfrm>
            <a:off x="2014869" y="2263600"/>
            <a:ext cx="2877683" cy="2400657"/>
          </a:xfrm>
          <a:prstGeom prst="rect">
            <a:avLst/>
          </a:prstGeom>
          <a:noFill/>
          <a:ln w="57150">
            <a:solidFill>
              <a:srgbClr val="FC9562"/>
            </a:solidFill>
          </a:ln>
        </p:spPr>
        <p:txBody>
          <a:bodyPr wrap="square" rtlCol="0">
            <a:spAutoFit/>
          </a:bodyPr>
          <a:lstStyle/>
          <a:p>
            <a:r>
              <a:rPr lang="en-GB" sz="15000" dirty="0" err="1">
                <a:latin typeface="Sassoon Primary" pitchFamily="50" charset="0"/>
              </a:rPr>
              <a:t>wh</a:t>
            </a:r>
            <a:endParaRPr lang="en-GB" sz="15000" dirty="0">
              <a:latin typeface="Sassoon Primary" pitchFamily="50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EF1328A-9D80-4E1E-F0CA-F7DCB16A7AE8}"/>
              </a:ext>
            </a:extLst>
          </p:cNvPr>
          <p:cNvSpPr txBox="1"/>
          <p:nvPr/>
        </p:nvSpPr>
        <p:spPr>
          <a:xfrm>
            <a:off x="5561788" y="2263599"/>
            <a:ext cx="2457273" cy="2400657"/>
          </a:xfrm>
          <a:prstGeom prst="rect">
            <a:avLst/>
          </a:prstGeom>
          <a:noFill/>
          <a:ln w="57150">
            <a:solidFill>
              <a:srgbClr val="FC9562"/>
            </a:solidFill>
          </a:ln>
        </p:spPr>
        <p:txBody>
          <a:bodyPr wrap="square" rtlCol="0">
            <a:spAutoFit/>
          </a:bodyPr>
          <a:lstStyle/>
          <a:p>
            <a:r>
              <a:rPr lang="en-GB" sz="15000" dirty="0" err="1">
                <a:latin typeface="Sassoon Primary" pitchFamily="50" charset="0"/>
              </a:rPr>
              <a:t>oo</a:t>
            </a:r>
            <a:endParaRPr lang="en-GB" sz="15000" dirty="0">
              <a:latin typeface="Sassoon Primary" pitchFamily="50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9EA4840-C953-FE09-5EA2-101D8C51E17F}"/>
              </a:ext>
            </a:extLst>
          </p:cNvPr>
          <p:cNvSpPr txBox="1"/>
          <p:nvPr/>
        </p:nvSpPr>
        <p:spPr>
          <a:xfrm>
            <a:off x="8689815" y="2228671"/>
            <a:ext cx="2547338" cy="2400657"/>
          </a:xfrm>
          <a:prstGeom prst="rect">
            <a:avLst/>
          </a:prstGeom>
          <a:noFill/>
          <a:ln w="57150">
            <a:solidFill>
              <a:srgbClr val="FC9562"/>
            </a:solidFill>
          </a:ln>
        </p:spPr>
        <p:txBody>
          <a:bodyPr wrap="square" rtlCol="0">
            <a:spAutoFit/>
          </a:bodyPr>
          <a:lstStyle/>
          <a:p>
            <a:r>
              <a:rPr lang="en-GB" sz="15000" dirty="0" err="1">
                <a:latin typeface="Sassoon Primary" pitchFamily="50" charset="0"/>
              </a:rPr>
              <a:t>sh</a:t>
            </a:r>
            <a:endParaRPr lang="en-GB" sz="15000" dirty="0">
              <a:latin typeface="Sassoon Primary" pitchFamily="50" charset="0"/>
            </a:endParaRPr>
          </a:p>
        </p:txBody>
      </p:sp>
      <p:sp>
        <p:nvSpPr>
          <p:cNvPr id="33" name="Arrow: Up 32">
            <a:extLst>
              <a:ext uri="{FF2B5EF4-FFF2-40B4-BE49-F238E27FC236}">
                <a16:creationId xmlns:a16="http://schemas.microsoft.com/office/drawing/2014/main" id="{4D7EB24D-AC8C-F8AF-EA02-30629C6B0CD1}"/>
              </a:ext>
            </a:extLst>
          </p:cNvPr>
          <p:cNvSpPr/>
          <p:nvPr/>
        </p:nvSpPr>
        <p:spPr>
          <a:xfrm>
            <a:off x="3007099" y="4770107"/>
            <a:ext cx="730386" cy="1241380"/>
          </a:xfrm>
          <a:prstGeom prst="upArrow">
            <a:avLst/>
          </a:prstGeom>
          <a:solidFill>
            <a:srgbClr val="FADCCD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4" name="Arrow: Up 33">
            <a:extLst>
              <a:ext uri="{FF2B5EF4-FFF2-40B4-BE49-F238E27FC236}">
                <a16:creationId xmlns:a16="http://schemas.microsoft.com/office/drawing/2014/main" id="{17DDC2A1-C9D7-11FB-1645-5F0504016113}"/>
              </a:ext>
            </a:extLst>
          </p:cNvPr>
          <p:cNvSpPr/>
          <p:nvPr/>
        </p:nvSpPr>
        <p:spPr>
          <a:xfrm>
            <a:off x="9795656" y="4759052"/>
            <a:ext cx="730386" cy="1241380"/>
          </a:xfrm>
          <a:prstGeom prst="upArrow">
            <a:avLst/>
          </a:prstGeom>
          <a:solidFill>
            <a:srgbClr val="FADCCD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Arrow: Up 34">
            <a:extLst>
              <a:ext uri="{FF2B5EF4-FFF2-40B4-BE49-F238E27FC236}">
                <a16:creationId xmlns:a16="http://schemas.microsoft.com/office/drawing/2014/main" id="{DFACCA1B-571F-0F0B-1903-DDC93531A9D9}"/>
              </a:ext>
            </a:extLst>
          </p:cNvPr>
          <p:cNvSpPr/>
          <p:nvPr/>
        </p:nvSpPr>
        <p:spPr>
          <a:xfrm>
            <a:off x="6031585" y="4782736"/>
            <a:ext cx="730386" cy="1241380"/>
          </a:xfrm>
          <a:prstGeom prst="upArrow">
            <a:avLst/>
          </a:prstGeom>
          <a:solidFill>
            <a:srgbClr val="FADCCD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6037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10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10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51DC77ED-15C8-1795-FA8D-F855D1D863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621" y="2172535"/>
            <a:ext cx="3255703" cy="3256415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1216853A-0481-8497-1ED3-5A3F5437F3D5}"/>
              </a:ext>
            </a:extLst>
          </p:cNvPr>
          <p:cNvSpPr/>
          <p:nvPr/>
        </p:nvSpPr>
        <p:spPr>
          <a:xfrm>
            <a:off x="5070715" y="449842"/>
            <a:ext cx="914303" cy="914303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96F3D3C-0733-9061-E08B-50D36E522BA5}"/>
              </a:ext>
            </a:extLst>
          </p:cNvPr>
          <p:cNvSpPr/>
          <p:nvPr/>
        </p:nvSpPr>
        <p:spPr>
          <a:xfrm>
            <a:off x="593332" y="658618"/>
            <a:ext cx="4934534" cy="519880"/>
          </a:xfrm>
          <a:prstGeom prst="roundRect">
            <a:avLst>
              <a:gd name="adj" fmla="val 39836"/>
            </a:avLst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94386D-917A-B91F-4739-1981586999FF}"/>
              </a:ext>
            </a:extLst>
          </p:cNvPr>
          <p:cNvSpPr txBox="1"/>
          <p:nvPr/>
        </p:nvSpPr>
        <p:spPr>
          <a:xfrm>
            <a:off x="715766" y="589225"/>
            <a:ext cx="4668514" cy="113877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3400" b="1" dirty="0">
                <a:latin typeface="Century Gothic"/>
              </a:rPr>
              <a:t>Learning Intention</a:t>
            </a:r>
            <a:endParaRPr lang="en-GB" sz="3400" dirty="0">
              <a:latin typeface="Century Gothic"/>
            </a:endParaRPr>
          </a:p>
          <a:p>
            <a:endParaRPr lang="en-GB" sz="3400" b="1" dirty="0">
              <a:latin typeface="Century Gothic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CF0E430-D4A5-B1AA-ABD0-36FD6319E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9785" y="644827"/>
            <a:ext cx="576162" cy="576162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3B170B3-D7B5-6769-546E-A3D1AF81EF4D}"/>
              </a:ext>
            </a:extLst>
          </p:cNvPr>
          <p:cNvSpPr/>
          <p:nvPr/>
        </p:nvSpPr>
        <p:spPr>
          <a:xfrm>
            <a:off x="593332" y="2767922"/>
            <a:ext cx="4934534" cy="519880"/>
          </a:xfrm>
          <a:prstGeom prst="roundRect">
            <a:avLst>
              <a:gd name="adj" fmla="val 39836"/>
            </a:avLst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272E537-E101-09C1-6201-A3063B031BAA}"/>
              </a:ext>
            </a:extLst>
          </p:cNvPr>
          <p:cNvSpPr/>
          <p:nvPr/>
        </p:nvSpPr>
        <p:spPr>
          <a:xfrm>
            <a:off x="4998922" y="2565715"/>
            <a:ext cx="914303" cy="914303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A6502A7-A282-0710-69E4-F41602849632}"/>
              </a:ext>
            </a:extLst>
          </p:cNvPr>
          <p:cNvSpPr txBox="1"/>
          <p:nvPr/>
        </p:nvSpPr>
        <p:spPr>
          <a:xfrm>
            <a:off x="715766" y="2727012"/>
            <a:ext cx="4668514" cy="61555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3400" b="1">
                <a:latin typeface="Century Gothic"/>
              </a:rPr>
              <a:t>Success Criteria</a:t>
            </a:r>
            <a:endParaRPr lang="en-US" sz="340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3B5AF64-6379-FA62-C095-9FBE71582B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753" y="2750015"/>
            <a:ext cx="548640" cy="5486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E012F5-BE57-91F7-F7D3-E3A49412A31E}"/>
              </a:ext>
            </a:extLst>
          </p:cNvPr>
          <p:cNvSpPr txBox="1"/>
          <p:nvPr/>
        </p:nvSpPr>
        <p:spPr>
          <a:xfrm>
            <a:off x="593332" y="1429050"/>
            <a:ext cx="10882902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200" dirty="0">
                <a:solidFill>
                  <a:srgbClr val="000000"/>
                </a:solidFill>
                <a:latin typeface="Century Gothic"/>
              </a:rPr>
              <a:t>We are learning to </a:t>
            </a:r>
            <a:r>
              <a:rPr lang="en-GB" sz="2200" b="1" dirty="0">
                <a:solidFill>
                  <a:srgbClr val="000000"/>
                </a:solidFill>
                <a:latin typeface="Century Gothic"/>
              </a:rPr>
              <a:t>use </a:t>
            </a:r>
            <a:r>
              <a:rPr lang="en-GB" sz="2200" dirty="0">
                <a:solidFill>
                  <a:srgbClr val="000000"/>
                </a:solidFill>
                <a:latin typeface="Century Gothic"/>
              </a:rPr>
              <a:t>sounds to </a:t>
            </a:r>
            <a:r>
              <a:rPr lang="en-GB" sz="2200" b="1" dirty="0">
                <a:solidFill>
                  <a:srgbClr val="000000"/>
                </a:solidFill>
                <a:latin typeface="Century Gothic"/>
              </a:rPr>
              <a:t>create </a:t>
            </a:r>
            <a:r>
              <a:rPr lang="en-GB" sz="2200" dirty="0">
                <a:solidFill>
                  <a:srgbClr val="000000"/>
                </a:solidFill>
                <a:latin typeface="Century Gothic"/>
              </a:rPr>
              <a:t>words.</a:t>
            </a:r>
            <a:endParaRPr lang="en-US" sz="2200" dirty="0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0AA5CD-FB37-9B1D-877B-DA3153DE81BD}"/>
              </a:ext>
            </a:extLst>
          </p:cNvPr>
          <p:cNvSpPr txBox="1"/>
          <p:nvPr/>
        </p:nvSpPr>
        <p:spPr>
          <a:xfrm>
            <a:off x="594139" y="3631095"/>
            <a:ext cx="8905460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200" dirty="0">
                <a:solidFill>
                  <a:srgbClr val="191919"/>
                </a:solidFill>
                <a:latin typeface="Century Gothic"/>
                <a:cs typeface="Segoe UI"/>
              </a:rPr>
              <a:t>•</a:t>
            </a:r>
            <a:r>
              <a:rPr lang="en-GB" sz="2200" b="1" dirty="0">
                <a:solidFill>
                  <a:srgbClr val="191919"/>
                </a:solidFill>
                <a:latin typeface="Century Gothic"/>
                <a:cs typeface="Segoe UI"/>
              </a:rPr>
              <a:t>Identify </a:t>
            </a:r>
            <a:r>
              <a:rPr lang="en-GB" sz="2200" dirty="0">
                <a:solidFill>
                  <a:srgbClr val="191919"/>
                </a:solidFill>
                <a:latin typeface="Century Gothic"/>
                <a:cs typeface="Segoe UI"/>
              </a:rPr>
              <a:t>phonemes.</a:t>
            </a:r>
            <a:endParaRPr lang="en-US" sz="2200" dirty="0">
              <a:solidFill>
                <a:srgbClr val="191919"/>
              </a:solidFill>
              <a:latin typeface="Century Gothic"/>
              <a:cs typeface="Segoe UI"/>
            </a:endParaRPr>
          </a:p>
          <a:p>
            <a:r>
              <a:rPr lang="en-GB" sz="2200" dirty="0">
                <a:solidFill>
                  <a:srgbClr val="191919"/>
                </a:solidFill>
                <a:latin typeface="Century Gothic"/>
                <a:cs typeface="Segoe UI"/>
              </a:rPr>
              <a:t>•</a:t>
            </a:r>
            <a:r>
              <a:rPr lang="en-GB" sz="2200" b="1" dirty="0">
                <a:solidFill>
                  <a:srgbClr val="191919"/>
                </a:solidFill>
                <a:latin typeface="Century Gothic"/>
                <a:cs typeface="Segoe UI"/>
              </a:rPr>
              <a:t>Blend </a:t>
            </a:r>
            <a:r>
              <a:rPr lang="en-GB" sz="2200" dirty="0">
                <a:solidFill>
                  <a:srgbClr val="191919"/>
                </a:solidFill>
                <a:latin typeface="Century Gothic"/>
                <a:cs typeface="Segoe UI"/>
              </a:rPr>
              <a:t>the sounds together.</a:t>
            </a:r>
            <a:endParaRPr lang="en-US" sz="2200" dirty="0">
              <a:solidFill>
                <a:srgbClr val="191919"/>
              </a:solidFill>
              <a:latin typeface="Century Gothic"/>
              <a:cs typeface="Segoe UI"/>
            </a:endParaRPr>
          </a:p>
          <a:p>
            <a:r>
              <a:rPr lang="en-GB" sz="2200" dirty="0">
                <a:solidFill>
                  <a:srgbClr val="191919"/>
                </a:solidFill>
                <a:latin typeface="Century Gothic"/>
                <a:cs typeface="Segoe UI"/>
              </a:rPr>
              <a:t>•</a:t>
            </a:r>
            <a:r>
              <a:rPr lang="en-GB" sz="2200" b="1" dirty="0">
                <a:solidFill>
                  <a:srgbClr val="191919"/>
                </a:solidFill>
                <a:latin typeface="Century Gothic"/>
                <a:cs typeface="Segoe UI"/>
              </a:rPr>
              <a:t>Read </a:t>
            </a:r>
            <a:r>
              <a:rPr lang="en-GB" sz="2200" dirty="0">
                <a:solidFill>
                  <a:srgbClr val="191919"/>
                </a:solidFill>
                <a:latin typeface="Century Gothic"/>
                <a:cs typeface="Segoe UI"/>
              </a:rPr>
              <a:t>the word.</a:t>
            </a:r>
            <a:endParaRPr lang="en-US" sz="2200" dirty="0">
              <a:solidFill>
                <a:srgbClr val="191919"/>
              </a:solidFill>
              <a:latin typeface="Century Gothic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34333564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96F3D3C-0733-9061-E08B-50D36E522BA5}"/>
              </a:ext>
            </a:extLst>
          </p:cNvPr>
          <p:cNvSpPr/>
          <p:nvPr/>
        </p:nvSpPr>
        <p:spPr>
          <a:xfrm>
            <a:off x="593332" y="658618"/>
            <a:ext cx="5121668" cy="519880"/>
          </a:xfrm>
          <a:prstGeom prst="roundRect">
            <a:avLst>
              <a:gd name="adj" fmla="val 39836"/>
            </a:avLst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94386D-917A-B91F-4739-1981586999FF}"/>
              </a:ext>
            </a:extLst>
          </p:cNvPr>
          <p:cNvSpPr txBox="1"/>
          <p:nvPr/>
        </p:nvSpPr>
        <p:spPr>
          <a:xfrm>
            <a:off x="743356" y="622757"/>
            <a:ext cx="378498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400" b="1" dirty="0">
                <a:latin typeface="Century Gothic" panose="020B0502020202020204" pitchFamily="34" charset="0"/>
              </a:rPr>
              <a:t>Blend</a:t>
            </a:r>
          </a:p>
        </p:txBody>
      </p:sp>
      <p:grpSp>
        <p:nvGrpSpPr>
          <p:cNvPr id="5" name="Google Shape;1293;p50">
            <a:extLst>
              <a:ext uri="{FF2B5EF4-FFF2-40B4-BE49-F238E27FC236}">
                <a16:creationId xmlns:a16="http://schemas.microsoft.com/office/drawing/2014/main" id="{B4536EC8-85CD-F6E2-C989-BF2C32BF25FF}"/>
              </a:ext>
            </a:extLst>
          </p:cNvPr>
          <p:cNvGrpSpPr/>
          <p:nvPr/>
        </p:nvGrpSpPr>
        <p:grpSpPr>
          <a:xfrm>
            <a:off x="9319380" y="3708388"/>
            <a:ext cx="897657" cy="1423177"/>
            <a:chOff x="6718575" y="2318625"/>
            <a:chExt cx="256950" cy="407375"/>
          </a:xfrm>
          <a:solidFill>
            <a:schemeClr val="tx1"/>
          </a:solidFill>
        </p:grpSpPr>
        <p:sp>
          <p:nvSpPr>
            <p:cNvPr id="6" name="Google Shape;1294;p50">
              <a:extLst>
                <a:ext uri="{FF2B5EF4-FFF2-40B4-BE49-F238E27FC236}">
                  <a16:creationId xmlns:a16="http://schemas.microsoft.com/office/drawing/2014/main" id="{0C0B7EBF-2D75-3C82-4F21-E73E548E799D}"/>
                </a:ext>
              </a:extLst>
            </p:cNvPr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295;p50">
              <a:extLst>
                <a:ext uri="{FF2B5EF4-FFF2-40B4-BE49-F238E27FC236}">
                  <a16:creationId xmlns:a16="http://schemas.microsoft.com/office/drawing/2014/main" id="{FBF2D23A-C7BA-DB55-7DC5-EE6209660BEA}"/>
                </a:ext>
              </a:extLst>
            </p:cNvPr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296;p50">
              <a:extLst>
                <a:ext uri="{FF2B5EF4-FFF2-40B4-BE49-F238E27FC236}">
                  <a16:creationId xmlns:a16="http://schemas.microsoft.com/office/drawing/2014/main" id="{263ADD02-ED72-33DC-D550-817A16BFA47A}"/>
                </a:ext>
              </a:extLst>
            </p:cNvPr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297;p50">
              <a:extLst>
                <a:ext uri="{FF2B5EF4-FFF2-40B4-BE49-F238E27FC236}">
                  <a16:creationId xmlns:a16="http://schemas.microsoft.com/office/drawing/2014/main" id="{69AF05E3-2D1B-9635-1394-1AC1AA66E5E8}"/>
                </a:ext>
              </a:extLst>
            </p:cNvPr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298;p50">
              <a:extLst>
                <a:ext uri="{FF2B5EF4-FFF2-40B4-BE49-F238E27FC236}">
                  <a16:creationId xmlns:a16="http://schemas.microsoft.com/office/drawing/2014/main" id="{5D40EFE5-301E-E5EF-651E-EC6E97BE8A2D}"/>
                </a:ext>
              </a:extLst>
            </p:cNvPr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99;p50">
              <a:extLst>
                <a:ext uri="{FF2B5EF4-FFF2-40B4-BE49-F238E27FC236}">
                  <a16:creationId xmlns:a16="http://schemas.microsoft.com/office/drawing/2014/main" id="{066B7140-C0AD-1A3D-A1FC-5B8EC5B176AA}"/>
                </a:ext>
              </a:extLst>
            </p:cNvPr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00;p50">
              <a:extLst>
                <a:ext uri="{FF2B5EF4-FFF2-40B4-BE49-F238E27FC236}">
                  <a16:creationId xmlns:a16="http://schemas.microsoft.com/office/drawing/2014/main" id="{48EE2DCB-AC76-80B7-B359-372D0ADB4D4A}"/>
                </a:ext>
              </a:extLst>
            </p:cNvPr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301;p50">
              <a:extLst>
                <a:ext uri="{FF2B5EF4-FFF2-40B4-BE49-F238E27FC236}">
                  <a16:creationId xmlns:a16="http://schemas.microsoft.com/office/drawing/2014/main" id="{FA0361D4-BA66-E21F-331F-15F9B599E9B5}"/>
                </a:ext>
              </a:extLst>
            </p:cNvPr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Oval 3">
            <a:extLst>
              <a:ext uri="{FF2B5EF4-FFF2-40B4-BE49-F238E27FC236}">
                <a16:creationId xmlns:a16="http://schemas.microsoft.com/office/drawing/2014/main" id="{CE7B89D8-38C2-46DE-AC30-29F297E252E8}"/>
              </a:ext>
            </a:extLst>
          </p:cNvPr>
          <p:cNvSpPr/>
          <p:nvPr/>
        </p:nvSpPr>
        <p:spPr>
          <a:xfrm>
            <a:off x="5070715" y="449842"/>
            <a:ext cx="914303" cy="914303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7037D8-EFD5-6C5F-691F-A03B091467A1}"/>
              </a:ext>
            </a:extLst>
          </p:cNvPr>
          <p:cNvSpPr txBox="1"/>
          <p:nvPr/>
        </p:nvSpPr>
        <p:spPr>
          <a:xfrm>
            <a:off x="543567" y="1648640"/>
            <a:ext cx="10882902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rtl="0" fontAlgn="base"/>
            <a:r>
              <a:rPr lang="en-GB" sz="2400" b="0" i="0" u="none" strike="noStrike" dirty="0">
                <a:solidFill>
                  <a:srgbClr val="404040"/>
                </a:solidFill>
                <a:effectLst/>
                <a:latin typeface="Century Gothic" panose="020B0502020202020204" pitchFamily="34" charset="0"/>
              </a:rPr>
              <a:t>Now, </a:t>
            </a:r>
            <a:r>
              <a:rPr lang="en-GB" sz="2400" b="1" i="0" u="none" strike="noStrike" dirty="0">
                <a:solidFill>
                  <a:srgbClr val="404040"/>
                </a:solidFill>
                <a:effectLst/>
                <a:latin typeface="Century Gothic" panose="020B0502020202020204" pitchFamily="34" charset="0"/>
              </a:rPr>
              <a:t>blend</a:t>
            </a:r>
            <a:r>
              <a:rPr lang="en-GB" sz="2400" b="0" i="0" u="none" strike="noStrike" dirty="0">
                <a:solidFill>
                  <a:srgbClr val="404040"/>
                </a:solidFill>
                <a:effectLst/>
                <a:latin typeface="Century Gothic" panose="020B0502020202020204" pitchFamily="34" charset="0"/>
              </a:rPr>
              <a:t> with the dinosaur as it moves along.</a:t>
            </a:r>
            <a:endParaRPr lang="en-GB" sz="2400" dirty="0">
              <a:solidFill>
                <a:srgbClr val="404040"/>
              </a:solidFill>
              <a:latin typeface="Century Gothic" panose="020B0502020202020204" pitchFamily="34" charset="0"/>
            </a:endParaRPr>
          </a:p>
          <a:p>
            <a:pPr rtl="0" fontAlgn="base"/>
            <a:endParaRPr lang="en-US" sz="2400" b="0" i="0" dirty="0">
              <a:solidFill>
                <a:srgbClr val="000000"/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E60DDC4-5F2F-9367-DA5F-214D0C42E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208112" y="525201"/>
            <a:ext cx="713109" cy="713109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5FFB39DF-7571-4EED-E134-435AABEC3DA6}"/>
              </a:ext>
            </a:extLst>
          </p:cNvPr>
          <p:cNvSpPr/>
          <p:nvPr/>
        </p:nvSpPr>
        <p:spPr>
          <a:xfrm>
            <a:off x="10290723" y="54300"/>
            <a:ext cx="1838782" cy="1838782"/>
          </a:xfrm>
          <a:prstGeom prst="ellipse">
            <a:avLst/>
          </a:prstGeom>
          <a:solidFill>
            <a:srgbClr val="FD95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D7B8FB4-1F0C-DBE1-9F70-B6E5D8FC9249}"/>
              </a:ext>
            </a:extLst>
          </p:cNvPr>
          <p:cNvSpPr txBox="1"/>
          <p:nvPr/>
        </p:nvSpPr>
        <p:spPr>
          <a:xfrm>
            <a:off x="10451499" y="533720"/>
            <a:ext cx="14238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Century Gothic" panose="020B0502020202020204" pitchFamily="34" charset="0"/>
              </a:rPr>
              <a:t>Make sure you are viewing this resource in </a:t>
            </a:r>
            <a:r>
              <a:rPr lang="en-GB" sz="1200" b="1" dirty="0">
                <a:latin typeface="Century Gothic" panose="020B0502020202020204" pitchFamily="34" charset="0"/>
              </a:rPr>
              <a:t>slideshow</a:t>
            </a:r>
            <a:r>
              <a:rPr lang="en-GB" sz="1200" dirty="0">
                <a:latin typeface="Century Gothic" panose="020B0502020202020204" pitchFamily="34" charset="0"/>
              </a:rPr>
              <a:t> </a:t>
            </a:r>
            <a:r>
              <a:rPr lang="en-GB" sz="1200" b="1" dirty="0">
                <a:latin typeface="Century Gothic" panose="020B0502020202020204" pitchFamily="34" charset="0"/>
              </a:rPr>
              <a:t>mode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0A43B07-A5B7-2FFA-0AC6-4493366A5F89}"/>
              </a:ext>
            </a:extLst>
          </p:cNvPr>
          <p:cNvSpPr/>
          <p:nvPr/>
        </p:nvSpPr>
        <p:spPr>
          <a:xfrm>
            <a:off x="11406064" y="1426305"/>
            <a:ext cx="723441" cy="723441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89724FF-AD30-D703-E81E-498064C6ACAA}"/>
              </a:ext>
            </a:extLst>
          </p:cNvPr>
          <p:cNvSpPr/>
          <p:nvPr/>
        </p:nvSpPr>
        <p:spPr>
          <a:xfrm>
            <a:off x="11192114" y="1660263"/>
            <a:ext cx="427895" cy="427895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1C0CCDE-B793-7E27-5398-214F01E612CF}"/>
              </a:ext>
            </a:extLst>
          </p:cNvPr>
          <p:cNvSpPr/>
          <p:nvPr/>
        </p:nvSpPr>
        <p:spPr>
          <a:xfrm>
            <a:off x="10237552" y="202826"/>
            <a:ext cx="427895" cy="427895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CD299F4-4C00-1C76-52F8-00B741772F0B}"/>
              </a:ext>
            </a:extLst>
          </p:cNvPr>
          <p:cNvSpPr/>
          <p:nvPr/>
        </p:nvSpPr>
        <p:spPr>
          <a:xfrm>
            <a:off x="9946902" y="502206"/>
            <a:ext cx="427895" cy="427895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E705855-A3ED-0AE1-D1B8-C00953AF60DB}"/>
              </a:ext>
            </a:extLst>
          </p:cNvPr>
          <p:cNvSpPr/>
          <p:nvPr/>
        </p:nvSpPr>
        <p:spPr>
          <a:xfrm>
            <a:off x="597521" y="3074894"/>
            <a:ext cx="1115341" cy="1061613"/>
          </a:xfrm>
          <a:prstGeom prst="ellipse">
            <a:avLst/>
          </a:prstGeom>
          <a:solidFill>
            <a:srgbClr val="FD95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FB5A937-497D-466A-755D-AA9C75D4BC99}"/>
              </a:ext>
            </a:extLst>
          </p:cNvPr>
          <p:cNvSpPr txBox="1"/>
          <p:nvPr/>
        </p:nvSpPr>
        <p:spPr>
          <a:xfrm>
            <a:off x="449749" y="3508700"/>
            <a:ext cx="14238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latin typeface="Century Gothic" panose="020B0502020202020204" pitchFamily="34" charset="0"/>
              </a:rPr>
              <a:t>Tap </a:t>
            </a:r>
            <a:r>
              <a:rPr lang="en-GB" sz="1200" dirty="0">
                <a:latin typeface="Century Gothic" panose="020B0502020202020204" pitchFamily="34" charset="0"/>
              </a:rPr>
              <a:t>to start</a:t>
            </a:r>
            <a:endParaRPr lang="en-GB" sz="1200" b="1" dirty="0">
              <a:latin typeface="Century Gothic" panose="020B0502020202020204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3EDD6E2-C7E4-C47C-F2D2-6DD7301355E4}"/>
              </a:ext>
            </a:extLst>
          </p:cNvPr>
          <p:cNvSpPr/>
          <p:nvPr/>
        </p:nvSpPr>
        <p:spPr>
          <a:xfrm>
            <a:off x="1427423" y="3774729"/>
            <a:ext cx="427896" cy="427895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5F01A82-78E8-628D-CDA0-C56B80A56770}"/>
              </a:ext>
            </a:extLst>
          </p:cNvPr>
          <p:cNvSpPr/>
          <p:nvPr/>
        </p:nvSpPr>
        <p:spPr>
          <a:xfrm>
            <a:off x="1290650" y="4005558"/>
            <a:ext cx="237059" cy="232819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FDF7A0C-2EF6-B29C-124E-14C54943DD3E}"/>
              </a:ext>
            </a:extLst>
          </p:cNvPr>
          <p:cNvSpPr/>
          <p:nvPr/>
        </p:nvSpPr>
        <p:spPr>
          <a:xfrm>
            <a:off x="430578" y="3096375"/>
            <a:ext cx="427895" cy="427895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92ACD50-8182-DF1A-D90E-6DD9E09DE321}"/>
              </a:ext>
            </a:extLst>
          </p:cNvPr>
          <p:cNvSpPr/>
          <p:nvPr/>
        </p:nvSpPr>
        <p:spPr>
          <a:xfrm>
            <a:off x="739808" y="2969225"/>
            <a:ext cx="237059" cy="232819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8" name="3D Model 37" descr="Dinosaur Green">
                <a:extLst>
                  <a:ext uri="{FF2B5EF4-FFF2-40B4-BE49-F238E27FC236}">
                    <a16:creationId xmlns:a16="http://schemas.microsoft.com/office/drawing/2014/main" id="{F1BD0AF7-84DF-999D-1334-916613BB738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173971" y="4640476"/>
              <a:ext cx="1960387" cy="1674895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960387" cy="1674895"/>
                    </a:xfrm>
                    <a:prstGeom prst="rect">
                      <a:avLst/>
                    </a:prstGeom>
                  </am3d:spPr>
                  <am3d:camera>
                    <am3d:pos x="0" y="0" z="6275038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68455" d="1000000"/>
                    <am3d:preTrans dx="10" dy="-13860684" dz="-450519"/>
                    <am3d:scale>
                      <am3d:sx n="1000000" d="1000000"/>
                      <am3d:sy n="1000000" d="1000000"/>
                      <am3d:sz n="1000000" d="1000000"/>
                    </am3d:scale>
                    <am3d:rot ax="4916321" ay="4622111" az="4903830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260750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8" name="3D Model 37" descr="Dinosaur Green">
                <a:extLst>
                  <a:ext uri="{FF2B5EF4-FFF2-40B4-BE49-F238E27FC236}">
                    <a16:creationId xmlns:a16="http://schemas.microsoft.com/office/drawing/2014/main" id="{F1BD0AF7-84DF-999D-1334-916613BB738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73971" y="4640476"/>
                <a:ext cx="1960387" cy="1674895"/>
              </a:xfrm>
              <a:prstGeom prst="rect">
                <a:avLst/>
              </a:prstGeom>
            </p:spPr>
          </p:pic>
        </mc:Fallback>
      </mc:AlternateContent>
      <p:sp>
        <p:nvSpPr>
          <p:cNvPr id="34" name="TextBox 33">
            <a:extLst>
              <a:ext uri="{FF2B5EF4-FFF2-40B4-BE49-F238E27FC236}">
                <a16:creationId xmlns:a16="http://schemas.microsoft.com/office/drawing/2014/main" id="{E629B8F7-6B2E-1151-A1F2-7467AE8A3817}"/>
              </a:ext>
            </a:extLst>
          </p:cNvPr>
          <p:cNvSpPr txBox="1"/>
          <p:nvPr/>
        </p:nvSpPr>
        <p:spPr>
          <a:xfrm>
            <a:off x="2014869" y="2263600"/>
            <a:ext cx="2877683" cy="2400657"/>
          </a:xfrm>
          <a:prstGeom prst="rect">
            <a:avLst/>
          </a:prstGeom>
          <a:noFill/>
          <a:ln w="57150">
            <a:solidFill>
              <a:srgbClr val="FC9562"/>
            </a:solidFill>
          </a:ln>
        </p:spPr>
        <p:txBody>
          <a:bodyPr wrap="square" rtlCol="0">
            <a:spAutoFit/>
          </a:bodyPr>
          <a:lstStyle/>
          <a:p>
            <a:r>
              <a:rPr lang="en-GB" sz="15000" dirty="0" err="1">
                <a:latin typeface="Sassoon Primary" pitchFamily="50" charset="0"/>
              </a:rPr>
              <a:t>wh</a:t>
            </a:r>
            <a:endParaRPr lang="en-GB" sz="15000" dirty="0">
              <a:latin typeface="Sassoon Primary" pitchFamily="50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36CBB3D-67F4-8B0B-90EC-5C634AD912A2}"/>
              </a:ext>
            </a:extLst>
          </p:cNvPr>
          <p:cNvSpPr txBox="1"/>
          <p:nvPr/>
        </p:nvSpPr>
        <p:spPr>
          <a:xfrm>
            <a:off x="5561788" y="2263599"/>
            <a:ext cx="2457273" cy="2400657"/>
          </a:xfrm>
          <a:prstGeom prst="rect">
            <a:avLst/>
          </a:prstGeom>
          <a:noFill/>
          <a:ln w="57150">
            <a:solidFill>
              <a:srgbClr val="FC9562"/>
            </a:solidFill>
          </a:ln>
        </p:spPr>
        <p:txBody>
          <a:bodyPr wrap="square" rtlCol="0">
            <a:spAutoFit/>
          </a:bodyPr>
          <a:lstStyle/>
          <a:p>
            <a:r>
              <a:rPr lang="en-GB" sz="15000" dirty="0" err="1">
                <a:latin typeface="Sassoon Primary" pitchFamily="50" charset="0"/>
              </a:rPr>
              <a:t>oo</a:t>
            </a:r>
            <a:endParaRPr lang="en-GB" sz="15000" dirty="0">
              <a:latin typeface="Sassoon Primary" pitchFamily="50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2ACA110-B0A0-EA3F-82B1-9A4B5BBEEE37}"/>
              </a:ext>
            </a:extLst>
          </p:cNvPr>
          <p:cNvSpPr txBox="1"/>
          <p:nvPr/>
        </p:nvSpPr>
        <p:spPr>
          <a:xfrm>
            <a:off x="8689815" y="2228671"/>
            <a:ext cx="2547338" cy="2400657"/>
          </a:xfrm>
          <a:prstGeom prst="rect">
            <a:avLst/>
          </a:prstGeom>
          <a:noFill/>
          <a:ln w="57150">
            <a:solidFill>
              <a:srgbClr val="FC9562"/>
            </a:solidFill>
          </a:ln>
        </p:spPr>
        <p:txBody>
          <a:bodyPr wrap="square" rtlCol="0">
            <a:spAutoFit/>
          </a:bodyPr>
          <a:lstStyle/>
          <a:p>
            <a:r>
              <a:rPr lang="en-GB" sz="15000" dirty="0" err="1">
                <a:latin typeface="Sassoon Primary" pitchFamily="50" charset="0"/>
              </a:rPr>
              <a:t>sh</a:t>
            </a:r>
            <a:endParaRPr lang="en-GB" sz="15000" dirty="0">
              <a:latin typeface="Sassoon Primary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75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11111E-6 L 0.5987 0.01158 " pathEditMode="relative" rAng="0" ptsTypes="AA">
                                      <p:cBhvr>
                                        <p:cTn id="13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35" y="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96F3D3C-0733-9061-E08B-50D36E522BA5}"/>
              </a:ext>
            </a:extLst>
          </p:cNvPr>
          <p:cNvSpPr/>
          <p:nvPr/>
        </p:nvSpPr>
        <p:spPr>
          <a:xfrm>
            <a:off x="593332" y="658618"/>
            <a:ext cx="5121668" cy="519880"/>
          </a:xfrm>
          <a:prstGeom prst="roundRect">
            <a:avLst>
              <a:gd name="adj" fmla="val 39836"/>
            </a:avLst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94386D-917A-B91F-4739-1981586999FF}"/>
              </a:ext>
            </a:extLst>
          </p:cNvPr>
          <p:cNvSpPr txBox="1"/>
          <p:nvPr/>
        </p:nvSpPr>
        <p:spPr>
          <a:xfrm>
            <a:off x="743356" y="622757"/>
            <a:ext cx="378498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400" b="1" dirty="0">
                <a:latin typeface="Century Gothic" panose="020B0502020202020204" pitchFamily="34" charset="0"/>
              </a:rPr>
              <a:t>Read</a:t>
            </a:r>
          </a:p>
        </p:txBody>
      </p:sp>
      <p:grpSp>
        <p:nvGrpSpPr>
          <p:cNvPr id="5" name="Google Shape;1293;p50">
            <a:extLst>
              <a:ext uri="{FF2B5EF4-FFF2-40B4-BE49-F238E27FC236}">
                <a16:creationId xmlns:a16="http://schemas.microsoft.com/office/drawing/2014/main" id="{B4536EC8-85CD-F6E2-C989-BF2C32BF25FF}"/>
              </a:ext>
            </a:extLst>
          </p:cNvPr>
          <p:cNvGrpSpPr/>
          <p:nvPr/>
        </p:nvGrpSpPr>
        <p:grpSpPr>
          <a:xfrm>
            <a:off x="9319380" y="3708388"/>
            <a:ext cx="897657" cy="1423177"/>
            <a:chOff x="6718575" y="2318625"/>
            <a:chExt cx="256950" cy="407375"/>
          </a:xfrm>
          <a:solidFill>
            <a:schemeClr val="tx1"/>
          </a:solidFill>
        </p:grpSpPr>
        <p:sp>
          <p:nvSpPr>
            <p:cNvPr id="6" name="Google Shape;1294;p50">
              <a:extLst>
                <a:ext uri="{FF2B5EF4-FFF2-40B4-BE49-F238E27FC236}">
                  <a16:creationId xmlns:a16="http://schemas.microsoft.com/office/drawing/2014/main" id="{0C0B7EBF-2D75-3C82-4F21-E73E548E799D}"/>
                </a:ext>
              </a:extLst>
            </p:cNvPr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295;p50">
              <a:extLst>
                <a:ext uri="{FF2B5EF4-FFF2-40B4-BE49-F238E27FC236}">
                  <a16:creationId xmlns:a16="http://schemas.microsoft.com/office/drawing/2014/main" id="{FBF2D23A-C7BA-DB55-7DC5-EE6209660BEA}"/>
                </a:ext>
              </a:extLst>
            </p:cNvPr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296;p50">
              <a:extLst>
                <a:ext uri="{FF2B5EF4-FFF2-40B4-BE49-F238E27FC236}">
                  <a16:creationId xmlns:a16="http://schemas.microsoft.com/office/drawing/2014/main" id="{263ADD02-ED72-33DC-D550-817A16BFA47A}"/>
                </a:ext>
              </a:extLst>
            </p:cNvPr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297;p50">
              <a:extLst>
                <a:ext uri="{FF2B5EF4-FFF2-40B4-BE49-F238E27FC236}">
                  <a16:creationId xmlns:a16="http://schemas.microsoft.com/office/drawing/2014/main" id="{69AF05E3-2D1B-9635-1394-1AC1AA66E5E8}"/>
                </a:ext>
              </a:extLst>
            </p:cNvPr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298;p50">
              <a:extLst>
                <a:ext uri="{FF2B5EF4-FFF2-40B4-BE49-F238E27FC236}">
                  <a16:creationId xmlns:a16="http://schemas.microsoft.com/office/drawing/2014/main" id="{5D40EFE5-301E-E5EF-651E-EC6E97BE8A2D}"/>
                </a:ext>
              </a:extLst>
            </p:cNvPr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99;p50">
              <a:extLst>
                <a:ext uri="{FF2B5EF4-FFF2-40B4-BE49-F238E27FC236}">
                  <a16:creationId xmlns:a16="http://schemas.microsoft.com/office/drawing/2014/main" id="{066B7140-C0AD-1A3D-A1FC-5B8EC5B176AA}"/>
                </a:ext>
              </a:extLst>
            </p:cNvPr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00;p50">
              <a:extLst>
                <a:ext uri="{FF2B5EF4-FFF2-40B4-BE49-F238E27FC236}">
                  <a16:creationId xmlns:a16="http://schemas.microsoft.com/office/drawing/2014/main" id="{48EE2DCB-AC76-80B7-B359-372D0ADB4D4A}"/>
                </a:ext>
              </a:extLst>
            </p:cNvPr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301;p50">
              <a:extLst>
                <a:ext uri="{FF2B5EF4-FFF2-40B4-BE49-F238E27FC236}">
                  <a16:creationId xmlns:a16="http://schemas.microsoft.com/office/drawing/2014/main" id="{FA0361D4-BA66-E21F-331F-15F9B599E9B5}"/>
                </a:ext>
              </a:extLst>
            </p:cNvPr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Oval 3">
            <a:extLst>
              <a:ext uri="{FF2B5EF4-FFF2-40B4-BE49-F238E27FC236}">
                <a16:creationId xmlns:a16="http://schemas.microsoft.com/office/drawing/2014/main" id="{CE7B89D8-38C2-46DE-AC30-29F297E252E8}"/>
              </a:ext>
            </a:extLst>
          </p:cNvPr>
          <p:cNvSpPr/>
          <p:nvPr/>
        </p:nvSpPr>
        <p:spPr>
          <a:xfrm>
            <a:off x="5070715" y="449842"/>
            <a:ext cx="914303" cy="914303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E60DDC4-5F2F-9367-DA5F-214D0C42E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208112" y="525201"/>
            <a:ext cx="713109" cy="713109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5FFB39DF-7571-4EED-E134-435AABEC3DA6}"/>
              </a:ext>
            </a:extLst>
          </p:cNvPr>
          <p:cNvSpPr/>
          <p:nvPr/>
        </p:nvSpPr>
        <p:spPr>
          <a:xfrm>
            <a:off x="10290723" y="54300"/>
            <a:ext cx="1838782" cy="1838782"/>
          </a:xfrm>
          <a:prstGeom prst="ellipse">
            <a:avLst/>
          </a:prstGeom>
          <a:solidFill>
            <a:srgbClr val="FD95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D7B8FB4-1F0C-DBE1-9F70-B6E5D8FC9249}"/>
              </a:ext>
            </a:extLst>
          </p:cNvPr>
          <p:cNvSpPr txBox="1"/>
          <p:nvPr/>
        </p:nvSpPr>
        <p:spPr>
          <a:xfrm>
            <a:off x="10451499" y="533720"/>
            <a:ext cx="14238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Century Gothic" panose="020B0502020202020204" pitchFamily="34" charset="0"/>
              </a:rPr>
              <a:t>Make sure you are viewing this resource in </a:t>
            </a:r>
            <a:r>
              <a:rPr lang="en-GB" sz="1200" b="1" dirty="0">
                <a:latin typeface="Century Gothic" panose="020B0502020202020204" pitchFamily="34" charset="0"/>
              </a:rPr>
              <a:t>slideshow</a:t>
            </a:r>
            <a:r>
              <a:rPr lang="en-GB" sz="1200" dirty="0">
                <a:latin typeface="Century Gothic" panose="020B0502020202020204" pitchFamily="34" charset="0"/>
              </a:rPr>
              <a:t> </a:t>
            </a:r>
            <a:r>
              <a:rPr lang="en-GB" sz="1200" b="1" dirty="0">
                <a:latin typeface="Century Gothic" panose="020B0502020202020204" pitchFamily="34" charset="0"/>
              </a:rPr>
              <a:t>mode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0A43B07-A5B7-2FFA-0AC6-4493366A5F89}"/>
              </a:ext>
            </a:extLst>
          </p:cNvPr>
          <p:cNvSpPr/>
          <p:nvPr/>
        </p:nvSpPr>
        <p:spPr>
          <a:xfrm>
            <a:off x="11406064" y="1426305"/>
            <a:ext cx="723441" cy="723441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89724FF-AD30-D703-E81E-498064C6ACAA}"/>
              </a:ext>
            </a:extLst>
          </p:cNvPr>
          <p:cNvSpPr/>
          <p:nvPr/>
        </p:nvSpPr>
        <p:spPr>
          <a:xfrm>
            <a:off x="11192114" y="1660263"/>
            <a:ext cx="427895" cy="427895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1C0CCDE-B793-7E27-5398-214F01E612CF}"/>
              </a:ext>
            </a:extLst>
          </p:cNvPr>
          <p:cNvSpPr/>
          <p:nvPr/>
        </p:nvSpPr>
        <p:spPr>
          <a:xfrm>
            <a:off x="10237552" y="202826"/>
            <a:ext cx="427895" cy="427895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CD299F4-4C00-1C76-52F8-00B741772F0B}"/>
              </a:ext>
            </a:extLst>
          </p:cNvPr>
          <p:cNvSpPr/>
          <p:nvPr/>
        </p:nvSpPr>
        <p:spPr>
          <a:xfrm>
            <a:off x="9946902" y="502206"/>
            <a:ext cx="427895" cy="427895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95656C-8731-C518-11E0-59E53BDD455B}"/>
              </a:ext>
            </a:extLst>
          </p:cNvPr>
          <p:cNvSpPr txBox="1"/>
          <p:nvPr/>
        </p:nvSpPr>
        <p:spPr>
          <a:xfrm>
            <a:off x="593332" y="1648840"/>
            <a:ext cx="10882902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rtl="0" fontAlgn="base"/>
            <a:r>
              <a:rPr lang="en-GB" sz="2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Click</a:t>
            </a:r>
            <a:r>
              <a:rPr lang="en-GB" sz="2400" dirty="0">
                <a:solidFill>
                  <a:srgbClr val="404040"/>
                </a:solidFill>
                <a:latin typeface="Century Gothic" panose="020B0502020202020204" pitchFamily="34" charset="0"/>
              </a:rPr>
              <a:t> to reveal the word!</a:t>
            </a:r>
          </a:p>
          <a:p>
            <a:pPr rtl="0" fontAlgn="base"/>
            <a:endParaRPr lang="en-US" sz="2400" b="0" i="0" dirty="0">
              <a:solidFill>
                <a:srgbClr val="00000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EE41D6E-8556-22DF-AF5A-24AF43B6BC1A}"/>
              </a:ext>
            </a:extLst>
          </p:cNvPr>
          <p:cNvSpPr txBox="1"/>
          <p:nvPr/>
        </p:nvSpPr>
        <p:spPr>
          <a:xfrm>
            <a:off x="654878" y="2780561"/>
            <a:ext cx="2877683" cy="2400657"/>
          </a:xfrm>
          <a:prstGeom prst="rect">
            <a:avLst/>
          </a:prstGeom>
          <a:noFill/>
          <a:ln w="57150">
            <a:solidFill>
              <a:srgbClr val="FC9562"/>
            </a:solidFill>
          </a:ln>
        </p:spPr>
        <p:txBody>
          <a:bodyPr wrap="square" rtlCol="0">
            <a:spAutoFit/>
          </a:bodyPr>
          <a:lstStyle/>
          <a:p>
            <a:r>
              <a:rPr lang="en-GB" sz="15000" dirty="0" err="1">
                <a:latin typeface="Sassoon Primary" pitchFamily="50" charset="0"/>
              </a:rPr>
              <a:t>wh</a:t>
            </a:r>
            <a:endParaRPr lang="en-GB" sz="15000" dirty="0">
              <a:latin typeface="Sassoon Primary" pitchFamily="50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BF500B8-0798-BFBC-FA64-B882ABE14AE6}"/>
              </a:ext>
            </a:extLst>
          </p:cNvPr>
          <p:cNvSpPr txBox="1"/>
          <p:nvPr/>
        </p:nvSpPr>
        <p:spPr>
          <a:xfrm>
            <a:off x="3564728" y="2790996"/>
            <a:ext cx="2457273" cy="2400657"/>
          </a:xfrm>
          <a:prstGeom prst="rect">
            <a:avLst/>
          </a:prstGeom>
          <a:noFill/>
          <a:ln w="57150">
            <a:solidFill>
              <a:srgbClr val="FC9562"/>
            </a:solidFill>
          </a:ln>
        </p:spPr>
        <p:txBody>
          <a:bodyPr wrap="square" rtlCol="0">
            <a:spAutoFit/>
          </a:bodyPr>
          <a:lstStyle/>
          <a:p>
            <a:r>
              <a:rPr lang="en-GB" sz="15000" dirty="0" err="1">
                <a:latin typeface="Sassoon Primary" pitchFamily="50" charset="0"/>
              </a:rPr>
              <a:t>oo</a:t>
            </a:r>
            <a:endParaRPr lang="en-GB" sz="15000" dirty="0">
              <a:latin typeface="Sassoon Primary" pitchFamily="50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399FB90-C165-8E1F-4DA7-4B0519F57BFA}"/>
              </a:ext>
            </a:extLst>
          </p:cNvPr>
          <p:cNvSpPr txBox="1"/>
          <p:nvPr/>
        </p:nvSpPr>
        <p:spPr>
          <a:xfrm>
            <a:off x="6045080" y="2790995"/>
            <a:ext cx="2547338" cy="2400657"/>
          </a:xfrm>
          <a:prstGeom prst="rect">
            <a:avLst/>
          </a:prstGeom>
          <a:noFill/>
          <a:ln w="57150">
            <a:solidFill>
              <a:srgbClr val="FC9562"/>
            </a:solidFill>
          </a:ln>
        </p:spPr>
        <p:txBody>
          <a:bodyPr wrap="square" rtlCol="0">
            <a:spAutoFit/>
          </a:bodyPr>
          <a:lstStyle/>
          <a:p>
            <a:r>
              <a:rPr lang="en-GB" sz="15000" dirty="0" err="1">
                <a:latin typeface="Sassoon Primary" pitchFamily="50" charset="0"/>
              </a:rPr>
              <a:t>sh</a:t>
            </a:r>
            <a:endParaRPr lang="en-GB" sz="15000" dirty="0">
              <a:latin typeface="Sassoon Primary" pitchFamily="50" charset="0"/>
            </a:endParaRPr>
          </a:p>
        </p:txBody>
      </p:sp>
      <p:pic>
        <p:nvPicPr>
          <p:cNvPr id="28" name="Picture 27" descr="A picture containing smoke, train, sky, outdoor&#10;&#10;Description automatically generated">
            <a:extLst>
              <a:ext uri="{FF2B5EF4-FFF2-40B4-BE49-F238E27FC236}">
                <a16:creationId xmlns:a16="http://schemas.microsoft.com/office/drawing/2014/main" id="{BEFD3471-97DC-990D-DB23-F0F687BACA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800991" y="2547518"/>
            <a:ext cx="2667565" cy="26337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B7D44C5-9E20-EE24-D458-C6FC9AF8B8F6}"/>
              </a:ext>
            </a:extLst>
          </p:cNvPr>
          <p:cNvSpPr txBox="1"/>
          <p:nvPr/>
        </p:nvSpPr>
        <p:spPr>
          <a:xfrm>
            <a:off x="8483114" y="6642556"/>
            <a:ext cx="39113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  <a:latin typeface="Century Gothic" panose="020B0502020202020204" pitchFamily="34" charset="0"/>
                <a:hlinkClick r:id="rId4" tooltip="https://www.flickr.com/photos/jurvetson/12279073303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GB" sz="800" dirty="0">
                <a:solidFill>
                  <a:schemeClr val="bg1"/>
                </a:solidFill>
                <a:latin typeface="Century Gothic" panose="020B0502020202020204" pitchFamily="34" charset="0"/>
              </a:rPr>
              <a:t> by Unknown Author is licensed under </a:t>
            </a:r>
            <a:r>
              <a:rPr lang="en-GB" sz="800" dirty="0">
                <a:solidFill>
                  <a:schemeClr val="bg1"/>
                </a:solidFill>
                <a:latin typeface="Century Gothic" panose="020B0502020202020204" pitchFamily="34" charset="0"/>
                <a:hlinkClick r:id="rId5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n-GB" sz="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487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2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96F3D3C-0733-9061-E08B-50D36E522BA5}"/>
              </a:ext>
            </a:extLst>
          </p:cNvPr>
          <p:cNvSpPr/>
          <p:nvPr/>
        </p:nvSpPr>
        <p:spPr>
          <a:xfrm>
            <a:off x="593332" y="658618"/>
            <a:ext cx="5121668" cy="519880"/>
          </a:xfrm>
          <a:prstGeom prst="roundRect">
            <a:avLst>
              <a:gd name="adj" fmla="val 39836"/>
            </a:avLst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94386D-917A-B91F-4739-1981586999FF}"/>
              </a:ext>
            </a:extLst>
          </p:cNvPr>
          <p:cNvSpPr txBox="1"/>
          <p:nvPr/>
        </p:nvSpPr>
        <p:spPr>
          <a:xfrm>
            <a:off x="743356" y="622757"/>
            <a:ext cx="378498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400" b="1" dirty="0">
                <a:latin typeface="Century Gothic" panose="020B0502020202020204" pitchFamily="34" charset="0"/>
              </a:rPr>
              <a:t>Identify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E7B89D8-38C2-46DE-AC30-29F297E252E8}"/>
              </a:ext>
            </a:extLst>
          </p:cNvPr>
          <p:cNvSpPr/>
          <p:nvPr/>
        </p:nvSpPr>
        <p:spPr>
          <a:xfrm>
            <a:off x="5070715" y="449842"/>
            <a:ext cx="914303" cy="914303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7037D8-EFD5-6C5F-691F-A03B091467A1}"/>
              </a:ext>
            </a:extLst>
          </p:cNvPr>
          <p:cNvSpPr txBox="1"/>
          <p:nvPr/>
        </p:nvSpPr>
        <p:spPr>
          <a:xfrm>
            <a:off x="543567" y="1648640"/>
            <a:ext cx="10882902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rtl="0" fontAlgn="base"/>
            <a:r>
              <a:rPr lang="en-GB" sz="2400" b="1" i="0" u="none" strike="noStrike" dirty="0">
                <a:solidFill>
                  <a:srgbClr val="404040"/>
                </a:solidFill>
                <a:effectLst/>
                <a:latin typeface="Century Gothic" panose="020B0502020202020204" pitchFamily="34" charset="0"/>
              </a:rPr>
              <a:t>Say</a:t>
            </a:r>
            <a:r>
              <a:rPr lang="en-GB" sz="2400" b="0" i="0" u="none" strike="noStrike" dirty="0">
                <a:solidFill>
                  <a:srgbClr val="404040"/>
                </a:solidFill>
                <a:effectLst/>
                <a:latin typeface="Century Gothic" panose="020B0502020202020204" pitchFamily="34" charset="0"/>
              </a:rPr>
              <a:t> each sound when the arrow lights </a:t>
            </a:r>
            <a:r>
              <a:rPr lang="en-GB" sz="2400" dirty="0">
                <a:solidFill>
                  <a:srgbClr val="404040"/>
                </a:solidFill>
                <a:latin typeface="Century Gothic" panose="020B0502020202020204" pitchFamily="34" charset="0"/>
              </a:rPr>
              <a:t>up</a:t>
            </a:r>
            <a:r>
              <a:rPr lang="en-GB" sz="2400" b="0" i="0" u="none" strike="noStrike" dirty="0">
                <a:solidFill>
                  <a:srgbClr val="404040"/>
                </a:solidFill>
                <a:effectLst/>
                <a:latin typeface="Century Gothic" panose="020B0502020202020204" pitchFamily="34" charset="0"/>
              </a:rPr>
              <a:t>.</a:t>
            </a:r>
            <a:endParaRPr lang="en-GB" sz="2400" dirty="0">
              <a:solidFill>
                <a:srgbClr val="404040"/>
              </a:solidFill>
              <a:latin typeface="Century Gothic" panose="020B0502020202020204" pitchFamily="34" charset="0"/>
            </a:endParaRPr>
          </a:p>
          <a:p>
            <a:pPr rtl="0" fontAlgn="base"/>
            <a:endParaRPr lang="en-US" sz="2400" b="0" i="0" dirty="0">
              <a:solidFill>
                <a:srgbClr val="000000"/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E60DDC4-5F2F-9367-DA5F-214D0C42E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208112" y="525201"/>
            <a:ext cx="713109" cy="713109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5FFB39DF-7571-4EED-E134-435AABEC3DA6}"/>
              </a:ext>
            </a:extLst>
          </p:cNvPr>
          <p:cNvSpPr/>
          <p:nvPr/>
        </p:nvSpPr>
        <p:spPr>
          <a:xfrm>
            <a:off x="10290723" y="54300"/>
            <a:ext cx="1838782" cy="1838782"/>
          </a:xfrm>
          <a:prstGeom prst="ellipse">
            <a:avLst/>
          </a:prstGeom>
          <a:solidFill>
            <a:srgbClr val="FD95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D7B8FB4-1F0C-DBE1-9F70-B6E5D8FC9249}"/>
              </a:ext>
            </a:extLst>
          </p:cNvPr>
          <p:cNvSpPr txBox="1"/>
          <p:nvPr/>
        </p:nvSpPr>
        <p:spPr>
          <a:xfrm>
            <a:off x="10451499" y="533720"/>
            <a:ext cx="14238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Century Gothic" panose="020B0502020202020204" pitchFamily="34" charset="0"/>
              </a:rPr>
              <a:t>Make sure you are viewing this resource in </a:t>
            </a:r>
            <a:r>
              <a:rPr lang="en-GB" sz="1200" b="1" dirty="0">
                <a:latin typeface="Century Gothic" panose="020B0502020202020204" pitchFamily="34" charset="0"/>
              </a:rPr>
              <a:t>slideshow</a:t>
            </a:r>
            <a:r>
              <a:rPr lang="en-GB" sz="1200" dirty="0">
                <a:latin typeface="Century Gothic" panose="020B0502020202020204" pitchFamily="34" charset="0"/>
              </a:rPr>
              <a:t> </a:t>
            </a:r>
            <a:r>
              <a:rPr lang="en-GB" sz="1200" b="1" dirty="0">
                <a:latin typeface="Century Gothic" panose="020B0502020202020204" pitchFamily="34" charset="0"/>
              </a:rPr>
              <a:t>mode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0A43B07-A5B7-2FFA-0AC6-4493366A5F89}"/>
              </a:ext>
            </a:extLst>
          </p:cNvPr>
          <p:cNvSpPr/>
          <p:nvPr/>
        </p:nvSpPr>
        <p:spPr>
          <a:xfrm>
            <a:off x="11406064" y="1426305"/>
            <a:ext cx="723441" cy="723441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89724FF-AD30-D703-E81E-498064C6ACAA}"/>
              </a:ext>
            </a:extLst>
          </p:cNvPr>
          <p:cNvSpPr/>
          <p:nvPr/>
        </p:nvSpPr>
        <p:spPr>
          <a:xfrm>
            <a:off x="11192114" y="1660263"/>
            <a:ext cx="427895" cy="427895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1C0CCDE-B793-7E27-5398-214F01E612CF}"/>
              </a:ext>
            </a:extLst>
          </p:cNvPr>
          <p:cNvSpPr/>
          <p:nvPr/>
        </p:nvSpPr>
        <p:spPr>
          <a:xfrm>
            <a:off x="10237552" y="202826"/>
            <a:ext cx="427895" cy="427895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CD299F4-4C00-1C76-52F8-00B741772F0B}"/>
              </a:ext>
            </a:extLst>
          </p:cNvPr>
          <p:cNvSpPr/>
          <p:nvPr/>
        </p:nvSpPr>
        <p:spPr>
          <a:xfrm>
            <a:off x="9946902" y="502206"/>
            <a:ext cx="427895" cy="427895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E705855-A3ED-0AE1-D1B8-C00953AF60DB}"/>
              </a:ext>
            </a:extLst>
          </p:cNvPr>
          <p:cNvSpPr/>
          <p:nvPr/>
        </p:nvSpPr>
        <p:spPr>
          <a:xfrm>
            <a:off x="593332" y="4759052"/>
            <a:ext cx="1115341" cy="1061613"/>
          </a:xfrm>
          <a:prstGeom prst="ellipse">
            <a:avLst/>
          </a:prstGeom>
          <a:solidFill>
            <a:srgbClr val="FD95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FB5A937-497D-466A-755D-AA9C75D4BC99}"/>
              </a:ext>
            </a:extLst>
          </p:cNvPr>
          <p:cNvSpPr txBox="1"/>
          <p:nvPr/>
        </p:nvSpPr>
        <p:spPr>
          <a:xfrm>
            <a:off x="445560" y="5192858"/>
            <a:ext cx="14238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latin typeface="Century Gothic" panose="020B0502020202020204" pitchFamily="34" charset="0"/>
              </a:rPr>
              <a:t>Tap </a:t>
            </a:r>
            <a:r>
              <a:rPr lang="en-GB" sz="1200" dirty="0">
                <a:latin typeface="Century Gothic" panose="020B0502020202020204" pitchFamily="34" charset="0"/>
              </a:rPr>
              <a:t>to start</a:t>
            </a:r>
            <a:endParaRPr lang="en-GB" sz="1200" b="1" dirty="0">
              <a:latin typeface="Century Gothic" panose="020B0502020202020204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3EDD6E2-C7E4-C47C-F2D2-6DD7301355E4}"/>
              </a:ext>
            </a:extLst>
          </p:cNvPr>
          <p:cNvSpPr/>
          <p:nvPr/>
        </p:nvSpPr>
        <p:spPr>
          <a:xfrm>
            <a:off x="1423234" y="5458887"/>
            <a:ext cx="427896" cy="427895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5F01A82-78E8-628D-CDA0-C56B80A56770}"/>
              </a:ext>
            </a:extLst>
          </p:cNvPr>
          <p:cNvSpPr/>
          <p:nvPr/>
        </p:nvSpPr>
        <p:spPr>
          <a:xfrm>
            <a:off x="1286461" y="5689716"/>
            <a:ext cx="237059" cy="232819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FDF7A0C-2EF6-B29C-124E-14C54943DD3E}"/>
              </a:ext>
            </a:extLst>
          </p:cNvPr>
          <p:cNvSpPr/>
          <p:nvPr/>
        </p:nvSpPr>
        <p:spPr>
          <a:xfrm>
            <a:off x="426389" y="4780533"/>
            <a:ext cx="427895" cy="427895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92ACD50-8182-DF1A-D90E-6DD9E09DE321}"/>
              </a:ext>
            </a:extLst>
          </p:cNvPr>
          <p:cNvSpPr/>
          <p:nvPr/>
        </p:nvSpPr>
        <p:spPr>
          <a:xfrm>
            <a:off x="745631" y="4714416"/>
            <a:ext cx="237059" cy="232819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33" name="Arrow: Up 32">
            <a:extLst>
              <a:ext uri="{FF2B5EF4-FFF2-40B4-BE49-F238E27FC236}">
                <a16:creationId xmlns:a16="http://schemas.microsoft.com/office/drawing/2014/main" id="{4D7EB24D-AC8C-F8AF-EA02-30629C6B0CD1}"/>
              </a:ext>
            </a:extLst>
          </p:cNvPr>
          <p:cNvSpPr/>
          <p:nvPr/>
        </p:nvSpPr>
        <p:spPr>
          <a:xfrm>
            <a:off x="1950646" y="4759052"/>
            <a:ext cx="730386" cy="1241380"/>
          </a:xfrm>
          <a:prstGeom prst="upArrow">
            <a:avLst/>
          </a:prstGeom>
          <a:solidFill>
            <a:srgbClr val="FADCCD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4" name="Arrow: Up 33">
            <a:extLst>
              <a:ext uri="{FF2B5EF4-FFF2-40B4-BE49-F238E27FC236}">
                <a16:creationId xmlns:a16="http://schemas.microsoft.com/office/drawing/2014/main" id="{17DDC2A1-C9D7-11FB-1645-5F0504016113}"/>
              </a:ext>
            </a:extLst>
          </p:cNvPr>
          <p:cNvSpPr/>
          <p:nvPr/>
        </p:nvSpPr>
        <p:spPr>
          <a:xfrm>
            <a:off x="5619825" y="4759052"/>
            <a:ext cx="730386" cy="1241380"/>
          </a:xfrm>
          <a:prstGeom prst="upArrow">
            <a:avLst/>
          </a:prstGeom>
          <a:solidFill>
            <a:srgbClr val="FADCCD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Arrow: Up 34">
            <a:extLst>
              <a:ext uri="{FF2B5EF4-FFF2-40B4-BE49-F238E27FC236}">
                <a16:creationId xmlns:a16="http://schemas.microsoft.com/office/drawing/2014/main" id="{DFACCA1B-571F-0F0B-1903-DDC93531A9D9}"/>
              </a:ext>
            </a:extLst>
          </p:cNvPr>
          <p:cNvSpPr/>
          <p:nvPr/>
        </p:nvSpPr>
        <p:spPr>
          <a:xfrm>
            <a:off x="3831410" y="4759052"/>
            <a:ext cx="730386" cy="1241380"/>
          </a:xfrm>
          <a:prstGeom prst="upArrow">
            <a:avLst/>
          </a:prstGeom>
          <a:solidFill>
            <a:srgbClr val="FADCCD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401262-02AB-4AE1-A429-D29983131DA8}"/>
              </a:ext>
            </a:extLst>
          </p:cNvPr>
          <p:cNvSpPr txBox="1"/>
          <p:nvPr/>
        </p:nvSpPr>
        <p:spPr>
          <a:xfrm>
            <a:off x="1062844" y="2308018"/>
            <a:ext cx="2174060" cy="2092881"/>
          </a:xfrm>
          <a:prstGeom prst="rect">
            <a:avLst/>
          </a:prstGeom>
          <a:noFill/>
          <a:ln w="57150">
            <a:solidFill>
              <a:srgbClr val="FC9562"/>
            </a:solidFill>
          </a:ln>
        </p:spPr>
        <p:txBody>
          <a:bodyPr wrap="square" rtlCol="0">
            <a:spAutoFit/>
          </a:bodyPr>
          <a:lstStyle/>
          <a:p>
            <a:r>
              <a:rPr lang="en-GB" sz="13000" dirty="0" err="1">
                <a:latin typeface="Sassoon Primary" pitchFamily="50" charset="0"/>
              </a:rPr>
              <a:t>ph</a:t>
            </a:r>
            <a:endParaRPr lang="en-GB" sz="13000" dirty="0">
              <a:latin typeface="Sassoon Primary" pitchFamily="50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57E591-4672-AAEA-EE83-21E1338500C0}"/>
              </a:ext>
            </a:extLst>
          </p:cNvPr>
          <p:cNvSpPr txBox="1"/>
          <p:nvPr/>
        </p:nvSpPr>
        <p:spPr>
          <a:xfrm>
            <a:off x="3608051" y="2308017"/>
            <a:ext cx="1451197" cy="2092881"/>
          </a:xfrm>
          <a:prstGeom prst="rect">
            <a:avLst/>
          </a:prstGeom>
          <a:noFill/>
          <a:ln w="57150">
            <a:solidFill>
              <a:srgbClr val="FC9562"/>
            </a:solidFill>
          </a:ln>
        </p:spPr>
        <p:txBody>
          <a:bodyPr wrap="square" rtlCol="0">
            <a:spAutoFit/>
          </a:bodyPr>
          <a:lstStyle/>
          <a:p>
            <a:r>
              <a:rPr lang="en-GB" sz="13000" dirty="0">
                <a:latin typeface="Sassoon Primary" pitchFamily="50" charset="0"/>
              </a:rPr>
              <a:t>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051AA6-F9FB-7D6B-868C-47CE94D16824}"/>
              </a:ext>
            </a:extLst>
          </p:cNvPr>
          <p:cNvSpPr txBox="1"/>
          <p:nvPr/>
        </p:nvSpPr>
        <p:spPr>
          <a:xfrm>
            <a:off x="5365159" y="2331999"/>
            <a:ext cx="1351736" cy="2092881"/>
          </a:xfrm>
          <a:prstGeom prst="rect">
            <a:avLst/>
          </a:prstGeom>
          <a:noFill/>
          <a:ln w="57150">
            <a:solidFill>
              <a:srgbClr val="FC9562"/>
            </a:solidFill>
          </a:ln>
        </p:spPr>
        <p:txBody>
          <a:bodyPr wrap="square" rtlCol="0">
            <a:spAutoFit/>
          </a:bodyPr>
          <a:lstStyle/>
          <a:p>
            <a:r>
              <a:rPr lang="en-GB" sz="13000" dirty="0">
                <a:latin typeface="Sassoon Primary" pitchFamily="50" charset="0"/>
              </a:rPr>
              <a:t>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C57DC7-5FF2-1112-0E18-B6454E0F8F5F}"/>
              </a:ext>
            </a:extLst>
          </p:cNvPr>
          <p:cNvSpPr txBox="1"/>
          <p:nvPr/>
        </p:nvSpPr>
        <p:spPr>
          <a:xfrm>
            <a:off x="7131551" y="2356117"/>
            <a:ext cx="1351736" cy="2092881"/>
          </a:xfrm>
          <a:prstGeom prst="rect">
            <a:avLst/>
          </a:prstGeom>
          <a:noFill/>
          <a:ln w="57150">
            <a:solidFill>
              <a:srgbClr val="FC9562"/>
            </a:solidFill>
          </a:ln>
        </p:spPr>
        <p:txBody>
          <a:bodyPr wrap="square" rtlCol="0">
            <a:spAutoFit/>
          </a:bodyPr>
          <a:lstStyle/>
          <a:p>
            <a:r>
              <a:rPr lang="en-GB" sz="13000" dirty="0">
                <a:latin typeface="Sassoon Primary" pitchFamily="50" charset="0"/>
              </a:rPr>
              <a:t>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13977D-E40D-F6A1-582C-04F6673B519F}"/>
              </a:ext>
            </a:extLst>
          </p:cNvPr>
          <p:cNvSpPr txBox="1"/>
          <p:nvPr/>
        </p:nvSpPr>
        <p:spPr>
          <a:xfrm>
            <a:off x="8731702" y="2369605"/>
            <a:ext cx="1351736" cy="2092881"/>
          </a:xfrm>
          <a:prstGeom prst="rect">
            <a:avLst/>
          </a:prstGeom>
          <a:noFill/>
          <a:ln w="57150">
            <a:solidFill>
              <a:srgbClr val="FC9562"/>
            </a:solidFill>
          </a:ln>
        </p:spPr>
        <p:txBody>
          <a:bodyPr wrap="square" rtlCol="0">
            <a:spAutoFit/>
          </a:bodyPr>
          <a:lstStyle/>
          <a:p>
            <a:r>
              <a:rPr lang="en-GB" sz="13000" dirty="0">
                <a:latin typeface="Sassoon Primary" pitchFamily="50" charset="0"/>
              </a:rPr>
              <a:t>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92A61F-7E1B-43E4-BAEA-58781F238408}"/>
              </a:ext>
            </a:extLst>
          </p:cNvPr>
          <p:cNvSpPr txBox="1"/>
          <p:nvPr/>
        </p:nvSpPr>
        <p:spPr>
          <a:xfrm>
            <a:off x="10374797" y="2369605"/>
            <a:ext cx="1351736" cy="2092881"/>
          </a:xfrm>
          <a:prstGeom prst="rect">
            <a:avLst/>
          </a:prstGeom>
          <a:noFill/>
          <a:ln w="57150">
            <a:solidFill>
              <a:srgbClr val="FC9562"/>
            </a:solidFill>
          </a:ln>
        </p:spPr>
        <p:txBody>
          <a:bodyPr wrap="square" rtlCol="0">
            <a:spAutoFit/>
          </a:bodyPr>
          <a:lstStyle/>
          <a:p>
            <a:r>
              <a:rPr lang="en-GB" sz="13000" dirty="0">
                <a:latin typeface="Sassoon Primary" pitchFamily="50" charset="0"/>
              </a:rPr>
              <a:t>s</a:t>
            </a:r>
          </a:p>
        </p:txBody>
      </p:sp>
      <p:sp>
        <p:nvSpPr>
          <p:cNvPr id="11" name="Arrow: Up 10">
            <a:extLst>
              <a:ext uri="{FF2B5EF4-FFF2-40B4-BE49-F238E27FC236}">
                <a16:creationId xmlns:a16="http://schemas.microsoft.com/office/drawing/2014/main" id="{D424AEC2-4C47-A005-DB3A-0D4BC25B0127}"/>
              </a:ext>
            </a:extLst>
          </p:cNvPr>
          <p:cNvSpPr/>
          <p:nvPr/>
        </p:nvSpPr>
        <p:spPr>
          <a:xfrm>
            <a:off x="7408240" y="4759052"/>
            <a:ext cx="730386" cy="1241380"/>
          </a:xfrm>
          <a:prstGeom prst="upArrow">
            <a:avLst/>
          </a:prstGeom>
          <a:solidFill>
            <a:srgbClr val="FADCCD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Arrow: Up 11">
            <a:extLst>
              <a:ext uri="{FF2B5EF4-FFF2-40B4-BE49-F238E27FC236}">
                <a16:creationId xmlns:a16="http://schemas.microsoft.com/office/drawing/2014/main" id="{F0457625-D645-6F2F-D759-7F043F3AC66E}"/>
              </a:ext>
            </a:extLst>
          </p:cNvPr>
          <p:cNvSpPr/>
          <p:nvPr/>
        </p:nvSpPr>
        <p:spPr>
          <a:xfrm>
            <a:off x="9042377" y="4759052"/>
            <a:ext cx="730386" cy="1241380"/>
          </a:xfrm>
          <a:prstGeom prst="upArrow">
            <a:avLst/>
          </a:prstGeom>
          <a:solidFill>
            <a:srgbClr val="FADCCD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Arrow: Up 12">
            <a:extLst>
              <a:ext uri="{FF2B5EF4-FFF2-40B4-BE49-F238E27FC236}">
                <a16:creationId xmlns:a16="http://schemas.microsoft.com/office/drawing/2014/main" id="{8390F7F1-B336-99BC-2285-1E8DD02E49F5}"/>
              </a:ext>
            </a:extLst>
          </p:cNvPr>
          <p:cNvSpPr/>
          <p:nvPr/>
        </p:nvSpPr>
        <p:spPr>
          <a:xfrm>
            <a:off x="10665447" y="4759052"/>
            <a:ext cx="730386" cy="1241380"/>
          </a:xfrm>
          <a:prstGeom prst="upArrow">
            <a:avLst/>
          </a:prstGeom>
          <a:solidFill>
            <a:srgbClr val="FADCCD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2049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10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10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10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11" grpId="0" animBg="1"/>
      <p:bldP spid="12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96F3D3C-0733-9061-E08B-50D36E522BA5}"/>
              </a:ext>
            </a:extLst>
          </p:cNvPr>
          <p:cNvSpPr/>
          <p:nvPr/>
        </p:nvSpPr>
        <p:spPr>
          <a:xfrm>
            <a:off x="593332" y="658618"/>
            <a:ext cx="5121668" cy="519880"/>
          </a:xfrm>
          <a:prstGeom prst="roundRect">
            <a:avLst>
              <a:gd name="adj" fmla="val 39836"/>
            </a:avLst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94386D-917A-B91F-4739-1981586999FF}"/>
              </a:ext>
            </a:extLst>
          </p:cNvPr>
          <p:cNvSpPr txBox="1"/>
          <p:nvPr/>
        </p:nvSpPr>
        <p:spPr>
          <a:xfrm>
            <a:off x="743356" y="622757"/>
            <a:ext cx="378498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400" b="1" dirty="0">
                <a:latin typeface="Century Gothic" panose="020B0502020202020204" pitchFamily="34" charset="0"/>
              </a:rPr>
              <a:t>Blend</a:t>
            </a:r>
          </a:p>
        </p:txBody>
      </p:sp>
      <p:grpSp>
        <p:nvGrpSpPr>
          <p:cNvPr id="5" name="Google Shape;1293;p50">
            <a:extLst>
              <a:ext uri="{FF2B5EF4-FFF2-40B4-BE49-F238E27FC236}">
                <a16:creationId xmlns:a16="http://schemas.microsoft.com/office/drawing/2014/main" id="{B4536EC8-85CD-F6E2-C989-BF2C32BF25FF}"/>
              </a:ext>
            </a:extLst>
          </p:cNvPr>
          <p:cNvGrpSpPr/>
          <p:nvPr/>
        </p:nvGrpSpPr>
        <p:grpSpPr>
          <a:xfrm>
            <a:off x="9319380" y="3708388"/>
            <a:ext cx="897657" cy="1423177"/>
            <a:chOff x="6718575" y="2318625"/>
            <a:chExt cx="256950" cy="407375"/>
          </a:xfrm>
          <a:solidFill>
            <a:schemeClr val="tx1"/>
          </a:solidFill>
        </p:grpSpPr>
        <p:sp>
          <p:nvSpPr>
            <p:cNvPr id="6" name="Google Shape;1294;p50">
              <a:extLst>
                <a:ext uri="{FF2B5EF4-FFF2-40B4-BE49-F238E27FC236}">
                  <a16:creationId xmlns:a16="http://schemas.microsoft.com/office/drawing/2014/main" id="{0C0B7EBF-2D75-3C82-4F21-E73E548E799D}"/>
                </a:ext>
              </a:extLst>
            </p:cNvPr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295;p50">
              <a:extLst>
                <a:ext uri="{FF2B5EF4-FFF2-40B4-BE49-F238E27FC236}">
                  <a16:creationId xmlns:a16="http://schemas.microsoft.com/office/drawing/2014/main" id="{FBF2D23A-C7BA-DB55-7DC5-EE6209660BEA}"/>
                </a:ext>
              </a:extLst>
            </p:cNvPr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296;p50">
              <a:extLst>
                <a:ext uri="{FF2B5EF4-FFF2-40B4-BE49-F238E27FC236}">
                  <a16:creationId xmlns:a16="http://schemas.microsoft.com/office/drawing/2014/main" id="{263ADD02-ED72-33DC-D550-817A16BFA47A}"/>
                </a:ext>
              </a:extLst>
            </p:cNvPr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297;p50">
              <a:extLst>
                <a:ext uri="{FF2B5EF4-FFF2-40B4-BE49-F238E27FC236}">
                  <a16:creationId xmlns:a16="http://schemas.microsoft.com/office/drawing/2014/main" id="{69AF05E3-2D1B-9635-1394-1AC1AA66E5E8}"/>
                </a:ext>
              </a:extLst>
            </p:cNvPr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298;p50">
              <a:extLst>
                <a:ext uri="{FF2B5EF4-FFF2-40B4-BE49-F238E27FC236}">
                  <a16:creationId xmlns:a16="http://schemas.microsoft.com/office/drawing/2014/main" id="{5D40EFE5-301E-E5EF-651E-EC6E97BE8A2D}"/>
                </a:ext>
              </a:extLst>
            </p:cNvPr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99;p50">
              <a:extLst>
                <a:ext uri="{FF2B5EF4-FFF2-40B4-BE49-F238E27FC236}">
                  <a16:creationId xmlns:a16="http://schemas.microsoft.com/office/drawing/2014/main" id="{066B7140-C0AD-1A3D-A1FC-5B8EC5B176AA}"/>
                </a:ext>
              </a:extLst>
            </p:cNvPr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00;p50">
              <a:extLst>
                <a:ext uri="{FF2B5EF4-FFF2-40B4-BE49-F238E27FC236}">
                  <a16:creationId xmlns:a16="http://schemas.microsoft.com/office/drawing/2014/main" id="{48EE2DCB-AC76-80B7-B359-372D0ADB4D4A}"/>
                </a:ext>
              </a:extLst>
            </p:cNvPr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301;p50">
              <a:extLst>
                <a:ext uri="{FF2B5EF4-FFF2-40B4-BE49-F238E27FC236}">
                  <a16:creationId xmlns:a16="http://schemas.microsoft.com/office/drawing/2014/main" id="{FA0361D4-BA66-E21F-331F-15F9B599E9B5}"/>
                </a:ext>
              </a:extLst>
            </p:cNvPr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Oval 3">
            <a:extLst>
              <a:ext uri="{FF2B5EF4-FFF2-40B4-BE49-F238E27FC236}">
                <a16:creationId xmlns:a16="http://schemas.microsoft.com/office/drawing/2014/main" id="{CE7B89D8-38C2-46DE-AC30-29F297E252E8}"/>
              </a:ext>
            </a:extLst>
          </p:cNvPr>
          <p:cNvSpPr/>
          <p:nvPr/>
        </p:nvSpPr>
        <p:spPr>
          <a:xfrm>
            <a:off x="5070715" y="449842"/>
            <a:ext cx="914303" cy="914303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7037D8-EFD5-6C5F-691F-A03B091467A1}"/>
              </a:ext>
            </a:extLst>
          </p:cNvPr>
          <p:cNvSpPr txBox="1"/>
          <p:nvPr/>
        </p:nvSpPr>
        <p:spPr>
          <a:xfrm>
            <a:off x="543567" y="1648640"/>
            <a:ext cx="10882902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rtl="0" fontAlgn="base"/>
            <a:r>
              <a:rPr lang="en-GB" sz="2400" b="0" i="0" u="none" strike="noStrike" dirty="0">
                <a:solidFill>
                  <a:srgbClr val="404040"/>
                </a:solidFill>
                <a:effectLst/>
                <a:latin typeface="Century Gothic" panose="020B0502020202020204" pitchFamily="34" charset="0"/>
              </a:rPr>
              <a:t>Now, </a:t>
            </a:r>
            <a:r>
              <a:rPr lang="en-GB" sz="2400" b="1" i="0" u="none" strike="noStrike" dirty="0">
                <a:solidFill>
                  <a:srgbClr val="404040"/>
                </a:solidFill>
                <a:effectLst/>
                <a:latin typeface="Century Gothic" panose="020B0502020202020204" pitchFamily="34" charset="0"/>
              </a:rPr>
              <a:t>blend</a:t>
            </a:r>
            <a:r>
              <a:rPr lang="en-GB" sz="2400" b="0" i="0" u="none" strike="noStrike" dirty="0">
                <a:solidFill>
                  <a:srgbClr val="404040"/>
                </a:solidFill>
                <a:effectLst/>
                <a:latin typeface="Century Gothic" panose="020B0502020202020204" pitchFamily="34" charset="0"/>
              </a:rPr>
              <a:t> with the dinosaur as it moves along.</a:t>
            </a:r>
            <a:endParaRPr lang="en-GB" sz="2400" dirty="0">
              <a:solidFill>
                <a:srgbClr val="404040"/>
              </a:solidFill>
              <a:latin typeface="Century Gothic" panose="020B0502020202020204" pitchFamily="34" charset="0"/>
            </a:endParaRPr>
          </a:p>
          <a:p>
            <a:pPr rtl="0" fontAlgn="base"/>
            <a:endParaRPr lang="en-US" sz="2400" b="0" i="0" dirty="0">
              <a:solidFill>
                <a:srgbClr val="000000"/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E60DDC4-5F2F-9367-DA5F-214D0C42E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208112" y="525201"/>
            <a:ext cx="713109" cy="713109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5FFB39DF-7571-4EED-E134-435AABEC3DA6}"/>
              </a:ext>
            </a:extLst>
          </p:cNvPr>
          <p:cNvSpPr/>
          <p:nvPr/>
        </p:nvSpPr>
        <p:spPr>
          <a:xfrm>
            <a:off x="10290723" y="54300"/>
            <a:ext cx="1838782" cy="1838782"/>
          </a:xfrm>
          <a:prstGeom prst="ellipse">
            <a:avLst/>
          </a:prstGeom>
          <a:solidFill>
            <a:srgbClr val="FD95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D7B8FB4-1F0C-DBE1-9F70-B6E5D8FC9249}"/>
              </a:ext>
            </a:extLst>
          </p:cNvPr>
          <p:cNvSpPr txBox="1"/>
          <p:nvPr/>
        </p:nvSpPr>
        <p:spPr>
          <a:xfrm>
            <a:off x="10451499" y="533720"/>
            <a:ext cx="14238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Century Gothic" panose="020B0502020202020204" pitchFamily="34" charset="0"/>
              </a:rPr>
              <a:t>Make sure you are viewing this resource in </a:t>
            </a:r>
            <a:r>
              <a:rPr lang="en-GB" sz="1200" b="1" dirty="0">
                <a:latin typeface="Century Gothic" panose="020B0502020202020204" pitchFamily="34" charset="0"/>
              </a:rPr>
              <a:t>slideshow</a:t>
            </a:r>
            <a:r>
              <a:rPr lang="en-GB" sz="1200" dirty="0">
                <a:latin typeface="Century Gothic" panose="020B0502020202020204" pitchFamily="34" charset="0"/>
              </a:rPr>
              <a:t> </a:t>
            </a:r>
            <a:r>
              <a:rPr lang="en-GB" sz="1200" b="1" dirty="0">
                <a:latin typeface="Century Gothic" panose="020B0502020202020204" pitchFamily="34" charset="0"/>
              </a:rPr>
              <a:t>mode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0A43B07-A5B7-2FFA-0AC6-4493366A5F89}"/>
              </a:ext>
            </a:extLst>
          </p:cNvPr>
          <p:cNvSpPr/>
          <p:nvPr/>
        </p:nvSpPr>
        <p:spPr>
          <a:xfrm>
            <a:off x="11406064" y="1426305"/>
            <a:ext cx="723441" cy="723441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89724FF-AD30-D703-E81E-498064C6ACAA}"/>
              </a:ext>
            </a:extLst>
          </p:cNvPr>
          <p:cNvSpPr/>
          <p:nvPr/>
        </p:nvSpPr>
        <p:spPr>
          <a:xfrm>
            <a:off x="11192114" y="1660263"/>
            <a:ext cx="427895" cy="427895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1C0CCDE-B793-7E27-5398-214F01E612CF}"/>
              </a:ext>
            </a:extLst>
          </p:cNvPr>
          <p:cNvSpPr/>
          <p:nvPr/>
        </p:nvSpPr>
        <p:spPr>
          <a:xfrm>
            <a:off x="10237552" y="202826"/>
            <a:ext cx="427895" cy="427895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CD299F4-4C00-1C76-52F8-00B741772F0B}"/>
              </a:ext>
            </a:extLst>
          </p:cNvPr>
          <p:cNvSpPr/>
          <p:nvPr/>
        </p:nvSpPr>
        <p:spPr>
          <a:xfrm>
            <a:off x="9946902" y="502206"/>
            <a:ext cx="427895" cy="427895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E705855-A3ED-0AE1-D1B8-C00953AF60DB}"/>
              </a:ext>
            </a:extLst>
          </p:cNvPr>
          <p:cNvSpPr/>
          <p:nvPr/>
        </p:nvSpPr>
        <p:spPr>
          <a:xfrm>
            <a:off x="8043339" y="1049066"/>
            <a:ext cx="1115341" cy="1061613"/>
          </a:xfrm>
          <a:prstGeom prst="ellipse">
            <a:avLst/>
          </a:prstGeom>
          <a:solidFill>
            <a:srgbClr val="FD95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FB5A937-497D-466A-755D-AA9C75D4BC99}"/>
              </a:ext>
            </a:extLst>
          </p:cNvPr>
          <p:cNvSpPr txBox="1"/>
          <p:nvPr/>
        </p:nvSpPr>
        <p:spPr>
          <a:xfrm>
            <a:off x="7895567" y="1482872"/>
            <a:ext cx="14238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latin typeface="Century Gothic" panose="020B0502020202020204" pitchFamily="34" charset="0"/>
              </a:rPr>
              <a:t>Tap </a:t>
            </a:r>
            <a:r>
              <a:rPr lang="en-GB" sz="1200" dirty="0">
                <a:latin typeface="Century Gothic" panose="020B0502020202020204" pitchFamily="34" charset="0"/>
              </a:rPr>
              <a:t>to start</a:t>
            </a:r>
            <a:endParaRPr lang="en-GB" sz="1200" b="1" dirty="0">
              <a:latin typeface="Century Gothic" panose="020B0502020202020204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3EDD6E2-C7E4-C47C-F2D2-6DD7301355E4}"/>
              </a:ext>
            </a:extLst>
          </p:cNvPr>
          <p:cNvSpPr/>
          <p:nvPr/>
        </p:nvSpPr>
        <p:spPr>
          <a:xfrm>
            <a:off x="8873241" y="1748901"/>
            <a:ext cx="427896" cy="427895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5F01A82-78E8-628D-CDA0-C56B80A56770}"/>
              </a:ext>
            </a:extLst>
          </p:cNvPr>
          <p:cNvSpPr/>
          <p:nvPr/>
        </p:nvSpPr>
        <p:spPr>
          <a:xfrm>
            <a:off x="8736468" y="1979730"/>
            <a:ext cx="237059" cy="232819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FDF7A0C-2EF6-B29C-124E-14C54943DD3E}"/>
              </a:ext>
            </a:extLst>
          </p:cNvPr>
          <p:cNvSpPr/>
          <p:nvPr/>
        </p:nvSpPr>
        <p:spPr>
          <a:xfrm>
            <a:off x="7876396" y="1070547"/>
            <a:ext cx="427895" cy="427895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92ACD50-8182-DF1A-D90E-6DD9E09DE321}"/>
              </a:ext>
            </a:extLst>
          </p:cNvPr>
          <p:cNvSpPr/>
          <p:nvPr/>
        </p:nvSpPr>
        <p:spPr>
          <a:xfrm>
            <a:off x="8185626" y="943397"/>
            <a:ext cx="237059" cy="232819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8" name="3D Model 37" descr="Dinosaur Green">
                <a:extLst>
                  <a:ext uri="{FF2B5EF4-FFF2-40B4-BE49-F238E27FC236}">
                    <a16:creationId xmlns:a16="http://schemas.microsoft.com/office/drawing/2014/main" id="{F1BD0AF7-84DF-999D-1334-916613BB738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47193847"/>
                  </p:ext>
                </p:extLst>
              </p:nvPr>
            </p:nvGraphicFramePr>
            <p:xfrm>
              <a:off x="994769" y="4400898"/>
              <a:ext cx="1960387" cy="1674895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960387" cy="1674895"/>
                    </a:xfrm>
                    <a:prstGeom prst="rect">
                      <a:avLst/>
                    </a:prstGeom>
                  </am3d:spPr>
                  <am3d:camera>
                    <am3d:pos x="0" y="0" z="6275038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68455" d="1000000"/>
                    <am3d:preTrans dx="10" dy="-13860684" dz="-450519"/>
                    <am3d:scale>
                      <am3d:sx n="1000000" d="1000000"/>
                      <am3d:sy n="1000000" d="1000000"/>
                      <am3d:sz n="1000000" d="1000000"/>
                    </am3d:scale>
                    <am3d:rot ax="4916321" ay="4622111" az="4903830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260750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8" name="3D Model 37" descr="Dinosaur Green">
                <a:extLst>
                  <a:ext uri="{FF2B5EF4-FFF2-40B4-BE49-F238E27FC236}">
                    <a16:creationId xmlns:a16="http://schemas.microsoft.com/office/drawing/2014/main" id="{F1BD0AF7-84DF-999D-1334-916613BB738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94769" y="4400898"/>
                <a:ext cx="1960387" cy="1674895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8CE25251-1730-EABD-B9BA-896C704240AB}"/>
              </a:ext>
            </a:extLst>
          </p:cNvPr>
          <p:cNvSpPr txBox="1"/>
          <p:nvPr/>
        </p:nvSpPr>
        <p:spPr>
          <a:xfrm>
            <a:off x="1062844" y="2308018"/>
            <a:ext cx="2174060" cy="2092881"/>
          </a:xfrm>
          <a:prstGeom prst="rect">
            <a:avLst/>
          </a:prstGeom>
          <a:noFill/>
          <a:ln w="57150">
            <a:solidFill>
              <a:srgbClr val="FC9562"/>
            </a:solidFill>
          </a:ln>
        </p:spPr>
        <p:txBody>
          <a:bodyPr wrap="square" rtlCol="0">
            <a:spAutoFit/>
          </a:bodyPr>
          <a:lstStyle/>
          <a:p>
            <a:r>
              <a:rPr lang="en-GB" sz="13000" dirty="0" err="1">
                <a:latin typeface="Sassoon Primary" pitchFamily="50" charset="0"/>
              </a:rPr>
              <a:t>ph</a:t>
            </a:r>
            <a:endParaRPr lang="en-GB" sz="13000" dirty="0">
              <a:latin typeface="Sassoon Primary" pitchFamily="50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457738C-D282-3DE2-273A-900C089CDED9}"/>
              </a:ext>
            </a:extLst>
          </p:cNvPr>
          <p:cNvSpPr txBox="1"/>
          <p:nvPr/>
        </p:nvSpPr>
        <p:spPr>
          <a:xfrm>
            <a:off x="3608051" y="2308017"/>
            <a:ext cx="1451197" cy="2092881"/>
          </a:xfrm>
          <a:prstGeom prst="rect">
            <a:avLst/>
          </a:prstGeom>
          <a:noFill/>
          <a:ln w="57150">
            <a:solidFill>
              <a:srgbClr val="FC9562"/>
            </a:solidFill>
          </a:ln>
        </p:spPr>
        <p:txBody>
          <a:bodyPr wrap="square" rtlCol="0">
            <a:spAutoFit/>
          </a:bodyPr>
          <a:lstStyle/>
          <a:p>
            <a:r>
              <a:rPr lang="en-GB" sz="13000" dirty="0">
                <a:latin typeface="Sassoon Primary" pitchFamily="50" charset="0"/>
              </a:rPr>
              <a:t>o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C042765-FAD6-94C9-5075-CC93F38A4FBA}"/>
              </a:ext>
            </a:extLst>
          </p:cNvPr>
          <p:cNvSpPr txBox="1"/>
          <p:nvPr/>
        </p:nvSpPr>
        <p:spPr>
          <a:xfrm>
            <a:off x="5365159" y="2331999"/>
            <a:ext cx="1351736" cy="2092881"/>
          </a:xfrm>
          <a:prstGeom prst="rect">
            <a:avLst/>
          </a:prstGeom>
          <a:noFill/>
          <a:ln w="57150">
            <a:solidFill>
              <a:srgbClr val="FC9562"/>
            </a:solidFill>
          </a:ln>
        </p:spPr>
        <p:txBody>
          <a:bodyPr wrap="square" rtlCol="0">
            <a:spAutoFit/>
          </a:bodyPr>
          <a:lstStyle/>
          <a:p>
            <a:r>
              <a:rPr lang="en-GB" sz="13000" dirty="0">
                <a:latin typeface="Sassoon Primary" pitchFamily="50" charset="0"/>
              </a:rPr>
              <a:t>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E2B30A1-CC5E-417E-E73A-A6568ED17AFB}"/>
              </a:ext>
            </a:extLst>
          </p:cNvPr>
          <p:cNvSpPr txBox="1"/>
          <p:nvPr/>
        </p:nvSpPr>
        <p:spPr>
          <a:xfrm>
            <a:off x="7131551" y="2356117"/>
            <a:ext cx="1351736" cy="2092881"/>
          </a:xfrm>
          <a:prstGeom prst="rect">
            <a:avLst/>
          </a:prstGeom>
          <a:noFill/>
          <a:ln w="57150">
            <a:solidFill>
              <a:srgbClr val="FC9562"/>
            </a:solidFill>
          </a:ln>
        </p:spPr>
        <p:txBody>
          <a:bodyPr wrap="square" rtlCol="0">
            <a:spAutoFit/>
          </a:bodyPr>
          <a:lstStyle/>
          <a:p>
            <a:r>
              <a:rPr lang="en-GB" sz="13000" dirty="0">
                <a:latin typeface="Sassoon Primary" pitchFamily="50" charset="0"/>
              </a:rPr>
              <a:t>i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952585D-2FE4-D342-B48D-0392EB03A48C}"/>
              </a:ext>
            </a:extLst>
          </p:cNvPr>
          <p:cNvSpPr txBox="1"/>
          <p:nvPr/>
        </p:nvSpPr>
        <p:spPr>
          <a:xfrm>
            <a:off x="8731702" y="2369605"/>
            <a:ext cx="1351736" cy="2092881"/>
          </a:xfrm>
          <a:prstGeom prst="rect">
            <a:avLst/>
          </a:prstGeom>
          <a:noFill/>
          <a:ln w="57150">
            <a:solidFill>
              <a:srgbClr val="FC9562"/>
            </a:solidFill>
          </a:ln>
        </p:spPr>
        <p:txBody>
          <a:bodyPr wrap="square" rtlCol="0">
            <a:spAutoFit/>
          </a:bodyPr>
          <a:lstStyle/>
          <a:p>
            <a:r>
              <a:rPr lang="en-GB" sz="13000" dirty="0">
                <a:latin typeface="Sassoon Primary" pitchFamily="50" charset="0"/>
              </a:rPr>
              <a:t>c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9BD3678-9F3B-9DCB-946A-899CFF371447}"/>
              </a:ext>
            </a:extLst>
          </p:cNvPr>
          <p:cNvSpPr txBox="1"/>
          <p:nvPr/>
        </p:nvSpPr>
        <p:spPr>
          <a:xfrm>
            <a:off x="10374797" y="2369605"/>
            <a:ext cx="1351736" cy="2092881"/>
          </a:xfrm>
          <a:prstGeom prst="rect">
            <a:avLst/>
          </a:prstGeom>
          <a:noFill/>
          <a:ln w="57150">
            <a:solidFill>
              <a:srgbClr val="FC9562"/>
            </a:solidFill>
          </a:ln>
        </p:spPr>
        <p:txBody>
          <a:bodyPr wrap="square" rtlCol="0">
            <a:spAutoFit/>
          </a:bodyPr>
          <a:lstStyle/>
          <a:p>
            <a:r>
              <a:rPr lang="en-GB" sz="13000" dirty="0">
                <a:latin typeface="Sassoon Primary" pitchFamily="50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3827089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59259E-6 L 0.76419 0.00208 " pathEditMode="relative" rAng="0" ptsTypes="AA">
                                      <p:cBhvr>
                                        <p:cTn id="13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03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96F3D3C-0733-9061-E08B-50D36E522BA5}"/>
              </a:ext>
            </a:extLst>
          </p:cNvPr>
          <p:cNvSpPr/>
          <p:nvPr/>
        </p:nvSpPr>
        <p:spPr>
          <a:xfrm>
            <a:off x="593332" y="658618"/>
            <a:ext cx="5121668" cy="519880"/>
          </a:xfrm>
          <a:prstGeom prst="roundRect">
            <a:avLst>
              <a:gd name="adj" fmla="val 39836"/>
            </a:avLst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94386D-917A-B91F-4739-1981586999FF}"/>
              </a:ext>
            </a:extLst>
          </p:cNvPr>
          <p:cNvSpPr txBox="1"/>
          <p:nvPr/>
        </p:nvSpPr>
        <p:spPr>
          <a:xfrm>
            <a:off x="743356" y="622757"/>
            <a:ext cx="378498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400" b="1" dirty="0">
                <a:latin typeface="Century Gothic" panose="020B0502020202020204" pitchFamily="34" charset="0"/>
              </a:rPr>
              <a:t>Read</a:t>
            </a:r>
          </a:p>
        </p:txBody>
      </p:sp>
      <p:grpSp>
        <p:nvGrpSpPr>
          <p:cNvPr id="5" name="Google Shape;1293;p50">
            <a:extLst>
              <a:ext uri="{FF2B5EF4-FFF2-40B4-BE49-F238E27FC236}">
                <a16:creationId xmlns:a16="http://schemas.microsoft.com/office/drawing/2014/main" id="{B4536EC8-85CD-F6E2-C989-BF2C32BF25FF}"/>
              </a:ext>
            </a:extLst>
          </p:cNvPr>
          <p:cNvGrpSpPr/>
          <p:nvPr/>
        </p:nvGrpSpPr>
        <p:grpSpPr>
          <a:xfrm>
            <a:off x="9319380" y="3708388"/>
            <a:ext cx="897657" cy="1423177"/>
            <a:chOff x="6718575" y="2318625"/>
            <a:chExt cx="256950" cy="407375"/>
          </a:xfrm>
          <a:solidFill>
            <a:schemeClr val="tx1"/>
          </a:solidFill>
        </p:grpSpPr>
        <p:sp>
          <p:nvSpPr>
            <p:cNvPr id="6" name="Google Shape;1294;p50">
              <a:extLst>
                <a:ext uri="{FF2B5EF4-FFF2-40B4-BE49-F238E27FC236}">
                  <a16:creationId xmlns:a16="http://schemas.microsoft.com/office/drawing/2014/main" id="{0C0B7EBF-2D75-3C82-4F21-E73E548E799D}"/>
                </a:ext>
              </a:extLst>
            </p:cNvPr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295;p50">
              <a:extLst>
                <a:ext uri="{FF2B5EF4-FFF2-40B4-BE49-F238E27FC236}">
                  <a16:creationId xmlns:a16="http://schemas.microsoft.com/office/drawing/2014/main" id="{FBF2D23A-C7BA-DB55-7DC5-EE6209660BEA}"/>
                </a:ext>
              </a:extLst>
            </p:cNvPr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296;p50">
              <a:extLst>
                <a:ext uri="{FF2B5EF4-FFF2-40B4-BE49-F238E27FC236}">
                  <a16:creationId xmlns:a16="http://schemas.microsoft.com/office/drawing/2014/main" id="{263ADD02-ED72-33DC-D550-817A16BFA47A}"/>
                </a:ext>
              </a:extLst>
            </p:cNvPr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297;p50">
              <a:extLst>
                <a:ext uri="{FF2B5EF4-FFF2-40B4-BE49-F238E27FC236}">
                  <a16:creationId xmlns:a16="http://schemas.microsoft.com/office/drawing/2014/main" id="{69AF05E3-2D1B-9635-1394-1AC1AA66E5E8}"/>
                </a:ext>
              </a:extLst>
            </p:cNvPr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298;p50">
              <a:extLst>
                <a:ext uri="{FF2B5EF4-FFF2-40B4-BE49-F238E27FC236}">
                  <a16:creationId xmlns:a16="http://schemas.microsoft.com/office/drawing/2014/main" id="{5D40EFE5-301E-E5EF-651E-EC6E97BE8A2D}"/>
                </a:ext>
              </a:extLst>
            </p:cNvPr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99;p50">
              <a:extLst>
                <a:ext uri="{FF2B5EF4-FFF2-40B4-BE49-F238E27FC236}">
                  <a16:creationId xmlns:a16="http://schemas.microsoft.com/office/drawing/2014/main" id="{066B7140-C0AD-1A3D-A1FC-5B8EC5B176AA}"/>
                </a:ext>
              </a:extLst>
            </p:cNvPr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00;p50">
              <a:extLst>
                <a:ext uri="{FF2B5EF4-FFF2-40B4-BE49-F238E27FC236}">
                  <a16:creationId xmlns:a16="http://schemas.microsoft.com/office/drawing/2014/main" id="{48EE2DCB-AC76-80B7-B359-372D0ADB4D4A}"/>
                </a:ext>
              </a:extLst>
            </p:cNvPr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301;p50">
              <a:extLst>
                <a:ext uri="{FF2B5EF4-FFF2-40B4-BE49-F238E27FC236}">
                  <a16:creationId xmlns:a16="http://schemas.microsoft.com/office/drawing/2014/main" id="{FA0361D4-BA66-E21F-331F-15F9B599E9B5}"/>
                </a:ext>
              </a:extLst>
            </p:cNvPr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Oval 3">
            <a:extLst>
              <a:ext uri="{FF2B5EF4-FFF2-40B4-BE49-F238E27FC236}">
                <a16:creationId xmlns:a16="http://schemas.microsoft.com/office/drawing/2014/main" id="{CE7B89D8-38C2-46DE-AC30-29F297E252E8}"/>
              </a:ext>
            </a:extLst>
          </p:cNvPr>
          <p:cNvSpPr/>
          <p:nvPr/>
        </p:nvSpPr>
        <p:spPr>
          <a:xfrm>
            <a:off x="5070715" y="449842"/>
            <a:ext cx="914303" cy="914303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E60DDC4-5F2F-9367-DA5F-214D0C42E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208112" y="525201"/>
            <a:ext cx="713109" cy="713109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5FFB39DF-7571-4EED-E134-435AABEC3DA6}"/>
              </a:ext>
            </a:extLst>
          </p:cNvPr>
          <p:cNvSpPr/>
          <p:nvPr/>
        </p:nvSpPr>
        <p:spPr>
          <a:xfrm>
            <a:off x="10290723" y="54300"/>
            <a:ext cx="1838782" cy="1838782"/>
          </a:xfrm>
          <a:prstGeom prst="ellipse">
            <a:avLst/>
          </a:prstGeom>
          <a:solidFill>
            <a:srgbClr val="FD95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D7B8FB4-1F0C-DBE1-9F70-B6E5D8FC9249}"/>
              </a:ext>
            </a:extLst>
          </p:cNvPr>
          <p:cNvSpPr txBox="1"/>
          <p:nvPr/>
        </p:nvSpPr>
        <p:spPr>
          <a:xfrm>
            <a:off x="10451499" y="533720"/>
            <a:ext cx="14238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Century Gothic" panose="020B0502020202020204" pitchFamily="34" charset="0"/>
              </a:rPr>
              <a:t>Make sure you are viewing this resource in </a:t>
            </a:r>
            <a:r>
              <a:rPr lang="en-GB" sz="1200" b="1" dirty="0">
                <a:latin typeface="Century Gothic" panose="020B0502020202020204" pitchFamily="34" charset="0"/>
              </a:rPr>
              <a:t>slideshow</a:t>
            </a:r>
            <a:r>
              <a:rPr lang="en-GB" sz="1200" dirty="0">
                <a:latin typeface="Century Gothic" panose="020B0502020202020204" pitchFamily="34" charset="0"/>
              </a:rPr>
              <a:t> </a:t>
            </a:r>
            <a:r>
              <a:rPr lang="en-GB" sz="1200" b="1" dirty="0">
                <a:latin typeface="Century Gothic" panose="020B0502020202020204" pitchFamily="34" charset="0"/>
              </a:rPr>
              <a:t>mode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0A43B07-A5B7-2FFA-0AC6-4493366A5F89}"/>
              </a:ext>
            </a:extLst>
          </p:cNvPr>
          <p:cNvSpPr/>
          <p:nvPr/>
        </p:nvSpPr>
        <p:spPr>
          <a:xfrm>
            <a:off x="11406064" y="1426305"/>
            <a:ext cx="723441" cy="723441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89724FF-AD30-D703-E81E-498064C6ACAA}"/>
              </a:ext>
            </a:extLst>
          </p:cNvPr>
          <p:cNvSpPr/>
          <p:nvPr/>
        </p:nvSpPr>
        <p:spPr>
          <a:xfrm>
            <a:off x="11192114" y="1660263"/>
            <a:ext cx="427895" cy="427895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1C0CCDE-B793-7E27-5398-214F01E612CF}"/>
              </a:ext>
            </a:extLst>
          </p:cNvPr>
          <p:cNvSpPr/>
          <p:nvPr/>
        </p:nvSpPr>
        <p:spPr>
          <a:xfrm>
            <a:off x="10237552" y="202826"/>
            <a:ext cx="427895" cy="427895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CD299F4-4C00-1C76-52F8-00B741772F0B}"/>
              </a:ext>
            </a:extLst>
          </p:cNvPr>
          <p:cNvSpPr/>
          <p:nvPr/>
        </p:nvSpPr>
        <p:spPr>
          <a:xfrm>
            <a:off x="9946902" y="502206"/>
            <a:ext cx="427895" cy="427895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95656C-8731-C518-11E0-59E53BDD455B}"/>
              </a:ext>
            </a:extLst>
          </p:cNvPr>
          <p:cNvSpPr txBox="1"/>
          <p:nvPr/>
        </p:nvSpPr>
        <p:spPr>
          <a:xfrm>
            <a:off x="593332" y="1648840"/>
            <a:ext cx="10882902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rtl="0" fontAlgn="base"/>
            <a:r>
              <a:rPr lang="en-GB" sz="2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Click </a:t>
            </a:r>
            <a:r>
              <a:rPr lang="en-GB" sz="2400" dirty="0">
                <a:solidFill>
                  <a:srgbClr val="404040"/>
                </a:solidFill>
                <a:latin typeface="Century Gothic" panose="020B0502020202020204" pitchFamily="34" charset="0"/>
              </a:rPr>
              <a:t>to reveal the word!</a:t>
            </a:r>
          </a:p>
          <a:p>
            <a:pPr rtl="0" fontAlgn="base"/>
            <a:endParaRPr lang="en-US" sz="2400" b="0" i="0" dirty="0">
              <a:solidFill>
                <a:srgbClr val="00000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435FD2-FE7F-97DA-6AF3-4EFE317ED6B8}"/>
              </a:ext>
            </a:extLst>
          </p:cNvPr>
          <p:cNvSpPr txBox="1"/>
          <p:nvPr/>
        </p:nvSpPr>
        <p:spPr>
          <a:xfrm>
            <a:off x="2565643" y="2546151"/>
            <a:ext cx="1451197" cy="2092881"/>
          </a:xfrm>
          <a:prstGeom prst="rect">
            <a:avLst/>
          </a:prstGeom>
          <a:noFill/>
          <a:ln w="57150">
            <a:solidFill>
              <a:srgbClr val="FC9562"/>
            </a:solidFill>
          </a:ln>
        </p:spPr>
        <p:txBody>
          <a:bodyPr wrap="square" rtlCol="0">
            <a:spAutoFit/>
          </a:bodyPr>
          <a:lstStyle/>
          <a:p>
            <a:r>
              <a:rPr lang="en-GB" sz="13000" dirty="0">
                <a:latin typeface="Sassoon Primary" pitchFamily="50" charset="0"/>
              </a:rPr>
              <a:t>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B94BFE-5005-69F8-507D-38D5E4F7A7E2}"/>
              </a:ext>
            </a:extLst>
          </p:cNvPr>
          <p:cNvSpPr txBox="1"/>
          <p:nvPr/>
        </p:nvSpPr>
        <p:spPr>
          <a:xfrm>
            <a:off x="4066570" y="2560025"/>
            <a:ext cx="1351736" cy="2092881"/>
          </a:xfrm>
          <a:prstGeom prst="rect">
            <a:avLst/>
          </a:prstGeom>
          <a:noFill/>
          <a:ln w="57150">
            <a:solidFill>
              <a:srgbClr val="FC9562"/>
            </a:solidFill>
          </a:ln>
        </p:spPr>
        <p:txBody>
          <a:bodyPr wrap="square" rtlCol="0">
            <a:spAutoFit/>
          </a:bodyPr>
          <a:lstStyle/>
          <a:p>
            <a:r>
              <a:rPr lang="en-GB" sz="13000" dirty="0">
                <a:latin typeface="Sassoon Primary" pitchFamily="50" charset="0"/>
              </a:rPr>
              <a:t>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83D976B-6926-62FA-C7AF-CDC89C5906F2}"/>
              </a:ext>
            </a:extLst>
          </p:cNvPr>
          <p:cNvSpPr txBox="1"/>
          <p:nvPr/>
        </p:nvSpPr>
        <p:spPr>
          <a:xfrm>
            <a:off x="5418306" y="2546153"/>
            <a:ext cx="1351736" cy="2092881"/>
          </a:xfrm>
          <a:prstGeom prst="rect">
            <a:avLst/>
          </a:prstGeom>
          <a:noFill/>
          <a:ln w="57150">
            <a:solidFill>
              <a:srgbClr val="FC9562"/>
            </a:solidFill>
          </a:ln>
        </p:spPr>
        <p:txBody>
          <a:bodyPr wrap="square" rtlCol="0">
            <a:spAutoFit/>
          </a:bodyPr>
          <a:lstStyle/>
          <a:p>
            <a:r>
              <a:rPr lang="en-GB" sz="13000" dirty="0">
                <a:latin typeface="Sassoon Primary" pitchFamily="50" charset="0"/>
              </a:rPr>
              <a:t>i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7A2F546-7C0F-7982-4D91-4ED923D793BD}"/>
              </a:ext>
            </a:extLst>
          </p:cNvPr>
          <p:cNvSpPr txBox="1"/>
          <p:nvPr/>
        </p:nvSpPr>
        <p:spPr>
          <a:xfrm>
            <a:off x="6800059" y="2546152"/>
            <a:ext cx="1351736" cy="2092881"/>
          </a:xfrm>
          <a:prstGeom prst="rect">
            <a:avLst/>
          </a:prstGeom>
          <a:noFill/>
          <a:ln w="57150">
            <a:solidFill>
              <a:srgbClr val="FC9562"/>
            </a:solidFill>
          </a:ln>
        </p:spPr>
        <p:txBody>
          <a:bodyPr wrap="square" rtlCol="0">
            <a:spAutoFit/>
          </a:bodyPr>
          <a:lstStyle/>
          <a:p>
            <a:r>
              <a:rPr lang="en-GB" sz="13000" dirty="0">
                <a:latin typeface="Sassoon Primary" pitchFamily="50" charset="0"/>
              </a:rPr>
              <a:t>c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D071F54-46C4-463A-FA12-D788D50E6AD5}"/>
              </a:ext>
            </a:extLst>
          </p:cNvPr>
          <p:cNvSpPr txBox="1"/>
          <p:nvPr/>
        </p:nvSpPr>
        <p:spPr>
          <a:xfrm>
            <a:off x="8176613" y="2555723"/>
            <a:ext cx="1351736" cy="2092881"/>
          </a:xfrm>
          <a:prstGeom prst="rect">
            <a:avLst/>
          </a:prstGeom>
          <a:noFill/>
          <a:ln w="57150">
            <a:solidFill>
              <a:srgbClr val="FC9562"/>
            </a:solidFill>
          </a:ln>
        </p:spPr>
        <p:txBody>
          <a:bodyPr wrap="square" rtlCol="0">
            <a:spAutoFit/>
          </a:bodyPr>
          <a:lstStyle/>
          <a:p>
            <a:r>
              <a:rPr lang="en-GB" sz="13000" dirty="0">
                <a:latin typeface="Sassoon Primary" pitchFamily="50" charset="0"/>
              </a:rPr>
              <a:t>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539DFD5-76A1-B2F6-78A4-1417A8D4164D}"/>
              </a:ext>
            </a:extLst>
          </p:cNvPr>
          <p:cNvSpPr txBox="1"/>
          <p:nvPr/>
        </p:nvSpPr>
        <p:spPr>
          <a:xfrm>
            <a:off x="365478" y="2548749"/>
            <a:ext cx="2174060" cy="2092881"/>
          </a:xfrm>
          <a:prstGeom prst="rect">
            <a:avLst/>
          </a:prstGeom>
          <a:noFill/>
          <a:ln w="57150">
            <a:solidFill>
              <a:srgbClr val="FC9562"/>
            </a:solidFill>
          </a:ln>
        </p:spPr>
        <p:txBody>
          <a:bodyPr wrap="square" rtlCol="0">
            <a:spAutoFit/>
          </a:bodyPr>
          <a:lstStyle/>
          <a:p>
            <a:r>
              <a:rPr lang="en-GB" sz="13000" dirty="0" err="1">
                <a:latin typeface="Sassoon Primary" pitchFamily="50" charset="0"/>
              </a:rPr>
              <a:t>ph</a:t>
            </a:r>
            <a:endParaRPr lang="en-GB" sz="13000" dirty="0">
              <a:latin typeface="Sassoon Primary" pitchFamily="50" charset="0"/>
            </a:endParaRPr>
          </a:p>
        </p:txBody>
      </p:sp>
      <p:pic>
        <p:nvPicPr>
          <p:cNvPr id="33" name="Picture 32" descr="A picture containing decorated&#10;&#10;Description automatically generated">
            <a:extLst>
              <a:ext uri="{FF2B5EF4-FFF2-40B4-BE49-F238E27FC236}">
                <a16:creationId xmlns:a16="http://schemas.microsoft.com/office/drawing/2014/main" id="{D6DCF4D0-DFB6-C5A4-EA1E-1ED008665A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rot="5400000">
            <a:off x="9193169" y="2713829"/>
            <a:ext cx="2641650" cy="1757523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01F39592-69CC-9CF5-071F-84576DBB91E4}"/>
              </a:ext>
            </a:extLst>
          </p:cNvPr>
          <p:cNvSpPr txBox="1"/>
          <p:nvPr/>
        </p:nvSpPr>
        <p:spPr>
          <a:xfrm>
            <a:off x="8442836" y="6640204"/>
            <a:ext cx="398891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  <a:latin typeface="Century Gothic" panose="020B0502020202020204" pitchFamily="34" charset="0"/>
                <a:hlinkClick r:id="rId4" tooltip="https://www.freeimageslive.co.uk/free_stock_image/color-letters-jpg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GB" sz="800" dirty="0">
                <a:solidFill>
                  <a:schemeClr val="bg1"/>
                </a:solidFill>
                <a:latin typeface="Century Gothic" panose="020B0502020202020204" pitchFamily="34" charset="0"/>
              </a:rPr>
              <a:t> by Unknown Author is licensed under </a:t>
            </a:r>
            <a:r>
              <a:rPr lang="en-GB" sz="800" dirty="0">
                <a:solidFill>
                  <a:schemeClr val="bg1"/>
                </a:solidFill>
                <a:latin typeface="Century Gothic" panose="020B0502020202020204" pitchFamily="34" charset="0"/>
                <a:hlinkClick r:id="rId5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n-GB" sz="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874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  <p:bldP spid="25" grpId="0" animBg="1"/>
      <p:bldP spid="30" grpId="0" animBg="1"/>
      <p:bldP spid="31" grpId="0" animBg="1"/>
      <p:bldP spid="3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B4199305-F484-46AC-A551-CE70519D0D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8785">
            <a:off x="8788974" y="994000"/>
            <a:ext cx="2626300" cy="262630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152EF5BA-DFA9-18CA-CBC0-569E0747082A}"/>
              </a:ext>
            </a:extLst>
          </p:cNvPr>
          <p:cNvSpPr/>
          <p:nvPr/>
        </p:nvSpPr>
        <p:spPr>
          <a:xfrm>
            <a:off x="5070715" y="449842"/>
            <a:ext cx="914303" cy="914303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96F3D3C-0733-9061-E08B-50D36E522BA5}"/>
              </a:ext>
            </a:extLst>
          </p:cNvPr>
          <p:cNvSpPr/>
          <p:nvPr/>
        </p:nvSpPr>
        <p:spPr>
          <a:xfrm>
            <a:off x="593332" y="658618"/>
            <a:ext cx="4934534" cy="519880"/>
          </a:xfrm>
          <a:prstGeom prst="roundRect">
            <a:avLst>
              <a:gd name="adj" fmla="val 39836"/>
            </a:avLst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94386D-917A-B91F-4739-1981586999FF}"/>
              </a:ext>
            </a:extLst>
          </p:cNvPr>
          <p:cNvSpPr txBox="1"/>
          <p:nvPr/>
        </p:nvSpPr>
        <p:spPr>
          <a:xfrm>
            <a:off x="731863" y="635934"/>
            <a:ext cx="4657471" cy="61555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3400" b="1" dirty="0">
                <a:latin typeface="Century Gothic"/>
              </a:rPr>
              <a:t>Practise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9B0421-168E-866B-BB59-3D7F0843B142}"/>
              </a:ext>
            </a:extLst>
          </p:cNvPr>
          <p:cNvSpPr txBox="1"/>
          <p:nvPr/>
        </p:nvSpPr>
        <p:spPr>
          <a:xfrm>
            <a:off x="574995" y="1566548"/>
            <a:ext cx="84490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Century Gothic" panose="020B0502020202020204" pitchFamily="34" charset="0"/>
              </a:rPr>
              <a:t>Use </a:t>
            </a:r>
            <a:r>
              <a:rPr lang="en-GB" sz="2400" dirty="0">
                <a:latin typeface="Century Gothic" panose="020B0502020202020204" pitchFamily="34" charset="0"/>
              </a:rPr>
              <a:t>these codes to practise more on </a:t>
            </a:r>
            <a:r>
              <a:rPr lang="en-GB" sz="2400" dirty="0" err="1">
                <a:latin typeface="Century Gothic" panose="020B0502020202020204" pitchFamily="34" charset="0"/>
              </a:rPr>
              <a:t>Educandy</a:t>
            </a:r>
            <a:r>
              <a:rPr lang="en-GB" sz="2400" dirty="0">
                <a:latin typeface="Century Gothic" panose="020B0502020202020204" pitchFamily="34" charset="0"/>
              </a:rPr>
              <a:t>.</a:t>
            </a:r>
            <a:br>
              <a:rPr lang="en-GB" sz="2400" dirty="0">
                <a:latin typeface="Century Gothic" panose="020B0502020202020204" pitchFamily="34" charset="0"/>
              </a:rPr>
            </a:br>
            <a:endParaRPr lang="en-GB" sz="2400" dirty="0">
              <a:latin typeface="Century Gothic" panose="020B0502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150D72-4A8E-1398-7D3F-6D406D4250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3172" y="608703"/>
            <a:ext cx="589385" cy="589385"/>
          </a:xfrm>
          <a:prstGeom prst="rect">
            <a:avLst/>
          </a:prstGeom>
        </p:spPr>
      </p:pic>
      <p:pic>
        <p:nvPicPr>
          <p:cNvPr id="24" name="Picture 23">
            <a:hlinkClick r:id="rId4"/>
            <a:extLst>
              <a:ext uri="{FF2B5EF4-FFF2-40B4-BE49-F238E27FC236}">
                <a16:creationId xmlns:a16="http://schemas.microsoft.com/office/drawing/2014/main" id="{9E555B05-1EDD-D305-FB6B-B6D48EB7D1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2232" y="2584765"/>
            <a:ext cx="2181460" cy="2690946"/>
          </a:xfrm>
          <a:prstGeom prst="rect">
            <a:avLst/>
          </a:prstGeom>
        </p:spPr>
      </p:pic>
      <p:graphicFrame>
        <p:nvGraphicFramePr>
          <p:cNvPr id="33" name="Table 33">
            <a:extLst>
              <a:ext uri="{FF2B5EF4-FFF2-40B4-BE49-F238E27FC236}">
                <a16:creationId xmlns:a16="http://schemas.microsoft.com/office/drawing/2014/main" id="{8EC7CF4C-2782-9314-470E-C00041FD56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9270154"/>
              </p:ext>
            </p:extLst>
          </p:nvPr>
        </p:nvGraphicFramePr>
        <p:xfrm>
          <a:off x="731863" y="2712606"/>
          <a:ext cx="4916482" cy="2743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58241">
                  <a:extLst>
                    <a:ext uri="{9D8B030D-6E8A-4147-A177-3AD203B41FA5}">
                      <a16:colId xmlns:a16="http://schemas.microsoft.com/office/drawing/2014/main" val="1202315678"/>
                    </a:ext>
                  </a:extLst>
                </a:gridCol>
                <a:gridCol w="2458241">
                  <a:extLst>
                    <a:ext uri="{9D8B030D-6E8A-4147-A177-3AD203B41FA5}">
                      <a16:colId xmlns:a16="http://schemas.microsoft.com/office/drawing/2014/main" val="2841488863"/>
                    </a:ext>
                  </a:extLst>
                </a:gridCol>
              </a:tblGrid>
              <a:tr h="424825">
                <a:tc>
                  <a:txBody>
                    <a:bodyPr/>
                    <a:lstStyle/>
                    <a:p>
                      <a:r>
                        <a:rPr lang="en-GB" sz="3000" dirty="0">
                          <a:latin typeface="Century Gothic" panose="020B0502020202020204" pitchFamily="34" charset="0"/>
                        </a:rPr>
                        <a:t>Phoneme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000" dirty="0">
                          <a:latin typeface="Century Gothic" panose="020B0502020202020204" pitchFamily="34" charset="0"/>
                        </a:rPr>
                        <a:t>Code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7098443"/>
                  </a:ext>
                </a:extLst>
              </a:tr>
              <a:tr h="451184">
                <a:tc>
                  <a:txBody>
                    <a:bodyPr/>
                    <a:lstStyle/>
                    <a:p>
                      <a:r>
                        <a:rPr lang="en-GB" sz="3000" b="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Sassoon Primary" pitchFamily="50" charset="0"/>
                        </a:rPr>
                        <a:t>wh</a:t>
                      </a:r>
                      <a:endParaRPr lang="en-GB" sz="30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Sassoon Primary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Sassoon Primary" pitchFamily="50" charset="0"/>
                        </a:rPr>
                        <a:t>25e3b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857999"/>
                  </a:ext>
                </a:extLst>
              </a:tr>
              <a:tr h="451184">
                <a:tc>
                  <a:txBody>
                    <a:bodyPr/>
                    <a:lstStyle/>
                    <a:p>
                      <a:r>
                        <a:rPr lang="en-GB" sz="3000" b="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Sassoon Primary" pitchFamily="50" charset="0"/>
                        </a:rPr>
                        <a:t>ph</a:t>
                      </a:r>
                      <a:endParaRPr lang="en-GB" sz="30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Sassoon Primary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Sassoon Primary" pitchFamily="50" charset="0"/>
                        </a:rPr>
                        <a:t>25e26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3168255"/>
                  </a:ext>
                </a:extLst>
              </a:tr>
              <a:tr h="451184">
                <a:tc>
                  <a:txBody>
                    <a:bodyPr/>
                    <a:lstStyle/>
                    <a:p>
                      <a:r>
                        <a:rPr lang="en-GB" sz="3000" b="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Sassoon Primary" pitchFamily="50" charset="0"/>
                        </a:rPr>
                        <a:t>ee</a:t>
                      </a:r>
                      <a:endParaRPr lang="en-GB" sz="30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Sassoon Primary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Sassoon Primary" pitchFamily="50" charset="0"/>
                        </a:rPr>
                        <a:t>25dc5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0827926"/>
                  </a:ext>
                </a:extLst>
              </a:tr>
              <a:tr h="451184">
                <a:tc>
                  <a:txBody>
                    <a:bodyPr/>
                    <a:lstStyle/>
                    <a:p>
                      <a:r>
                        <a:rPr lang="en-GB" sz="3000" b="1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Sassoon Primary" pitchFamily="50" charset="0"/>
                        </a:rPr>
                        <a:t>oo</a:t>
                      </a:r>
                      <a:endParaRPr lang="en-GB" sz="30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Sassoon Primary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Sassoon Primary" pitchFamily="50" charset="0"/>
                        </a:rPr>
                        <a:t>25de9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6530649"/>
                  </a:ext>
                </a:extLst>
              </a:tr>
            </a:tbl>
          </a:graphicData>
        </a:graphic>
      </p:graphicFrame>
      <p:sp>
        <p:nvSpPr>
          <p:cNvPr id="6" name="Oval 5">
            <a:extLst>
              <a:ext uri="{FF2B5EF4-FFF2-40B4-BE49-F238E27FC236}">
                <a16:creationId xmlns:a16="http://schemas.microsoft.com/office/drawing/2014/main" id="{92137B6B-78B9-283C-AAF4-3D7EB4EEA5C0}"/>
              </a:ext>
            </a:extLst>
          </p:cNvPr>
          <p:cNvSpPr/>
          <p:nvPr/>
        </p:nvSpPr>
        <p:spPr>
          <a:xfrm>
            <a:off x="7111337" y="4292323"/>
            <a:ext cx="1115341" cy="1061613"/>
          </a:xfrm>
          <a:prstGeom prst="ellipse">
            <a:avLst/>
          </a:prstGeom>
          <a:solidFill>
            <a:srgbClr val="FD95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4DE231-E4CC-8F3A-5CB6-55E12F147F0F}"/>
              </a:ext>
            </a:extLst>
          </p:cNvPr>
          <p:cNvSpPr txBox="1"/>
          <p:nvPr/>
        </p:nvSpPr>
        <p:spPr>
          <a:xfrm>
            <a:off x="6964655" y="4643929"/>
            <a:ext cx="1423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latin typeface="Century Gothic" panose="020B0502020202020204" pitchFamily="34" charset="0"/>
              </a:rPr>
              <a:t>Scan </a:t>
            </a:r>
            <a:r>
              <a:rPr lang="en-GB" sz="1200" dirty="0">
                <a:latin typeface="Century Gothic" panose="020B0502020202020204" pitchFamily="34" charset="0"/>
              </a:rPr>
              <a:t>or </a:t>
            </a:r>
            <a:r>
              <a:rPr lang="en-GB" sz="1200" b="1" dirty="0">
                <a:latin typeface="Century Gothic" panose="020B0502020202020204" pitchFamily="34" charset="0"/>
              </a:rPr>
              <a:t>click</a:t>
            </a:r>
            <a:r>
              <a:rPr lang="en-GB" sz="1200" dirty="0">
                <a:latin typeface="Century Gothic" panose="020B0502020202020204" pitchFamily="34" charset="0"/>
              </a:rPr>
              <a:t> </a:t>
            </a:r>
            <a:br>
              <a:rPr lang="en-GB" sz="1200" dirty="0">
                <a:latin typeface="Century Gothic" panose="020B0502020202020204" pitchFamily="34" charset="0"/>
              </a:rPr>
            </a:br>
            <a:r>
              <a:rPr lang="en-GB" sz="1200" dirty="0">
                <a:latin typeface="Century Gothic" panose="020B0502020202020204" pitchFamily="34" charset="0"/>
              </a:rPr>
              <a:t>to start.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3D2A4B9-9D80-956E-A9BE-1FEF7E652D2B}"/>
              </a:ext>
            </a:extLst>
          </p:cNvPr>
          <p:cNvSpPr/>
          <p:nvPr/>
        </p:nvSpPr>
        <p:spPr>
          <a:xfrm>
            <a:off x="7941239" y="4992158"/>
            <a:ext cx="427896" cy="427895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582D8AC-D610-671C-AAAC-259A1601625D}"/>
              </a:ext>
            </a:extLst>
          </p:cNvPr>
          <p:cNvSpPr/>
          <p:nvPr/>
        </p:nvSpPr>
        <p:spPr>
          <a:xfrm>
            <a:off x="7804466" y="5222987"/>
            <a:ext cx="237059" cy="232819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8E0E909-C982-1EA0-3429-A43C4F317E0D}"/>
              </a:ext>
            </a:extLst>
          </p:cNvPr>
          <p:cNvSpPr/>
          <p:nvPr/>
        </p:nvSpPr>
        <p:spPr>
          <a:xfrm>
            <a:off x="6979323" y="4241102"/>
            <a:ext cx="427895" cy="427895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A724DED-919C-202B-76A1-2FE54A434CF7}"/>
              </a:ext>
            </a:extLst>
          </p:cNvPr>
          <p:cNvSpPr/>
          <p:nvPr/>
        </p:nvSpPr>
        <p:spPr>
          <a:xfrm>
            <a:off x="7253624" y="4186654"/>
            <a:ext cx="237059" cy="232819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84856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96F3D3C-0733-9061-E08B-50D36E522BA5}"/>
              </a:ext>
            </a:extLst>
          </p:cNvPr>
          <p:cNvSpPr/>
          <p:nvPr/>
        </p:nvSpPr>
        <p:spPr>
          <a:xfrm>
            <a:off x="593332" y="658618"/>
            <a:ext cx="5032768" cy="519880"/>
          </a:xfrm>
          <a:prstGeom prst="roundRect">
            <a:avLst>
              <a:gd name="adj" fmla="val 39836"/>
            </a:avLst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94386D-917A-B91F-4739-1981586999FF}"/>
              </a:ext>
            </a:extLst>
          </p:cNvPr>
          <p:cNvSpPr txBox="1"/>
          <p:nvPr/>
        </p:nvSpPr>
        <p:spPr>
          <a:xfrm>
            <a:off x="743356" y="615998"/>
            <a:ext cx="402300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400" b="1" dirty="0">
                <a:latin typeface="Century Gothic" panose="020B0502020202020204" pitchFamily="34" charset="0"/>
              </a:rPr>
              <a:t>Self Assessment</a:t>
            </a:r>
          </a:p>
        </p:txBody>
      </p:sp>
      <p:grpSp>
        <p:nvGrpSpPr>
          <p:cNvPr id="5" name="Google Shape;1293;p50">
            <a:extLst>
              <a:ext uri="{FF2B5EF4-FFF2-40B4-BE49-F238E27FC236}">
                <a16:creationId xmlns:a16="http://schemas.microsoft.com/office/drawing/2014/main" id="{B4536EC8-85CD-F6E2-C989-BF2C32BF25FF}"/>
              </a:ext>
            </a:extLst>
          </p:cNvPr>
          <p:cNvGrpSpPr/>
          <p:nvPr/>
        </p:nvGrpSpPr>
        <p:grpSpPr>
          <a:xfrm>
            <a:off x="9319380" y="3708388"/>
            <a:ext cx="897657" cy="1423177"/>
            <a:chOff x="6718575" y="2318625"/>
            <a:chExt cx="256950" cy="407375"/>
          </a:xfrm>
          <a:solidFill>
            <a:schemeClr val="tx1"/>
          </a:solidFill>
        </p:grpSpPr>
        <p:sp>
          <p:nvSpPr>
            <p:cNvPr id="6" name="Google Shape;1294;p50">
              <a:extLst>
                <a:ext uri="{FF2B5EF4-FFF2-40B4-BE49-F238E27FC236}">
                  <a16:creationId xmlns:a16="http://schemas.microsoft.com/office/drawing/2014/main" id="{0C0B7EBF-2D75-3C82-4F21-E73E548E799D}"/>
                </a:ext>
              </a:extLst>
            </p:cNvPr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295;p50">
              <a:extLst>
                <a:ext uri="{FF2B5EF4-FFF2-40B4-BE49-F238E27FC236}">
                  <a16:creationId xmlns:a16="http://schemas.microsoft.com/office/drawing/2014/main" id="{FBF2D23A-C7BA-DB55-7DC5-EE6209660BEA}"/>
                </a:ext>
              </a:extLst>
            </p:cNvPr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296;p50">
              <a:extLst>
                <a:ext uri="{FF2B5EF4-FFF2-40B4-BE49-F238E27FC236}">
                  <a16:creationId xmlns:a16="http://schemas.microsoft.com/office/drawing/2014/main" id="{263ADD02-ED72-33DC-D550-817A16BFA47A}"/>
                </a:ext>
              </a:extLst>
            </p:cNvPr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297;p50">
              <a:extLst>
                <a:ext uri="{FF2B5EF4-FFF2-40B4-BE49-F238E27FC236}">
                  <a16:creationId xmlns:a16="http://schemas.microsoft.com/office/drawing/2014/main" id="{69AF05E3-2D1B-9635-1394-1AC1AA66E5E8}"/>
                </a:ext>
              </a:extLst>
            </p:cNvPr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298;p50">
              <a:extLst>
                <a:ext uri="{FF2B5EF4-FFF2-40B4-BE49-F238E27FC236}">
                  <a16:creationId xmlns:a16="http://schemas.microsoft.com/office/drawing/2014/main" id="{5D40EFE5-301E-E5EF-651E-EC6E97BE8A2D}"/>
                </a:ext>
              </a:extLst>
            </p:cNvPr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99;p50">
              <a:extLst>
                <a:ext uri="{FF2B5EF4-FFF2-40B4-BE49-F238E27FC236}">
                  <a16:creationId xmlns:a16="http://schemas.microsoft.com/office/drawing/2014/main" id="{066B7140-C0AD-1A3D-A1FC-5B8EC5B176AA}"/>
                </a:ext>
              </a:extLst>
            </p:cNvPr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00;p50">
              <a:extLst>
                <a:ext uri="{FF2B5EF4-FFF2-40B4-BE49-F238E27FC236}">
                  <a16:creationId xmlns:a16="http://schemas.microsoft.com/office/drawing/2014/main" id="{48EE2DCB-AC76-80B7-B359-372D0ADB4D4A}"/>
                </a:ext>
              </a:extLst>
            </p:cNvPr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301;p50">
              <a:extLst>
                <a:ext uri="{FF2B5EF4-FFF2-40B4-BE49-F238E27FC236}">
                  <a16:creationId xmlns:a16="http://schemas.microsoft.com/office/drawing/2014/main" id="{FA0361D4-BA66-E21F-331F-15F9B599E9B5}"/>
                </a:ext>
              </a:extLst>
            </p:cNvPr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F6CAE9E-DF75-F16B-D16F-976A1E4C1D77}"/>
              </a:ext>
            </a:extLst>
          </p:cNvPr>
          <p:cNvGrpSpPr/>
          <p:nvPr/>
        </p:nvGrpSpPr>
        <p:grpSpPr>
          <a:xfrm>
            <a:off x="6770044" y="3176143"/>
            <a:ext cx="4608878" cy="2221461"/>
            <a:chOff x="8493051" y="1844637"/>
            <a:chExt cx="4191300" cy="2020187"/>
          </a:xfrm>
        </p:grpSpPr>
        <p:sp>
          <p:nvSpPr>
            <p:cNvPr id="9" name="Freeform: Shape 53">
              <a:extLst>
                <a:ext uri="{FF2B5EF4-FFF2-40B4-BE49-F238E27FC236}">
                  <a16:creationId xmlns:a16="http://schemas.microsoft.com/office/drawing/2014/main" id="{6323E42F-39F9-3691-A2CC-DDCBB4B0CF6D}"/>
                </a:ext>
              </a:extLst>
            </p:cNvPr>
            <p:cNvSpPr/>
            <p:nvPr/>
          </p:nvSpPr>
          <p:spPr>
            <a:xfrm rot="5400000">
              <a:off x="11136832" y="953525"/>
              <a:ext cx="493234" cy="2601804"/>
            </a:xfrm>
            <a:custGeom>
              <a:avLst/>
              <a:gdLst>
                <a:gd name="connsiteX0" fmla="*/ 0 w 493234"/>
                <a:gd name="connsiteY0" fmla="*/ 3128466 h 3128466"/>
                <a:gd name="connsiteX1" fmla="*/ 0 w 493234"/>
                <a:gd name="connsiteY1" fmla="*/ 594002 h 3128466"/>
                <a:gd name="connsiteX2" fmla="*/ 2 w 493234"/>
                <a:gd name="connsiteY2" fmla="*/ 594002 h 3128466"/>
                <a:gd name="connsiteX3" fmla="*/ 246618 w 493234"/>
                <a:gd name="connsiteY3" fmla="*/ 0 h 3128466"/>
                <a:gd name="connsiteX4" fmla="*/ 493234 w 493234"/>
                <a:gd name="connsiteY4" fmla="*/ 594002 h 3128466"/>
                <a:gd name="connsiteX5" fmla="*/ 493234 w 493234"/>
                <a:gd name="connsiteY5" fmla="*/ 594002 h 3128466"/>
                <a:gd name="connsiteX6" fmla="*/ 493234 w 493234"/>
                <a:gd name="connsiteY6" fmla="*/ 3128466 h 3128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3234" h="3128466">
                  <a:moveTo>
                    <a:pt x="0" y="3128466"/>
                  </a:moveTo>
                  <a:lnTo>
                    <a:pt x="0" y="594002"/>
                  </a:lnTo>
                  <a:lnTo>
                    <a:pt x="2" y="594002"/>
                  </a:lnTo>
                  <a:lnTo>
                    <a:pt x="246618" y="0"/>
                  </a:lnTo>
                  <a:lnTo>
                    <a:pt x="493234" y="594002"/>
                  </a:lnTo>
                  <a:lnTo>
                    <a:pt x="493234" y="594002"/>
                  </a:lnTo>
                  <a:lnTo>
                    <a:pt x="493234" y="312846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15" name="Freeform: Shape 54">
              <a:extLst>
                <a:ext uri="{FF2B5EF4-FFF2-40B4-BE49-F238E27FC236}">
                  <a16:creationId xmlns:a16="http://schemas.microsoft.com/office/drawing/2014/main" id="{B81B9A8C-65B3-B866-54E1-27D60DCB7194}"/>
                </a:ext>
              </a:extLst>
            </p:cNvPr>
            <p:cNvSpPr/>
            <p:nvPr/>
          </p:nvSpPr>
          <p:spPr>
            <a:xfrm rot="5400000">
              <a:off x="11136832" y="1592357"/>
              <a:ext cx="493234" cy="2601804"/>
            </a:xfrm>
            <a:custGeom>
              <a:avLst/>
              <a:gdLst>
                <a:gd name="connsiteX0" fmla="*/ 0 w 493234"/>
                <a:gd name="connsiteY0" fmla="*/ 3128466 h 3128466"/>
                <a:gd name="connsiteX1" fmla="*/ 0 w 493234"/>
                <a:gd name="connsiteY1" fmla="*/ 594002 h 3128466"/>
                <a:gd name="connsiteX2" fmla="*/ 2 w 493234"/>
                <a:gd name="connsiteY2" fmla="*/ 594002 h 3128466"/>
                <a:gd name="connsiteX3" fmla="*/ 246618 w 493234"/>
                <a:gd name="connsiteY3" fmla="*/ 0 h 3128466"/>
                <a:gd name="connsiteX4" fmla="*/ 493234 w 493234"/>
                <a:gd name="connsiteY4" fmla="*/ 594002 h 3128466"/>
                <a:gd name="connsiteX5" fmla="*/ 493234 w 493234"/>
                <a:gd name="connsiteY5" fmla="*/ 594002 h 3128466"/>
                <a:gd name="connsiteX6" fmla="*/ 493234 w 493234"/>
                <a:gd name="connsiteY6" fmla="*/ 3128466 h 3128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3234" h="3128466">
                  <a:moveTo>
                    <a:pt x="0" y="3128466"/>
                  </a:moveTo>
                  <a:lnTo>
                    <a:pt x="0" y="594002"/>
                  </a:lnTo>
                  <a:lnTo>
                    <a:pt x="2" y="594002"/>
                  </a:lnTo>
                  <a:lnTo>
                    <a:pt x="246618" y="0"/>
                  </a:lnTo>
                  <a:lnTo>
                    <a:pt x="493234" y="594002"/>
                  </a:lnTo>
                  <a:lnTo>
                    <a:pt x="493234" y="594002"/>
                  </a:lnTo>
                  <a:lnTo>
                    <a:pt x="493234" y="3128466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17" name="Freeform: Shape 55">
              <a:extLst>
                <a:ext uri="{FF2B5EF4-FFF2-40B4-BE49-F238E27FC236}">
                  <a16:creationId xmlns:a16="http://schemas.microsoft.com/office/drawing/2014/main" id="{E2373D40-3105-D650-ECB0-69850E731127}"/>
                </a:ext>
              </a:extLst>
            </p:cNvPr>
            <p:cNvSpPr/>
            <p:nvPr/>
          </p:nvSpPr>
          <p:spPr>
            <a:xfrm rot="5400000">
              <a:off x="11136832" y="2191171"/>
              <a:ext cx="493234" cy="2601804"/>
            </a:xfrm>
            <a:custGeom>
              <a:avLst/>
              <a:gdLst>
                <a:gd name="connsiteX0" fmla="*/ 0 w 493234"/>
                <a:gd name="connsiteY0" fmla="*/ 3128466 h 3128466"/>
                <a:gd name="connsiteX1" fmla="*/ 0 w 493234"/>
                <a:gd name="connsiteY1" fmla="*/ 594002 h 3128466"/>
                <a:gd name="connsiteX2" fmla="*/ 2 w 493234"/>
                <a:gd name="connsiteY2" fmla="*/ 594002 h 3128466"/>
                <a:gd name="connsiteX3" fmla="*/ 246618 w 493234"/>
                <a:gd name="connsiteY3" fmla="*/ 0 h 3128466"/>
                <a:gd name="connsiteX4" fmla="*/ 493234 w 493234"/>
                <a:gd name="connsiteY4" fmla="*/ 594002 h 3128466"/>
                <a:gd name="connsiteX5" fmla="*/ 493234 w 493234"/>
                <a:gd name="connsiteY5" fmla="*/ 594002 h 3128466"/>
                <a:gd name="connsiteX6" fmla="*/ 493234 w 493234"/>
                <a:gd name="connsiteY6" fmla="*/ 3128466 h 3128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3234" h="3128466">
                  <a:moveTo>
                    <a:pt x="0" y="3128466"/>
                  </a:moveTo>
                  <a:lnTo>
                    <a:pt x="0" y="594002"/>
                  </a:lnTo>
                  <a:lnTo>
                    <a:pt x="2" y="594002"/>
                  </a:lnTo>
                  <a:lnTo>
                    <a:pt x="246618" y="0"/>
                  </a:lnTo>
                  <a:lnTo>
                    <a:pt x="493234" y="594002"/>
                  </a:lnTo>
                  <a:lnTo>
                    <a:pt x="493234" y="594002"/>
                  </a:lnTo>
                  <a:lnTo>
                    <a:pt x="493234" y="3128466"/>
                  </a:lnTo>
                  <a:close/>
                </a:path>
              </a:pathLst>
            </a:custGeom>
            <a:solidFill>
              <a:srgbClr val="A7EA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20" name="Freeform: Shape 56">
              <a:extLst>
                <a:ext uri="{FF2B5EF4-FFF2-40B4-BE49-F238E27FC236}">
                  <a16:creationId xmlns:a16="http://schemas.microsoft.com/office/drawing/2014/main" id="{08DED620-BEFD-4895-F7F8-A1C036A4A4E7}"/>
                </a:ext>
              </a:extLst>
            </p:cNvPr>
            <p:cNvSpPr/>
            <p:nvPr/>
          </p:nvSpPr>
          <p:spPr>
            <a:xfrm flipH="1">
              <a:off x="9892417" y="2007811"/>
              <a:ext cx="743394" cy="493233"/>
            </a:xfrm>
            <a:custGeom>
              <a:avLst/>
              <a:gdLst>
                <a:gd name="connsiteX0" fmla="*/ 102783 w 743394"/>
                <a:gd name="connsiteY0" fmla="*/ 0 h 616688"/>
                <a:gd name="connsiteX1" fmla="*/ 640611 w 743394"/>
                <a:gd name="connsiteY1" fmla="*/ 0 h 616688"/>
                <a:gd name="connsiteX2" fmla="*/ 743394 w 743394"/>
                <a:gd name="connsiteY2" fmla="*/ 102783 h 616688"/>
                <a:gd name="connsiteX3" fmla="*/ 743394 w 743394"/>
                <a:gd name="connsiteY3" fmla="*/ 513905 h 616688"/>
                <a:gd name="connsiteX4" fmla="*/ 640611 w 743394"/>
                <a:gd name="connsiteY4" fmla="*/ 616688 h 616688"/>
                <a:gd name="connsiteX5" fmla="*/ 482897 w 743394"/>
                <a:gd name="connsiteY5" fmla="*/ 616688 h 616688"/>
                <a:gd name="connsiteX6" fmla="*/ 482897 w 743394"/>
                <a:gd name="connsiteY6" fmla="*/ 272160 h 616688"/>
                <a:gd name="connsiteX7" fmla="*/ 380114 w 743394"/>
                <a:gd name="connsiteY7" fmla="*/ 169377 h 616688"/>
                <a:gd name="connsiteX8" fmla="*/ 0 w 743394"/>
                <a:gd name="connsiteY8" fmla="*/ 169377 h 616688"/>
                <a:gd name="connsiteX9" fmla="*/ 0 w 743394"/>
                <a:gd name="connsiteY9" fmla="*/ 102783 h 616688"/>
                <a:gd name="connsiteX10" fmla="*/ 102783 w 743394"/>
                <a:gd name="connsiteY10" fmla="*/ 0 h 616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394" h="616688">
                  <a:moveTo>
                    <a:pt x="102783" y="0"/>
                  </a:moveTo>
                  <a:lnTo>
                    <a:pt x="640611" y="0"/>
                  </a:lnTo>
                  <a:cubicBezTo>
                    <a:pt x="697376" y="0"/>
                    <a:pt x="743394" y="46018"/>
                    <a:pt x="743394" y="102783"/>
                  </a:cubicBezTo>
                  <a:lnTo>
                    <a:pt x="743394" y="513905"/>
                  </a:lnTo>
                  <a:cubicBezTo>
                    <a:pt x="743394" y="570670"/>
                    <a:pt x="697376" y="616688"/>
                    <a:pt x="640611" y="616688"/>
                  </a:cubicBezTo>
                  <a:lnTo>
                    <a:pt x="482897" y="616688"/>
                  </a:lnTo>
                  <a:lnTo>
                    <a:pt x="482897" y="272160"/>
                  </a:lnTo>
                  <a:cubicBezTo>
                    <a:pt x="482897" y="215395"/>
                    <a:pt x="436879" y="169377"/>
                    <a:pt x="380114" y="169377"/>
                  </a:cubicBezTo>
                  <a:lnTo>
                    <a:pt x="0" y="169377"/>
                  </a:lnTo>
                  <a:lnTo>
                    <a:pt x="0" y="102783"/>
                  </a:lnTo>
                  <a:cubicBezTo>
                    <a:pt x="0" y="46018"/>
                    <a:pt x="46018" y="0"/>
                    <a:pt x="102783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21" name="Freeform: Shape 57">
              <a:extLst>
                <a:ext uri="{FF2B5EF4-FFF2-40B4-BE49-F238E27FC236}">
                  <a16:creationId xmlns:a16="http://schemas.microsoft.com/office/drawing/2014/main" id="{6C99EA6F-DBC3-DB5A-9302-D16E124C507C}"/>
                </a:ext>
              </a:extLst>
            </p:cNvPr>
            <p:cNvSpPr/>
            <p:nvPr/>
          </p:nvSpPr>
          <p:spPr>
            <a:xfrm>
              <a:off x="8503242" y="3202723"/>
              <a:ext cx="743394" cy="493233"/>
            </a:xfrm>
            <a:custGeom>
              <a:avLst/>
              <a:gdLst>
                <a:gd name="connsiteX0" fmla="*/ 102783 w 743394"/>
                <a:gd name="connsiteY0" fmla="*/ 0 h 616688"/>
                <a:gd name="connsiteX1" fmla="*/ 640611 w 743394"/>
                <a:gd name="connsiteY1" fmla="*/ 0 h 616688"/>
                <a:gd name="connsiteX2" fmla="*/ 743394 w 743394"/>
                <a:gd name="connsiteY2" fmla="*/ 102783 h 616688"/>
                <a:gd name="connsiteX3" fmla="*/ 743394 w 743394"/>
                <a:gd name="connsiteY3" fmla="*/ 513905 h 616688"/>
                <a:gd name="connsiteX4" fmla="*/ 640611 w 743394"/>
                <a:gd name="connsiteY4" fmla="*/ 616688 h 616688"/>
                <a:gd name="connsiteX5" fmla="*/ 482897 w 743394"/>
                <a:gd name="connsiteY5" fmla="*/ 616688 h 616688"/>
                <a:gd name="connsiteX6" fmla="*/ 482897 w 743394"/>
                <a:gd name="connsiteY6" fmla="*/ 272160 h 616688"/>
                <a:gd name="connsiteX7" fmla="*/ 380114 w 743394"/>
                <a:gd name="connsiteY7" fmla="*/ 169377 h 616688"/>
                <a:gd name="connsiteX8" fmla="*/ 0 w 743394"/>
                <a:gd name="connsiteY8" fmla="*/ 169377 h 616688"/>
                <a:gd name="connsiteX9" fmla="*/ 0 w 743394"/>
                <a:gd name="connsiteY9" fmla="*/ 102783 h 616688"/>
                <a:gd name="connsiteX10" fmla="*/ 102783 w 743394"/>
                <a:gd name="connsiteY10" fmla="*/ 0 h 616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394" h="616688">
                  <a:moveTo>
                    <a:pt x="102783" y="0"/>
                  </a:moveTo>
                  <a:lnTo>
                    <a:pt x="640611" y="0"/>
                  </a:lnTo>
                  <a:cubicBezTo>
                    <a:pt x="697376" y="0"/>
                    <a:pt x="743394" y="46018"/>
                    <a:pt x="743394" y="102783"/>
                  </a:cubicBezTo>
                  <a:lnTo>
                    <a:pt x="743394" y="513905"/>
                  </a:lnTo>
                  <a:cubicBezTo>
                    <a:pt x="743394" y="570670"/>
                    <a:pt x="697376" y="616688"/>
                    <a:pt x="640611" y="616688"/>
                  </a:cubicBezTo>
                  <a:lnTo>
                    <a:pt x="482897" y="616688"/>
                  </a:lnTo>
                  <a:lnTo>
                    <a:pt x="482897" y="272160"/>
                  </a:lnTo>
                  <a:cubicBezTo>
                    <a:pt x="482897" y="215395"/>
                    <a:pt x="436879" y="169377"/>
                    <a:pt x="380114" y="169377"/>
                  </a:cubicBezTo>
                  <a:lnTo>
                    <a:pt x="0" y="169377"/>
                  </a:lnTo>
                  <a:lnTo>
                    <a:pt x="0" y="102783"/>
                  </a:lnTo>
                  <a:cubicBezTo>
                    <a:pt x="0" y="46018"/>
                    <a:pt x="46018" y="0"/>
                    <a:pt x="102783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22" name="Freeform: Shape 58">
              <a:extLst>
                <a:ext uri="{FF2B5EF4-FFF2-40B4-BE49-F238E27FC236}">
                  <a16:creationId xmlns:a16="http://schemas.microsoft.com/office/drawing/2014/main" id="{1CF7CA24-441B-6071-BB2D-2DCB9C79AED8}"/>
                </a:ext>
              </a:extLst>
            </p:cNvPr>
            <p:cNvSpPr/>
            <p:nvPr/>
          </p:nvSpPr>
          <p:spPr>
            <a:xfrm>
              <a:off x="8493051" y="2605267"/>
              <a:ext cx="743394" cy="493233"/>
            </a:xfrm>
            <a:custGeom>
              <a:avLst/>
              <a:gdLst>
                <a:gd name="connsiteX0" fmla="*/ 102783 w 743394"/>
                <a:gd name="connsiteY0" fmla="*/ 0 h 616688"/>
                <a:gd name="connsiteX1" fmla="*/ 640611 w 743394"/>
                <a:gd name="connsiteY1" fmla="*/ 0 h 616688"/>
                <a:gd name="connsiteX2" fmla="*/ 743394 w 743394"/>
                <a:gd name="connsiteY2" fmla="*/ 102783 h 616688"/>
                <a:gd name="connsiteX3" fmla="*/ 743394 w 743394"/>
                <a:gd name="connsiteY3" fmla="*/ 513905 h 616688"/>
                <a:gd name="connsiteX4" fmla="*/ 640611 w 743394"/>
                <a:gd name="connsiteY4" fmla="*/ 616688 h 616688"/>
                <a:gd name="connsiteX5" fmla="*/ 482897 w 743394"/>
                <a:gd name="connsiteY5" fmla="*/ 616688 h 616688"/>
                <a:gd name="connsiteX6" fmla="*/ 482897 w 743394"/>
                <a:gd name="connsiteY6" fmla="*/ 272160 h 616688"/>
                <a:gd name="connsiteX7" fmla="*/ 380114 w 743394"/>
                <a:gd name="connsiteY7" fmla="*/ 169377 h 616688"/>
                <a:gd name="connsiteX8" fmla="*/ 0 w 743394"/>
                <a:gd name="connsiteY8" fmla="*/ 169377 h 616688"/>
                <a:gd name="connsiteX9" fmla="*/ 0 w 743394"/>
                <a:gd name="connsiteY9" fmla="*/ 102783 h 616688"/>
                <a:gd name="connsiteX10" fmla="*/ 102783 w 743394"/>
                <a:gd name="connsiteY10" fmla="*/ 0 h 616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394" h="616688">
                  <a:moveTo>
                    <a:pt x="102783" y="0"/>
                  </a:moveTo>
                  <a:lnTo>
                    <a:pt x="640611" y="0"/>
                  </a:lnTo>
                  <a:cubicBezTo>
                    <a:pt x="697376" y="0"/>
                    <a:pt x="743394" y="46018"/>
                    <a:pt x="743394" y="102783"/>
                  </a:cubicBezTo>
                  <a:lnTo>
                    <a:pt x="743394" y="513905"/>
                  </a:lnTo>
                  <a:cubicBezTo>
                    <a:pt x="743394" y="570670"/>
                    <a:pt x="697376" y="616688"/>
                    <a:pt x="640611" y="616688"/>
                  </a:cubicBezTo>
                  <a:lnTo>
                    <a:pt x="482897" y="616688"/>
                  </a:lnTo>
                  <a:lnTo>
                    <a:pt x="482897" y="272160"/>
                  </a:lnTo>
                  <a:cubicBezTo>
                    <a:pt x="482897" y="215395"/>
                    <a:pt x="436879" y="169377"/>
                    <a:pt x="380114" y="169377"/>
                  </a:cubicBezTo>
                  <a:lnTo>
                    <a:pt x="0" y="169377"/>
                  </a:lnTo>
                  <a:lnTo>
                    <a:pt x="0" y="102783"/>
                  </a:lnTo>
                  <a:cubicBezTo>
                    <a:pt x="0" y="46018"/>
                    <a:pt x="46018" y="0"/>
                    <a:pt x="102783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23" name="Freeform: Shape 61">
              <a:extLst>
                <a:ext uri="{FF2B5EF4-FFF2-40B4-BE49-F238E27FC236}">
                  <a16:creationId xmlns:a16="http://schemas.microsoft.com/office/drawing/2014/main" id="{808691A0-9277-D122-2BA2-378DE090DBB6}"/>
                </a:ext>
              </a:extLst>
            </p:cNvPr>
            <p:cNvSpPr/>
            <p:nvPr/>
          </p:nvSpPr>
          <p:spPr>
            <a:xfrm flipH="1">
              <a:off x="9892417" y="3245457"/>
              <a:ext cx="743394" cy="493233"/>
            </a:xfrm>
            <a:custGeom>
              <a:avLst/>
              <a:gdLst>
                <a:gd name="connsiteX0" fmla="*/ 102783 w 743394"/>
                <a:gd name="connsiteY0" fmla="*/ 0 h 616688"/>
                <a:gd name="connsiteX1" fmla="*/ 640611 w 743394"/>
                <a:gd name="connsiteY1" fmla="*/ 0 h 616688"/>
                <a:gd name="connsiteX2" fmla="*/ 743394 w 743394"/>
                <a:gd name="connsiteY2" fmla="*/ 102783 h 616688"/>
                <a:gd name="connsiteX3" fmla="*/ 743394 w 743394"/>
                <a:gd name="connsiteY3" fmla="*/ 513905 h 616688"/>
                <a:gd name="connsiteX4" fmla="*/ 640611 w 743394"/>
                <a:gd name="connsiteY4" fmla="*/ 616688 h 616688"/>
                <a:gd name="connsiteX5" fmla="*/ 482897 w 743394"/>
                <a:gd name="connsiteY5" fmla="*/ 616688 h 616688"/>
                <a:gd name="connsiteX6" fmla="*/ 482897 w 743394"/>
                <a:gd name="connsiteY6" fmla="*/ 272160 h 616688"/>
                <a:gd name="connsiteX7" fmla="*/ 380114 w 743394"/>
                <a:gd name="connsiteY7" fmla="*/ 169377 h 616688"/>
                <a:gd name="connsiteX8" fmla="*/ 0 w 743394"/>
                <a:gd name="connsiteY8" fmla="*/ 169377 h 616688"/>
                <a:gd name="connsiteX9" fmla="*/ 0 w 743394"/>
                <a:gd name="connsiteY9" fmla="*/ 102783 h 616688"/>
                <a:gd name="connsiteX10" fmla="*/ 102783 w 743394"/>
                <a:gd name="connsiteY10" fmla="*/ 0 h 616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394" h="616688">
                  <a:moveTo>
                    <a:pt x="102783" y="0"/>
                  </a:moveTo>
                  <a:lnTo>
                    <a:pt x="640611" y="0"/>
                  </a:lnTo>
                  <a:cubicBezTo>
                    <a:pt x="697376" y="0"/>
                    <a:pt x="743394" y="46018"/>
                    <a:pt x="743394" y="102783"/>
                  </a:cubicBezTo>
                  <a:lnTo>
                    <a:pt x="743394" y="513905"/>
                  </a:lnTo>
                  <a:cubicBezTo>
                    <a:pt x="743394" y="570670"/>
                    <a:pt x="697376" y="616688"/>
                    <a:pt x="640611" y="616688"/>
                  </a:cubicBezTo>
                  <a:lnTo>
                    <a:pt x="482897" y="616688"/>
                  </a:lnTo>
                  <a:lnTo>
                    <a:pt x="482897" y="272160"/>
                  </a:lnTo>
                  <a:cubicBezTo>
                    <a:pt x="482897" y="215395"/>
                    <a:pt x="436879" y="169377"/>
                    <a:pt x="380114" y="169377"/>
                  </a:cubicBezTo>
                  <a:lnTo>
                    <a:pt x="0" y="169377"/>
                  </a:lnTo>
                  <a:lnTo>
                    <a:pt x="0" y="102783"/>
                  </a:lnTo>
                  <a:cubicBezTo>
                    <a:pt x="0" y="46018"/>
                    <a:pt x="46018" y="0"/>
                    <a:pt x="102783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24" name="Freeform: Shape 62">
              <a:extLst>
                <a:ext uri="{FF2B5EF4-FFF2-40B4-BE49-F238E27FC236}">
                  <a16:creationId xmlns:a16="http://schemas.microsoft.com/office/drawing/2014/main" id="{2BDFB13B-3397-E1FB-2C5A-F6851D7ED95E}"/>
                </a:ext>
              </a:extLst>
            </p:cNvPr>
            <p:cNvSpPr/>
            <p:nvPr/>
          </p:nvSpPr>
          <p:spPr>
            <a:xfrm flipH="1">
              <a:off x="9883555" y="2646643"/>
              <a:ext cx="743394" cy="493233"/>
            </a:xfrm>
            <a:custGeom>
              <a:avLst/>
              <a:gdLst>
                <a:gd name="connsiteX0" fmla="*/ 102783 w 743394"/>
                <a:gd name="connsiteY0" fmla="*/ 0 h 616688"/>
                <a:gd name="connsiteX1" fmla="*/ 640611 w 743394"/>
                <a:gd name="connsiteY1" fmla="*/ 0 h 616688"/>
                <a:gd name="connsiteX2" fmla="*/ 743394 w 743394"/>
                <a:gd name="connsiteY2" fmla="*/ 102783 h 616688"/>
                <a:gd name="connsiteX3" fmla="*/ 743394 w 743394"/>
                <a:gd name="connsiteY3" fmla="*/ 513905 h 616688"/>
                <a:gd name="connsiteX4" fmla="*/ 640611 w 743394"/>
                <a:gd name="connsiteY4" fmla="*/ 616688 h 616688"/>
                <a:gd name="connsiteX5" fmla="*/ 482897 w 743394"/>
                <a:gd name="connsiteY5" fmla="*/ 616688 h 616688"/>
                <a:gd name="connsiteX6" fmla="*/ 482897 w 743394"/>
                <a:gd name="connsiteY6" fmla="*/ 272160 h 616688"/>
                <a:gd name="connsiteX7" fmla="*/ 380114 w 743394"/>
                <a:gd name="connsiteY7" fmla="*/ 169377 h 616688"/>
                <a:gd name="connsiteX8" fmla="*/ 0 w 743394"/>
                <a:gd name="connsiteY8" fmla="*/ 169377 h 616688"/>
                <a:gd name="connsiteX9" fmla="*/ 0 w 743394"/>
                <a:gd name="connsiteY9" fmla="*/ 102783 h 616688"/>
                <a:gd name="connsiteX10" fmla="*/ 102783 w 743394"/>
                <a:gd name="connsiteY10" fmla="*/ 0 h 616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394" h="616688">
                  <a:moveTo>
                    <a:pt x="102783" y="0"/>
                  </a:moveTo>
                  <a:lnTo>
                    <a:pt x="640611" y="0"/>
                  </a:lnTo>
                  <a:cubicBezTo>
                    <a:pt x="697376" y="0"/>
                    <a:pt x="743394" y="46018"/>
                    <a:pt x="743394" y="102783"/>
                  </a:cubicBezTo>
                  <a:lnTo>
                    <a:pt x="743394" y="513905"/>
                  </a:lnTo>
                  <a:cubicBezTo>
                    <a:pt x="743394" y="570670"/>
                    <a:pt x="697376" y="616688"/>
                    <a:pt x="640611" y="616688"/>
                  </a:cubicBezTo>
                  <a:lnTo>
                    <a:pt x="482897" y="616688"/>
                  </a:lnTo>
                  <a:lnTo>
                    <a:pt x="482897" y="272160"/>
                  </a:lnTo>
                  <a:cubicBezTo>
                    <a:pt x="482897" y="215395"/>
                    <a:pt x="436879" y="169377"/>
                    <a:pt x="380114" y="169377"/>
                  </a:cubicBezTo>
                  <a:lnTo>
                    <a:pt x="0" y="169377"/>
                  </a:lnTo>
                  <a:lnTo>
                    <a:pt x="0" y="102783"/>
                  </a:lnTo>
                  <a:cubicBezTo>
                    <a:pt x="0" y="46018"/>
                    <a:pt x="46018" y="0"/>
                    <a:pt x="102783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25" name="Freeform: Shape 67">
              <a:extLst>
                <a:ext uri="{FF2B5EF4-FFF2-40B4-BE49-F238E27FC236}">
                  <a16:creationId xmlns:a16="http://schemas.microsoft.com/office/drawing/2014/main" id="{3269F392-E419-F8BF-95ED-E1508D54954E}"/>
                </a:ext>
              </a:extLst>
            </p:cNvPr>
            <p:cNvSpPr/>
            <p:nvPr/>
          </p:nvSpPr>
          <p:spPr>
            <a:xfrm>
              <a:off x="8494380" y="2007811"/>
              <a:ext cx="743394" cy="493233"/>
            </a:xfrm>
            <a:custGeom>
              <a:avLst/>
              <a:gdLst>
                <a:gd name="connsiteX0" fmla="*/ 102783 w 743394"/>
                <a:gd name="connsiteY0" fmla="*/ 0 h 616688"/>
                <a:gd name="connsiteX1" fmla="*/ 640611 w 743394"/>
                <a:gd name="connsiteY1" fmla="*/ 0 h 616688"/>
                <a:gd name="connsiteX2" fmla="*/ 743394 w 743394"/>
                <a:gd name="connsiteY2" fmla="*/ 102783 h 616688"/>
                <a:gd name="connsiteX3" fmla="*/ 743394 w 743394"/>
                <a:gd name="connsiteY3" fmla="*/ 513905 h 616688"/>
                <a:gd name="connsiteX4" fmla="*/ 640611 w 743394"/>
                <a:gd name="connsiteY4" fmla="*/ 616688 h 616688"/>
                <a:gd name="connsiteX5" fmla="*/ 482897 w 743394"/>
                <a:gd name="connsiteY5" fmla="*/ 616688 h 616688"/>
                <a:gd name="connsiteX6" fmla="*/ 482897 w 743394"/>
                <a:gd name="connsiteY6" fmla="*/ 272160 h 616688"/>
                <a:gd name="connsiteX7" fmla="*/ 380114 w 743394"/>
                <a:gd name="connsiteY7" fmla="*/ 169377 h 616688"/>
                <a:gd name="connsiteX8" fmla="*/ 0 w 743394"/>
                <a:gd name="connsiteY8" fmla="*/ 169377 h 616688"/>
                <a:gd name="connsiteX9" fmla="*/ 0 w 743394"/>
                <a:gd name="connsiteY9" fmla="*/ 102783 h 616688"/>
                <a:gd name="connsiteX10" fmla="*/ 102783 w 743394"/>
                <a:gd name="connsiteY10" fmla="*/ 0 h 616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394" h="616688">
                  <a:moveTo>
                    <a:pt x="102783" y="0"/>
                  </a:moveTo>
                  <a:lnTo>
                    <a:pt x="640611" y="0"/>
                  </a:lnTo>
                  <a:cubicBezTo>
                    <a:pt x="697376" y="0"/>
                    <a:pt x="743394" y="46018"/>
                    <a:pt x="743394" y="102783"/>
                  </a:cubicBezTo>
                  <a:lnTo>
                    <a:pt x="743394" y="513905"/>
                  </a:lnTo>
                  <a:cubicBezTo>
                    <a:pt x="743394" y="570670"/>
                    <a:pt x="697376" y="616688"/>
                    <a:pt x="640611" y="616688"/>
                  </a:cubicBezTo>
                  <a:lnTo>
                    <a:pt x="482897" y="616688"/>
                  </a:lnTo>
                  <a:lnTo>
                    <a:pt x="482897" y="272160"/>
                  </a:lnTo>
                  <a:cubicBezTo>
                    <a:pt x="482897" y="215395"/>
                    <a:pt x="436879" y="169377"/>
                    <a:pt x="380114" y="169377"/>
                  </a:cubicBezTo>
                  <a:lnTo>
                    <a:pt x="0" y="169377"/>
                  </a:lnTo>
                  <a:lnTo>
                    <a:pt x="0" y="102783"/>
                  </a:lnTo>
                  <a:cubicBezTo>
                    <a:pt x="0" y="46018"/>
                    <a:pt x="46018" y="0"/>
                    <a:pt x="102783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1814A034-E711-BAE1-331F-4FBDD8360781}"/>
                </a:ext>
              </a:extLst>
            </p:cNvPr>
            <p:cNvSpPr/>
            <p:nvPr/>
          </p:nvSpPr>
          <p:spPr>
            <a:xfrm>
              <a:off x="9047644" y="1844637"/>
              <a:ext cx="1034903" cy="2020187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796F7B4E-4B06-5D7A-6F21-DEA2C00C6679}"/>
                </a:ext>
              </a:extLst>
            </p:cNvPr>
            <p:cNvSpPr/>
            <p:nvPr/>
          </p:nvSpPr>
          <p:spPr>
            <a:xfrm>
              <a:off x="9107895" y="1902230"/>
              <a:ext cx="914400" cy="190500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E8BA08A-4A26-A41E-E2BD-6DE0A3051D90}"/>
                </a:ext>
              </a:extLst>
            </p:cNvPr>
            <p:cNvSpPr/>
            <p:nvPr/>
          </p:nvSpPr>
          <p:spPr>
            <a:xfrm>
              <a:off x="9318478" y="2009611"/>
              <a:ext cx="493233" cy="49323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7EEA24CA-10DD-2CF5-270A-E0E058560633}"/>
                </a:ext>
              </a:extLst>
            </p:cNvPr>
            <p:cNvSpPr/>
            <p:nvPr/>
          </p:nvSpPr>
          <p:spPr>
            <a:xfrm>
              <a:off x="9308217" y="2587053"/>
              <a:ext cx="493233" cy="493233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7E4C470A-3597-CCB0-BA1B-7FAB8B3AEB9C}"/>
                </a:ext>
              </a:extLst>
            </p:cNvPr>
            <p:cNvSpPr/>
            <p:nvPr/>
          </p:nvSpPr>
          <p:spPr>
            <a:xfrm>
              <a:off x="9308217" y="3164494"/>
              <a:ext cx="493233" cy="493233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31" name="Moon 30">
              <a:extLst>
                <a:ext uri="{FF2B5EF4-FFF2-40B4-BE49-F238E27FC236}">
                  <a16:creationId xmlns:a16="http://schemas.microsoft.com/office/drawing/2014/main" id="{A4BDD432-4A3D-F652-737C-9CCF9D6A8B6F}"/>
                </a:ext>
              </a:extLst>
            </p:cNvPr>
            <p:cNvSpPr/>
            <p:nvPr/>
          </p:nvSpPr>
          <p:spPr>
            <a:xfrm>
              <a:off x="9365077" y="2068005"/>
              <a:ext cx="134944" cy="349020"/>
            </a:xfrm>
            <a:prstGeom prst="moon">
              <a:avLst>
                <a:gd name="adj" fmla="val 1251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32" name="Moon 31">
              <a:extLst>
                <a:ext uri="{FF2B5EF4-FFF2-40B4-BE49-F238E27FC236}">
                  <a16:creationId xmlns:a16="http://schemas.microsoft.com/office/drawing/2014/main" id="{61C72047-BA1E-5935-AD57-C686DF3CB6CF}"/>
                </a:ext>
              </a:extLst>
            </p:cNvPr>
            <p:cNvSpPr/>
            <p:nvPr/>
          </p:nvSpPr>
          <p:spPr>
            <a:xfrm>
              <a:off x="9360877" y="2654170"/>
              <a:ext cx="134944" cy="349020"/>
            </a:xfrm>
            <a:prstGeom prst="moon">
              <a:avLst>
                <a:gd name="adj" fmla="val 1251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33" name="Moon 32">
              <a:extLst>
                <a:ext uri="{FF2B5EF4-FFF2-40B4-BE49-F238E27FC236}">
                  <a16:creationId xmlns:a16="http://schemas.microsoft.com/office/drawing/2014/main" id="{44DEF7C0-9AAC-C10E-FDD4-2978AE8CFC49}"/>
                </a:ext>
              </a:extLst>
            </p:cNvPr>
            <p:cNvSpPr/>
            <p:nvPr/>
          </p:nvSpPr>
          <p:spPr>
            <a:xfrm>
              <a:off x="9360598" y="3236600"/>
              <a:ext cx="134944" cy="349020"/>
            </a:xfrm>
            <a:prstGeom prst="moon">
              <a:avLst>
                <a:gd name="adj" fmla="val 1251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34" name="TextBox 19">
              <a:extLst>
                <a:ext uri="{FF2B5EF4-FFF2-40B4-BE49-F238E27FC236}">
                  <a16:creationId xmlns:a16="http://schemas.microsoft.com/office/drawing/2014/main" id="{529BE329-5118-94F8-145D-DD1044016462}"/>
                </a:ext>
              </a:extLst>
            </p:cNvPr>
            <p:cNvSpPr txBox="1"/>
            <p:nvPr/>
          </p:nvSpPr>
          <p:spPr>
            <a:xfrm>
              <a:off x="10163251" y="2131712"/>
              <a:ext cx="2065666" cy="2798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400">
                  <a:latin typeface="Century Gothic" panose="020B0502020202020204" pitchFamily="34" charset="0"/>
                </a:rPr>
                <a:t>I need more help</a:t>
              </a:r>
            </a:p>
          </p:txBody>
        </p:sp>
        <p:sp>
          <p:nvSpPr>
            <p:cNvPr id="35" name="TextBox 20">
              <a:extLst>
                <a:ext uri="{FF2B5EF4-FFF2-40B4-BE49-F238E27FC236}">
                  <a16:creationId xmlns:a16="http://schemas.microsoft.com/office/drawing/2014/main" id="{091BC28B-8057-68F4-F595-8C4FE9F5974F}"/>
                </a:ext>
              </a:extLst>
            </p:cNvPr>
            <p:cNvSpPr txBox="1"/>
            <p:nvPr/>
          </p:nvSpPr>
          <p:spPr>
            <a:xfrm>
              <a:off x="10163251" y="2799204"/>
              <a:ext cx="2419638" cy="2798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400">
                  <a:latin typeface="Century Gothic" panose="020B0502020202020204" pitchFamily="34" charset="0"/>
                </a:rPr>
                <a:t>I am getting there</a:t>
              </a:r>
            </a:p>
          </p:txBody>
        </p:sp>
        <p:sp>
          <p:nvSpPr>
            <p:cNvPr id="36" name="TextBox 21">
              <a:extLst>
                <a:ext uri="{FF2B5EF4-FFF2-40B4-BE49-F238E27FC236}">
                  <a16:creationId xmlns:a16="http://schemas.microsoft.com/office/drawing/2014/main" id="{2A0F9DAD-2DCE-3CE2-2A56-837D2E4FFD1C}"/>
                </a:ext>
              </a:extLst>
            </p:cNvPr>
            <p:cNvSpPr txBox="1"/>
            <p:nvPr/>
          </p:nvSpPr>
          <p:spPr>
            <a:xfrm>
              <a:off x="10156244" y="3389446"/>
              <a:ext cx="2065666" cy="2798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400">
                  <a:latin typeface="Century Gothic" panose="020B0502020202020204" pitchFamily="34" charset="0"/>
                </a:rPr>
                <a:t>I can do this</a:t>
              </a:r>
            </a:p>
          </p:txBody>
        </p:sp>
      </p:grpSp>
      <p:sp>
        <p:nvSpPr>
          <p:cNvPr id="39" name="Oval 38">
            <a:extLst>
              <a:ext uri="{FF2B5EF4-FFF2-40B4-BE49-F238E27FC236}">
                <a16:creationId xmlns:a16="http://schemas.microsoft.com/office/drawing/2014/main" id="{66854501-0E21-A3B3-3956-8806B96DE3B0}"/>
              </a:ext>
            </a:extLst>
          </p:cNvPr>
          <p:cNvSpPr/>
          <p:nvPr/>
        </p:nvSpPr>
        <p:spPr>
          <a:xfrm>
            <a:off x="5070715" y="449842"/>
            <a:ext cx="914303" cy="914303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pic>
        <p:nvPicPr>
          <p:cNvPr id="38" name="Graphic 37" descr="Clipboard Ticked with solid fill">
            <a:extLst>
              <a:ext uri="{FF2B5EF4-FFF2-40B4-BE49-F238E27FC236}">
                <a16:creationId xmlns:a16="http://schemas.microsoft.com/office/drawing/2014/main" id="{1A296A4D-F81A-9CDD-246A-E8439DE7F1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04700" y="532167"/>
            <a:ext cx="646331" cy="64633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66891C8-10DD-E4D2-23C7-B01811E160F4}"/>
              </a:ext>
            </a:extLst>
          </p:cNvPr>
          <p:cNvSpPr txBox="1"/>
          <p:nvPr/>
        </p:nvSpPr>
        <p:spPr>
          <a:xfrm>
            <a:off x="620073" y="1460396"/>
            <a:ext cx="10882902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 rtl="0" fontAlgn="base"/>
            <a:r>
              <a:rPr lang="en-GB" sz="2400" b="0" i="0" u="none" strike="noStrike" dirty="0">
                <a:solidFill>
                  <a:srgbClr val="404040"/>
                </a:solidFill>
                <a:effectLst/>
                <a:latin typeface="Century Gothic" panose="020B0502020202020204" pitchFamily="34" charset="0"/>
              </a:rPr>
              <a:t>We will know if we have been successful if we can</a:t>
            </a:r>
          </a:p>
          <a:p>
            <a:pPr algn="l" rtl="0" fontAlgn="base"/>
            <a:endParaRPr lang="en-GB" sz="2400" dirty="0">
              <a:solidFill>
                <a:srgbClr val="404040"/>
              </a:solidFill>
              <a:latin typeface="Century Gothic" panose="020B0502020202020204" pitchFamily="34" charset="0"/>
            </a:endParaRPr>
          </a:p>
          <a:p>
            <a:r>
              <a:rPr lang="en-GB" sz="2400" dirty="0">
                <a:solidFill>
                  <a:srgbClr val="191919"/>
                </a:solidFill>
                <a:latin typeface="Century Gothic"/>
                <a:cs typeface="Segoe UI"/>
              </a:rPr>
              <a:t>•</a:t>
            </a:r>
            <a:r>
              <a:rPr lang="en-GB" sz="2400" b="1" dirty="0">
                <a:solidFill>
                  <a:srgbClr val="191919"/>
                </a:solidFill>
                <a:latin typeface="Century Gothic"/>
                <a:cs typeface="Segoe UI"/>
              </a:rPr>
              <a:t>Identify </a:t>
            </a:r>
            <a:r>
              <a:rPr lang="en-GB" sz="2400" dirty="0">
                <a:solidFill>
                  <a:srgbClr val="191919"/>
                </a:solidFill>
                <a:latin typeface="Century Gothic"/>
                <a:cs typeface="Segoe UI"/>
              </a:rPr>
              <a:t>phonemes.</a:t>
            </a:r>
            <a:endParaRPr lang="en-US" sz="2400" dirty="0">
              <a:solidFill>
                <a:srgbClr val="191919"/>
              </a:solidFill>
              <a:latin typeface="Century Gothic"/>
              <a:cs typeface="Segoe UI"/>
            </a:endParaRPr>
          </a:p>
          <a:p>
            <a:r>
              <a:rPr lang="en-GB" sz="2400" dirty="0">
                <a:solidFill>
                  <a:srgbClr val="191919"/>
                </a:solidFill>
                <a:latin typeface="Century Gothic"/>
                <a:cs typeface="Segoe UI"/>
              </a:rPr>
              <a:t>•</a:t>
            </a:r>
            <a:r>
              <a:rPr lang="en-GB" sz="2400" b="1" dirty="0">
                <a:solidFill>
                  <a:srgbClr val="191919"/>
                </a:solidFill>
                <a:latin typeface="Century Gothic"/>
                <a:cs typeface="Segoe UI"/>
              </a:rPr>
              <a:t>Blend </a:t>
            </a:r>
            <a:r>
              <a:rPr lang="en-GB" sz="2400" dirty="0">
                <a:solidFill>
                  <a:srgbClr val="191919"/>
                </a:solidFill>
                <a:latin typeface="Century Gothic"/>
                <a:cs typeface="Segoe UI"/>
              </a:rPr>
              <a:t>the sounds together.</a:t>
            </a:r>
            <a:endParaRPr lang="en-US" sz="2400" dirty="0">
              <a:solidFill>
                <a:srgbClr val="191919"/>
              </a:solidFill>
              <a:latin typeface="Century Gothic"/>
              <a:cs typeface="Segoe UI"/>
            </a:endParaRPr>
          </a:p>
          <a:p>
            <a:r>
              <a:rPr lang="en-GB" sz="2400" dirty="0">
                <a:solidFill>
                  <a:srgbClr val="191919"/>
                </a:solidFill>
                <a:latin typeface="Century Gothic"/>
                <a:cs typeface="Segoe UI"/>
              </a:rPr>
              <a:t>•</a:t>
            </a:r>
            <a:r>
              <a:rPr lang="en-GB" sz="2400" b="1" dirty="0">
                <a:solidFill>
                  <a:srgbClr val="191919"/>
                </a:solidFill>
                <a:latin typeface="Century Gothic"/>
                <a:cs typeface="Segoe UI"/>
              </a:rPr>
              <a:t>Read </a:t>
            </a:r>
            <a:r>
              <a:rPr lang="en-GB" sz="2400" dirty="0">
                <a:solidFill>
                  <a:srgbClr val="191919"/>
                </a:solidFill>
                <a:latin typeface="Century Gothic"/>
                <a:cs typeface="Segoe UI"/>
              </a:rPr>
              <a:t>the word.</a:t>
            </a:r>
            <a:endParaRPr lang="en-US" sz="2400" dirty="0">
              <a:solidFill>
                <a:srgbClr val="191919"/>
              </a:solidFill>
              <a:latin typeface="Century Gothic"/>
              <a:cs typeface="Segoe UI"/>
            </a:endParaRP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159D39A4-5E1B-274B-0EBA-61BB763BD6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143" y="3285505"/>
            <a:ext cx="2188395" cy="218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8488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C0CB4FFD-1E60-750F-9F8C-2415D4F54D16}"/>
              </a:ext>
            </a:extLst>
          </p:cNvPr>
          <p:cNvGrpSpPr/>
          <p:nvPr/>
        </p:nvGrpSpPr>
        <p:grpSpPr>
          <a:xfrm flipH="1">
            <a:off x="593332" y="2729925"/>
            <a:ext cx="3346947" cy="3346947"/>
            <a:chOff x="6965725" y="2110610"/>
            <a:chExt cx="3002092" cy="3002092"/>
          </a:xfrm>
        </p:grpSpPr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433F9429-A1DA-7749-BB5A-FB0DFC3286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5725" y="2110610"/>
              <a:ext cx="3002092" cy="3002092"/>
            </a:xfrm>
            <a:prstGeom prst="rect">
              <a:avLst/>
            </a:prstGeom>
          </p:spPr>
        </p:pic>
        <p:pic>
          <p:nvPicPr>
            <p:cNvPr id="19" name="Picture 18" descr="Icon&#10;&#10;Description automatically generated">
              <a:extLst>
                <a:ext uri="{FF2B5EF4-FFF2-40B4-BE49-F238E27FC236}">
                  <a16:creationId xmlns:a16="http://schemas.microsoft.com/office/drawing/2014/main" id="{FB6D2622-20F3-DA56-E7A0-2153CFDEDD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73290" b="71554"/>
            <a:stretch/>
          </p:blipFill>
          <p:spPr>
            <a:xfrm>
              <a:off x="6965725" y="2110610"/>
              <a:ext cx="801862" cy="853971"/>
            </a:xfrm>
            <a:prstGeom prst="rect">
              <a:avLst/>
            </a:prstGeom>
          </p:spPr>
        </p:pic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96F3D3C-0733-9061-E08B-50D36E522BA5}"/>
              </a:ext>
            </a:extLst>
          </p:cNvPr>
          <p:cNvSpPr/>
          <p:nvPr/>
        </p:nvSpPr>
        <p:spPr>
          <a:xfrm>
            <a:off x="593332" y="658618"/>
            <a:ext cx="4934534" cy="519880"/>
          </a:xfrm>
          <a:prstGeom prst="roundRect">
            <a:avLst>
              <a:gd name="adj" fmla="val 39836"/>
            </a:avLst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216853A-0481-8497-1ED3-5A3F5437F3D5}"/>
              </a:ext>
            </a:extLst>
          </p:cNvPr>
          <p:cNvSpPr/>
          <p:nvPr/>
        </p:nvSpPr>
        <p:spPr>
          <a:xfrm>
            <a:off x="5233235" y="461406"/>
            <a:ext cx="914303" cy="914303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94386D-917A-B91F-4739-1981586999FF}"/>
              </a:ext>
            </a:extLst>
          </p:cNvPr>
          <p:cNvSpPr txBox="1"/>
          <p:nvPr/>
        </p:nvSpPr>
        <p:spPr>
          <a:xfrm>
            <a:off x="751704" y="612935"/>
            <a:ext cx="4657471" cy="61555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3400" b="1">
                <a:latin typeface="Century Gothic"/>
              </a:rPr>
              <a:t>Share your learning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ACD382-9C2B-34D5-F453-E0DA9D5AAFE7}"/>
              </a:ext>
            </a:extLst>
          </p:cNvPr>
          <p:cNvSpPr txBox="1"/>
          <p:nvPr/>
        </p:nvSpPr>
        <p:spPr>
          <a:xfrm>
            <a:off x="620073" y="1460396"/>
            <a:ext cx="10882902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0" i="0" u="none" strike="noStrike">
                <a:effectLst/>
                <a:latin typeface="Century Gothic" panose="020B0502020202020204" pitchFamily="34" charset="0"/>
              </a:rPr>
              <a:t>We </a:t>
            </a:r>
            <a:r>
              <a:rPr lang="en-US" sz="2400">
                <a:latin typeface="Century Gothic" panose="020B0502020202020204" pitchFamily="34" charset="0"/>
              </a:rPr>
              <a:t>love </a:t>
            </a:r>
            <a:r>
              <a:rPr lang="en-US" sz="2400" b="0" i="0" u="none" strike="noStrike">
                <a:effectLst/>
                <a:latin typeface="Century Gothic" panose="020B0502020202020204" pitchFamily="34" charset="0"/>
              </a:rPr>
              <a:t>to </a:t>
            </a:r>
            <a:r>
              <a:rPr lang="en-US" sz="2400">
                <a:latin typeface="Century Gothic" panose="020B0502020202020204" pitchFamily="34" charset="0"/>
              </a:rPr>
              <a:t>see you all taking part </a:t>
            </a:r>
            <a:r>
              <a:rPr lang="en-US" sz="2400" b="0" i="0" u="none" strike="noStrike">
                <a:effectLst/>
                <a:latin typeface="Century Gothic" panose="020B0502020202020204" pitchFamily="34" charset="0"/>
              </a:rPr>
              <a:t>in </a:t>
            </a:r>
            <a:r>
              <a:rPr lang="en-US" sz="2400">
                <a:latin typeface="Century Gothic" panose="020B0502020202020204" pitchFamily="34" charset="0"/>
              </a:rPr>
              <a:t>our lessons</a:t>
            </a:r>
            <a:r>
              <a:rPr lang="en-US" sz="2400" b="0" i="0" u="none" strike="noStrike">
                <a:effectLst/>
                <a:latin typeface="Century Gothic" panose="020B0502020202020204" pitchFamily="34" charset="0"/>
              </a:rPr>
              <a:t>.</a:t>
            </a:r>
            <a:r>
              <a:rPr lang="en-US" sz="2400">
                <a:latin typeface="Century Gothic" panose="020B0502020202020204" pitchFamily="34" charset="0"/>
              </a:rPr>
              <a:t> Remember to share your learning with us </a:t>
            </a:r>
            <a:r>
              <a:rPr lang="en-US" sz="2400" b="0" i="0" u="none" strike="noStrike">
                <a:effectLst/>
                <a:latin typeface="Century Gothic" panose="020B0502020202020204" pitchFamily="34" charset="0"/>
              </a:rPr>
              <a:t>on</a:t>
            </a:r>
            <a:r>
              <a:rPr lang="en-US" sz="2400">
                <a:latin typeface="Century Gothic" panose="020B0502020202020204" pitchFamily="34" charset="0"/>
              </a:rPr>
              <a:t> Twitter</a:t>
            </a:r>
            <a:r>
              <a:rPr lang="en-US" sz="2400" b="0" i="0" u="none" strike="noStrike">
                <a:effectLst/>
                <a:latin typeface="Century Gothic" panose="020B0502020202020204" pitchFamily="34" charset="0"/>
              </a:rPr>
              <a:t>.</a:t>
            </a:r>
            <a:endParaRPr lang="en-US">
              <a:latin typeface="Century Gothic" panose="020B0502020202020204" pitchFamily="34" charset="0"/>
            </a:endParaRPr>
          </a:p>
          <a:p>
            <a:pPr algn="l"/>
            <a:endParaRPr lang="en-US" sz="2400" b="0" i="0">
              <a:solidFill>
                <a:srgbClr val="404040"/>
              </a:solidFill>
              <a:effectLst/>
              <a:latin typeface="Century Gothic" panose="020B0502020202020204" pitchFamily="34" charset="0"/>
            </a:endParaRPr>
          </a:p>
        </p:txBody>
      </p:sp>
      <p:grpSp>
        <p:nvGrpSpPr>
          <p:cNvPr id="5" name="Google Shape;1293;p50">
            <a:extLst>
              <a:ext uri="{FF2B5EF4-FFF2-40B4-BE49-F238E27FC236}">
                <a16:creationId xmlns:a16="http://schemas.microsoft.com/office/drawing/2014/main" id="{B4536EC8-85CD-F6E2-C989-BF2C32BF25FF}"/>
              </a:ext>
            </a:extLst>
          </p:cNvPr>
          <p:cNvGrpSpPr/>
          <p:nvPr/>
        </p:nvGrpSpPr>
        <p:grpSpPr>
          <a:xfrm>
            <a:off x="9319380" y="3708388"/>
            <a:ext cx="897657" cy="1423177"/>
            <a:chOff x="6718575" y="2318625"/>
            <a:chExt cx="256950" cy="407375"/>
          </a:xfrm>
          <a:solidFill>
            <a:schemeClr val="tx1"/>
          </a:solidFill>
        </p:grpSpPr>
        <p:sp>
          <p:nvSpPr>
            <p:cNvPr id="6" name="Google Shape;1294;p50">
              <a:extLst>
                <a:ext uri="{FF2B5EF4-FFF2-40B4-BE49-F238E27FC236}">
                  <a16:creationId xmlns:a16="http://schemas.microsoft.com/office/drawing/2014/main" id="{0C0B7EBF-2D75-3C82-4F21-E73E548E799D}"/>
                </a:ext>
              </a:extLst>
            </p:cNvPr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295;p50">
              <a:extLst>
                <a:ext uri="{FF2B5EF4-FFF2-40B4-BE49-F238E27FC236}">
                  <a16:creationId xmlns:a16="http://schemas.microsoft.com/office/drawing/2014/main" id="{FBF2D23A-C7BA-DB55-7DC5-EE6209660BEA}"/>
                </a:ext>
              </a:extLst>
            </p:cNvPr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296;p50">
              <a:extLst>
                <a:ext uri="{FF2B5EF4-FFF2-40B4-BE49-F238E27FC236}">
                  <a16:creationId xmlns:a16="http://schemas.microsoft.com/office/drawing/2014/main" id="{263ADD02-ED72-33DC-D550-817A16BFA47A}"/>
                </a:ext>
              </a:extLst>
            </p:cNvPr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297;p50">
              <a:extLst>
                <a:ext uri="{FF2B5EF4-FFF2-40B4-BE49-F238E27FC236}">
                  <a16:creationId xmlns:a16="http://schemas.microsoft.com/office/drawing/2014/main" id="{69AF05E3-2D1B-9635-1394-1AC1AA66E5E8}"/>
                </a:ext>
              </a:extLst>
            </p:cNvPr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298;p50">
              <a:extLst>
                <a:ext uri="{FF2B5EF4-FFF2-40B4-BE49-F238E27FC236}">
                  <a16:creationId xmlns:a16="http://schemas.microsoft.com/office/drawing/2014/main" id="{5D40EFE5-301E-E5EF-651E-EC6E97BE8A2D}"/>
                </a:ext>
              </a:extLst>
            </p:cNvPr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99;p50">
              <a:extLst>
                <a:ext uri="{FF2B5EF4-FFF2-40B4-BE49-F238E27FC236}">
                  <a16:creationId xmlns:a16="http://schemas.microsoft.com/office/drawing/2014/main" id="{066B7140-C0AD-1A3D-A1FC-5B8EC5B176AA}"/>
                </a:ext>
              </a:extLst>
            </p:cNvPr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00;p50">
              <a:extLst>
                <a:ext uri="{FF2B5EF4-FFF2-40B4-BE49-F238E27FC236}">
                  <a16:creationId xmlns:a16="http://schemas.microsoft.com/office/drawing/2014/main" id="{48EE2DCB-AC76-80B7-B359-372D0ADB4D4A}"/>
                </a:ext>
              </a:extLst>
            </p:cNvPr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301;p50">
              <a:extLst>
                <a:ext uri="{FF2B5EF4-FFF2-40B4-BE49-F238E27FC236}">
                  <a16:creationId xmlns:a16="http://schemas.microsoft.com/office/drawing/2014/main" id="{FA0361D4-BA66-E21F-331F-15F9B599E9B5}"/>
                </a:ext>
              </a:extLst>
            </p:cNvPr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BB38745C-2095-7692-D10F-B6AF43AB6635}"/>
              </a:ext>
            </a:extLst>
          </p:cNvPr>
          <p:cNvSpPr txBox="1"/>
          <p:nvPr/>
        </p:nvSpPr>
        <p:spPr>
          <a:xfrm>
            <a:off x="3763617" y="3023704"/>
            <a:ext cx="4285287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200" b="1">
                <a:latin typeface="Century Gothic"/>
              </a:rPr>
              <a:t>@NLDigitalSchool</a:t>
            </a:r>
          </a:p>
          <a:p>
            <a:r>
              <a:rPr lang="en-GB" sz="3200" b="1">
                <a:latin typeface="Century Gothic"/>
              </a:rPr>
              <a:t>#NLVirtualClassroom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30CE733-FAD5-12B5-7DDA-217164A98D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7926" y="2620397"/>
            <a:ext cx="2223825" cy="222382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33B6102-3477-26E6-0E47-95CC4EFA06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9175" y="661490"/>
            <a:ext cx="536220" cy="53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8183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95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C4277C0-4D31-DEF1-557E-3B822A4626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58446" y="2616368"/>
            <a:ext cx="3475108" cy="16252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ADB1D3-CA80-C69C-0B4C-DB018CDB8E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155" y="6214836"/>
            <a:ext cx="2803984" cy="454552"/>
          </a:xfrm>
          <a:prstGeom prst="rect">
            <a:avLst/>
          </a:prstGeom>
        </p:spPr>
      </p:pic>
      <p:pic>
        <p:nvPicPr>
          <p:cNvPr id="9" name="Picture 16">
            <a:extLst>
              <a:ext uri="{FF2B5EF4-FFF2-40B4-BE49-F238E27FC236}">
                <a16:creationId xmlns:a16="http://schemas.microsoft.com/office/drawing/2014/main" id="{23E1ECAB-739B-90AA-9342-34F7C0BC1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0081" y="6026225"/>
            <a:ext cx="690341" cy="684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BB59F3-2725-17D5-0968-981624D184F1}"/>
              </a:ext>
            </a:extLst>
          </p:cNvPr>
          <p:cNvSpPr txBox="1"/>
          <p:nvPr/>
        </p:nvSpPr>
        <p:spPr>
          <a:xfrm>
            <a:off x="9738285" y="6495416"/>
            <a:ext cx="164179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>
                <a:solidFill>
                  <a:srgbClr val="FADCCD"/>
                </a:solidFill>
                <a:latin typeface="Century Gothic" panose="020B0502020202020204" pitchFamily="34" charset="0"/>
              </a:rPr>
              <a:t>Images sourced from </a:t>
            </a:r>
            <a:r>
              <a:rPr lang="en-GB" sz="800" dirty="0" err="1">
                <a:solidFill>
                  <a:srgbClr val="FADCCD"/>
                </a:solidFill>
                <a:latin typeface="Century Gothic" panose="020B0502020202020204" pitchFamily="34" charset="0"/>
              </a:rPr>
              <a:t>flaticon</a:t>
            </a:r>
            <a:endParaRPr lang="en-GB" sz="800" dirty="0">
              <a:solidFill>
                <a:srgbClr val="FADCCD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48785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141387A8-B5E1-9CFC-9E33-25FA8B8CD663}"/>
              </a:ext>
            </a:extLst>
          </p:cNvPr>
          <p:cNvSpPr/>
          <p:nvPr/>
        </p:nvSpPr>
        <p:spPr>
          <a:xfrm>
            <a:off x="5070715" y="449842"/>
            <a:ext cx="914303" cy="914303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96F3D3C-0733-9061-E08B-50D36E522BA5}"/>
              </a:ext>
            </a:extLst>
          </p:cNvPr>
          <p:cNvSpPr/>
          <p:nvPr/>
        </p:nvSpPr>
        <p:spPr>
          <a:xfrm>
            <a:off x="593332" y="658618"/>
            <a:ext cx="4934534" cy="519880"/>
          </a:xfrm>
          <a:prstGeom prst="roundRect">
            <a:avLst>
              <a:gd name="adj" fmla="val 39836"/>
            </a:avLst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94386D-917A-B91F-4739-1981586999FF}"/>
              </a:ext>
            </a:extLst>
          </p:cNvPr>
          <p:cNvSpPr txBox="1"/>
          <p:nvPr/>
        </p:nvSpPr>
        <p:spPr>
          <a:xfrm>
            <a:off x="731863" y="622757"/>
            <a:ext cx="465747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400" b="1">
                <a:latin typeface="Century Gothic" panose="020B0502020202020204" pitchFamily="34" charset="0"/>
              </a:rPr>
              <a:t>Introduction</a:t>
            </a:r>
          </a:p>
        </p:txBody>
      </p:sp>
      <p:grpSp>
        <p:nvGrpSpPr>
          <p:cNvPr id="5" name="Google Shape;1293;p50">
            <a:extLst>
              <a:ext uri="{FF2B5EF4-FFF2-40B4-BE49-F238E27FC236}">
                <a16:creationId xmlns:a16="http://schemas.microsoft.com/office/drawing/2014/main" id="{B4536EC8-85CD-F6E2-C989-BF2C32BF25FF}"/>
              </a:ext>
            </a:extLst>
          </p:cNvPr>
          <p:cNvGrpSpPr/>
          <p:nvPr/>
        </p:nvGrpSpPr>
        <p:grpSpPr>
          <a:xfrm>
            <a:off x="9319380" y="3708388"/>
            <a:ext cx="897657" cy="1423177"/>
            <a:chOff x="6718575" y="2318625"/>
            <a:chExt cx="256950" cy="407375"/>
          </a:xfrm>
          <a:solidFill>
            <a:schemeClr val="tx1"/>
          </a:solidFill>
        </p:grpSpPr>
        <p:sp>
          <p:nvSpPr>
            <p:cNvPr id="6" name="Google Shape;1294;p50">
              <a:extLst>
                <a:ext uri="{FF2B5EF4-FFF2-40B4-BE49-F238E27FC236}">
                  <a16:creationId xmlns:a16="http://schemas.microsoft.com/office/drawing/2014/main" id="{0C0B7EBF-2D75-3C82-4F21-E73E548E799D}"/>
                </a:ext>
              </a:extLst>
            </p:cNvPr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295;p50">
              <a:extLst>
                <a:ext uri="{FF2B5EF4-FFF2-40B4-BE49-F238E27FC236}">
                  <a16:creationId xmlns:a16="http://schemas.microsoft.com/office/drawing/2014/main" id="{FBF2D23A-C7BA-DB55-7DC5-EE6209660BEA}"/>
                </a:ext>
              </a:extLst>
            </p:cNvPr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296;p50">
              <a:extLst>
                <a:ext uri="{FF2B5EF4-FFF2-40B4-BE49-F238E27FC236}">
                  <a16:creationId xmlns:a16="http://schemas.microsoft.com/office/drawing/2014/main" id="{263ADD02-ED72-33DC-D550-817A16BFA47A}"/>
                </a:ext>
              </a:extLst>
            </p:cNvPr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297;p50">
              <a:extLst>
                <a:ext uri="{FF2B5EF4-FFF2-40B4-BE49-F238E27FC236}">
                  <a16:creationId xmlns:a16="http://schemas.microsoft.com/office/drawing/2014/main" id="{69AF05E3-2D1B-9635-1394-1AC1AA66E5E8}"/>
                </a:ext>
              </a:extLst>
            </p:cNvPr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298;p50">
              <a:extLst>
                <a:ext uri="{FF2B5EF4-FFF2-40B4-BE49-F238E27FC236}">
                  <a16:creationId xmlns:a16="http://schemas.microsoft.com/office/drawing/2014/main" id="{5D40EFE5-301E-E5EF-651E-EC6E97BE8A2D}"/>
                </a:ext>
              </a:extLst>
            </p:cNvPr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99;p50">
              <a:extLst>
                <a:ext uri="{FF2B5EF4-FFF2-40B4-BE49-F238E27FC236}">
                  <a16:creationId xmlns:a16="http://schemas.microsoft.com/office/drawing/2014/main" id="{066B7140-C0AD-1A3D-A1FC-5B8EC5B176AA}"/>
                </a:ext>
              </a:extLst>
            </p:cNvPr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00;p50">
              <a:extLst>
                <a:ext uri="{FF2B5EF4-FFF2-40B4-BE49-F238E27FC236}">
                  <a16:creationId xmlns:a16="http://schemas.microsoft.com/office/drawing/2014/main" id="{48EE2DCB-AC76-80B7-B359-372D0ADB4D4A}"/>
                </a:ext>
              </a:extLst>
            </p:cNvPr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301;p50">
              <a:extLst>
                <a:ext uri="{FF2B5EF4-FFF2-40B4-BE49-F238E27FC236}">
                  <a16:creationId xmlns:a16="http://schemas.microsoft.com/office/drawing/2014/main" id="{FA0361D4-BA66-E21F-331F-15F9B599E9B5}"/>
                </a:ext>
              </a:extLst>
            </p:cNvPr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4A9ABD43-4A26-0B56-6114-EFD2093C2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208112" y="525201"/>
            <a:ext cx="713109" cy="7131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09C2D31-C640-7602-9A5A-C535C11C8806}"/>
              </a:ext>
            </a:extLst>
          </p:cNvPr>
          <p:cNvSpPr txBox="1"/>
          <p:nvPr/>
        </p:nvSpPr>
        <p:spPr>
          <a:xfrm>
            <a:off x="654549" y="1519105"/>
            <a:ext cx="10882902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rtl="0" fontAlgn="base"/>
            <a:r>
              <a:rPr lang="en-GB" sz="2400" b="0" i="0" u="none" strike="noStrike" dirty="0">
                <a:solidFill>
                  <a:srgbClr val="404040"/>
                </a:solidFill>
                <a:effectLst/>
                <a:latin typeface="Century Gothic" panose="020B0502020202020204" pitchFamily="34" charset="0"/>
              </a:rPr>
              <a:t>We are going to practise blending sounds together to read words.</a:t>
            </a:r>
          </a:p>
          <a:p>
            <a:pPr rtl="0" fontAlgn="base"/>
            <a:br>
              <a:rPr lang="en-GB" sz="2400" dirty="0">
                <a:solidFill>
                  <a:srgbClr val="404040"/>
                </a:solidFill>
                <a:latin typeface="Century Gothic" panose="020B0502020202020204" pitchFamily="34" charset="0"/>
              </a:rPr>
            </a:br>
            <a:r>
              <a:rPr lang="en-GB" sz="2400" dirty="0">
                <a:solidFill>
                  <a:srgbClr val="404040"/>
                </a:solidFill>
                <a:latin typeface="Century Gothic" panose="020B0502020202020204" pitchFamily="34" charset="0"/>
              </a:rPr>
              <a:t>First, let’s </a:t>
            </a:r>
            <a:r>
              <a:rPr lang="en-GB" sz="2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revise</a:t>
            </a:r>
            <a:r>
              <a:rPr lang="en-GB" sz="2400" dirty="0">
                <a:solidFill>
                  <a:srgbClr val="404040"/>
                </a:solidFill>
                <a:latin typeface="Century Gothic" panose="020B0502020202020204" pitchFamily="34" charset="0"/>
              </a:rPr>
              <a:t> some of our sounds.</a:t>
            </a:r>
          </a:p>
          <a:p>
            <a:pPr rtl="0" fontAlgn="base"/>
            <a:endParaRPr lang="en-US" sz="2400" b="0" i="0" dirty="0">
              <a:solidFill>
                <a:srgbClr val="00000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B845FC6-67DD-08E9-C5CD-35953AC766FE}"/>
              </a:ext>
            </a:extLst>
          </p:cNvPr>
          <p:cNvSpPr/>
          <p:nvPr/>
        </p:nvSpPr>
        <p:spPr>
          <a:xfrm>
            <a:off x="10290723" y="54300"/>
            <a:ext cx="1838782" cy="1838782"/>
          </a:xfrm>
          <a:prstGeom prst="ellipse">
            <a:avLst/>
          </a:prstGeom>
          <a:solidFill>
            <a:srgbClr val="FD95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B5A59AB-69A8-AAC5-D3BE-7D0F7B8EF1D5}"/>
              </a:ext>
            </a:extLst>
          </p:cNvPr>
          <p:cNvSpPr txBox="1"/>
          <p:nvPr/>
        </p:nvSpPr>
        <p:spPr>
          <a:xfrm>
            <a:off x="10451499" y="533720"/>
            <a:ext cx="14238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Century Gothic" panose="020B0502020202020204" pitchFamily="34" charset="0"/>
              </a:rPr>
              <a:t>Make sure you are viewing this resource in </a:t>
            </a:r>
            <a:r>
              <a:rPr lang="en-GB" sz="1200" b="1" dirty="0">
                <a:latin typeface="Century Gothic" panose="020B0502020202020204" pitchFamily="34" charset="0"/>
              </a:rPr>
              <a:t>slideshow</a:t>
            </a:r>
            <a:r>
              <a:rPr lang="en-GB" sz="1200" dirty="0">
                <a:latin typeface="Century Gothic" panose="020B0502020202020204" pitchFamily="34" charset="0"/>
              </a:rPr>
              <a:t> </a:t>
            </a:r>
            <a:r>
              <a:rPr lang="en-GB" sz="1200" b="1" dirty="0">
                <a:latin typeface="Century Gothic" panose="020B0502020202020204" pitchFamily="34" charset="0"/>
              </a:rPr>
              <a:t>mode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B7C9C65-0125-D971-619E-BBB8C0A6B9F2}"/>
              </a:ext>
            </a:extLst>
          </p:cNvPr>
          <p:cNvSpPr/>
          <p:nvPr/>
        </p:nvSpPr>
        <p:spPr>
          <a:xfrm>
            <a:off x="11406064" y="1426305"/>
            <a:ext cx="723441" cy="723441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0E9A953-38A1-587A-2594-9E59B6208766}"/>
              </a:ext>
            </a:extLst>
          </p:cNvPr>
          <p:cNvSpPr/>
          <p:nvPr/>
        </p:nvSpPr>
        <p:spPr>
          <a:xfrm>
            <a:off x="11192114" y="1660263"/>
            <a:ext cx="427895" cy="427895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FD778D0-E220-7F68-3B3F-160D65366477}"/>
              </a:ext>
            </a:extLst>
          </p:cNvPr>
          <p:cNvSpPr/>
          <p:nvPr/>
        </p:nvSpPr>
        <p:spPr>
          <a:xfrm>
            <a:off x="10237552" y="202826"/>
            <a:ext cx="427895" cy="427895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628F831-4E57-4820-3B2D-315D91FCCEC8}"/>
              </a:ext>
            </a:extLst>
          </p:cNvPr>
          <p:cNvSpPr/>
          <p:nvPr/>
        </p:nvSpPr>
        <p:spPr>
          <a:xfrm>
            <a:off x="9946902" y="502206"/>
            <a:ext cx="427895" cy="427895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2E5C01D0-52BA-ECC0-3C85-D650C3B7DB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769" y="2837516"/>
            <a:ext cx="2682028" cy="2682028"/>
          </a:xfrm>
          <a:prstGeom prst="rect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2B6A8378-95E1-7AFD-C651-3F62E80FAC68}"/>
              </a:ext>
            </a:extLst>
          </p:cNvPr>
          <p:cNvSpPr/>
          <p:nvPr/>
        </p:nvSpPr>
        <p:spPr>
          <a:xfrm>
            <a:off x="1259532" y="3545727"/>
            <a:ext cx="1115341" cy="1061613"/>
          </a:xfrm>
          <a:prstGeom prst="ellipse">
            <a:avLst/>
          </a:prstGeom>
          <a:solidFill>
            <a:srgbClr val="FD95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676A89C-0BF0-ED23-B296-1145834059FC}"/>
              </a:ext>
            </a:extLst>
          </p:cNvPr>
          <p:cNvSpPr txBox="1"/>
          <p:nvPr/>
        </p:nvSpPr>
        <p:spPr>
          <a:xfrm>
            <a:off x="1111760" y="3979533"/>
            <a:ext cx="14238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latin typeface="Century Gothic" panose="020B0502020202020204" pitchFamily="34" charset="0"/>
              </a:rPr>
              <a:t>Tap </a:t>
            </a:r>
            <a:r>
              <a:rPr lang="en-GB" sz="1200" dirty="0">
                <a:latin typeface="Century Gothic" panose="020B0502020202020204" pitchFamily="34" charset="0"/>
              </a:rPr>
              <a:t>to start</a:t>
            </a:r>
            <a:endParaRPr lang="en-GB" sz="1200" b="1" dirty="0">
              <a:latin typeface="Century Gothic" panose="020B0502020202020204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B10F37C-279D-F8DC-5C1C-F449E2977BFE}"/>
              </a:ext>
            </a:extLst>
          </p:cNvPr>
          <p:cNvSpPr/>
          <p:nvPr/>
        </p:nvSpPr>
        <p:spPr>
          <a:xfrm>
            <a:off x="2089434" y="4245562"/>
            <a:ext cx="427896" cy="427895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676BEAB1-CE9C-3350-4E2F-C048ABE8B0D8}"/>
              </a:ext>
            </a:extLst>
          </p:cNvPr>
          <p:cNvSpPr/>
          <p:nvPr/>
        </p:nvSpPr>
        <p:spPr>
          <a:xfrm>
            <a:off x="1952661" y="4476391"/>
            <a:ext cx="237059" cy="232819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FC79391-12F9-A08A-023A-2703038CF96D}"/>
              </a:ext>
            </a:extLst>
          </p:cNvPr>
          <p:cNvSpPr/>
          <p:nvPr/>
        </p:nvSpPr>
        <p:spPr>
          <a:xfrm>
            <a:off x="1092589" y="3567208"/>
            <a:ext cx="427895" cy="427895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34CB3B42-53FD-4F4C-1E87-EC88E0229B8A}"/>
              </a:ext>
            </a:extLst>
          </p:cNvPr>
          <p:cNvSpPr/>
          <p:nvPr/>
        </p:nvSpPr>
        <p:spPr>
          <a:xfrm>
            <a:off x="1468063" y="3505669"/>
            <a:ext cx="237059" cy="232819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4972A8F-2AB3-2524-1DF1-97EEE8B80065}"/>
              </a:ext>
            </a:extLst>
          </p:cNvPr>
          <p:cNvSpPr txBox="1"/>
          <p:nvPr/>
        </p:nvSpPr>
        <p:spPr>
          <a:xfrm>
            <a:off x="4499232" y="3452307"/>
            <a:ext cx="2239767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0000" dirty="0" err="1">
                <a:latin typeface="Sassoon Primary" pitchFamily="50" charset="0"/>
              </a:rPr>
              <a:t>qu</a:t>
            </a:r>
            <a:endParaRPr lang="en-GB" sz="10000" dirty="0">
              <a:latin typeface="Sassoon Primary" pitchFamily="50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4D2870D-0436-1152-32E7-61FA4DAB0A96}"/>
              </a:ext>
            </a:extLst>
          </p:cNvPr>
          <p:cNvSpPr txBox="1"/>
          <p:nvPr/>
        </p:nvSpPr>
        <p:spPr>
          <a:xfrm>
            <a:off x="4444782" y="3500349"/>
            <a:ext cx="2239767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0000" dirty="0">
                <a:latin typeface="Sassoon Primary" pitchFamily="50" charset="0"/>
              </a:rPr>
              <a:t>w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E49E04F-8A04-F2EE-0905-F66231C33377}"/>
              </a:ext>
            </a:extLst>
          </p:cNvPr>
          <p:cNvSpPr txBox="1"/>
          <p:nvPr/>
        </p:nvSpPr>
        <p:spPr>
          <a:xfrm>
            <a:off x="4455403" y="3429000"/>
            <a:ext cx="2239767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0000" dirty="0">
                <a:latin typeface="Sassoon Primary" pitchFamily="50" charset="0"/>
              </a:rPr>
              <a:t>x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8B2DEBD-0F72-8B8E-CC6A-58E21462CFC0}"/>
              </a:ext>
            </a:extLst>
          </p:cNvPr>
          <p:cNvSpPr txBox="1"/>
          <p:nvPr/>
        </p:nvSpPr>
        <p:spPr>
          <a:xfrm>
            <a:off x="4385218" y="3448164"/>
            <a:ext cx="2239767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0000" dirty="0">
                <a:latin typeface="Sassoon Primary" pitchFamily="50" charset="0"/>
              </a:rPr>
              <a:t>v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3EE10FE-D8B3-CC2E-666C-B3BD8BD3468F}"/>
              </a:ext>
            </a:extLst>
          </p:cNvPr>
          <p:cNvSpPr txBox="1"/>
          <p:nvPr/>
        </p:nvSpPr>
        <p:spPr>
          <a:xfrm>
            <a:off x="4341389" y="3466815"/>
            <a:ext cx="2239767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0000" dirty="0" err="1">
                <a:latin typeface="Sassoon Primary" pitchFamily="50" charset="0"/>
              </a:rPr>
              <a:t>sh</a:t>
            </a:r>
            <a:endParaRPr lang="en-GB" sz="10000" dirty="0">
              <a:latin typeface="Sassoon Primary" pitchFamily="50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1AC41DE-00B6-DB1D-0003-469E1292582B}"/>
              </a:ext>
            </a:extLst>
          </p:cNvPr>
          <p:cNvSpPr txBox="1"/>
          <p:nvPr/>
        </p:nvSpPr>
        <p:spPr>
          <a:xfrm>
            <a:off x="4390140" y="3510238"/>
            <a:ext cx="2239767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0000" dirty="0" err="1">
                <a:latin typeface="Sassoon Primary" pitchFamily="50" charset="0"/>
              </a:rPr>
              <a:t>ch</a:t>
            </a:r>
            <a:endParaRPr lang="en-GB" sz="10000" dirty="0">
              <a:latin typeface="Sassoon Primary" pitchFamily="50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BBE6DF3-5C7F-7AA7-5952-4E7CA56B8BDB}"/>
              </a:ext>
            </a:extLst>
          </p:cNvPr>
          <p:cNvSpPr txBox="1"/>
          <p:nvPr/>
        </p:nvSpPr>
        <p:spPr>
          <a:xfrm>
            <a:off x="4357136" y="3260925"/>
            <a:ext cx="2239767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0000" dirty="0" err="1">
                <a:latin typeface="Sassoon Primary" pitchFamily="50" charset="0"/>
              </a:rPr>
              <a:t>th</a:t>
            </a:r>
            <a:endParaRPr lang="en-GB" sz="10000" dirty="0">
              <a:latin typeface="Sassoon Primary" pitchFamily="50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6A17761-DAE3-ABE7-007D-AA5614B6A325}"/>
              </a:ext>
            </a:extLst>
          </p:cNvPr>
          <p:cNvSpPr txBox="1"/>
          <p:nvPr/>
        </p:nvSpPr>
        <p:spPr>
          <a:xfrm>
            <a:off x="4352010" y="3342736"/>
            <a:ext cx="2239767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0000" dirty="0">
                <a:latin typeface="Sassoon Primary" pitchFamily="50" charset="0"/>
              </a:rPr>
              <a:t>ng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CEA7B29-295D-1740-936A-C666D0114B4F}"/>
              </a:ext>
            </a:extLst>
          </p:cNvPr>
          <p:cNvSpPr txBox="1"/>
          <p:nvPr/>
        </p:nvSpPr>
        <p:spPr>
          <a:xfrm>
            <a:off x="4267438" y="3340977"/>
            <a:ext cx="2239767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0000" dirty="0" err="1">
                <a:latin typeface="Sassoon Primary" pitchFamily="50" charset="0"/>
              </a:rPr>
              <a:t>oo</a:t>
            </a:r>
            <a:endParaRPr lang="en-GB" sz="10000" dirty="0">
              <a:latin typeface="Sassoon Primary" pitchFamily="50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02B0E15-AFFF-C0F7-E755-0ABBE706899E}"/>
              </a:ext>
            </a:extLst>
          </p:cNvPr>
          <p:cNvSpPr txBox="1"/>
          <p:nvPr/>
        </p:nvSpPr>
        <p:spPr>
          <a:xfrm>
            <a:off x="4295663" y="3331230"/>
            <a:ext cx="2239767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0000" dirty="0" err="1">
                <a:latin typeface="Sassoon Primary" pitchFamily="50" charset="0"/>
              </a:rPr>
              <a:t>ee</a:t>
            </a:r>
            <a:endParaRPr lang="en-GB" sz="10000" dirty="0">
              <a:latin typeface="Sassoon Primary" pitchFamily="50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CD1A886-4C40-7BED-2ADD-68F9E1DBD3C9}"/>
              </a:ext>
            </a:extLst>
          </p:cNvPr>
          <p:cNvSpPr txBox="1"/>
          <p:nvPr/>
        </p:nvSpPr>
        <p:spPr>
          <a:xfrm>
            <a:off x="4357320" y="3289566"/>
            <a:ext cx="2239767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0000" dirty="0" err="1">
                <a:latin typeface="Sassoon Primary" pitchFamily="50" charset="0"/>
              </a:rPr>
              <a:t>wh</a:t>
            </a:r>
            <a:endParaRPr lang="en-GB" sz="10000" dirty="0">
              <a:latin typeface="Sassoon Primary" pitchFamily="50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FA6749E-67A7-1A31-CB0F-46D7B99A26B6}"/>
              </a:ext>
            </a:extLst>
          </p:cNvPr>
          <p:cNvSpPr txBox="1"/>
          <p:nvPr/>
        </p:nvSpPr>
        <p:spPr>
          <a:xfrm>
            <a:off x="4418426" y="3316722"/>
            <a:ext cx="2239767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0000" dirty="0" err="1">
                <a:latin typeface="Sassoon Primary" pitchFamily="50" charset="0"/>
              </a:rPr>
              <a:t>ph</a:t>
            </a:r>
            <a:endParaRPr lang="en-GB" sz="10000" dirty="0">
              <a:latin typeface="Sassoon Primary" pitchFamily="50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FCF2B16-57BF-DAC1-6697-079B1D0DE1A8}"/>
              </a:ext>
            </a:extLst>
          </p:cNvPr>
          <p:cNvSpPr txBox="1"/>
          <p:nvPr/>
        </p:nvSpPr>
        <p:spPr>
          <a:xfrm>
            <a:off x="4249195" y="3253371"/>
            <a:ext cx="2239767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0000" dirty="0">
                <a:latin typeface="Sassoon Primary" pitchFamily="50" charset="0"/>
              </a:rPr>
              <a:t>oy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576BBFC-23D0-BA7C-22AD-ED450836EFD7}"/>
              </a:ext>
            </a:extLst>
          </p:cNvPr>
          <p:cNvSpPr txBox="1"/>
          <p:nvPr/>
        </p:nvSpPr>
        <p:spPr>
          <a:xfrm>
            <a:off x="4294663" y="3452307"/>
            <a:ext cx="2239767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0000" dirty="0">
                <a:latin typeface="Sassoon Primary" pitchFamily="50" charset="0"/>
              </a:rPr>
              <a:t>ai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606BBC3-2451-5B70-36C3-061708BA4653}"/>
              </a:ext>
            </a:extLst>
          </p:cNvPr>
          <p:cNvSpPr txBox="1"/>
          <p:nvPr/>
        </p:nvSpPr>
        <p:spPr>
          <a:xfrm>
            <a:off x="4207471" y="3283074"/>
            <a:ext cx="2239767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0000" dirty="0" err="1">
                <a:latin typeface="Sassoon Primary" pitchFamily="50" charset="0"/>
              </a:rPr>
              <a:t>oa</a:t>
            </a:r>
            <a:endParaRPr lang="en-GB" sz="10000" dirty="0">
              <a:latin typeface="Sassoon Primary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3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2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20"/>
                            </p:stCondLst>
                            <p:childTnLst>
                              <p:par>
                                <p:cTn id="9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20"/>
                            </p:stCondLst>
                            <p:childTnLst>
                              <p:par>
                                <p:cTn id="13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20"/>
                            </p:stCondLst>
                            <p:childTnLst>
                              <p:par>
                                <p:cTn id="17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20"/>
                            </p:stCondLst>
                            <p:childTnLst>
                              <p:par>
                                <p:cTn id="21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20"/>
                            </p:stCondLst>
                            <p:childTnLst>
                              <p:par>
                                <p:cTn id="25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20"/>
                            </p:stCondLst>
                            <p:childTnLst>
                              <p:par>
                                <p:cTn id="29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20"/>
                            </p:stCondLst>
                            <p:childTnLst>
                              <p:par>
                                <p:cTn id="33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20"/>
                            </p:stCondLst>
                            <p:childTnLst>
                              <p:par>
                                <p:cTn id="37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20"/>
                            </p:stCondLst>
                            <p:childTnLst>
                              <p:par>
                                <p:cTn id="41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20"/>
                            </p:stCondLst>
                            <p:childTnLst>
                              <p:par>
                                <p:cTn id="45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2020"/>
                            </p:stCondLst>
                            <p:childTnLst>
                              <p:par>
                                <p:cTn id="49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4020"/>
                            </p:stCondLst>
                            <p:childTnLst>
                              <p:par>
                                <p:cTn id="53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6020"/>
                            </p:stCondLst>
                            <p:childTnLst>
                              <p:par>
                                <p:cTn id="57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8020"/>
                            </p:stCondLst>
                            <p:childTnLst>
                              <p:par>
                                <p:cTn id="61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96F3D3C-0733-9061-E08B-50D36E522BA5}"/>
              </a:ext>
            </a:extLst>
          </p:cNvPr>
          <p:cNvSpPr/>
          <p:nvPr/>
        </p:nvSpPr>
        <p:spPr>
          <a:xfrm>
            <a:off x="593332" y="658618"/>
            <a:ext cx="5121668" cy="519880"/>
          </a:xfrm>
          <a:prstGeom prst="roundRect">
            <a:avLst>
              <a:gd name="adj" fmla="val 39836"/>
            </a:avLst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94386D-917A-B91F-4739-1981586999FF}"/>
              </a:ext>
            </a:extLst>
          </p:cNvPr>
          <p:cNvSpPr txBox="1"/>
          <p:nvPr/>
        </p:nvSpPr>
        <p:spPr>
          <a:xfrm>
            <a:off x="743356" y="622757"/>
            <a:ext cx="378498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400" b="1" dirty="0">
                <a:latin typeface="Century Gothic" panose="020B0502020202020204" pitchFamily="34" charset="0"/>
              </a:rPr>
              <a:t>Identify</a:t>
            </a:r>
          </a:p>
        </p:txBody>
      </p:sp>
      <p:grpSp>
        <p:nvGrpSpPr>
          <p:cNvPr id="5" name="Google Shape;1293;p50">
            <a:extLst>
              <a:ext uri="{FF2B5EF4-FFF2-40B4-BE49-F238E27FC236}">
                <a16:creationId xmlns:a16="http://schemas.microsoft.com/office/drawing/2014/main" id="{B4536EC8-85CD-F6E2-C989-BF2C32BF25FF}"/>
              </a:ext>
            </a:extLst>
          </p:cNvPr>
          <p:cNvGrpSpPr/>
          <p:nvPr/>
        </p:nvGrpSpPr>
        <p:grpSpPr>
          <a:xfrm>
            <a:off x="9319380" y="3708388"/>
            <a:ext cx="897657" cy="1423177"/>
            <a:chOff x="6718575" y="2318625"/>
            <a:chExt cx="256950" cy="407375"/>
          </a:xfrm>
          <a:solidFill>
            <a:schemeClr val="tx1"/>
          </a:solidFill>
        </p:grpSpPr>
        <p:sp>
          <p:nvSpPr>
            <p:cNvPr id="6" name="Google Shape;1294;p50">
              <a:extLst>
                <a:ext uri="{FF2B5EF4-FFF2-40B4-BE49-F238E27FC236}">
                  <a16:creationId xmlns:a16="http://schemas.microsoft.com/office/drawing/2014/main" id="{0C0B7EBF-2D75-3C82-4F21-E73E548E799D}"/>
                </a:ext>
              </a:extLst>
            </p:cNvPr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295;p50">
              <a:extLst>
                <a:ext uri="{FF2B5EF4-FFF2-40B4-BE49-F238E27FC236}">
                  <a16:creationId xmlns:a16="http://schemas.microsoft.com/office/drawing/2014/main" id="{FBF2D23A-C7BA-DB55-7DC5-EE6209660BEA}"/>
                </a:ext>
              </a:extLst>
            </p:cNvPr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296;p50">
              <a:extLst>
                <a:ext uri="{FF2B5EF4-FFF2-40B4-BE49-F238E27FC236}">
                  <a16:creationId xmlns:a16="http://schemas.microsoft.com/office/drawing/2014/main" id="{263ADD02-ED72-33DC-D550-817A16BFA47A}"/>
                </a:ext>
              </a:extLst>
            </p:cNvPr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297;p50">
              <a:extLst>
                <a:ext uri="{FF2B5EF4-FFF2-40B4-BE49-F238E27FC236}">
                  <a16:creationId xmlns:a16="http://schemas.microsoft.com/office/drawing/2014/main" id="{69AF05E3-2D1B-9635-1394-1AC1AA66E5E8}"/>
                </a:ext>
              </a:extLst>
            </p:cNvPr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298;p50">
              <a:extLst>
                <a:ext uri="{FF2B5EF4-FFF2-40B4-BE49-F238E27FC236}">
                  <a16:creationId xmlns:a16="http://schemas.microsoft.com/office/drawing/2014/main" id="{5D40EFE5-301E-E5EF-651E-EC6E97BE8A2D}"/>
                </a:ext>
              </a:extLst>
            </p:cNvPr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99;p50">
              <a:extLst>
                <a:ext uri="{FF2B5EF4-FFF2-40B4-BE49-F238E27FC236}">
                  <a16:creationId xmlns:a16="http://schemas.microsoft.com/office/drawing/2014/main" id="{066B7140-C0AD-1A3D-A1FC-5B8EC5B176AA}"/>
                </a:ext>
              </a:extLst>
            </p:cNvPr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00;p50">
              <a:extLst>
                <a:ext uri="{FF2B5EF4-FFF2-40B4-BE49-F238E27FC236}">
                  <a16:creationId xmlns:a16="http://schemas.microsoft.com/office/drawing/2014/main" id="{48EE2DCB-AC76-80B7-B359-372D0ADB4D4A}"/>
                </a:ext>
              </a:extLst>
            </p:cNvPr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301;p50">
              <a:extLst>
                <a:ext uri="{FF2B5EF4-FFF2-40B4-BE49-F238E27FC236}">
                  <a16:creationId xmlns:a16="http://schemas.microsoft.com/office/drawing/2014/main" id="{FA0361D4-BA66-E21F-331F-15F9B599E9B5}"/>
                </a:ext>
              </a:extLst>
            </p:cNvPr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Oval 3">
            <a:extLst>
              <a:ext uri="{FF2B5EF4-FFF2-40B4-BE49-F238E27FC236}">
                <a16:creationId xmlns:a16="http://schemas.microsoft.com/office/drawing/2014/main" id="{CE7B89D8-38C2-46DE-AC30-29F297E252E8}"/>
              </a:ext>
            </a:extLst>
          </p:cNvPr>
          <p:cNvSpPr/>
          <p:nvPr/>
        </p:nvSpPr>
        <p:spPr>
          <a:xfrm>
            <a:off x="5070715" y="449842"/>
            <a:ext cx="914303" cy="914303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7037D8-EFD5-6C5F-691F-A03B091467A1}"/>
              </a:ext>
            </a:extLst>
          </p:cNvPr>
          <p:cNvSpPr txBox="1"/>
          <p:nvPr/>
        </p:nvSpPr>
        <p:spPr>
          <a:xfrm>
            <a:off x="543567" y="1648640"/>
            <a:ext cx="10882902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rtl="0" fontAlgn="base"/>
            <a:r>
              <a:rPr lang="en-GB" sz="2400" b="1" i="0" u="none" strike="noStrike" dirty="0">
                <a:solidFill>
                  <a:srgbClr val="404040"/>
                </a:solidFill>
                <a:effectLst/>
                <a:latin typeface="Century Gothic" panose="020B0502020202020204" pitchFamily="34" charset="0"/>
              </a:rPr>
              <a:t>Say</a:t>
            </a:r>
            <a:r>
              <a:rPr lang="en-GB" sz="2400" b="0" i="0" u="none" strike="noStrike" dirty="0">
                <a:solidFill>
                  <a:srgbClr val="404040"/>
                </a:solidFill>
                <a:effectLst/>
                <a:latin typeface="Century Gothic" panose="020B0502020202020204" pitchFamily="34" charset="0"/>
              </a:rPr>
              <a:t> each sound when the arrow lights </a:t>
            </a:r>
            <a:r>
              <a:rPr lang="en-GB" sz="2400" dirty="0">
                <a:solidFill>
                  <a:srgbClr val="404040"/>
                </a:solidFill>
                <a:latin typeface="Century Gothic" panose="020B0502020202020204" pitchFamily="34" charset="0"/>
              </a:rPr>
              <a:t>up</a:t>
            </a:r>
            <a:r>
              <a:rPr lang="en-GB" sz="2400" b="0" i="0" u="none" strike="noStrike" dirty="0">
                <a:solidFill>
                  <a:srgbClr val="404040"/>
                </a:solidFill>
                <a:effectLst/>
                <a:latin typeface="Century Gothic" panose="020B0502020202020204" pitchFamily="34" charset="0"/>
              </a:rPr>
              <a:t>.</a:t>
            </a:r>
            <a:endParaRPr lang="en-GB" sz="2400" dirty="0">
              <a:solidFill>
                <a:srgbClr val="404040"/>
              </a:solidFill>
              <a:latin typeface="Century Gothic" panose="020B0502020202020204" pitchFamily="34" charset="0"/>
            </a:endParaRPr>
          </a:p>
          <a:p>
            <a:pPr rtl="0" fontAlgn="base"/>
            <a:endParaRPr lang="en-US" sz="2400" b="0" i="0" dirty="0">
              <a:solidFill>
                <a:srgbClr val="000000"/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E60DDC4-5F2F-9367-DA5F-214D0C42E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208112" y="525201"/>
            <a:ext cx="713109" cy="713109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5FFB39DF-7571-4EED-E134-435AABEC3DA6}"/>
              </a:ext>
            </a:extLst>
          </p:cNvPr>
          <p:cNvSpPr/>
          <p:nvPr/>
        </p:nvSpPr>
        <p:spPr>
          <a:xfrm>
            <a:off x="10290723" y="54300"/>
            <a:ext cx="1838782" cy="1838782"/>
          </a:xfrm>
          <a:prstGeom prst="ellipse">
            <a:avLst/>
          </a:prstGeom>
          <a:solidFill>
            <a:srgbClr val="FD95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D7B8FB4-1F0C-DBE1-9F70-B6E5D8FC9249}"/>
              </a:ext>
            </a:extLst>
          </p:cNvPr>
          <p:cNvSpPr txBox="1"/>
          <p:nvPr/>
        </p:nvSpPr>
        <p:spPr>
          <a:xfrm>
            <a:off x="10451499" y="533720"/>
            <a:ext cx="14238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Century Gothic" panose="020B0502020202020204" pitchFamily="34" charset="0"/>
              </a:rPr>
              <a:t>Make sure you are viewing this resource in </a:t>
            </a:r>
            <a:r>
              <a:rPr lang="en-GB" sz="1200" b="1" dirty="0">
                <a:latin typeface="Century Gothic" panose="020B0502020202020204" pitchFamily="34" charset="0"/>
              </a:rPr>
              <a:t>slideshow</a:t>
            </a:r>
            <a:r>
              <a:rPr lang="en-GB" sz="1200" dirty="0">
                <a:latin typeface="Century Gothic" panose="020B0502020202020204" pitchFamily="34" charset="0"/>
              </a:rPr>
              <a:t> </a:t>
            </a:r>
            <a:r>
              <a:rPr lang="en-GB" sz="1200" b="1" dirty="0">
                <a:latin typeface="Century Gothic" panose="020B0502020202020204" pitchFamily="34" charset="0"/>
              </a:rPr>
              <a:t>mode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0A43B07-A5B7-2FFA-0AC6-4493366A5F89}"/>
              </a:ext>
            </a:extLst>
          </p:cNvPr>
          <p:cNvSpPr/>
          <p:nvPr/>
        </p:nvSpPr>
        <p:spPr>
          <a:xfrm>
            <a:off x="11406064" y="1426305"/>
            <a:ext cx="723441" cy="723441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89724FF-AD30-D703-E81E-498064C6ACAA}"/>
              </a:ext>
            </a:extLst>
          </p:cNvPr>
          <p:cNvSpPr/>
          <p:nvPr/>
        </p:nvSpPr>
        <p:spPr>
          <a:xfrm>
            <a:off x="11192114" y="1660263"/>
            <a:ext cx="427895" cy="427895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1C0CCDE-B793-7E27-5398-214F01E612CF}"/>
              </a:ext>
            </a:extLst>
          </p:cNvPr>
          <p:cNvSpPr/>
          <p:nvPr/>
        </p:nvSpPr>
        <p:spPr>
          <a:xfrm>
            <a:off x="10237552" y="202826"/>
            <a:ext cx="427895" cy="427895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CD299F4-4C00-1C76-52F8-00B741772F0B}"/>
              </a:ext>
            </a:extLst>
          </p:cNvPr>
          <p:cNvSpPr/>
          <p:nvPr/>
        </p:nvSpPr>
        <p:spPr>
          <a:xfrm>
            <a:off x="9946902" y="502206"/>
            <a:ext cx="427895" cy="427895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E705855-A3ED-0AE1-D1B8-C00953AF60DB}"/>
              </a:ext>
            </a:extLst>
          </p:cNvPr>
          <p:cNvSpPr/>
          <p:nvPr/>
        </p:nvSpPr>
        <p:spPr>
          <a:xfrm>
            <a:off x="591057" y="2764370"/>
            <a:ext cx="1115341" cy="1061613"/>
          </a:xfrm>
          <a:prstGeom prst="ellipse">
            <a:avLst/>
          </a:prstGeom>
          <a:solidFill>
            <a:srgbClr val="FD95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FB5A937-497D-466A-755D-AA9C75D4BC99}"/>
              </a:ext>
            </a:extLst>
          </p:cNvPr>
          <p:cNvSpPr txBox="1"/>
          <p:nvPr/>
        </p:nvSpPr>
        <p:spPr>
          <a:xfrm>
            <a:off x="443285" y="3198176"/>
            <a:ext cx="14238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latin typeface="Century Gothic" panose="020B0502020202020204" pitchFamily="34" charset="0"/>
              </a:rPr>
              <a:t>Tap </a:t>
            </a:r>
            <a:r>
              <a:rPr lang="en-GB" sz="1200" dirty="0">
                <a:latin typeface="Century Gothic" panose="020B0502020202020204" pitchFamily="34" charset="0"/>
              </a:rPr>
              <a:t>to start</a:t>
            </a:r>
            <a:endParaRPr lang="en-GB" sz="1200" b="1" dirty="0">
              <a:latin typeface="Century Gothic" panose="020B0502020202020204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3EDD6E2-C7E4-C47C-F2D2-6DD7301355E4}"/>
              </a:ext>
            </a:extLst>
          </p:cNvPr>
          <p:cNvSpPr/>
          <p:nvPr/>
        </p:nvSpPr>
        <p:spPr>
          <a:xfrm>
            <a:off x="1420959" y="3464205"/>
            <a:ext cx="427896" cy="427895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5F01A82-78E8-628D-CDA0-C56B80A56770}"/>
              </a:ext>
            </a:extLst>
          </p:cNvPr>
          <p:cNvSpPr/>
          <p:nvPr/>
        </p:nvSpPr>
        <p:spPr>
          <a:xfrm>
            <a:off x="1284186" y="3695034"/>
            <a:ext cx="237059" cy="232819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FDF7A0C-2EF6-B29C-124E-14C54943DD3E}"/>
              </a:ext>
            </a:extLst>
          </p:cNvPr>
          <p:cNvSpPr/>
          <p:nvPr/>
        </p:nvSpPr>
        <p:spPr>
          <a:xfrm>
            <a:off x="424114" y="2785851"/>
            <a:ext cx="427895" cy="427895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92ACD50-8182-DF1A-D90E-6DD9E09DE321}"/>
              </a:ext>
            </a:extLst>
          </p:cNvPr>
          <p:cNvSpPr/>
          <p:nvPr/>
        </p:nvSpPr>
        <p:spPr>
          <a:xfrm>
            <a:off x="743356" y="2719734"/>
            <a:ext cx="237059" cy="232819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96E0109-1042-829C-F3D8-436F348395CD}"/>
              </a:ext>
            </a:extLst>
          </p:cNvPr>
          <p:cNvSpPr txBox="1"/>
          <p:nvPr/>
        </p:nvSpPr>
        <p:spPr>
          <a:xfrm>
            <a:off x="2526842" y="2263600"/>
            <a:ext cx="2388316" cy="2400657"/>
          </a:xfrm>
          <a:prstGeom prst="rect">
            <a:avLst/>
          </a:prstGeom>
          <a:noFill/>
          <a:ln w="57150">
            <a:solidFill>
              <a:srgbClr val="FC9562"/>
            </a:solidFill>
          </a:ln>
        </p:spPr>
        <p:txBody>
          <a:bodyPr wrap="square" rtlCol="0">
            <a:spAutoFit/>
          </a:bodyPr>
          <a:lstStyle/>
          <a:p>
            <a:r>
              <a:rPr lang="en-GB" sz="15000" dirty="0" err="1">
                <a:latin typeface="Sassoon Primary" pitchFamily="50" charset="0"/>
              </a:rPr>
              <a:t>sh</a:t>
            </a:r>
            <a:endParaRPr lang="en-GB" sz="15000" dirty="0">
              <a:latin typeface="Sassoon Primary" pitchFamily="50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EF1328A-9D80-4E1E-F0CA-F7DCB16A7AE8}"/>
              </a:ext>
            </a:extLst>
          </p:cNvPr>
          <p:cNvSpPr txBox="1"/>
          <p:nvPr/>
        </p:nvSpPr>
        <p:spPr>
          <a:xfrm>
            <a:off x="5435443" y="2256229"/>
            <a:ext cx="2208529" cy="2400657"/>
          </a:xfrm>
          <a:prstGeom prst="rect">
            <a:avLst/>
          </a:prstGeom>
          <a:noFill/>
          <a:ln w="57150">
            <a:solidFill>
              <a:srgbClr val="FC9562"/>
            </a:solidFill>
          </a:ln>
        </p:spPr>
        <p:txBody>
          <a:bodyPr wrap="square" rtlCol="0">
            <a:spAutoFit/>
          </a:bodyPr>
          <a:lstStyle/>
          <a:p>
            <a:r>
              <a:rPr lang="en-GB" sz="15000" dirty="0" err="1">
                <a:latin typeface="Sassoon Primary" pitchFamily="50" charset="0"/>
              </a:rPr>
              <a:t>ee</a:t>
            </a:r>
            <a:endParaRPr lang="en-GB" sz="15000" dirty="0">
              <a:latin typeface="Sassoon Primary" pitchFamily="50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9EA4840-C953-FE09-5EA2-101D8C51E17F}"/>
              </a:ext>
            </a:extLst>
          </p:cNvPr>
          <p:cNvSpPr txBox="1"/>
          <p:nvPr/>
        </p:nvSpPr>
        <p:spPr>
          <a:xfrm>
            <a:off x="8486709" y="2274846"/>
            <a:ext cx="1967471" cy="2400657"/>
          </a:xfrm>
          <a:prstGeom prst="rect">
            <a:avLst/>
          </a:prstGeom>
          <a:noFill/>
          <a:ln w="57150">
            <a:solidFill>
              <a:srgbClr val="FC9562"/>
            </a:solidFill>
          </a:ln>
        </p:spPr>
        <p:txBody>
          <a:bodyPr wrap="square" rtlCol="0">
            <a:spAutoFit/>
          </a:bodyPr>
          <a:lstStyle/>
          <a:p>
            <a:r>
              <a:rPr lang="en-GB" sz="15000" dirty="0">
                <a:latin typeface="Sassoon Primary" pitchFamily="50" charset="0"/>
              </a:rPr>
              <a:t>p</a:t>
            </a:r>
          </a:p>
        </p:txBody>
      </p:sp>
      <p:sp>
        <p:nvSpPr>
          <p:cNvPr id="33" name="Arrow: Up 32">
            <a:extLst>
              <a:ext uri="{FF2B5EF4-FFF2-40B4-BE49-F238E27FC236}">
                <a16:creationId xmlns:a16="http://schemas.microsoft.com/office/drawing/2014/main" id="{4D7EB24D-AC8C-F8AF-EA02-30629C6B0CD1}"/>
              </a:ext>
            </a:extLst>
          </p:cNvPr>
          <p:cNvSpPr/>
          <p:nvPr/>
        </p:nvSpPr>
        <p:spPr>
          <a:xfrm>
            <a:off x="3007099" y="4770107"/>
            <a:ext cx="730386" cy="1241380"/>
          </a:xfrm>
          <a:prstGeom prst="upArrow">
            <a:avLst/>
          </a:prstGeom>
          <a:solidFill>
            <a:srgbClr val="FADCCD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4" name="Arrow: Up 33">
            <a:extLst>
              <a:ext uri="{FF2B5EF4-FFF2-40B4-BE49-F238E27FC236}">
                <a16:creationId xmlns:a16="http://schemas.microsoft.com/office/drawing/2014/main" id="{17DDC2A1-C9D7-11FB-1645-5F0504016113}"/>
              </a:ext>
            </a:extLst>
          </p:cNvPr>
          <p:cNvSpPr/>
          <p:nvPr/>
        </p:nvSpPr>
        <p:spPr>
          <a:xfrm>
            <a:off x="9262169" y="4791120"/>
            <a:ext cx="730386" cy="1241380"/>
          </a:xfrm>
          <a:prstGeom prst="upArrow">
            <a:avLst/>
          </a:prstGeom>
          <a:solidFill>
            <a:srgbClr val="FADCCD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Arrow: Up 34">
            <a:extLst>
              <a:ext uri="{FF2B5EF4-FFF2-40B4-BE49-F238E27FC236}">
                <a16:creationId xmlns:a16="http://schemas.microsoft.com/office/drawing/2014/main" id="{DFACCA1B-571F-0F0B-1903-DDC93531A9D9}"/>
              </a:ext>
            </a:extLst>
          </p:cNvPr>
          <p:cNvSpPr/>
          <p:nvPr/>
        </p:nvSpPr>
        <p:spPr>
          <a:xfrm>
            <a:off x="6279136" y="4791120"/>
            <a:ext cx="730386" cy="1241380"/>
          </a:xfrm>
          <a:prstGeom prst="upArrow">
            <a:avLst/>
          </a:prstGeom>
          <a:solidFill>
            <a:srgbClr val="FADCCD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9821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10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10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96F3D3C-0733-9061-E08B-50D36E522BA5}"/>
              </a:ext>
            </a:extLst>
          </p:cNvPr>
          <p:cNvSpPr/>
          <p:nvPr/>
        </p:nvSpPr>
        <p:spPr>
          <a:xfrm>
            <a:off x="593332" y="658618"/>
            <a:ext cx="5121668" cy="519880"/>
          </a:xfrm>
          <a:prstGeom prst="roundRect">
            <a:avLst>
              <a:gd name="adj" fmla="val 39836"/>
            </a:avLst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94386D-917A-B91F-4739-1981586999FF}"/>
              </a:ext>
            </a:extLst>
          </p:cNvPr>
          <p:cNvSpPr txBox="1"/>
          <p:nvPr/>
        </p:nvSpPr>
        <p:spPr>
          <a:xfrm>
            <a:off x="743356" y="622757"/>
            <a:ext cx="378498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400" b="1" dirty="0">
                <a:latin typeface="Century Gothic" panose="020B0502020202020204" pitchFamily="34" charset="0"/>
              </a:rPr>
              <a:t>Blend</a:t>
            </a:r>
          </a:p>
        </p:txBody>
      </p:sp>
      <p:grpSp>
        <p:nvGrpSpPr>
          <p:cNvPr id="5" name="Google Shape;1293;p50">
            <a:extLst>
              <a:ext uri="{FF2B5EF4-FFF2-40B4-BE49-F238E27FC236}">
                <a16:creationId xmlns:a16="http://schemas.microsoft.com/office/drawing/2014/main" id="{B4536EC8-85CD-F6E2-C989-BF2C32BF25FF}"/>
              </a:ext>
            </a:extLst>
          </p:cNvPr>
          <p:cNvGrpSpPr/>
          <p:nvPr/>
        </p:nvGrpSpPr>
        <p:grpSpPr>
          <a:xfrm>
            <a:off x="9319380" y="3708388"/>
            <a:ext cx="897657" cy="1423177"/>
            <a:chOff x="6718575" y="2318625"/>
            <a:chExt cx="256950" cy="407375"/>
          </a:xfrm>
          <a:solidFill>
            <a:schemeClr val="tx1"/>
          </a:solidFill>
        </p:grpSpPr>
        <p:sp>
          <p:nvSpPr>
            <p:cNvPr id="6" name="Google Shape;1294;p50">
              <a:extLst>
                <a:ext uri="{FF2B5EF4-FFF2-40B4-BE49-F238E27FC236}">
                  <a16:creationId xmlns:a16="http://schemas.microsoft.com/office/drawing/2014/main" id="{0C0B7EBF-2D75-3C82-4F21-E73E548E799D}"/>
                </a:ext>
              </a:extLst>
            </p:cNvPr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295;p50">
              <a:extLst>
                <a:ext uri="{FF2B5EF4-FFF2-40B4-BE49-F238E27FC236}">
                  <a16:creationId xmlns:a16="http://schemas.microsoft.com/office/drawing/2014/main" id="{FBF2D23A-C7BA-DB55-7DC5-EE6209660BEA}"/>
                </a:ext>
              </a:extLst>
            </p:cNvPr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296;p50">
              <a:extLst>
                <a:ext uri="{FF2B5EF4-FFF2-40B4-BE49-F238E27FC236}">
                  <a16:creationId xmlns:a16="http://schemas.microsoft.com/office/drawing/2014/main" id="{263ADD02-ED72-33DC-D550-817A16BFA47A}"/>
                </a:ext>
              </a:extLst>
            </p:cNvPr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297;p50">
              <a:extLst>
                <a:ext uri="{FF2B5EF4-FFF2-40B4-BE49-F238E27FC236}">
                  <a16:creationId xmlns:a16="http://schemas.microsoft.com/office/drawing/2014/main" id="{69AF05E3-2D1B-9635-1394-1AC1AA66E5E8}"/>
                </a:ext>
              </a:extLst>
            </p:cNvPr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298;p50">
              <a:extLst>
                <a:ext uri="{FF2B5EF4-FFF2-40B4-BE49-F238E27FC236}">
                  <a16:creationId xmlns:a16="http://schemas.microsoft.com/office/drawing/2014/main" id="{5D40EFE5-301E-E5EF-651E-EC6E97BE8A2D}"/>
                </a:ext>
              </a:extLst>
            </p:cNvPr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99;p50">
              <a:extLst>
                <a:ext uri="{FF2B5EF4-FFF2-40B4-BE49-F238E27FC236}">
                  <a16:creationId xmlns:a16="http://schemas.microsoft.com/office/drawing/2014/main" id="{066B7140-C0AD-1A3D-A1FC-5B8EC5B176AA}"/>
                </a:ext>
              </a:extLst>
            </p:cNvPr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00;p50">
              <a:extLst>
                <a:ext uri="{FF2B5EF4-FFF2-40B4-BE49-F238E27FC236}">
                  <a16:creationId xmlns:a16="http://schemas.microsoft.com/office/drawing/2014/main" id="{48EE2DCB-AC76-80B7-B359-372D0ADB4D4A}"/>
                </a:ext>
              </a:extLst>
            </p:cNvPr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301;p50">
              <a:extLst>
                <a:ext uri="{FF2B5EF4-FFF2-40B4-BE49-F238E27FC236}">
                  <a16:creationId xmlns:a16="http://schemas.microsoft.com/office/drawing/2014/main" id="{FA0361D4-BA66-E21F-331F-15F9B599E9B5}"/>
                </a:ext>
              </a:extLst>
            </p:cNvPr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Oval 3">
            <a:extLst>
              <a:ext uri="{FF2B5EF4-FFF2-40B4-BE49-F238E27FC236}">
                <a16:creationId xmlns:a16="http://schemas.microsoft.com/office/drawing/2014/main" id="{CE7B89D8-38C2-46DE-AC30-29F297E252E8}"/>
              </a:ext>
            </a:extLst>
          </p:cNvPr>
          <p:cNvSpPr/>
          <p:nvPr/>
        </p:nvSpPr>
        <p:spPr>
          <a:xfrm>
            <a:off x="5070715" y="449842"/>
            <a:ext cx="914303" cy="914303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7037D8-EFD5-6C5F-691F-A03B091467A1}"/>
              </a:ext>
            </a:extLst>
          </p:cNvPr>
          <p:cNvSpPr txBox="1"/>
          <p:nvPr/>
        </p:nvSpPr>
        <p:spPr>
          <a:xfrm>
            <a:off x="543567" y="1648640"/>
            <a:ext cx="10882902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rtl="0" fontAlgn="base"/>
            <a:r>
              <a:rPr lang="en-GB" sz="2400" b="0" i="0" u="none" strike="noStrike" dirty="0">
                <a:solidFill>
                  <a:srgbClr val="404040"/>
                </a:solidFill>
                <a:effectLst/>
                <a:latin typeface="Century Gothic" panose="020B0502020202020204" pitchFamily="34" charset="0"/>
              </a:rPr>
              <a:t>Now, </a:t>
            </a:r>
            <a:r>
              <a:rPr lang="en-GB" sz="2400" b="1" i="0" u="none" strike="noStrike" dirty="0">
                <a:solidFill>
                  <a:srgbClr val="404040"/>
                </a:solidFill>
                <a:effectLst/>
                <a:latin typeface="Century Gothic" panose="020B0502020202020204" pitchFamily="34" charset="0"/>
              </a:rPr>
              <a:t>blend</a:t>
            </a:r>
            <a:r>
              <a:rPr lang="en-GB" sz="2400" b="0" i="0" u="none" strike="noStrike" dirty="0">
                <a:solidFill>
                  <a:srgbClr val="404040"/>
                </a:solidFill>
                <a:effectLst/>
                <a:latin typeface="Century Gothic" panose="020B0502020202020204" pitchFamily="34" charset="0"/>
              </a:rPr>
              <a:t> with the dinosaur as it moves along.</a:t>
            </a:r>
            <a:endParaRPr lang="en-GB" sz="2400" dirty="0">
              <a:solidFill>
                <a:srgbClr val="404040"/>
              </a:solidFill>
              <a:latin typeface="Century Gothic" panose="020B0502020202020204" pitchFamily="34" charset="0"/>
            </a:endParaRPr>
          </a:p>
          <a:p>
            <a:pPr rtl="0" fontAlgn="base"/>
            <a:endParaRPr lang="en-US" sz="2400" b="0" i="0" dirty="0">
              <a:solidFill>
                <a:srgbClr val="000000"/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E60DDC4-5F2F-9367-DA5F-214D0C42E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208112" y="525201"/>
            <a:ext cx="713109" cy="713109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5FFB39DF-7571-4EED-E134-435AABEC3DA6}"/>
              </a:ext>
            </a:extLst>
          </p:cNvPr>
          <p:cNvSpPr/>
          <p:nvPr/>
        </p:nvSpPr>
        <p:spPr>
          <a:xfrm>
            <a:off x="10290723" y="54300"/>
            <a:ext cx="1838782" cy="1838782"/>
          </a:xfrm>
          <a:prstGeom prst="ellipse">
            <a:avLst/>
          </a:prstGeom>
          <a:solidFill>
            <a:srgbClr val="FD95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D7B8FB4-1F0C-DBE1-9F70-B6E5D8FC9249}"/>
              </a:ext>
            </a:extLst>
          </p:cNvPr>
          <p:cNvSpPr txBox="1"/>
          <p:nvPr/>
        </p:nvSpPr>
        <p:spPr>
          <a:xfrm>
            <a:off x="10451499" y="533720"/>
            <a:ext cx="14238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Century Gothic" panose="020B0502020202020204" pitchFamily="34" charset="0"/>
              </a:rPr>
              <a:t>Make sure you are viewing this resource in </a:t>
            </a:r>
            <a:r>
              <a:rPr lang="en-GB" sz="1200" b="1" dirty="0">
                <a:latin typeface="Century Gothic" panose="020B0502020202020204" pitchFamily="34" charset="0"/>
              </a:rPr>
              <a:t>slideshow</a:t>
            </a:r>
            <a:r>
              <a:rPr lang="en-GB" sz="1200" dirty="0">
                <a:latin typeface="Century Gothic" panose="020B0502020202020204" pitchFamily="34" charset="0"/>
              </a:rPr>
              <a:t> </a:t>
            </a:r>
            <a:r>
              <a:rPr lang="en-GB" sz="1200" b="1" dirty="0">
                <a:latin typeface="Century Gothic" panose="020B0502020202020204" pitchFamily="34" charset="0"/>
              </a:rPr>
              <a:t>mode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0A43B07-A5B7-2FFA-0AC6-4493366A5F89}"/>
              </a:ext>
            </a:extLst>
          </p:cNvPr>
          <p:cNvSpPr/>
          <p:nvPr/>
        </p:nvSpPr>
        <p:spPr>
          <a:xfrm>
            <a:off x="11406064" y="1426305"/>
            <a:ext cx="723441" cy="723441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89724FF-AD30-D703-E81E-498064C6ACAA}"/>
              </a:ext>
            </a:extLst>
          </p:cNvPr>
          <p:cNvSpPr/>
          <p:nvPr/>
        </p:nvSpPr>
        <p:spPr>
          <a:xfrm>
            <a:off x="11192114" y="1660263"/>
            <a:ext cx="427895" cy="427895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1C0CCDE-B793-7E27-5398-214F01E612CF}"/>
              </a:ext>
            </a:extLst>
          </p:cNvPr>
          <p:cNvSpPr/>
          <p:nvPr/>
        </p:nvSpPr>
        <p:spPr>
          <a:xfrm>
            <a:off x="10237552" y="202826"/>
            <a:ext cx="427895" cy="427895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CD299F4-4C00-1C76-52F8-00B741772F0B}"/>
              </a:ext>
            </a:extLst>
          </p:cNvPr>
          <p:cNvSpPr/>
          <p:nvPr/>
        </p:nvSpPr>
        <p:spPr>
          <a:xfrm>
            <a:off x="9946902" y="502206"/>
            <a:ext cx="427895" cy="427895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E705855-A3ED-0AE1-D1B8-C00953AF60DB}"/>
              </a:ext>
            </a:extLst>
          </p:cNvPr>
          <p:cNvSpPr/>
          <p:nvPr/>
        </p:nvSpPr>
        <p:spPr>
          <a:xfrm>
            <a:off x="597521" y="3074894"/>
            <a:ext cx="1115341" cy="1061613"/>
          </a:xfrm>
          <a:prstGeom prst="ellipse">
            <a:avLst/>
          </a:prstGeom>
          <a:solidFill>
            <a:srgbClr val="FD95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FB5A937-497D-466A-755D-AA9C75D4BC99}"/>
              </a:ext>
            </a:extLst>
          </p:cNvPr>
          <p:cNvSpPr txBox="1"/>
          <p:nvPr/>
        </p:nvSpPr>
        <p:spPr>
          <a:xfrm>
            <a:off x="449749" y="3508700"/>
            <a:ext cx="14238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latin typeface="Century Gothic" panose="020B0502020202020204" pitchFamily="34" charset="0"/>
              </a:rPr>
              <a:t>Tap </a:t>
            </a:r>
            <a:r>
              <a:rPr lang="en-GB" sz="1200" dirty="0">
                <a:latin typeface="Century Gothic" panose="020B0502020202020204" pitchFamily="34" charset="0"/>
              </a:rPr>
              <a:t>to start</a:t>
            </a:r>
            <a:endParaRPr lang="en-GB" sz="1200" b="1" dirty="0">
              <a:latin typeface="Century Gothic" panose="020B0502020202020204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3EDD6E2-C7E4-C47C-F2D2-6DD7301355E4}"/>
              </a:ext>
            </a:extLst>
          </p:cNvPr>
          <p:cNvSpPr/>
          <p:nvPr/>
        </p:nvSpPr>
        <p:spPr>
          <a:xfrm>
            <a:off x="1427423" y="3774729"/>
            <a:ext cx="427896" cy="427895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5F01A82-78E8-628D-CDA0-C56B80A56770}"/>
              </a:ext>
            </a:extLst>
          </p:cNvPr>
          <p:cNvSpPr/>
          <p:nvPr/>
        </p:nvSpPr>
        <p:spPr>
          <a:xfrm>
            <a:off x="1290650" y="4005558"/>
            <a:ext cx="237059" cy="232819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FDF7A0C-2EF6-B29C-124E-14C54943DD3E}"/>
              </a:ext>
            </a:extLst>
          </p:cNvPr>
          <p:cNvSpPr/>
          <p:nvPr/>
        </p:nvSpPr>
        <p:spPr>
          <a:xfrm>
            <a:off x="430578" y="3096375"/>
            <a:ext cx="427895" cy="427895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92ACD50-8182-DF1A-D90E-6DD9E09DE321}"/>
              </a:ext>
            </a:extLst>
          </p:cNvPr>
          <p:cNvSpPr/>
          <p:nvPr/>
        </p:nvSpPr>
        <p:spPr>
          <a:xfrm>
            <a:off x="739808" y="2969225"/>
            <a:ext cx="237059" cy="232819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96E0109-1042-829C-F3D8-436F348395CD}"/>
              </a:ext>
            </a:extLst>
          </p:cNvPr>
          <p:cNvSpPr txBox="1"/>
          <p:nvPr/>
        </p:nvSpPr>
        <p:spPr>
          <a:xfrm>
            <a:off x="2526843" y="2263600"/>
            <a:ext cx="2183326" cy="2400657"/>
          </a:xfrm>
          <a:prstGeom prst="rect">
            <a:avLst/>
          </a:prstGeom>
          <a:noFill/>
          <a:ln w="57150">
            <a:solidFill>
              <a:srgbClr val="FC9562"/>
            </a:solidFill>
          </a:ln>
        </p:spPr>
        <p:txBody>
          <a:bodyPr wrap="square" rtlCol="0">
            <a:spAutoFit/>
          </a:bodyPr>
          <a:lstStyle/>
          <a:p>
            <a:r>
              <a:rPr lang="en-GB" sz="15000" dirty="0" err="1">
                <a:latin typeface="Sassoon Primary" pitchFamily="50" charset="0"/>
              </a:rPr>
              <a:t>sh</a:t>
            </a:r>
            <a:endParaRPr lang="en-GB" sz="15000" dirty="0">
              <a:latin typeface="Sassoon Primary" pitchFamily="50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EF1328A-9D80-4E1E-F0CA-F7DCB16A7AE8}"/>
              </a:ext>
            </a:extLst>
          </p:cNvPr>
          <p:cNvSpPr txBox="1"/>
          <p:nvPr/>
        </p:nvSpPr>
        <p:spPr>
          <a:xfrm>
            <a:off x="5442957" y="2263599"/>
            <a:ext cx="2321317" cy="2400657"/>
          </a:xfrm>
          <a:prstGeom prst="rect">
            <a:avLst/>
          </a:prstGeom>
          <a:noFill/>
          <a:ln w="57150">
            <a:solidFill>
              <a:srgbClr val="FC9562"/>
            </a:solidFill>
          </a:ln>
        </p:spPr>
        <p:txBody>
          <a:bodyPr wrap="square" rtlCol="0">
            <a:spAutoFit/>
          </a:bodyPr>
          <a:lstStyle/>
          <a:p>
            <a:r>
              <a:rPr lang="en-GB" sz="15000" dirty="0" err="1">
                <a:latin typeface="Sassoon Primary" pitchFamily="50" charset="0"/>
              </a:rPr>
              <a:t>ee</a:t>
            </a:r>
            <a:endParaRPr lang="en-GB" sz="15000" dirty="0">
              <a:latin typeface="Sassoon Primary" pitchFamily="50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9EA4840-C953-FE09-5EA2-101D8C51E17F}"/>
              </a:ext>
            </a:extLst>
          </p:cNvPr>
          <p:cNvSpPr txBox="1"/>
          <p:nvPr/>
        </p:nvSpPr>
        <p:spPr>
          <a:xfrm>
            <a:off x="8625417" y="2287267"/>
            <a:ext cx="1838782" cy="2400657"/>
          </a:xfrm>
          <a:prstGeom prst="rect">
            <a:avLst/>
          </a:prstGeom>
          <a:noFill/>
          <a:ln w="57150">
            <a:solidFill>
              <a:srgbClr val="FC9562"/>
            </a:solidFill>
          </a:ln>
        </p:spPr>
        <p:txBody>
          <a:bodyPr wrap="square" rtlCol="0">
            <a:spAutoFit/>
          </a:bodyPr>
          <a:lstStyle/>
          <a:p>
            <a:r>
              <a:rPr lang="en-GB" sz="15000" dirty="0">
                <a:latin typeface="Sassoon Primary" pitchFamily="50" charset="0"/>
              </a:rPr>
              <a:t>p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8" name="3D Model 37" descr="Dinosaur Green">
                <a:extLst>
                  <a:ext uri="{FF2B5EF4-FFF2-40B4-BE49-F238E27FC236}">
                    <a16:creationId xmlns:a16="http://schemas.microsoft.com/office/drawing/2014/main" id="{F1BD0AF7-84DF-999D-1334-916613BB738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6032042"/>
                  </p:ext>
                </p:extLst>
              </p:nvPr>
            </p:nvGraphicFramePr>
            <p:xfrm>
              <a:off x="2173971" y="4640476"/>
              <a:ext cx="1960387" cy="1674895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960387" cy="1674895"/>
                    </a:xfrm>
                    <a:prstGeom prst="rect">
                      <a:avLst/>
                    </a:prstGeom>
                  </am3d:spPr>
                  <am3d:camera>
                    <am3d:pos x="0" y="0" z="6275038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68455" d="1000000"/>
                    <am3d:preTrans dx="10" dy="-13860684" dz="-450519"/>
                    <am3d:scale>
                      <am3d:sx n="1000000" d="1000000"/>
                      <am3d:sy n="1000000" d="1000000"/>
                      <am3d:sz n="1000000" d="1000000"/>
                    </am3d:scale>
                    <am3d:rot ax="4916321" ay="4622111" az="4903830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260750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8" name="3D Model 37" descr="Dinosaur Green">
                <a:extLst>
                  <a:ext uri="{FF2B5EF4-FFF2-40B4-BE49-F238E27FC236}">
                    <a16:creationId xmlns:a16="http://schemas.microsoft.com/office/drawing/2014/main" id="{F1BD0AF7-84DF-999D-1334-916613BB738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73971" y="4640476"/>
                <a:ext cx="1960387" cy="167489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85789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11111E-6 L 0.51407 0.0044 " pathEditMode="relative" rAng="0" ptsTypes="AA">
                                      <p:cBhvr>
                                        <p:cTn id="13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03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96F3D3C-0733-9061-E08B-50D36E522BA5}"/>
              </a:ext>
            </a:extLst>
          </p:cNvPr>
          <p:cNvSpPr/>
          <p:nvPr/>
        </p:nvSpPr>
        <p:spPr>
          <a:xfrm>
            <a:off x="593332" y="658618"/>
            <a:ext cx="5121668" cy="519880"/>
          </a:xfrm>
          <a:prstGeom prst="roundRect">
            <a:avLst>
              <a:gd name="adj" fmla="val 39836"/>
            </a:avLst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94386D-917A-B91F-4739-1981586999FF}"/>
              </a:ext>
            </a:extLst>
          </p:cNvPr>
          <p:cNvSpPr txBox="1"/>
          <p:nvPr/>
        </p:nvSpPr>
        <p:spPr>
          <a:xfrm>
            <a:off x="743356" y="622757"/>
            <a:ext cx="378498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400" b="1" dirty="0">
                <a:latin typeface="Century Gothic" panose="020B0502020202020204" pitchFamily="34" charset="0"/>
              </a:rPr>
              <a:t>Read</a:t>
            </a:r>
          </a:p>
        </p:txBody>
      </p:sp>
      <p:grpSp>
        <p:nvGrpSpPr>
          <p:cNvPr id="5" name="Google Shape;1293;p50">
            <a:extLst>
              <a:ext uri="{FF2B5EF4-FFF2-40B4-BE49-F238E27FC236}">
                <a16:creationId xmlns:a16="http://schemas.microsoft.com/office/drawing/2014/main" id="{B4536EC8-85CD-F6E2-C989-BF2C32BF25FF}"/>
              </a:ext>
            </a:extLst>
          </p:cNvPr>
          <p:cNvGrpSpPr/>
          <p:nvPr/>
        </p:nvGrpSpPr>
        <p:grpSpPr>
          <a:xfrm>
            <a:off x="9319380" y="3708388"/>
            <a:ext cx="897657" cy="1423177"/>
            <a:chOff x="6718575" y="2318625"/>
            <a:chExt cx="256950" cy="407375"/>
          </a:xfrm>
          <a:solidFill>
            <a:schemeClr val="tx1"/>
          </a:solidFill>
        </p:grpSpPr>
        <p:sp>
          <p:nvSpPr>
            <p:cNvPr id="6" name="Google Shape;1294;p50">
              <a:extLst>
                <a:ext uri="{FF2B5EF4-FFF2-40B4-BE49-F238E27FC236}">
                  <a16:creationId xmlns:a16="http://schemas.microsoft.com/office/drawing/2014/main" id="{0C0B7EBF-2D75-3C82-4F21-E73E548E799D}"/>
                </a:ext>
              </a:extLst>
            </p:cNvPr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295;p50">
              <a:extLst>
                <a:ext uri="{FF2B5EF4-FFF2-40B4-BE49-F238E27FC236}">
                  <a16:creationId xmlns:a16="http://schemas.microsoft.com/office/drawing/2014/main" id="{FBF2D23A-C7BA-DB55-7DC5-EE6209660BEA}"/>
                </a:ext>
              </a:extLst>
            </p:cNvPr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296;p50">
              <a:extLst>
                <a:ext uri="{FF2B5EF4-FFF2-40B4-BE49-F238E27FC236}">
                  <a16:creationId xmlns:a16="http://schemas.microsoft.com/office/drawing/2014/main" id="{263ADD02-ED72-33DC-D550-817A16BFA47A}"/>
                </a:ext>
              </a:extLst>
            </p:cNvPr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297;p50">
              <a:extLst>
                <a:ext uri="{FF2B5EF4-FFF2-40B4-BE49-F238E27FC236}">
                  <a16:creationId xmlns:a16="http://schemas.microsoft.com/office/drawing/2014/main" id="{69AF05E3-2D1B-9635-1394-1AC1AA66E5E8}"/>
                </a:ext>
              </a:extLst>
            </p:cNvPr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298;p50">
              <a:extLst>
                <a:ext uri="{FF2B5EF4-FFF2-40B4-BE49-F238E27FC236}">
                  <a16:creationId xmlns:a16="http://schemas.microsoft.com/office/drawing/2014/main" id="{5D40EFE5-301E-E5EF-651E-EC6E97BE8A2D}"/>
                </a:ext>
              </a:extLst>
            </p:cNvPr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99;p50">
              <a:extLst>
                <a:ext uri="{FF2B5EF4-FFF2-40B4-BE49-F238E27FC236}">
                  <a16:creationId xmlns:a16="http://schemas.microsoft.com/office/drawing/2014/main" id="{066B7140-C0AD-1A3D-A1FC-5B8EC5B176AA}"/>
                </a:ext>
              </a:extLst>
            </p:cNvPr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00;p50">
              <a:extLst>
                <a:ext uri="{FF2B5EF4-FFF2-40B4-BE49-F238E27FC236}">
                  <a16:creationId xmlns:a16="http://schemas.microsoft.com/office/drawing/2014/main" id="{48EE2DCB-AC76-80B7-B359-372D0ADB4D4A}"/>
                </a:ext>
              </a:extLst>
            </p:cNvPr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301;p50">
              <a:extLst>
                <a:ext uri="{FF2B5EF4-FFF2-40B4-BE49-F238E27FC236}">
                  <a16:creationId xmlns:a16="http://schemas.microsoft.com/office/drawing/2014/main" id="{FA0361D4-BA66-E21F-331F-15F9B599E9B5}"/>
                </a:ext>
              </a:extLst>
            </p:cNvPr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Oval 3">
            <a:extLst>
              <a:ext uri="{FF2B5EF4-FFF2-40B4-BE49-F238E27FC236}">
                <a16:creationId xmlns:a16="http://schemas.microsoft.com/office/drawing/2014/main" id="{CE7B89D8-38C2-46DE-AC30-29F297E252E8}"/>
              </a:ext>
            </a:extLst>
          </p:cNvPr>
          <p:cNvSpPr/>
          <p:nvPr/>
        </p:nvSpPr>
        <p:spPr>
          <a:xfrm>
            <a:off x="5070715" y="449842"/>
            <a:ext cx="914303" cy="914303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E60DDC4-5F2F-9367-DA5F-214D0C42E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208112" y="525201"/>
            <a:ext cx="713109" cy="713109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5FFB39DF-7571-4EED-E134-435AABEC3DA6}"/>
              </a:ext>
            </a:extLst>
          </p:cNvPr>
          <p:cNvSpPr/>
          <p:nvPr/>
        </p:nvSpPr>
        <p:spPr>
          <a:xfrm>
            <a:off x="10290723" y="54300"/>
            <a:ext cx="1838782" cy="1838782"/>
          </a:xfrm>
          <a:prstGeom prst="ellipse">
            <a:avLst/>
          </a:prstGeom>
          <a:solidFill>
            <a:srgbClr val="FD95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D7B8FB4-1F0C-DBE1-9F70-B6E5D8FC9249}"/>
              </a:ext>
            </a:extLst>
          </p:cNvPr>
          <p:cNvSpPr txBox="1"/>
          <p:nvPr/>
        </p:nvSpPr>
        <p:spPr>
          <a:xfrm>
            <a:off x="10451499" y="533720"/>
            <a:ext cx="14238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Century Gothic" panose="020B0502020202020204" pitchFamily="34" charset="0"/>
              </a:rPr>
              <a:t>Make sure you are viewing this resource in </a:t>
            </a:r>
            <a:r>
              <a:rPr lang="en-GB" sz="1200" b="1" dirty="0">
                <a:latin typeface="Century Gothic" panose="020B0502020202020204" pitchFamily="34" charset="0"/>
              </a:rPr>
              <a:t>slideshow</a:t>
            </a:r>
            <a:r>
              <a:rPr lang="en-GB" sz="1200" dirty="0">
                <a:latin typeface="Century Gothic" panose="020B0502020202020204" pitchFamily="34" charset="0"/>
              </a:rPr>
              <a:t> </a:t>
            </a:r>
            <a:r>
              <a:rPr lang="en-GB" sz="1200" b="1" dirty="0">
                <a:latin typeface="Century Gothic" panose="020B0502020202020204" pitchFamily="34" charset="0"/>
              </a:rPr>
              <a:t>mode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0A43B07-A5B7-2FFA-0AC6-4493366A5F89}"/>
              </a:ext>
            </a:extLst>
          </p:cNvPr>
          <p:cNvSpPr/>
          <p:nvPr/>
        </p:nvSpPr>
        <p:spPr>
          <a:xfrm>
            <a:off x="11406064" y="1426305"/>
            <a:ext cx="723441" cy="723441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89724FF-AD30-D703-E81E-498064C6ACAA}"/>
              </a:ext>
            </a:extLst>
          </p:cNvPr>
          <p:cNvSpPr/>
          <p:nvPr/>
        </p:nvSpPr>
        <p:spPr>
          <a:xfrm>
            <a:off x="11192114" y="1660263"/>
            <a:ext cx="427895" cy="427895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1C0CCDE-B793-7E27-5398-214F01E612CF}"/>
              </a:ext>
            </a:extLst>
          </p:cNvPr>
          <p:cNvSpPr/>
          <p:nvPr/>
        </p:nvSpPr>
        <p:spPr>
          <a:xfrm>
            <a:off x="10237552" y="202826"/>
            <a:ext cx="427895" cy="427895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CD299F4-4C00-1C76-52F8-00B741772F0B}"/>
              </a:ext>
            </a:extLst>
          </p:cNvPr>
          <p:cNvSpPr/>
          <p:nvPr/>
        </p:nvSpPr>
        <p:spPr>
          <a:xfrm>
            <a:off x="9946902" y="502206"/>
            <a:ext cx="427895" cy="427895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95656C-8731-C518-11E0-59E53BDD455B}"/>
              </a:ext>
            </a:extLst>
          </p:cNvPr>
          <p:cNvSpPr txBox="1"/>
          <p:nvPr/>
        </p:nvSpPr>
        <p:spPr>
          <a:xfrm>
            <a:off x="593332" y="1648840"/>
            <a:ext cx="10882902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rtl="0" fontAlgn="base"/>
            <a:r>
              <a:rPr lang="en-GB" sz="2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Click </a:t>
            </a:r>
            <a:r>
              <a:rPr lang="en-GB" sz="2400" dirty="0">
                <a:solidFill>
                  <a:srgbClr val="404040"/>
                </a:solidFill>
                <a:latin typeface="Century Gothic" panose="020B0502020202020204" pitchFamily="34" charset="0"/>
              </a:rPr>
              <a:t>to reveal the word!</a:t>
            </a:r>
          </a:p>
          <a:p>
            <a:pPr rtl="0" fontAlgn="base"/>
            <a:endParaRPr lang="en-US" sz="2400" b="0" i="0" dirty="0">
              <a:solidFill>
                <a:srgbClr val="00000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5149D09-D6CC-4967-5539-C5DC27372817}"/>
              </a:ext>
            </a:extLst>
          </p:cNvPr>
          <p:cNvSpPr txBox="1"/>
          <p:nvPr/>
        </p:nvSpPr>
        <p:spPr>
          <a:xfrm>
            <a:off x="1561708" y="2784134"/>
            <a:ext cx="2306529" cy="2400657"/>
          </a:xfrm>
          <a:prstGeom prst="rect">
            <a:avLst/>
          </a:prstGeom>
          <a:noFill/>
          <a:ln w="57150">
            <a:solidFill>
              <a:srgbClr val="FC9562"/>
            </a:solidFill>
          </a:ln>
        </p:spPr>
        <p:txBody>
          <a:bodyPr wrap="square" rtlCol="0">
            <a:spAutoFit/>
          </a:bodyPr>
          <a:lstStyle/>
          <a:p>
            <a:r>
              <a:rPr lang="en-GB" sz="15000" dirty="0" err="1">
                <a:latin typeface="Sassoon Primary" pitchFamily="50" charset="0"/>
              </a:rPr>
              <a:t>sh</a:t>
            </a:r>
            <a:endParaRPr lang="en-GB" sz="15000" dirty="0">
              <a:latin typeface="Sassoon Primary" pitchFamily="50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B9413FA-5157-DFF2-53D9-E0778160CB70}"/>
              </a:ext>
            </a:extLst>
          </p:cNvPr>
          <p:cNvSpPr txBox="1"/>
          <p:nvPr/>
        </p:nvSpPr>
        <p:spPr>
          <a:xfrm>
            <a:off x="6174768" y="2784134"/>
            <a:ext cx="1514813" cy="2400657"/>
          </a:xfrm>
          <a:prstGeom prst="rect">
            <a:avLst/>
          </a:prstGeom>
          <a:noFill/>
          <a:ln w="57150">
            <a:solidFill>
              <a:srgbClr val="FC9562"/>
            </a:solidFill>
          </a:ln>
        </p:spPr>
        <p:txBody>
          <a:bodyPr wrap="square" rtlCol="0">
            <a:spAutoFit/>
          </a:bodyPr>
          <a:lstStyle/>
          <a:p>
            <a:r>
              <a:rPr lang="en-GB" sz="15000" dirty="0">
                <a:latin typeface="Sassoon Primary" pitchFamily="50" charset="0"/>
              </a:rPr>
              <a:t>p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C8335A3-F9DE-CAD8-FA1F-98D8292E915F}"/>
              </a:ext>
            </a:extLst>
          </p:cNvPr>
          <p:cNvSpPr txBox="1"/>
          <p:nvPr/>
        </p:nvSpPr>
        <p:spPr>
          <a:xfrm>
            <a:off x="3868238" y="2792959"/>
            <a:ext cx="2306529" cy="2400657"/>
          </a:xfrm>
          <a:prstGeom prst="rect">
            <a:avLst/>
          </a:prstGeom>
          <a:noFill/>
          <a:ln w="57150">
            <a:solidFill>
              <a:srgbClr val="FC9562"/>
            </a:solidFill>
          </a:ln>
        </p:spPr>
        <p:txBody>
          <a:bodyPr wrap="square" rtlCol="0">
            <a:spAutoFit/>
          </a:bodyPr>
          <a:lstStyle/>
          <a:p>
            <a:r>
              <a:rPr lang="en-GB" sz="15000" dirty="0" err="1">
                <a:latin typeface="Sassoon Primary" pitchFamily="50" charset="0"/>
              </a:rPr>
              <a:t>ee</a:t>
            </a:r>
            <a:endParaRPr lang="en-GB" sz="15000" dirty="0">
              <a:latin typeface="Sassoon Primary" pitchFamily="50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39DBC1F-D7EB-485F-F7AC-B7B9C9B75C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070732" y="2729917"/>
            <a:ext cx="3037568" cy="213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382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3" grpId="0" animBg="1"/>
      <p:bldP spid="3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96F3D3C-0733-9061-E08B-50D36E522BA5}"/>
              </a:ext>
            </a:extLst>
          </p:cNvPr>
          <p:cNvSpPr/>
          <p:nvPr/>
        </p:nvSpPr>
        <p:spPr>
          <a:xfrm>
            <a:off x="593332" y="658618"/>
            <a:ext cx="5121668" cy="519880"/>
          </a:xfrm>
          <a:prstGeom prst="roundRect">
            <a:avLst>
              <a:gd name="adj" fmla="val 39836"/>
            </a:avLst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94386D-917A-B91F-4739-1981586999FF}"/>
              </a:ext>
            </a:extLst>
          </p:cNvPr>
          <p:cNvSpPr txBox="1"/>
          <p:nvPr/>
        </p:nvSpPr>
        <p:spPr>
          <a:xfrm>
            <a:off x="743356" y="622757"/>
            <a:ext cx="378498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400" b="1" dirty="0">
                <a:latin typeface="Century Gothic" panose="020B0502020202020204" pitchFamily="34" charset="0"/>
              </a:rPr>
              <a:t>Identify</a:t>
            </a:r>
          </a:p>
        </p:txBody>
      </p:sp>
      <p:grpSp>
        <p:nvGrpSpPr>
          <p:cNvPr id="5" name="Google Shape;1293;p50">
            <a:extLst>
              <a:ext uri="{FF2B5EF4-FFF2-40B4-BE49-F238E27FC236}">
                <a16:creationId xmlns:a16="http://schemas.microsoft.com/office/drawing/2014/main" id="{B4536EC8-85CD-F6E2-C989-BF2C32BF25FF}"/>
              </a:ext>
            </a:extLst>
          </p:cNvPr>
          <p:cNvGrpSpPr/>
          <p:nvPr/>
        </p:nvGrpSpPr>
        <p:grpSpPr>
          <a:xfrm>
            <a:off x="9319380" y="3708388"/>
            <a:ext cx="897657" cy="1423177"/>
            <a:chOff x="6718575" y="2318625"/>
            <a:chExt cx="256950" cy="407375"/>
          </a:xfrm>
          <a:solidFill>
            <a:schemeClr val="tx1"/>
          </a:solidFill>
        </p:grpSpPr>
        <p:sp>
          <p:nvSpPr>
            <p:cNvPr id="6" name="Google Shape;1294;p50">
              <a:extLst>
                <a:ext uri="{FF2B5EF4-FFF2-40B4-BE49-F238E27FC236}">
                  <a16:creationId xmlns:a16="http://schemas.microsoft.com/office/drawing/2014/main" id="{0C0B7EBF-2D75-3C82-4F21-E73E548E799D}"/>
                </a:ext>
              </a:extLst>
            </p:cNvPr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295;p50">
              <a:extLst>
                <a:ext uri="{FF2B5EF4-FFF2-40B4-BE49-F238E27FC236}">
                  <a16:creationId xmlns:a16="http://schemas.microsoft.com/office/drawing/2014/main" id="{FBF2D23A-C7BA-DB55-7DC5-EE6209660BEA}"/>
                </a:ext>
              </a:extLst>
            </p:cNvPr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296;p50">
              <a:extLst>
                <a:ext uri="{FF2B5EF4-FFF2-40B4-BE49-F238E27FC236}">
                  <a16:creationId xmlns:a16="http://schemas.microsoft.com/office/drawing/2014/main" id="{263ADD02-ED72-33DC-D550-817A16BFA47A}"/>
                </a:ext>
              </a:extLst>
            </p:cNvPr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297;p50">
              <a:extLst>
                <a:ext uri="{FF2B5EF4-FFF2-40B4-BE49-F238E27FC236}">
                  <a16:creationId xmlns:a16="http://schemas.microsoft.com/office/drawing/2014/main" id="{69AF05E3-2D1B-9635-1394-1AC1AA66E5E8}"/>
                </a:ext>
              </a:extLst>
            </p:cNvPr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298;p50">
              <a:extLst>
                <a:ext uri="{FF2B5EF4-FFF2-40B4-BE49-F238E27FC236}">
                  <a16:creationId xmlns:a16="http://schemas.microsoft.com/office/drawing/2014/main" id="{5D40EFE5-301E-E5EF-651E-EC6E97BE8A2D}"/>
                </a:ext>
              </a:extLst>
            </p:cNvPr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99;p50">
              <a:extLst>
                <a:ext uri="{FF2B5EF4-FFF2-40B4-BE49-F238E27FC236}">
                  <a16:creationId xmlns:a16="http://schemas.microsoft.com/office/drawing/2014/main" id="{066B7140-C0AD-1A3D-A1FC-5B8EC5B176AA}"/>
                </a:ext>
              </a:extLst>
            </p:cNvPr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00;p50">
              <a:extLst>
                <a:ext uri="{FF2B5EF4-FFF2-40B4-BE49-F238E27FC236}">
                  <a16:creationId xmlns:a16="http://schemas.microsoft.com/office/drawing/2014/main" id="{48EE2DCB-AC76-80B7-B359-372D0ADB4D4A}"/>
                </a:ext>
              </a:extLst>
            </p:cNvPr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301;p50">
              <a:extLst>
                <a:ext uri="{FF2B5EF4-FFF2-40B4-BE49-F238E27FC236}">
                  <a16:creationId xmlns:a16="http://schemas.microsoft.com/office/drawing/2014/main" id="{FA0361D4-BA66-E21F-331F-15F9B599E9B5}"/>
                </a:ext>
              </a:extLst>
            </p:cNvPr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Oval 3">
            <a:extLst>
              <a:ext uri="{FF2B5EF4-FFF2-40B4-BE49-F238E27FC236}">
                <a16:creationId xmlns:a16="http://schemas.microsoft.com/office/drawing/2014/main" id="{CE7B89D8-38C2-46DE-AC30-29F297E252E8}"/>
              </a:ext>
            </a:extLst>
          </p:cNvPr>
          <p:cNvSpPr/>
          <p:nvPr/>
        </p:nvSpPr>
        <p:spPr>
          <a:xfrm>
            <a:off x="5070715" y="449842"/>
            <a:ext cx="914303" cy="914303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7037D8-EFD5-6C5F-691F-A03B091467A1}"/>
              </a:ext>
            </a:extLst>
          </p:cNvPr>
          <p:cNvSpPr txBox="1"/>
          <p:nvPr/>
        </p:nvSpPr>
        <p:spPr>
          <a:xfrm>
            <a:off x="543567" y="1648640"/>
            <a:ext cx="10882902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rtl="0" fontAlgn="base"/>
            <a:r>
              <a:rPr lang="en-GB" sz="2400" b="1" i="0" u="none" strike="noStrike" dirty="0">
                <a:solidFill>
                  <a:srgbClr val="404040"/>
                </a:solidFill>
                <a:effectLst/>
                <a:latin typeface="Century Gothic" panose="020B0502020202020204" pitchFamily="34" charset="0"/>
              </a:rPr>
              <a:t>Say</a:t>
            </a:r>
            <a:r>
              <a:rPr lang="en-GB" sz="2400" b="0" i="0" u="none" strike="noStrike" dirty="0">
                <a:solidFill>
                  <a:srgbClr val="404040"/>
                </a:solidFill>
                <a:effectLst/>
                <a:latin typeface="Century Gothic" panose="020B0502020202020204" pitchFamily="34" charset="0"/>
              </a:rPr>
              <a:t> each sound when the arrow lights </a:t>
            </a:r>
            <a:r>
              <a:rPr lang="en-GB" sz="2400" dirty="0">
                <a:solidFill>
                  <a:srgbClr val="404040"/>
                </a:solidFill>
                <a:latin typeface="Century Gothic" panose="020B0502020202020204" pitchFamily="34" charset="0"/>
              </a:rPr>
              <a:t>up</a:t>
            </a:r>
            <a:r>
              <a:rPr lang="en-GB" sz="2400" b="0" i="0" u="none" strike="noStrike" dirty="0">
                <a:solidFill>
                  <a:srgbClr val="404040"/>
                </a:solidFill>
                <a:effectLst/>
                <a:latin typeface="Century Gothic" panose="020B0502020202020204" pitchFamily="34" charset="0"/>
              </a:rPr>
              <a:t>.</a:t>
            </a:r>
            <a:endParaRPr lang="en-GB" sz="2400" dirty="0">
              <a:solidFill>
                <a:srgbClr val="404040"/>
              </a:solidFill>
              <a:latin typeface="Century Gothic" panose="020B0502020202020204" pitchFamily="34" charset="0"/>
            </a:endParaRPr>
          </a:p>
          <a:p>
            <a:pPr rtl="0" fontAlgn="base"/>
            <a:endParaRPr lang="en-US" sz="2400" b="0" i="0" dirty="0">
              <a:solidFill>
                <a:srgbClr val="000000"/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E60DDC4-5F2F-9367-DA5F-214D0C42E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208112" y="525201"/>
            <a:ext cx="713109" cy="713109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5FFB39DF-7571-4EED-E134-435AABEC3DA6}"/>
              </a:ext>
            </a:extLst>
          </p:cNvPr>
          <p:cNvSpPr/>
          <p:nvPr/>
        </p:nvSpPr>
        <p:spPr>
          <a:xfrm>
            <a:off x="10290723" y="54300"/>
            <a:ext cx="1838782" cy="1838782"/>
          </a:xfrm>
          <a:prstGeom prst="ellipse">
            <a:avLst/>
          </a:prstGeom>
          <a:solidFill>
            <a:srgbClr val="FD95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D7B8FB4-1F0C-DBE1-9F70-B6E5D8FC9249}"/>
              </a:ext>
            </a:extLst>
          </p:cNvPr>
          <p:cNvSpPr txBox="1"/>
          <p:nvPr/>
        </p:nvSpPr>
        <p:spPr>
          <a:xfrm>
            <a:off x="10451499" y="533720"/>
            <a:ext cx="14238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Century Gothic" panose="020B0502020202020204" pitchFamily="34" charset="0"/>
              </a:rPr>
              <a:t>Make sure you are viewing this resource in </a:t>
            </a:r>
            <a:r>
              <a:rPr lang="en-GB" sz="1200" b="1" dirty="0">
                <a:latin typeface="Century Gothic" panose="020B0502020202020204" pitchFamily="34" charset="0"/>
              </a:rPr>
              <a:t>slideshow</a:t>
            </a:r>
            <a:r>
              <a:rPr lang="en-GB" sz="1200" dirty="0">
                <a:latin typeface="Century Gothic" panose="020B0502020202020204" pitchFamily="34" charset="0"/>
              </a:rPr>
              <a:t> </a:t>
            </a:r>
            <a:r>
              <a:rPr lang="en-GB" sz="1200" b="1" dirty="0">
                <a:latin typeface="Century Gothic" panose="020B0502020202020204" pitchFamily="34" charset="0"/>
              </a:rPr>
              <a:t>mode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0A43B07-A5B7-2FFA-0AC6-4493366A5F89}"/>
              </a:ext>
            </a:extLst>
          </p:cNvPr>
          <p:cNvSpPr/>
          <p:nvPr/>
        </p:nvSpPr>
        <p:spPr>
          <a:xfrm>
            <a:off x="11406064" y="1426305"/>
            <a:ext cx="723441" cy="723441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89724FF-AD30-D703-E81E-498064C6ACAA}"/>
              </a:ext>
            </a:extLst>
          </p:cNvPr>
          <p:cNvSpPr/>
          <p:nvPr/>
        </p:nvSpPr>
        <p:spPr>
          <a:xfrm>
            <a:off x="11192114" y="1660263"/>
            <a:ext cx="427895" cy="427895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1C0CCDE-B793-7E27-5398-214F01E612CF}"/>
              </a:ext>
            </a:extLst>
          </p:cNvPr>
          <p:cNvSpPr/>
          <p:nvPr/>
        </p:nvSpPr>
        <p:spPr>
          <a:xfrm>
            <a:off x="10237552" y="202826"/>
            <a:ext cx="427895" cy="427895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CD299F4-4C00-1C76-52F8-00B741772F0B}"/>
              </a:ext>
            </a:extLst>
          </p:cNvPr>
          <p:cNvSpPr/>
          <p:nvPr/>
        </p:nvSpPr>
        <p:spPr>
          <a:xfrm>
            <a:off x="9946902" y="502206"/>
            <a:ext cx="427895" cy="427895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E705855-A3ED-0AE1-D1B8-C00953AF60DB}"/>
              </a:ext>
            </a:extLst>
          </p:cNvPr>
          <p:cNvSpPr/>
          <p:nvPr/>
        </p:nvSpPr>
        <p:spPr>
          <a:xfrm>
            <a:off x="591057" y="2764370"/>
            <a:ext cx="1115341" cy="1061613"/>
          </a:xfrm>
          <a:prstGeom prst="ellipse">
            <a:avLst/>
          </a:prstGeom>
          <a:solidFill>
            <a:srgbClr val="FD95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FB5A937-497D-466A-755D-AA9C75D4BC99}"/>
              </a:ext>
            </a:extLst>
          </p:cNvPr>
          <p:cNvSpPr txBox="1"/>
          <p:nvPr/>
        </p:nvSpPr>
        <p:spPr>
          <a:xfrm>
            <a:off x="443285" y="3198176"/>
            <a:ext cx="14238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latin typeface="Century Gothic" panose="020B0502020202020204" pitchFamily="34" charset="0"/>
              </a:rPr>
              <a:t>Tap </a:t>
            </a:r>
            <a:r>
              <a:rPr lang="en-GB" sz="1200" dirty="0">
                <a:latin typeface="Century Gothic" panose="020B0502020202020204" pitchFamily="34" charset="0"/>
              </a:rPr>
              <a:t>to start</a:t>
            </a:r>
            <a:endParaRPr lang="en-GB" sz="1200" b="1" dirty="0">
              <a:latin typeface="Century Gothic" panose="020B0502020202020204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3EDD6E2-C7E4-C47C-F2D2-6DD7301355E4}"/>
              </a:ext>
            </a:extLst>
          </p:cNvPr>
          <p:cNvSpPr/>
          <p:nvPr/>
        </p:nvSpPr>
        <p:spPr>
          <a:xfrm>
            <a:off x="1420959" y="3464205"/>
            <a:ext cx="427896" cy="427895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5F01A82-78E8-628D-CDA0-C56B80A56770}"/>
              </a:ext>
            </a:extLst>
          </p:cNvPr>
          <p:cNvSpPr/>
          <p:nvPr/>
        </p:nvSpPr>
        <p:spPr>
          <a:xfrm>
            <a:off x="1284186" y="3695034"/>
            <a:ext cx="237059" cy="232819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FDF7A0C-2EF6-B29C-124E-14C54943DD3E}"/>
              </a:ext>
            </a:extLst>
          </p:cNvPr>
          <p:cNvSpPr/>
          <p:nvPr/>
        </p:nvSpPr>
        <p:spPr>
          <a:xfrm>
            <a:off x="424114" y="2785851"/>
            <a:ext cx="427895" cy="427895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92ACD50-8182-DF1A-D90E-6DD9E09DE321}"/>
              </a:ext>
            </a:extLst>
          </p:cNvPr>
          <p:cNvSpPr/>
          <p:nvPr/>
        </p:nvSpPr>
        <p:spPr>
          <a:xfrm>
            <a:off x="743356" y="2719734"/>
            <a:ext cx="237059" cy="232819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96E0109-1042-829C-F3D8-436F348395CD}"/>
              </a:ext>
            </a:extLst>
          </p:cNvPr>
          <p:cNvSpPr txBox="1"/>
          <p:nvPr/>
        </p:nvSpPr>
        <p:spPr>
          <a:xfrm>
            <a:off x="2526843" y="2263600"/>
            <a:ext cx="1669978" cy="2400657"/>
          </a:xfrm>
          <a:prstGeom prst="rect">
            <a:avLst/>
          </a:prstGeom>
          <a:noFill/>
          <a:ln w="57150">
            <a:solidFill>
              <a:srgbClr val="FC9562"/>
            </a:solidFill>
          </a:ln>
        </p:spPr>
        <p:txBody>
          <a:bodyPr wrap="square" rtlCol="0">
            <a:spAutoFit/>
          </a:bodyPr>
          <a:lstStyle/>
          <a:p>
            <a:r>
              <a:rPr lang="en-GB" sz="15000" dirty="0">
                <a:latin typeface="Sassoon Primary" pitchFamily="50" charset="0"/>
              </a:rPr>
              <a:t>h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EF1328A-9D80-4E1E-F0CA-F7DCB16A7AE8}"/>
              </a:ext>
            </a:extLst>
          </p:cNvPr>
          <p:cNvSpPr txBox="1"/>
          <p:nvPr/>
        </p:nvSpPr>
        <p:spPr>
          <a:xfrm>
            <a:off x="5017266" y="2263599"/>
            <a:ext cx="2413484" cy="2400657"/>
          </a:xfrm>
          <a:prstGeom prst="rect">
            <a:avLst/>
          </a:prstGeom>
          <a:noFill/>
          <a:ln w="57150">
            <a:solidFill>
              <a:srgbClr val="FC9562"/>
            </a:solidFill>
          </a:ln>
        </p:spPr>
        <p:txBody>
          <a:bodyPr wrap="square" rtlCol="0">
            <a:spAutoFit/>
          </a:bodyPr>
          <a:lstStyle/>
          <a:p>
            <a:r>
              <a:rPr lang="en-GB" sz="15000" dirty="0" err="1">
                <a:latin typeface="Sassoon Primary" pitchFamily="50" charset="0"/>
              </a:rPr>
              <a:t>oo</a:t>
            </a:r>
            <a:endParaRPr lang="en-GB" sz="15000" dirty="0">
              <a:latin typeface="Sassoon Primary" pitchFamily="50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9EA4840-C953-FE09-5EA2-101D8C51E17F}"/>
              </a:ext>
            </a:extLst>
          </p:cNvPr>
          <p:cNvSpPr txBox="1"/>
          <p:nvPr/>
        </p:nvSpPr>
        <p:spPr>
          <a:xfrm>
            <a:off x="8019062" y="2287267"/>
            <a:ext cx="2271661" cy="2400657"/>
          </a:xfrm>
          <a:prstGeom prst="rect">
            <a:avLst/>
          </a:prstGeom>
          <a:noFill/>
          <a:ln w="57150">
            <a:solidFill>
              <a:srgbClr val="FC9562"/>
            </a:solidFill>
          </a:ln>
        </p:spPr>
        <p:txBody>
          <a:bodyPr wrap="square" rtlCol="0">
            <a:spAutoFit/>
          </a:bodyPr>
          <a:lstStyle/>
          <a:p>
            <a:r>
              <a:rPr lang="en-GB" sz="15000" dirty="0">
                <a:latin typeface="Sassoon Primary" pitchFamily="50" charset="0"/>
              </a:rPr>
              <a:t>p</a:t>
            </a:r>
          </a:p>
        </p:txBody>
      </p:sp>
      <p:sp>
        <p:nvSpPr>
          <p:cNvPr id="33" name="Arrow: Up 32">
            <a:extLst>
              <a:ext uri="{FF2B5EF4-FFF2-40B4-BE49-F238E27FC236}">
                <a16:creationId xmlns:a16="http://schemas.microsoft.com/office/drawing/2014/main" id="{4D7EB24D-AC8C-F8AF-EA02-30629C6B0CD1}"/>
              </a:ext>
            </a:extLst>
          </p:cNvPr>
          <p:cNvSpPr/>
          <p:nvPr/>
        </p:nvSpPr>
        <p:spPr>
          <a:xfrm>
            <a:off x="3007099" y="4770107"/>
            <a:ext cx="730386" cy="1241380"/>
          </a:xfrm>
          <a:prstGeom prst="upArrow">
            <a:avLst/>
          </a:prstGeom>
          <a:solidFill>
            <a:srgbClr val="FADCCD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4" name="Arrow: Up 33">
            <a:extLst>
              <a:ext uri="{FF2B5EF4-FFF2-40B4-BE49-F238E27FC236}">
                <a16:creationId xmlns:a16="http://schemas.microsoft.com/office/drawing/2014/main" id="{17DDC2A1-C9D7-11FB-1645-5F0504016113}"/>
              </a:ext>
            </a:extLst>
          </p:cNvPr>
          <p:cNvSpPr/>
          <p:nvPr/>
        </p:nvSpPr>
        <p:spPr>
          <a:xfrm>
            <a:off x="8624901" y="4770107"/>
            <a:ext cx="730386" cy="1241380"/>
          </a:xfrm>
          <a:prstGeom prst="upArrow">
            <a:avLst/>
          </a:prstGeom>
          <a:solidFill>
            <a:srgbClr val="FADCCD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Arrow: Up 34">
            <a:extLst>
              <a:ext uri="{FF2B5EF4-FFF2-40B4-BE49-F238E27FC236}">
                <a16:creationId xmlns:a16="http://schemas.microsoft.com/office/drawing/2014/main" id="{DFACCA1B-571F-0F0B-1903-DDC93531A9D9}"/>
              </a:ext>
            </a:extLst>
          </p:cNvPr>
          <p:cNvSpPr/>
          <p:nvPr/>
        </p:nvSpPr>
        <p:spPr>
          <a:xfrm>
            <a:off x="6031585" y="4782736"/>
            <a:ext cx="730386" cy="1241380"/>
          </a:xfrm>
          <a:prstGeom prst="upArrow">
            <a:avLst/>
          </a:prstGeom>
          <a:solidFill>
            <a:srgbClr val="FADCCD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855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10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10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96F3D3C-0733-9061-E08B-50D36E522BA5}"/>
              </a:ext>
            </a:extLst>
          </p:cNvPr>
          <p:cNvSpPr/>
          <p:nvPr/>
        </p:nvSpPr>
        <p:spPr>
          <a:xfrm>
            <a:off x="593332" y="658618"/>
            <a:ext cx="5121668" cy="519880"/>
          </a:xfrm>
          <a:prstGeom prst="roundRect">
            <a:avLst>
              <a:gd name="adj" fmla="val 39836"/>
            </a:avLst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94386D-917A-B91F-4739-1981586999FF}"/>
              </a:ext>
            </a:extLst>
          </p:cNvPr>
          <p:cNvSpPr txBox="1"/>
          <p:nvPr/>
        </p:nvSpPr>
        <p:spPr>
          <a:xfrm>
            <a:off x="743356" y="622757"/>
            <a:ext cx="378498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400" b="1" dirty="0">
                <a:latin typeface="Century Gothic" panose="020B0502020202020204" pitchFamily="34" charset="0"/>
              </a:rPr>
              <a:t>Blend</a:t>
            </a:r>
          </a:p>
        </p:txBody>
      </p:sp>
      <p:grpSp>
        <p:nvGrpSpPr>
          <p:cNvPr id="5" name="Google Shape;1293;p50">
            <a:extLst>
              <a:ext uri="{FF2B5EF4-FFF2-40B4-BE49-F238E27FC236}">
                <a16:creationId xmlns:a16="http://schemas.microsoft.com/office/drawing/2014/main" id="{B4536EC8-85CD-F6E2-C989-BF2C32BF25FF}"/>
              </a:ext>
            </a:extLst>
          </p:cNvPr>
          <p:cNvGrpSpPr/>
          <p:nvPr/>
        </p:nvGrpSpPr>
        <p:grpSpPr>
          <a:xfrm>
            <a:off x="9319380" y="3708388"/>
            <a:ext cx="897657" cy="1423177"/>
            <a:chOff x="6718575" y="2318625"/>
            <a:chExt cx="256950" cy="407375"/>
          </a:xfrm>
          <a:solidFill>
            <a:schemeClr val="tx1"/>
          </a:solidFill>
        </p:grpSpPr>
        <p:sp>
          <p:nvSpPr>
            <p:cNvPr id="6" name="Google Shape;1294;p50">
              <a:extLst>
                <a:ext uri="{FF2B5EF4-FFF2-40B4-BE49-F238E27FC236}">
                  <a16:creationId xmlns:a16="http://schemas.microsoft.com/office/drawing/2014/main" id="{0C0B7EBF-2D75-3C82-4F21-E73E548E799D}"/>
                </a:ext>
              </a:extLst>
            </p:cNvPr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295;p50">
              <a:extLst>
                <a:ext uri="{FF2B5EF4-FFF2-40B4-BE49-F238E27FC236}">
                  <a16:creationId xmlns:a16="http://schemas.microsoft.com/office/drawing/2014/main" id="{FBF2D23A-C7BA-DB55-7DC5-EE6209660BEA}"/>
                </a:ext>
              </a:extLst>
            </p:cNvPr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296;p50">
              <a:extLst>
                <a:ext uri="{FF2B5EF4-FFF2-40B4-BE49-F238E27FC236}">
                  <a16:creationId xmlns:a16="http://schemas.microsoft.com/office/drawing/2014/main" id="{263ADD02-ED72-33DC-D550-817A16BFA47A}"/>
                </a:ext>
              </a:extLst>
            </p:cNvPr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297;p50">
              <a:extLst>
                <a:ext uri="{FF2B5EF4-FFF2-40B4-BE49-F238E27FC236}">
                  <a16:creationId xmlns:a16="http://schemas.microsoft.com/office/drawing/2014/main" id="{69AF05E3-2D1B-9635-1394-1AC1AA66E5E8}"/>
                </a:ext>
              </a:extLst>
            </p:cNvPr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298;p50">
              <a:extLst>
                <a:ext uri="{FF2B5EF4-FFF2-40B4-BE49-F238E27FC236}">
                  <a16:creationId xmlns:a16="http://schemas.microsoft.com/office/drawing/2014/main" id="{5D40EFE5-301E-E5EF-651E-EC6E97BE8A2D}"/>
                </a:ext>
              </a:extLst>
            </p:cNvPr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99;p50">
              <a:extLst>
                <a:ext uri="{FF2B5EF4-FFF2-40B4-BE49-F238E27FC236}">
                  <a16:creationId xmlns:a16="http://schemas.microsoft.com/office/drawing/2014/main" id="{066B7140-C0AD-1A3D-A1FC-5B8EC5B176AA}"/>
                </a:ext>
              </a:extLst>
            </p:cNvPr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00;p50">
              <a:extLst>
                <a:ext uri="{FF2B5EF4-FFF2-40B4-BE49-F238E27FC236}">
                  <a16:creationId xmlns:a16="http://schemas.microsoft.com/office/drawing/2014/main" id="{48EE2DCB-AC76-80B7-B359-372D0ADB4D4A}"/>
                </a:ext>
              </a:extLst>
            </p:cNvPr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301;p50">
              <a:extLst>
                <a:ext uri="{FF2B5EF4-FFF2-40B4-BE49-F238E27FC236}">
                  <a16:creationId xmlns:a16="http://schemas.microsoft.com/office/drawing/2014/main" id="{FA0361D4-BA66-E21F-331F-15F9B599E9B5}"/>
                </a:ext>
              </a:extLst>
            </p:cNvPr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Oval 3">
            <a:extLst>
              <a:ext uri="{FF2B5EF4-FFF2-40B4-BE49-F238E27FC236}">
                <a16:creationId xmlns:a16="http://schemas.microsoft.com/office/drawing/2014/main" id="{CE7B89D8-38C2-46DE-AC30-29F297E252E8}"/>
              </a:ext>
            </a:extLst>
          </p:cNvPr>
          <p:cNvSpPr/>
          <p:nvPr/>
        </p:nvSpPr>
        <p:spPr>
          <a:xfrm>
            <a:off x="5070715" y="449842"/>
            <a:ext cx="914303" cy="914303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7037D8-EFD5-6C5F-691F-A03B091467A1}"/>
              </a:ext>
            </a:extLst>
          </p:cNvPr>
          <p:cNvSpPr txBox="1"/>
          <p:nvPr/>
        </p:nvSpPr>
        <p:spPr>
          <a:xfrm>
            <a:off x="543567" y="1648640"/>
            <a:ext cx="10882902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rtl="0" fontAlgn="base"/>
            <a:r>
              <a:rPr lang="en-GB" sz="2400" b="0" i="0" u="none" strike="noStrike" dirty="0">
                <a:solidFill>
                  <a:srgbClr val="404040"/>
                </a:solidFill>
                <a:effectLst/>
                <a:latin typeface="Century Gothic" panose="020B0502020202020204" pitchFamily="34" charset="0"/>
              </a:rPr>
              <a:t>Now, </a:t>
            </a:r>
            <a:r>
              <a:rPr lang="en-GB" sz="2400" b="1" i="0" u="none" strike="noStrike" dirty="0">
                <a:solidFill>
                  <a:srgbClr val="404040"/>
                </a:solidFill>
                <a:effectLst/>
                <a:latin typeface="Century Gothic" panose="020B0502020202020204" pitchFamily="34" charset="0"/>
              </a:rPr>
              <a:t>blend</a:t>
            </a:r>
            <a:r>
              <a:rPr lang="en-GB" sz="2400" b="0" i="0" u="none" strike="noStrike" dirty="0">
                <a:solidFill>
                  <a:srgbClr val="404040"/>
                </a:solidFill>
                <a:effectLst/>
                <a:latin typeface="Century Gothic" panose="020B0502020202020204" pitchFamily="34" charset="0"/>
              </a:rPr>
              <a:t> with the dinosaur as it moves along.</a:t>
            </a:r>
            <a:endParaRPr lang="en-GB" sz="2400" dirty="0">
              <a:solidFill>
                <a:srgbClr val="404040"/>
              </a:solidFill>
              <a:latin typeface="Century Gothic" panose="020B0502020202020204" pitchFamily="34" charset="0"/>
            </a:endParaRPr>
          </a:p>
          <a:p>
            <a:pPr rtl="0" fontAlgn="base"/>
            <a:endParaRPr lang="en-US" sz="2400" b="0" i="0" dirty="0">
              <a:solidFill>
                <a:srgbClr val="000000"/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E60DDC4-5F2F-9367-DA5F-214D0C42E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208112" y="525201"/>
            <a:ext cx="713109" cy="713109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5FFB39DF-7571-4EED-E134-435AABEC3DA6}"/>
              </a:ext>
            </a:extLst>
          </p:cNvPr>
          <p:cNvSpPr/>
          <p:nvPr/>
        </p:nvSpPr>
        <p:spPr>
          <a:xfrm>
            <a:off x="10290723" y="54300"/>
            <a:ext cx="1838782" cy="1838782"/>
          </a:xfrm>
          <a:prstGeom prst="ellipse">
            <a:avLst/>
          </a:prstGeom>
          <a:solidFill>
            <a:srgbClr val="FD95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D7B8FB4-1F0C-DBE1-9F70-B6E5D8FC9249}"/>
              </a:ext>
            </a:extLst>
          </p:cNvPr>
          <p:cNvSpPr txBox="1"/>
          <p:nvPr/>
        </p:nvSpPr>
        <p:spPr>
          <a:xfrm>
            <a:off x="10451499" y="533720"/>
            <a:ext cx="14238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Century Gothic" panose="020B0502020202020204" pitchFamily="34" charset="0"/>
              </a:rPr>
              <a:t>Make sure you are viewing this resource in </a:t>
            </a:r>
            <a:r>
              <a:rPr lang="en-GB" sz="1200" b="1" dirty="0">
                <a:latin typeface="Century Gothic" panose="020B0502020202020204" pitchFamily="34" charset="0"/>
              </a:rPr>
              <a:t>slideshow</a:t>
            </a:r>
            <a:r>
              <a:rPr lang="en-GB" sz="1200" dirty="0">
                <a:latin typeface="Century Gothic" panose="020B0502020202020204" pitchFamily="34" charset="0"/>
              </a:rPr>
              <a:t> </a:t>
            </a:r>
            <a:r>
              <a:rPr lang="en-GB" sz="1200" b="1" dirty="0">
                <a:latin typeface="Century Gothic" panose="020B0502020202020204" pitchFamily="34" charset="0"/>
              </a:rPr>
              <a:t>mode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0A43B07-A5B7-2FFA-0AC6-4493366A5F89}"/>
              </a:ext>
            </a:extLst>
          </p:cNvPr>
          <p:cNvSpPr/>
          <p:nvPr/>
        </p:nvSpPr>
        <p:spPr>
          <a:xfrm>
            <a:off x="11406064" y="1426305"/>
            <a:ext cx="723441" cy="723441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89724FF-AD30-D703-E81E-498064C6ACAA}"/>
              </a:ext>
            </a:extLst>
          </p:cNvPr>
          <p:cNvSpPr/>
          <p:nvPr/>
        </p:nvSpPr>
        <p:spPr>
          <a:xfrm>
            <a:off x="11192114" y="1660263"/>
            <a:ext cx="427895" cy="427895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1C0CCDE-B793-7E27-5398-214F01E612CF}"/>
              </a:ext>
            </a:extLst>
          </p:cNvPr>
          <p:cNvSpPr/>
          <p:nvPr/>
        </p:nvSpPr>
        <p:spPr>
          <a:xfrm>
            <a:off x="10237552" y="202826"/>
            <a:ext cx="427895" cy="427895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CD299F4-4C00-1C76-52F8-00B741772F0B}"/>
              </a:ext>
            </a:extLst>
          </p:cNvPr>
          <p:cNvSpPr/>
          <p:nvPr/>
        </p:nvSpPr>
        <p:spPr>
          <a:xfrm>
            <a:off x="9946902" y="502206"/>
            <a:ext cx="427895" cy="427895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E705855-A3ED-0AE1-D1B8-C00953AF60DB}"/>
              </a:ext>
            </a:extLst>
          </p:cNvPr>
          <p:cNvSpPr/>
          <p:nvPr/>
        </p:nvSpPr>
        <p:spPr>
          <a:xfrm>
            <a:off x="597521" y="3074894"/>
            <a:ext cx="1115341" cy="1061613"/>
          </a:xfrm>
          <a:prstGeom prst="ellipse">
            <a:avLst/>
          </a:prstGeom>
          <a:solidFill>
            <a:srgbClr val="FD95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FB5A937-497D-466A-755D-AA9C75D4BC99}"/>
              </a:ext>
            </a:extLst>
          </p:cNvPr>
          <p:cNvSpPr txBox="1"/>
          <p:nvPr/>
        </p:nvSpPr>
        <p:spPr>
          <a:xfrm>
            <a:off x="449749" y="3508700"/>
            <a:ext cx="14238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latin typeface="Century Gothic" panose="020B0502020202020204" pitchFamily="34" charset="0"/>
              </a:rPr>
              <a:t>Tap </a:t>
            </a:r>
            <a:r>
              <a:rPr lang="en-GB" sz="1200" dirty="0">
                <a:latin typeface="Century Gothic" panose="020B0502020202020204" pitchFamily="34" charset="0"/>
              </a:rPr>
              <a:t>to start</a:t>
            </a:r>
            <a:endParaRPr lang="en-GB" sz="1200" b="1" dirty="0">
              <a:latin typeface="Century Gothic" panose="020B0502020202020204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3EDD6E2-C7E4-C47C-F2D2-6DD7301355E4}"/>
              </a:ext>
            </a:extLst>
          </p:cNvPr>
          <p:cNvSpPr/>
          <p:nvPr/>
        </p:nvSpPr>
        <p:spPr>
          <a:xfrm>
            <a:off x="1427423" y="3774729"/>
            <a:ext cx="427896" cy="427895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5F01A82-78E8-628D-CDA0-C56B80A56770}"/>
              </a:ext>
            </a:extLst>
          </p:cNvPr>
          <p:cNvSpPr/>
          <p:nvPr/>
        </p:nvSpPr>
        <p:spPr>
          <a:xfrm>
            <a:off x="1290650" y="4005558"/>
            <a:ext cx="237059" cy="232819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FDF7A0C-2EF6-B29C-124E-14C54943DD3E}"/>
              </a:ext>
            </a:extLst>
          </p:cNvPr>
          <p:cNvSpPr/>
          <p:nvPr/>
        </p:nvSpPr>
        <p:spPr>
          <a:xfrm>
            <a:off x="430578" y="3096375"/>
            <a:ext cx="427895" cy="427895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92ACD50-8182-DF1A-D90E-6DD9E09DE321}"/>
              </a:ext>
            </a:extLst>
          </p:cNvPr>
          <p:cNvSpPr/>
          <p:nvPr/>
        </p:nvSpPr>
        <p:spPr>
          <a:xfrm>
            <a:off x="739808" y="2969225"/>
            <a:ext cx="237059" cy="232819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96E0109-1042-829C-F3D8-436F348395CD}"/>
              </a:ext>
            </a:extLst>
          </p:cNvPr>
          <p:cNvSpPr txBox="1"/>
          <p:nvPr/>
        </p:nvSpPr>
        <p:spPr>
          <a:xfrm>
            <a:off x="2526843" y="2263600"/>
            <a:ext cx="1607515" cy="2400657"/>
          </a:xfrm>
          <a:prstGeom prst="rect">
            <a:avLst/>
          </a:prstGeom>
          <a:noFill/>
          <a:ln w="57150">
            <a:solidFill>
              <a:srgbClr val="FC9562"/>
            </a:solidFill>
          </a:ln>
        </p:spPr>
        <p:txBody>
          <a:bodyPr wrap="square" rtlCol="0">
            <a:spAutoFit/>
          </a:bodyPr>
          <a:lstStyle/>
          <a:p>
            <a:r>
              <a:rPr lang="en-GB" sz="15000" dirty="0">
                <a:latin typeface="Sassoon Primary" pitchFamily="50" charset="0"/>
              </a:rPr>
              <a:t>h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EF1328A-9D80-4E1E-F0CA-F7DCB16A7AE8}"/>
              </a:ext>
            </a:extLst>
          </p:cNvPr>
          <p:cNvSpPr txBox="1"/>
          <p:nvPr/>
        </p:nvSpPr>
        <p:spPr>
          <a:xfrm>
            <a:off x="4805883" y="2256229"/>
            <a:ext cx="2391962" cy="2400657"/>
          </a:xfrm>
          <a:prstGeom prst="rect">
            <a:avLst/>
          </a:prstGeom>
          <a:noFill/>
          <a:ln w="57150">
            <a:solidFill>
              <a:srgbClr val="FC9562"/>
            </a:solidFill>
          </a:ln>
        </p:spPr>
        <p:txBody>
          <a:bodyPr wrap="square" rtlCol="0">
            <a:spAutoFit/>
          </a:bodyPr>
          <a:lstStyle/>
          <a:p>
            <a:r>
              <a:rPr lang="en-GB" sz="15000" dirty="0" err="1">
                <a:latin typeface="Sassoon Primary" pitchFamily="50" charset="0"/>
              </a:rPr>
              <a:t>oo</a:t>
            </a:r>
            <a:endParaRPr lang="en-GB" sz="15000" dirty="0">
              <a:latin typeface="Sassoon Primary" pitchFamily="50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9EA4840-C953-FE09-5EA2-101D8C51E17F}"/>
              </a:ext>
            </a:extLst>
          </p:cNvPr>
          <p:cNvSpPr txBox="1"/>
          <p:nvPr/>
        </p:nvSpPr>
        <p:spPr>
          <a:xfrm>
            <a:off x="8019062" y="2287267"/>
            <a:ext cx="2445137" cy="2400657"/>
          </a:xfrm>
          <a:prstGeom prst="rect">
            <a:avLst/>
          </a:prstGeom>
          <a:noFill/>
          <a:ln w="57150">
            <a:solidFill>
              <a:srgbClr val="FC9562"/>
            </a:solidFill>
          </a:ln>
        </p:spPr>
        <p:txBody>
          <a:bodyPr wrap="square" rtlCol="0">
            <a:spAutoFit/>
          </a:bodyPr>
          <a:lstStyle/>
          <a:p>
            <a:r>
              <a:rPr lang="en-GB" sz="15000" dirty="0">
                <a:latin typeface="Sassoon Primary" pitchFamily="50" charset="0"/>
              </a:rPr>
              <a:t>p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8" name="3D Model 37" descr="Dinosaur Green">
                <a:extLst>
                  <a:ext uri="{FF2B5EF4-FFF2-40B4-BE49-F238E27FC236}">
                    <a16:creationId xmlns:a16="http://schemas.microsoft.com/office/drawing/2014/main" id="{F1BD0AF7-84DF-999D-1334-916613BB738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173971" y="4640476"/>
              <a:ext cx="1960387" cy="1674895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960387" cy="1674895"/>
                    </a:xfrm>
                    <a:prstGeom prst="rect">
                      <a:avLst/>
                    </a:prstGeom>
                  </am3d:spPr>
                  <am3d:camera>
                    <am3d:pos x="0" y="0" z="6275038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68455" d="1000000"/>
                    <am3d:preTrans dx="10" dy="-13860684" dz="-450519"/>
                    <am3d:scale>
                      <am3d:sx n="1000000" d="1000000"/>
                      <am3d:sy n="1000000" d="1000000"/>
                      <am3d:sz n="1000000" d="1000000"/>
                    </am3d:scale>
                    <am3d:rot ax="4916321" ay="4622111" az="4903830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260750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8" name="3D Model 37" descr="Dinosaur Green">
                <a:extLst>
                  <a:ext uri="{FF2B5EF4-FFF2-40B4-BE49-F238E27FC236}">
                    <a16:creationId xmlns:a16="http://schemas.microsoft.com/office/drawing/2014/main" id="{F1BD0AF7-84DF-999D-1334-916613BB738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73971" y="4640476"/>
                <a:ext cx="1960387" cy="167489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50994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11111E-6 L 0.51407 0.0044 " pathEditMode="relative" rAng="0" ptsTypes="AA">
                                      <p:cBhvr>
                                        <p:cTn id="13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03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96F3D3C-0733-9061-E08B-50D36E522BA5}"/>
              </a:ext>
            </a:extLst>
          </p:cNvPr>
          <p:cNvSpPr/>
          <p:nvPr/>
        </p:nvSpPr>
        <p:spPr>
          <a:xfrm>
            <a:off x="593332" y="658618"/>
            <a:ext cx="5121668" cy="519880"/>
          </a:xfrm>
          <a:prstGeom prst="roundRect">
            <a:avLst>
              <a:gd name="adj" fmla="val 39836"/>
            </a:avLst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94386D-917A-B91F-4739-1981586999FF}"/>
              </a:ext>
            </a:extLst>
          </p:cNvPr>
          <p:cNvSpPr txBox="1"/>
          <p:nvPr/>
        </p:nvSpPr>
        <p:spPr>
          <a:xfrm>
            <a:off x="743356" y="622757"/>
            <a:ext cx="378498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400" b="1" dirty="0">
                <a:latin typeface="Century Gothic" panose="020B0502020202020204" pitchFamily="34" charset="0"/>
              </a:rPr>
              <a:t>Read</a:t>
            </a:r>
          </a:p>
        </p:txBody>
      </p:sp>
      <p:grpSp>
        <p:nvGrpSpPr>
          <p:cNvPr id="5" name="Google Shape;1293;p50">
            <a:extLst>
              <a:ext uri="{FF2B5EF4-FFF2-40B4-BE49-F238E27FC236}">
                <a16:creationId xmlns:a16="http://schemas.microsoft.com/office/drawing/2014/main" id="{B4536EC8-85CD-F6E2-C989-BF2C32BF25FF}"/>
              </a:ext>
            </a:extLst>
          </p:cNvPr>
          <p:cNvGrpSpPr/>
          <p:nvPr/>
        </p:nvGrpSpPr>
        <p:grpSpPr>
          <a:xfrm>
            <a:off x="9319380" y="3708388"/>
            <a:ext cx="897657" cy="1423177"/>
            <a:chOff x="6718575" y="2318625"/>
            <a:chExt cx="256950" cy="407375"/>
          </a:xfrm>
          <a:solidFill>
            <a:schemeClr val="tx1"/>
          </a:solidFill>
        </p:grpSpPr>
        <p:sp>
          <p:nvSpPr>
            <p:cNvPr id="6" name="Google Shape;1294;p50">
              <a:extLst>
                <a:ext uri="{FF2B5EF4-FFF2-40B4-BE49-F238E27FC236}">
                  <a16:creationId xmlns:a16="http://schemas.microsoft.com/office/drawing/2014/main" id="{0C0B7EBF-2D75-3C82-4F21-E73E548E799D}"/>
                </a:ext>
              </a:extLst>
            </p:cNvPr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295;p50">
              <a:extLst>
                <a:ext uri="{FF2B5EF4-FFF2-40B4-BE49-F238E27FC236}">
                  <a16:creationId xmlns:a16="http://schemas.microsoft.com/office/drawing/2014/main" id="{FBF2D23A-C7BA-DB55-7DC5-EE6209660BEA}"/>
                </a:ext>
              </a:extLst>
            </p:cNvPr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296;p50">
              <a:extLst>
                <a:ext uri="{FF2B5EF4-FFF2-40B4-BE49-F238E27FC236}">
                  <a16:creationId xmlns:a16="http://schemas.microsoft.com/office/drawing/2014/main" id="{263ADD02-ED72-33DC-D550-817A16BFA47A}"/>
                </a:ext>
              </a:extLst>
            </p:cNvPr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297;p50">
              <a:extLst>
                <a:ext uri="{FF2B5EF4-FFF2-40B4-BE49-F238E27FC236}">
                  <a16:creationId xmlns:a16="http://schemas.microsoft.com/office/drawing/2014/main" id="{69AF05E3-2D1B-9635-1394-1AC1AA66E5E8}"/>
                </a:ext>
              </a:extLst>
            </p:cNvPr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298;p50">
              <a:extLst>
                <a:ext uri="{FF2B5EF4-FFF2-40B4-BE49-F238E27FC236}">
                  <a16:creationId xmlns:a16="http://schemas.microsoft.com/office/drawing/2014/main" id="{5D40EFE5-301E-E5EF-651E-EC6E97BE8A2D}"/>
                </a:ext>
              </a:extLst>
            </p:cNvPr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99;p50">
              <a:extLst>
                <a:ext uri="{FF2B5EF4-FFF2-40B4-BE49-F238E27FC236}">
                  <a16:creationId xmlns:a16="http://schemas.microsoft.com/office/drawing/2014/main" id="{066B7140-C0AD-1A3D-A1FC-5B8EC5B176AA}"/>
                </a:ext>
              </a:extLst>
            </p:cNvPr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00;p50">
              <a:extLst>
                <a:ext uri="{FF2B5EF4-FFF2-40B4-BE49-F238E27FC236}">
                  <a16:creationId xmlns:a16="http://schemas.microsoft.com/office/drawing/2014/main" id="{48EE2DCB-AC76-80B7-B359-372D0ADB4D4A}"/>
                </a:ext>
              </a:extLst>
            </p:cNvPr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301;p50">
              <a:extLst>
                <a:ext uri="{FF2B5EF4-FFF2-40B4-BE49-F238E27FC236}">
                  <a16:creationId xmlns:a16="http://schemas.microsoft.com/office/drawing/2014/main" id="{FA0361D4-BA66-E21F-331F-15F9B599E9B5}"/>
                </a:ext>
              </a:extLst>
            </p:cNvPr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Oval 3">
            <a:extLst>
              <a:ext uri="{FF2B5EF4-FFF2-40B4-BE49-F238E27FC236}">
                <a16:creationId xmlns:a16="http://schemas.microsoft.com/office/drawing/2014/main" id="{CE7B89D8-38C2-46DE-AC30-29F297E252E8}"/>
              </a:ext>
            </a:extLst>
          </p:cNvPr>
          <p:cNvSpPr/>
          <p:nvPr/>
        </p:nvSpPr>
        <p:spPr>
          <a:xfrm>
            <a:off x="5070715" y="449842"/>
            <a:ext cx="914303" cy="914303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E60DDC4-5F2F-9367-DA5F-214D0C42E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208112" y="525201"/>
            <a:ext cx="713109" cy="713109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5FFB39DF-7571-4EED-E134-435AABEC3DA6}"/>
              </a:ext>
            </a:extLst>
          </p:cNvPr>
          <p:cNvSpPr/>
          <p:nvPr/>
        </p:nvSpPr>
        <p:spPr>
          <a:xfrm>
            <a:off x="10290723" y="54300"/>
            <a:ext cx="1838782" cy="1838782"/>
          </a:xfrm>
          <a:prstGeom prst="ellipse">
            <a:avLst/>
          </a:prstGeom>
          <a:solidFill>
            <a:srgbClr val="FD95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D7B8FB4-1F0C-DBE1-9F70-B6E5D8FC9249}"/>
              </a:ext>
            </a:extLst>
          </p:cNvPr>
          <p:cNvSpPr txBox="1"/>
          <p:nvPr/>
        </p:nvSpPr>
        <p:spPr>
          <a:xfrm>
            <a:off x="10451499" y="533720"/>
            <a:ext cx="14238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Century Gothic" panose="020B0502020202020204" pitchFamily="34" charset="0"/>
              </a:rPr>
              <a:t>Make sure you are viewing this resource in </a:t>
            </a:r>
            <a:r>
              <a:rPr lang="en-GB" sz="1200" b="1" dirty="0">
                <a:latin typeface="Century Gothic" panose="020B0502020202020204" pitchFamily="34" charset="0"/>
              </a:rPr>
              <a:t>slideshow</a:t>
            </a:r>
            <a:r>
              <a:rPr lang="en-GB" sz="1200" dirty="0">
                <a:latin typeface="Century Gothic" panose="020B0502020202020204" pitchFamily="34" charset="0"/>
              </a:rPr>
              <a:t> </a:t>
            </a:r>
            <a:r>
              <a:rPr lang="en-GB" sz="1200" b="1" dirty="0">
                <a:latin typeface="Century Gothic" panose="020B0502020202020204" pitchFamily="34" charset="0"/>
              </a:rPr>
              <a:t>mode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0A43B07-A5B7-2FFA-0AC6-4493366A5F89}"/>
              </a:ext>
            </a:extLst>
          </p:cNvPr>
          <p:cNvSpPr/>
          <p:nvPr/>
        </p:nvSpPr>
        <p:spPr>
          <a:xfrm>
            <a:off x="11406064" y="1426305"/>
            <a:ext cx="723441" cy="723441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89724FF-AD30-D703-E81E-498064C6ACAA}"/>
              </a:ext>
            </a:extLst>
          </p:cNvPr>
          <p:cNvSpPr/>
          <p:nvPr/>
        </p:nvSpPr>
        <p:spPr>
          <a:xfrm>
            <a:off x="11192114" y="1660263"/>
            <a:ext cx="427895" cy="427895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1C0CCDE-B793-7E27-5398-214F01E612CF}"/>
              </a:ext>
            </a:extLst>
          </p:cNvPr>
          <p:cNvSpPr/>
          <p:nvPr/>
        </p:nvSpPr>
        <p:spPr>
          <a:xfrm>
            <a:off x="10237552" y="202826"/>
            <a:ext cx="427895" cy="427895"/>
          </a:xfrm>
          <a:prstGeom prst="ellipse">
            <a:avLst/>
          </a:prstGeom>
          <a:solidFill>
            <a:srgbClr val="FADC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CD299F4-4C00-1C76-52F8-00B741772F0B}"/>
              </a:ext>
            </a:extLst>
          </p:cNvPr>
          <p:cNvSpPr/>
          <p:nvPr/>
        </p:nvSpPr>
        <p:spPr>
          <a:xfrm>
            <a:off x="9946902" y="502206"/>
            <a:ext cx="427895" cy="427895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C9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95656C-8731-C518-11E0-59E53BDD455B}"/>
              </a:ext>
            </a:extLst>
          </p:cNvPr>
          <p:cNvSpPr txBox="1"/>
          <p:nvPr/>
        </p:nvSpPr>
        <p:spPr>
          <a:xfrm>
            <a:off x="593332" y="1648840"/>
            <a:ext cx="10882902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rtl="0" fontAlgn="base"/>
            <a:r>
              <a:rPr lang="en-GB" sz="24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Click</a:t>
            </a:r>
            <a:r>
              <a:rPr lang="en-GB" sz="2400" dirty="0">
                <a:solidFill>
                  <a:srgbClr val="404040"/>
                </a:solidFill>
                <a:latin typeface="Century Gothic" panose="020B0502020202020204" pitchFamily="34" charset="0"/>
              </a:rPr>
              <a:t> to reveal the word!</a:t>
            </a:r>
          </a:p>
          <a:p>
            <a:pPr rtl="0" fontAlgn="base"/>
            <a:endParaRPr lang="en-US" sz="2400" b="0" i="0" dirty="0">
              <a:solidFill>
                <a:srgbClr val="00000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5149D09-D6CC-4967-5539-C5DC27372817}"/>
              </a:ext>
            </a:extLst>
          </p:cNvPr>
          <p:cNvSpPr txBox="1"/>
          <p:nvPr/>
        </p:nvSpPr>
        <p:spPr>
          <a:xfrm>
            <a:off x="1911294" y="2784134"/>
            <a:ext cx="1438185" cy="2400657"/>
          </a:xfrm>
          <a:prstGeom prst="rect">
            <a:avLst/>
          </a:prstGeom>
          <a:noFill/>
          <a:ln w="57150">
            <a:solidFill>
              <a:srgbClr val="FC9562"/>
            </a:solidFill>
          </a:ln>
        </p:spPr>
        <p:txBody>
          <a:bodyPr wrap="square" rtlCol="0">
            <a:spAutoFit/>
          </a:bodyPr>
          <a:lstStyle/>
          <a:p>
            <a:r>
              <a:rPr lang="en-GB" sz="15000" dirty="0">
                <a:latin typeface="Sassoon Primary" pitchFamily="50" charset="0"/>
              </a:rPr>
              <a:t>h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B9413FA-5157-DFF2-53D9-E0778160CB70}"/>
              </a:ext>
            </a:extLst>
          </p:cNvPr>
          <p:cNvSpPr txBox="1"/>
          <p:nvPr/>
        </p:nvSpPr>
        <p:spPr>
          <a:xfrm>
            <a:off x="5804898" y="2784134"/>
            <a:ext cx="1884683" cy="2400657"/>
          </a:xfrm>
          <a:prstGeom prst="rect">
            <a:avLst/>
          </a:prstGeom>
          <a:noFill/>
          <a:ln w="57150">
            <a:solidFill>
              <a:srgbClr val="FC9562"/>
            </a:solidFill>
          </a:ln>
        </p:spPr>
        <p:txBody>
          <a:bodyPr wrap="square" rtlCol="0">
            <a:spAutoFit/>
          </a:bodyPr>
          <a:lstStyle/>
          <a:p>
            <a:r>
              <a:rPr lang="en-GB" sz="15000" dirty="0">
                <a:latin typeface="Sassoon Primary" pitchFamily="50" charset="0"/>
              </a:rPr>
              <a:t>p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C8335A3-F9DE-CAD8-FA1F-98D8292E915F}"/>
              </a:ext>
            </a:extLst>
          </p:cNvPr>
          <p:cNvSpPr txBox="1"/>
          <p:nvPr/>
        </p:nvSpPr>
        <p:spPr>
          <a:xfrm>
            <a:off x="3349479" y="2792959"/>
            <a:ext cx="2455419" cy="2400657"/>
          </a:xfrm>
          <a:prstGeom prst="rect">
            <a:avLst/>
          </a:prstGeom>
          <a:noFill/>
          <a:ln w="57150">
            <a:solidFill>
              <a:srgbClr val="FC9562"/>
            </a:solidFill>
          </a:ln>
        </p:spPr>
        <p:txBody>
          <a:bodyPr wrap="square" rtlCol="0">
            <a:spAutoFit/>
          </a:bodyPr>
          <a:lstStyle/>
          <a:p>
            <a:r>
              <a:rPr lang="en-GB" sz="15000" dirty="0" err="1">
                <a:latin typeface="Sassoon Primary" pitchFamily="50" charset="0"/>
              </a:rPr>
              <a:t>oo</a:t>
            </a:r>
            <a:endParaRPr lang="en-GB" sz="15000" dirty="0">
              <a:latin typeface="Sassoon Primary" pitchFamily="50" charset="0"/>
            </a:endParaRPr>
          </a:p>
        </p:txBody>
      </p:sp>
      <p:pic>
        <p:nvPicPr>
          <p:cNvPr id="25" name="Picture 24" descr="A close-up of a bracelet&#10;&#10;Description automatically generated with medium confidence">
            <a:extLst>
              <a:ext uri="{FF2B5EF4-FFF2-40B4-BE49-F238E27FC236}">
                <a16:creationId xmlns:a16="http://schemas.microsoft.com/office/drawing/2014/main" id="{4AD654F9-7494-D5E1-3762-2730CE74F2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010411" y="2611821"/>
            <a:ext cx="3081526" cy="2844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070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3" grpId="0" animBg="1"/>
      <p:bldP spid="3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2E3FB0840619E4DA75E53703A2D75DE" ma:contentTypeVersion="20" ma:contentTypeDescription="Create a new document." ma:contentTypeScope="" ma:versionID="dd634ac7be4937b1dd88fda947e14bc7">
  <xsd:schema xmlns:xsd="http://www.w3.org/2001/XMLSchema" xmlns:xs="http://www.w3.org/2001/XMLSchema" xmlns:p="http://schemas.microsoft.com/office/2006/metadata/properties" xmlns:ns2="b4888e16-e659-4862-bf1f-47ce16bd783b" xmlns:ns3="0e5d574d-2439-459d-83f9-e7b36e52a1ee" targetNamespace="http://schemas.microsoft.com/office/2006/metadata/properties" ma:root="true" ma:fieldsID="0e4beafacbc2f5a1c62e7641e2cbe607" ns2:_="" ns3:_="">
    <xsd:import namespace="b4888e16-e659-4862-bf1f-47ce16bd783b"/>
    <xsd:import namespace="0e5d574d-2439-459d-83f9-e7b36e52a1e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ClassroomColour" minOccurs="0"/>
                <xsd:element ref="ns2:Resourcetype" minOccurs="0"/>
                <xsd:element ref="ns2:LinkedResources" minOccurs="0"/>
                <xsd:element ref="ns2:ResourceDescription" minOccurs="0"/>
                <xsd:element ref="ns2:Linkedresourcestest" minOccurs="0"/>
                <xsd:element ref="ns2:MediaLengthInSeconds" minOccurs="0"/>
                <xsd:element ref="ns2:MediaServiceDateTaken" minOccurs="0"/>
                <xsd:element ref="ns2:MediaServiceObjectDetectorVersion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888e16-e659-4862-bf1f-47ce16bd783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ca8110b4-7946-418e-8ab0-d3d0ec8bffd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ClassroomColour" ma:index="16" nillable="true" ma:displayName="Classroom Colour" ma:format="Dropdown" ma:internalName="ClassroomColour">
      <xsd:simpleType>
        <xsd:restriction base="dms:Choice">
          <xsd:enumeration value="Indigo"/>
          <xsd:enumeration value="Orange"/>
          <xsd:enumeration value="Green"/>
          <xsd:enumeration value="Blue"/>
          <xsd:enumeration value="Red"/>
          <xsd:enumeration value="Violet"/>
          <xsd:enumeration value="Yellow"/>
          <xsd:enumeration value="Lilac"/>
          <xsd:enumeration value="Magenta"/>
          <xsd:enumeration value="Zebra"/>
        </xsd:restriction>
      </xsd:simpleType>
    </xsd:element>
    <xsd:element name="Resourcetype" ma:index="17" nillable="true" ma:displayName="Resource type" ma:default="Lesson" ma:format="Dropdown" ma:internalName="Resourcetype">
      <xsd:simpleType>
        <xsd:restriction base="dms:Choice">
          <xsd:enumeration value="Lesson"/>
          <xsd:enumeration value="Digital Template"/>
          <xsd:enumeration value="Printable Resource"/>
          <xsd:enumeration value="Book Talks"/>
          <xsd:enumeration value="Chilli Challenge"/>
          <xsd:enumeration value="Reference Sheet"/>
          <xsd:enumeration value="Choice Board"/>
          <xsd:enumeration value="Interactive Resource"/>
          <xsd:enumeration value="Challenge Card"/>
          <xsd:enumeration value="Modelled Example"/>
          <xsd:enumeration value="Home Page"/>
          <xsd:enumeration value="Video"/>
        </xsd:restriction>
      </xsd:simpleType>
    </xsd:element>
    <xsd:element name="LinkedResources" ma:index="19" nillable="true" ma:displayName="Linked Resources" ma:format="Image" ma:internalName="LinkedResources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ResourceDescription" ma:index="20" nillable="true" ma:displayName="Resource Description" ma:format="Dropdown" ma:internalName="ResourceDescription">
      <xsd:simpleType>
        <xsd:restriction base="dms:Note">
          <xsd:maxLength value="255"/>
        </xsd:restriction>
      </xsd:simpleType>
    </xsd:element>
    <xsd:element name="Linkedresourcestest" ma:index="21" nillable="true" ma:displayName="Linked resources test" ma:format="Dropdown" ma:internalName="Linkedresourcestest">
      <xsd:simpleType>
        <xsd:restriction base="dms:Note">
          <xsd:maxLength value="255"/>
        </xsd:restriction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2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5d574d-2439-459d-83f9-e7b36e52a1ee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82d94cca-c374-4dc2-9281-5685114859bd}" ma:internalName="TaxCatchAll" ma:showField="CatchAllData" ma:web="0e5d574d-2439-459d-83f9-e7b36e52a1e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 ma:index="18" ma:displayName="Subject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4888e16-e659-4862-bf1f-47ce16bd783b">
      <Terms xmlns="http://schemas.microsoft.com/office/infopath/2007/PartnerControls"/>
    </lcf76f155ced4ddcb4097134ff3c332f>
    <TaxCatchAll xmlns="0e5d574d-2439-459d-83f9-e7b36e52a1ee" xsi:nil="true"/>
    <ClassroomColour xmlns="b4888e16-e659-4862-bf1f-47ce16bd783b">Orange</ClassroomColour>
    <Linkedresourcestest xmlns="b4888e16-e659-4862-bf1f-47ce16bd783b" xsi:nil="true"/>
    <LinkedResources xmlns="b4888e16-e659-4862-bf1f-47ce16bd783b">
      <Url xsi:nil="true"/>
      <Description xsi:nil="true"/>
    </LinkedResources>
    <ResourceDescription xmlns="b4888e16-e659-4862-bf1f-47ce16bd783b">Revision slides to support teaching of Stage 2 phoneme blending and reading.</ResourceDescription>
    <Resourcetype xmlns="b4888e16-e659-4862-bf1f-47ce16bd783b">Interactive Resource</Resourcetype>
  </documentManagement>
</p:properties>
</file>

<file path=customXml/itemProps1.xml><?xml version="1.0" encoding="utf-8"?>
<ds:datastoreItem xmlns:ds="http://schemas.openxmlformats.org/officeDocument/2006/customXml" ds:itemID="{FF2808F8-6D98-4370-9B9E-5A7B152CCC2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4888e16-e659-4862-bf1f-47ce16bd783b"/>
    <ds:schemaRef ds:uri="0e5d574d-2439-459d-83f9-e7b36e52a1e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6F0F23A-4391-4361-8576-1689E5BDF56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1666A10-6D0C-41F6-8FAA-A8A371559A8B}">
  <ds:schemaRefs>
    <ds:schemaRef ds:uri="http://purl.org/dc/elements/1.1/"/>
    <ds:schemaRef ds:uri="http://schemas.microsoft.com/office/2006/documentManagement/types"/>
    <ds:schemaRef ds:uri="http://purl.org/dc/dcmitype/"/>
    <ds:schemaRef ds:uri="http://www.w3.org/XML/1998/namespace"/>
    <ds:schemaRef ds:uri="http://schemas.microsoft.com/office/2006/metadata/properties"/>
    <ds:schemaRef ds:uri="b4888e16-e659-4862-bf1f-47ce16bd783b"/>
    <ds:schemaRef ds:uri="http://schemas.microsoft.com/office/infopath/2007/PartnerControls"/>
    <ds:schemaRef ds:uri="http://schemas.openxmlformats.org/package/2006/metadata/core-properties"/>
    <ds:schemaRef ds:uri="0e5d574d-2439-459d-83f9-e7b36e52a1e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733</Words>
  <Application>Microsoft Office PowerPoint</Application>
  <PresentationFormat>Widescreen</PresentationFormat>
  <Paragraphs>205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Century Gothic</vt:lpstr>
      <vt:lpstr>Arial</vt:lpstr>
      <vt:lpstr>Calibri</vt:lpstr>
      <vt:lpstr>Sassoon Primary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North Lanarkshire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Active Literacy</dc:subject>
  <dc:creator>Mrs Chand</dc:creator>
  <cp:lastModifiedBy>Mrs Lynch</cp:lastModifiedBy>
  <cp:revision>17</cp:revision>
  <dcterms:created xsi:type="dcterms:W3CDTF">2023-04-18T10:06:36Z</dcterms:created>
  <dcterms:modified xsi:type="dcterms:W3CDTF">2023-09-20T08:35:56Z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0x01010002E3FB0840619E4DA75E53703A2D75DE</vt:lpwstr>
  </property>
  <property fmtid="{D5CDD505-2E9C-101B-9397-08002B2CF9AE}" pid="3" name="MediaServiceImageTags">
    <vt:lpwstr/>
  </property>
</Properties>
</file>