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3"/>
  </p:notesMasterIdLst>
  <p:sldIdLst>
    <p:sldId id="258" r:id="rId5"/>
    <p:sldId id="263" r:id="rId6"/>
    <p:sldId id="264" r:id="rId7"/>
    <p:sldId id="26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65" r:id="rId29"/>
    <p:sldId id="268" r:id="rId30"/>
    <p:sldId id="266" r:id="rId31"/>
    <p:sldId id="277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Sassoon Primary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62"/>
    <a:srgbClr val="FADCCD"/>
    <a:srgbClr val="FD9562"/>
    <a:srgbClr val="F46779"/>
    <a:srgbClr val="FCC7CF"/>
    <a:srgbClr val="BD8BFF"/>
    <a:srgbClr val="DDC1FF"/>
    <a:srgbClr val="3B3838"/>
    <a:srgbClr val="FFFFFF"/>
    <a:srgbClr val="BE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91284-0F41-A4BD-157B-549C04073D52}" v="6" dt="2023-06-20T11:12:13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king-crown-beard-insignia-power-306448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4930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4396-sail-h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air-wooden-black-wood-pine-165102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glish.stackexchange.com/questions/335742/why-are-slip-roads-called-that-wa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educandy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delete-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newgrounds.com/art/view/nolanb108/hand-flick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6801615-3B2B-1BBA-E29E-F1A19F421E3E}"/>
              </a:ext>
            </a:extLst>
          </p:cNvPr>
          <p:cNvGrpSpPr/>
          <p:nvPr/>
        </p:nvGrpSpPr>
        <p:grpSpPr>
          <a:xfrm>
            <a:off x="6695068" y="2110610"/>
            <a:ext cx="3272749" cy="3002092"/>
            <a:chOff x="8706168" y="816060"/>
            <a:chExt cx="2385692" cy="2188395"/>
          </a:xfrm>
        </p:grpSpPr>
        <p:pic>
          <p:nvPicPr>
            <p:cNvPr id="95" name="Picture 94" descr="Icon&#10;&#10;Description automatically generated">
              <a:extLst>
                <a:ext uri="{FF2B5EF4-FFF2-40B4-BE49-F238E27FC236}">
                  <a16:creationId xmlns:a16="http://schemas.microsoft.com/office/drawing/2014/main" id="{5FFC07C5-F4CA-3F81-9507-4C8747F6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5" y="816060"/>
              <a:ext cx="2188395" cy="218839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49C04F4E-504D-58B0-0A63-69962B68F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59" b="56342"/>
            <a:stretch/>
          </p:blipFill>
          <p:spPr>
            <a:xfrm rot="4013116">
              <a:off x="8731713" y="1134631"/>
              <a:ext cx="955189" cy="100627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08486" y="2268355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Stage 2 - Week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6E340F-CD78-2DC1-B5F0-7C0ABCA76C98}"/>
              </a:ext>
            </a:extLst>
          </p:cNvPr>
          <p:cNvSpPr/>
          <p:nvPr/>
        </p:nvSpPr>
        <p:spPr>
          <a:xfrm>
            <a:off x="-1498600" y="279400"/>
            <a:ext cx="1080000" cy="1080000"/>
          </a:xfrm>
          <a:prstGeom prst="rect">
            <a:avLst/>
          </a:prstGeom>
          <a:solidFill>
            <a:srgbClr val="FC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9C3CC-B79E-F586-14F3-22D3B6352CC8}"/>
              </a:ext>
            </a:extLst>
          </p:cNvPr>
          <p:cNvSpPr/>
          <p:nvPr/>
        </p:nvSpPr>
        <p:spPr>
          <a:xfrm>
            <a:off x="-1498600" y="1778000"/>
            <a:ext cx="1080000" cy="1080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304532" y="2252102"/>
            <a:ext cx="132265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4661425" y="2263292"/>
            <a:ext cx="251959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oy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10140744" y="2252102"/>
            <a:ext cx="13079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2600664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8291137" y="4782736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5715000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DE4C8-34BF-3426-7F7D-91AEA66DE3D0}"/>
              </a:ext>
            </a:extLst>
          </p:cNvPr>
          <p:cNvSpPr txBox="1"/>
          <p:nvPr/>
        </p:nvSpPr>
        <p:spPr>
          <a:xfrm>
            <a:off x="8002380" y="2241309"/>
            <a:ext cx="13079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C8D7E4C3-D69D-9ED2-21C3-D409D8760EBD}"/>
              </a:ext>
            </a:extLst>
          </p:cNvPr>
          <p:cNvSpPr/>
          <p:nvPr/>
        </p:nvSpPr>
        <p:spPr>
          <a:xfrm>
            <a:off x="10419837" y="4782736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9029800"/>
                  </p:ext>
                </p:extLst>
              </p:nvPr>
            </p:nvGraphicFramePr>
            <p:xfrm>
              <a:off x="1613312" y="464196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3312" y="4641966"/>
                <a:ext cx="1960387" cy="16748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3D05AF-4FAF-4E53-692B-6CB7E81F5EF0}"/>
              </a:ext>
            </a:extLst>
          </p:cNvPr>
          <p:cNvSpPr txBox="1"/>
          <p:nvPr/>
        </p:nvSpPr>
        <p:spPr>
          <a:xfrm>
            <a:off x="2304532" y="2252102"/>
            <a:ext cx="132265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FAE549-9757-FFE1-EC6E-E5492DAE52B9}"/>
              </a:ext>
            </a:extLst>
          </p:cNvPr>
          <p:cNvSpPr txBox="1"/>
          <p:nvPr/>
        </p:nvSpPr>
        <p:spPr>
          <a:xfrm>
            <a:off x="4661425" y="2263292"/>
            <a:ext cx="251959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oy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B7324A-849C-1C40-3F31-20EA945FB8BC}"/>
              </a:ext>
            </a:extLst>
          </p:cNvPr>
          <p:cNvSpPr txBox="1"/>
          <p:nvPr/>
        </p:nvSpPr>
        <p:spPr>
          <a:xfrm>
            <a:off x="10140744" y="2252102"/>
            <a:ext cx="13079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791DAB-9AF5-462E-C324-02BF164EF3A9}"/>
              </a:ext>
            </a:extLst>
          </p:cNvPr>
          <p:cNvSpPr txBox="1"/>
          <p:nvPr/>
        </p:nvSpPr>
        <p:spPr>
          <a:xfrm>
            <a:off x="8002380" y="2241309"/>
            <a:ext cx="13079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763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6849 -2.59259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9D8588-86B6-5FC7-F7FE-9BD2E5CE3154}"/>
              </a:ext>
            </a:extLst>
          </p:cNvPr>
          <p:cNvSpPr txBox="1"/>
          <p:nvPr/>
        </p:nvSpPr>
        <p:spPr>
          <a:xfrm>
            <a:off x="1072925" y="2741701"/>
            <a:ext cx="1382216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FC696-E31E-90B1-AF98-95FAB134CCFA}"/>
              </a:ext>
            </a:extLst>
          </p:cNvPr>
          <p:cNvSpPr txBox="1"/>
          <p:nvPr/>
        </p:nvSpPr>
        <p:spPr>
          <a:xfrm>
            <a:off x="2455141" y="2763960"/>
            <a:ext cx="251959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oy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F8A6B2-86A1-FFA7-E709-613D30715A8B}"/>
              </a:ext>
            </a:extLst>
          </p:cNvPr>
          <p:cNvSpPr txBox="1"/>
          <p:nvPr/>
        </p:nvSpPr>
        <p:spPr>
          <a:xfrm>
            <a:off x="6347637" y="2763958"/>
            <a:ext cx="135353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3BACF1-B51E-C4B8-09B7-BC5A452AB3BC}"/>
              </a:ext>
            </a:extLst>
          </p:cNvPr>
          <p:cNvSpPr txBox="1"/>
          <p:nvPr/>
        </p:nvSpPr>
        <p:spPr>
          <a:xfrm>
            <a:off x="5018046" y="2763959"/>
            <a:ext cx="13079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pic>
        <p:nvPicPr>
          <p:cNvPr id="28" name="Picture 27" descr="Icon&#10;&#10;Description automatically generated with low confidence">
            <a:extLst>
              <a:ext uri="{FF2B5EF4-FFF2-40B4-BE49-F238E27FC236}">
                <a16:creationId xmlns:a16="http://schemas.microsoft.com/office/drawing/2014/main" id="{BD1E6AA8-9137-9289-CFD4-30CEA41C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70776" y="2659201"/>
            <a:ext cx="2160795" cy="23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2" y="2263600"/>
            <a:ext cx="1423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4771099" y="2263599"/>
            <a:ext cx="121391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9551174" y="2265585"/>
            <a:ext cx="130021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3007099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9861747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5012865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2E5CF57-BD73-5D20-1F9C-C54B6A4D4291}"/>
              </a:ext>
            </a:extLst>
          </p:cNvPr>
          <p:cNvSpPr/>
          <p:nvPr/>
        </p:nvSpPr>
        <p:spPr>
          <a:xfrm>
            <a:off x="7437306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80FF34-AC67-7663-2DD3-F93B1CE05D47}"/>
              </a:ext>
            </a:extLst>
          </p:cNvPr>
          <p:cNvSpPr txBox="1"/>
          <p:nvPr/>
        </p:nvSpPr>
        <p:spPr>
          <a:xfrm>
            <a:off x="6781172" y="2263598"/>
            <a:ext cx="192457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0698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73971" y="464047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971" y="4640476"/>
                <a:ext cx="1960387" cy="16748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F789C9-2B0A-9837-7955-DAF9B64F8E65}"/>
              </a:ext>
            </a:extLst>
          </p:cNvPr>
          <p:cNvSpPr txBox="1"/>
          <p:nvPr/>
        </p:nvSpPr>
        <p:spPr>
          <a:xfrm>
            <a:off x="2526842" y="2263600"/>
            <a:ext cx="1423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13780-AFD5-9E49-7C5A-9F37C823DD87}"/>
              </a:ext>
            </a:extLst>
          </p:cNvPr>
          <p:cNvSpPr txBox="1"/>
          <p:nvPr/>
        </p:nvSpPr>
        <p:spPr>
          <a:xfrm>
            <a:off x="4771099" y="2263599"/>
            <a:ext cx="121391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FF2EAC-1CFB-4A17-1340-110BE2624220}"/>
              </a:ext>
            </a:extLst>
          </p:cNvPr>
          <p:cNvSpPr txBox="1"/>
          <p:nvPr/>
        </p:nvSpPr>
        <p:spPr>
          <a:xfrm>
            <a:off x="9551174" y="2265585"/>
            <a:ext cx="130021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B8BA93-7B32-D555-24EA-E0EFEAFB9C2D}"/>
              </a:ext>
            </a:extLst>
          </p:cNvPr>
          <p:cNvSpPr txBox="1"/>
          <p:nvPr/>
        </p:nvSpPr>
        <p:spPr>
          <a:xfrm>
            <a:off x="6781172" y="2263598"/>
            <a:ext cx="192457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9965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9232 -1.11111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49D09-D6CC-4967-5539-C5DC27372817}"/>
              </a:ext>
            </a:extLst>
          </p:cNvPr>
          <p:cNvSpPr txBox="1"/>
          <p:nvPr/>
        </p:nvSpPr>
        <p:spPr>
          <a:xfrm>
            <a:off x="1911294" y="2784134"/>
            <a:ext cx="148892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413FA-5157-DFF2-53D9-E0778160CB70}"/>
              </a:ext>
            </a:extLst>
          </p:cNvPr>
          <p:cNvSpPr txBox="1"/>
          <p:nvPr/>
        </p:nvSpPr>
        <p:spPr>
          <a:xfrm>
            <a:off x="6414646" y="2784134"/>
            <a:ext cx="1274936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335A3-F9DE-CAD8-FA1F-98D8292E915F}"/>
              </a:ext>
            </a:extLst>
          </p:cNvPr>
          <p:cNvSpPr txBox="1"/>
          <p:nvPr/>
        </p:nvSpPr>
        <p:spPr>
          <a:xfrm>
            <a:off x="3400215" y="2792959"/>
            <a:ext cx="1048495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pic>
        <p:nvPicPr>
          <p:cNvPr id="9" name="Picture 8" descr="A brai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F042FFC-7429-21F3-88B1-AAAC0ACE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59811" y="2565405"/>
            <a:ext cx="3229717" cy="2838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424F1A-4795-8CC7-5FF1-483A15833364}"/>
              </a:ext>
            </a:extLst>
          </p:cNvPr>
          <p:cNvSpPr txBox="1"/>
          <p:nvPr/>
        </p:nvSpPr>
        <p:spPr>
          <a:xfrm>
            <a:off x="4467384" y="2784133"/>
            <a:ext cx="192858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8097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2" y="2263600"/>
            <a:ext cx="166997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5017264" y="2263599"/>
            <a:ext cx="2544515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oa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8351898" y="2287267"/>
            <a:ext cx="1595004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3007099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8624901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6031585" y="4782736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3" y="2263600"/>
            <a:ext cx="183930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5159548" y="2287255"/>
            <a:ext cx="247819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oa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8612717" y="2287267"/>
            <a:ext cx="1838782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73971" y="464047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971" y="4640476"/>
                <a:ext cx="1960387" cy="1674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0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987 0.0115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49D09-D6CC-4967-5539-C5DC27372817}"/>
              </a:ext>
            </a:extLst>
          </p:cNvPr>
          <p:cNvSpPr txBox="1"/>
          <p:nvPr/>
        </p:nvSpPr>
        <p:spPr>
          <a:xfrm>
            <a:off x="1911294" y="2784134"/>
            <a:ext cx="176836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413FA-5157-DFF2-53D9-E0778160CB70}"/>
              </a:ext>
            </a:extLst>
          </p:cNvPr>
          <p:cNvSpPr txBox="1"/>
          <p:nvPr/>
        </p:nvSpPr>
        <p:spPr>
          <a:xfrm>
            <a:off x="6071525" y="2784134"/>
            <a:ext cx="1843586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335A3-F9DE-CAD8-FA1F-98D8292E915F}"/>
              </a:ext>
            </a:extLst>
          </p:cNvPr>
          <p:cNvSpPr txBox="1"/>
          <p:nvPr/>
        </p:nvSpPr>
        <p:spPr>
          <a:xfrm>
            <a:off x="3679656" y="2792959"/>
            <a:ext cx="2416344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oa</a:t>
            </a:r>
            <a:endParaRPr lang="en-GB" sz="15000" dirty="0">
              <a:latin typeface="Sassoon Primary" pitchFamily="50" charset="0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CC76F3F9-6E8B-96BD-413A-42B43372E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43977" y="2752926"/>
            <a:ext cx="2262188" cy="22881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56D560-146E-923D-C037-938A78C278D7}"/>
              </a:ext>
            </a:extLst>
          </p:cNvPr>
          <p:cNvSpPr txBox="1"/>
          <p:nvPr/>
        </p:nvSpPr>
        <p:spPr>
          <a:xfrm>
            <a:off x="8343977" y="6614032"/>
            <a:ext cx="35153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s://freepngimg.com/png/24396-sail-h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014869" y="2263600"/>
            <a:ext cx="245727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ch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5561789" y="2263599"/>
            <a:ext cx="2158072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9253209" y="2228671"/>
            <a:ext cx="154773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3007099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9795656" y="4759052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6401377" y="4759052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1DC77ED-15C8-1795-FA8D-F855D1D86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2172535"/>
            <a:ext cx="3255703" cy="325641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Learning Intention</a:t>
            </a:r>
            <a:endParaRPr lang="en-GB" sz="3400" dirty="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012F5-BE57-91F7-F7D3-E3A49412A31E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Century Gothic"/>
              </a:rPr>
              <a:t>We are learning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use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sounds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create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words.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A5CD-FB37-9B1D-877B-DA3153DE81BD}"/>
              </a:ext>
            </a:extLst>
          </p:cNvPr>
          <p:cNvSpPr txBox="1"/>
          <p:nvPr/>
        </p:nvSpPr>
        <p:spPr>
          <a:xfrm>
            <a:off x="594139" y="3631095"/>
            <a:ext cx="89054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phonemes.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Blend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sounds together.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Read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word.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5939483"/>
                  </p:ext>
                </p:extLst>
              </p:nvPr>
            </p:nvGraphicFramePr>
            <p:xfrm>
              <a:off x="1708944" y="466425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8944" y="4664256"/>
                <a:ext cx="1960387" cy="1674895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E629B8F7-6B2E-1151-A1F2-7467AE8A3817}"/>
              </a:ext>
            </a:extLst>
          </p:cNvPr>
          <p:cNvSpPr txBox="1"/>
          <p:nvPr/>
        </p:nvSpPr>
        <p:spPr>
          <a:xfrm>
            <a:off x="2014870" y="2263600"/>
            <a:ext cx="224660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ch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6CBB3D-67F4-8B0B-90EC-5C634AD912A2}"/>
              </a:ext>
            </a:extLst>
          </p:cNvPr>
          <p:cNvSpPr txBox="1"/>
          <p:nvPr/>
        </p:nvSpPr>
        <p:spPr>
          <a:xfrm>
            <a:off x="5561788" y="2263599"/>
            <a:ext cx="210791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ACA110-B0A0-EA3F-82B1-9A4B5BBEEE37}"/>
              </a:ext>
            </a:extLst>
          </p:cNvPr>
          <p:cNvSpPr txBox="1"/>
          <p:nvPr/>
        </p:nvSpPr>
        <p:spPr>
          <a:xfrm>
            <a:off x="8689815" y="2228671"/>
            <a:ext cx="1487315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69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0.5987 0.0115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E41D6E-8556-22DF-AF5A-24AF43B6BC1A}"/>
              </a:ext>
            </a:extLst>
          </p:cNvPr>
          <p:cNvSpPr txBox="1"/>
          <p:nvPr/>
        </p:nvSpPr>
        <p:spPr>
          <a:xfrm>
            <a:off x="654878" y="2780561"/>
            <a:ext cx="254733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ch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F500B8-0798-BFBC-FA64-B882ABE14AE6}"/>
              </a:ext>
            </a:extLst>
          </p:cNvPr>
          <p:cNvSpPr txBox="1"/>
          <p:nvPr/>
        </p:nvSpPr>
        <p:spPr>
          <a:xfrm>
            <a:off x="3202218" y="2790996"/>
            <a:ext cx="222253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99FB90-C165-8E1F-4DA7-4B0519F57BFA}"/>
              </a:ext>
            </a:extLst>
          </p:cNvPr>
          <p:cNvSpPr txBox="1"/>
          <p:nvPr/>
        </p:nvSpPr>
        <p:spPr>
          <a:xfrm>
            <a:off x="5468591" y="2801431"/>
            <a:ext cx="208088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r</a:t>
            </a:r>
          </a:p>
        </p:txBody>
      </p:sp>
      <p:pic>
        <p:nvPicPr>
          <p:cNvPr id="9" name="Picture 8" descr="A picture containing furniture, chair, seat, table&#10;&#10;Description automatically generated">
            <a:extLst>
              <a:ext uri="{FF2B5EF4-FFF2-40B4-BE49-F238E27FC236}">
                <a16:creationId xmlns:a16="http://schemas.microsoft.com/office/drawing/2014/main" id="{1B048367-6FDC-9344-D54F-DDBCD7B3A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4636" y="2479837"/>
            <a:ext cx="1824964" cy="27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3332" y="4759052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5560" y="5192858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3234" y="5458887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6461" y="5689716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6389" y="4780533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5631" y="4714416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6309695" y="4780533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3123040" y="4759052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7E591-4672-AAEA-EE83-21E1338500C0}"/>
              </a:ext>
            </a:extLst>
          </p:cNvPr>
          <p:cNvSpPr txBox="1"/>
          <p:nvPr/>
        </p:nvSpPr>
        <p:spPr>
          <a:xfrm>
            <a:off x="2822808" y="2338991"/>
            <a:ext cx="145119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51AA6-F9FB-7D6B-868C-47CE94D16824}"/>
              </a:ext>
            </a:extLst>
          </p:cNvPr>
          <p:cNvSpPr txBox="1"/>
          <p:nvPr/>
        </p:nvSpPr>
        <p:spPr>
          <a:xfrm>
            <a:off x="5365158" y="2331999"/>
            <a:ext cx="226504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 err="1">
                <a:latin typeface="Sassoon Primary" pitchFamily="50" charset="0"/>
              </a:rPr>
              <a:t>oa</a:t>
            </a:r>
            <a:endParaRPr lang="en-GB" sz="13000" dirty="0">
              <a:latin typeface="Sassoon Primary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3977D-E40D-F6A1-582C-04F6673B519F}"/>
              </a:ext>
            </a:extLst>
          </p:cNvPr>
          <p:cNvSpPr txBox="1"/>
          <p:nvPr/>
        </p:nvSpPr>
        <p:spPr>
          <a:xfrm>
            <a:off x="8731702" y="2369605"/>
            <a:ext cx="1351736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d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0457625-D645-6F2F-D759-7F043F3AC66E}"/>
              </a:ext>
            </a:extLst>
          </p:cNvPr>
          <p:cNvSpPr/>
          <p:nvPr/>
        </p:nvSpPr>
        <p:spPr>
          <a:xfrm>
            <a:off x="9042377" y="4759052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8043339" y="1049066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7895567" y="1482872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8873241" y="1748901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8736468" y="1979730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7876396" y="1070547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8185626" y="943397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1969479"/>
                  </p:ext>
                </p:extLst>
              </p:nvPr>
            </p:nvGraphicFramePr>
            <p:xfrm>
              <a:off x="2306904" y="4378364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6904" y="4378364"/>
                <a:ext cx="1960387" cy="16748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933B07-2EF2-8DE3-3C71-3691DFD35126}"/>
              </a:ext>
            </a:extLst>
          </p:cNvPr>
          <p:cNvSpPr txBox="1"/>
          <p:nvPr/>
        </p:nvSpPr>
        <p:spPr>
          <a:xfrm>
            <a:off x="2822808" y="2338991"/>
            <a:ext cx="145119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6E0A04-E1BF-21CB-D479-FC708FBFE119}"/>
              </a:ext>
            </a:extLst>
          </p:cNvPr>
          <p:cNvSpPr txBox="1"/>
          <p:nvPr/>
        </p:nvSpPr>
        <p:spPr>
          <a:xfrm>
            <a:off x="5365158" y="2331999"/>
            <a:ext cx="226504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 err="1">
                <a:latin typeface="Sassoon Primary" pitchFamily="50" charset="0"/>
              </a:rPr>
              <a:t>oa</a:t>
            </a:r>
            <a:endParaRPr lang="en-GB" sz="13000" dirty="0">
              <a:latin typeface="Sassoon Primary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F0E67A-C2C7-2F21-43B1-77DC63AE3EC4}"/>
              </a:ext>
            </a:extLst>
          </p:cNvPr>
          <p:cNvSpPr txBox="1"/>
          <p:nvPr/>
        </p:nvSpPr>
        <p:spPr>
          <a:xfrm>
            <a:off x="8731702" y="2369605"/>
            <a:ext cx="1351736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70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50573 -0.0009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A4A181-461F-0421-3FF6-58E41EAD1044}"/>
              </a:ext>
            </a:extLst>
          </p:cNvPr>
          <p:cNvSpPr txBox="1"/>
          <p:nvPr/>
        </p:nvSpPr>
        <p:spPr>
          <a:xfrm>
            <a:off x="2266321" y="2750139"/>
            <a:ext cx="145119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858D89-5711-ABD4-5CA1-16ED16B307A1}"/>
              </a:ext>
            </a:extLst>
          </p:cNvPr>
          <p:cNvSpPr txBox="1"/>
          <p:nvPr/>
        </p:nvSpPr>
        <p:spPr>
          <a:xfrm>
            <a:off x="3769736" y="2746999"/>
            <a:ext cx="2265047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 err="1">
                <a:latin typeface="Sassoon Primary" pitchFamily="50" charset="0"/>
              </a:rPr>
              <a:t>oa</a:t>
            </a:r>
            <a:endParaRPr lang="en-GB" sz="13000" dirty="0">
              <a:latin typeface="Sassoon Primary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D641D2-63A2-5D9D-B078-46C1480F03EF}"/>
              </a:ext>
            </a:extLst>
          </p:cNvPr>
          <p:cNvSpPr txBox="1"/>
          <p:nvPr/>
        </p:nvSpPr>
        <p:spPr>
          <a:xfrm>
            <a:off x="6075275" y="2746998"/>
            <a:ext cx="1351736" cy="2092881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0" dirty="0">
                <a:latin typeface="Sassoon Primary" pitchFamily="50" charset="0"/>
              </a:rPr>
              <a:t>d</a:t>
            </a:r>
          </a:p>
        </p:txBody>
      </p:sp>
      <p:pic>
        <p:nvPicPr>
          <p:cNvPr id="28" name="Picture 27" descr="A picture containing way, scene, road, tree&#10;&#10;Description automatically generated">
            <a:extLst>
              <a:ext uri="{FF2B5EF4-FFF2-40B4-BE49-F238E27FC236}">
                <a16:creationId xmlns:a16="http://schemas.microsoft.com/office/drawing/2014/main" id="{2F6AC708-3595-FB45-49AF-37AB7013D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62197" y="2728953"/>
            <a:ext cx="2743200" cy="2057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051115-E67F-CE23-8225-FF25B92DF58D}"/>
              </a:ext>
            </a:extLst>
          </p:cNvPr>
          <p:cNvSpPr txBox="1"/>
          <p:nvPr/>
        </p:nvSpPr>
        <p:spPr>
          <a:xfrm>
            <a:off x="8353356" y="6655174"/>
            <a:ext cx="3508744" cy="217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://english.stackexchange.com/questions/335742/why-are-slip-roads-called-that-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4199305-F484-46AC-A551-CE70519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785">
            <a:off x="8788974" y="994000"/>
            <a:ext cx="2626300" cy="26263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Practise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574995" y="1566548"/>
            <a:ext cx="844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Use </a:t>
            </a:r>
            <a:r>
              <a:rPr lang="en-GB" sz="2400" dirty="0">
                <a:latin typeface="Century Gothic" panose="020B0502020202020204" pitchFamily="34" charset="0"/>
              </a:rPr>
              <a:t>these codes to practise more on </a:t>
            </a:r>
            <a:r>
              <a:rPr lang="en-GB" sz="2400" dirty="0" err="1">
                <a:latin typeface="Century Gothic" panose="020B0502020202020204" pitchFamily="34" charset="0"/>
              </a:rPr>
              <a:t>Educandy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  <a:br>
              <a:rPr lang="en-GB" sz="2400" dirty="0">
                <a:latin typeface="Century Gothic" panose="020B0502020202020204" pitchFamily="34" charset="0"/>
              </a:rPr>
            </a:b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50D72-4A8E-1398-7D3F-6D406D425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172" y="608703"/>
            <a:ext cx="589385" cy="589385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9E555B05-1EDD-D305-FB6B-B6D48EB7D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32" y="2584765"/>
            <a:ext cx="2181460" cy="2690946"/>
          </a:xfrm>
          <a:prstGeom prst="rect">
            <a:avLst/>
          </a:prstGeom>
        </p:spPr>
      </p:pic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8EC7CF4C-2782-9314-470E-C00041FD5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32445"/>
              </p:ext>
            </p:extLst>
          </p:nvPr>
        </p:nvGraphicFramePr>
        <p:xfrm>
          <a:off x="710687" y="2248958"/>
          <a:ext cx="4916482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8241">
                  <a:extLst>
                    <a:ext uri="{9D8B030D-6E8A-4147-A177-3AD203B41FA5}">
                      <a16:colId xmlns:a16="http://schemas.microsoft.com/office/drawing/2014/main" val="1202315678"/>
                    </a:ext>
                  </a:extLst>
                </a:gridCol>
                <a:gridCol w="2458241">
                  <a:extLst>
                    <a:ext uri="{9D8B030D-6E8A-4147-A177-3AD203B41FA5}">
                      <a16:colId xmlns:a16="http://schemas.microsoft.com/office/drawing/2014/main" val="2841488863"/>
                    </a:ext>
                  </a:extLst>
                </a:gridCol>
              </a:tblGrid>
              <a:tr h="424825"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Century Gothic" panose="020B0502020202020204" pitchFamily="34" charset="0"/>
                        </a:rPr>
                        <a:t>Phoneme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>
                          <a:latin typeface="Century Gothic" panose="020B0502020202020204" pitchFamily="34" charset="0"/>
                        </a:rPr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098443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25db7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57999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25da4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68255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25e25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27926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r>
                        <a:rPr lang="en-GB" sz="3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oa</a:t>
                      </a:r>
                      <a:endParaRPr lang="en-GB" sz="3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ssoon Primary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25de2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0649"/>
                  </a:ext>
                </a:extLst>
              </a:tr>
              <a:tr h="451184">
                <a:tc>
                  <a:txBody>
                    <a:bodyPr/>
                    <a:lstStyle/>
                    <a:p>
                      <a:r>
                        <a:rPr lang="en-GB" sz="3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qu</a:t>
                      </a:r>
                      <a:endParaRPr lang="en-GB" sz="3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assoon Primary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assoon Primary" pitchFamily="50" charset="0"/>
                        </a:rPr>
                        <a:t>25e29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2414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2137B6B-78B9-283C-AAF4-3D7EB4EEA5C0}"/>
              </a:ext>
            </a:extLst>
          </p:cNvPr>
          <p:cNvSpPr/>
          <p:nvPr/>
        </p:nvSpPr>
        <p:spPr>
          <a:xfrm>
            <a:off x="7111337" y="4292323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DE231-E4CC-8F3A-5CB6-55E12F147F0F}"/>
              </a:ext>
            </a:extLst>
          </p:cNvPr>
          <p:cNvSpPr txBox="1"/>
          <p:nvPr/>
        </p:nvSpPr>
        <p:spPr>
          <a:xfrm>
            <a:off x="6964655" y="4643929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Scan </a:t>
            </a:r>
            <a:r>
              <a:rPr lang="en-GB" sz="1200" dirty="0">
                <a:latin typeface="Century Gothic" panose="020B0502020202020204" pitchFamily="34" charset="0"/>
              </a:rPr>
              <a:t>or </a:t>
            </a:r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br>
              <a:rPr lang="en-GB" sz="1200" dirty="0">
                <a:latin typeface="Century Gothic" panose="020B0502020202020204" pitchFamily="34" charset="0"/>
              </a:rPr>
            </a:br>
            <a:r>
              <a:rPr lang="en-GB" sz="1200" dirty="0">
                <a:latin typeface="Century Gothic" panose="020B0502020202020204" pitchFamily="34" charset="0"/>
              </a:rPr>
              <a:t>to start.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D2A4B9-9D80-956E-A9BE-1FEF7E652D2B}"/>
              </a:ext>
            </a:extLst>
          </p:cNvPr>
          <p:cNvSpPr/>
          <p:nvPr/>
        </p:nvSpPr>
        <p:spPr>
          <a:xfrm>
            <a:off x="7941239" y="4992158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82D8AC-D610-671C-AAAC-259A1601625D}"/>
              </a:ext>
            </a:extLst>
          </p:cNvPr>
          <p:cNvSpPr/>
          <p:nvPr/>
        </p:nvSpPr>
        <p:spPr>
          <a:xfrm>
            <a:off x="7804466" y="5222987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E0E909-C982-1EA0-3429-A43C4F317E0D}"/>
              </a:ext>
            </a:extLst>
          </p:cNvPr>
          <p:cNvSpPr/>
          <p:nvPr/>
        </p:nvSpPr>
        <p:spPr>
          <a:xfrm>
            <a:off x="6979323" y="4241102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724DED-919C-202B-76A1-2FE54A434CF7}"/>
              </a:ext>
            </a:extLst>
          </p:cNvPr>
          <p:cNvSpPr/>
          <p:nvPr/>
        </p:nvSpPr>
        <p:spPr>
          <a:xfrm>
            <a:off x="7253624" y="418665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8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Self Assessment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6891C8-10DD-E4D2-23C7-B01811E160F4}"/>
              </a:ext>
            </a:extLst>
          </p:cNvPr>
          <p:cNvSpPr txBox="1"/>
          <p:nvPr/>
        </p:nvSpPr>
        <p:spPr>
          <a:xfrm>
            <a:off x="620073" y="1460396"/>
            <a:ext cx="1088290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4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phonemes.</a:t>
            </a:r>
            <a:endParaRPr lang="en-US" sz="24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400" b="1" dirty="0">
                <a:solidFill>
                  <a:srgbClr val="191919"/>
                </a:solidFill>
                <a:latin typeface="Century Gothic"/>
                <a:cs typeface="Segoe UI"/>
              </a:rPr>
              <a:t>Blend </a:t>
            </a:r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the sounds together.</a:t>
            </a:r>
            <a:endParaRPr lang="en-US" sz="24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400" b="1" dirty="0">
                <a:solidFill>
                  <a:srgbClr val="191919"/>
                </a:solidFill>
                <a:latin typeface="Century Gothic"/>
                <a:cs typeface="Segoe UI"/>
              </a:rPr>
              <a:t>Read </a:t>
            </a:r>
            <a:r>
              <a:rPr lang="en-GB" sz="2400" dirty="0">
                <a:solidFill>
                  <a:srgbClr val="191919"/>
                </a:solidFill>
                <a:latin typeface="Century Gothic"/>
                <a:cs typeface="Segoe UI"/>
              </a:rPr>
              <a:t>the word.</a:t>
            </a:r>
            <a:endParaRPr lang="en-US" sz="24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74B079-0A26-7247-45D5-9A181AFB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59" y="3285505"/>
            <a:ext cx="2188395" cy="21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0CB4FFD-1E60-750F-9F8C-2415D4F54D16}"/>
              </a:ext>
            </a:extLst>
          </p:cNvPr>
          <p:cNvGrpSpPr/>
          <p:nvPr/>
        </p:nvGrpSpPr>
        <p:grpSpPr>
          <a:xfrm flipH="1">
            <a:off x="593332" y="2729925"/>
            <a:ext cx="3346947" cy="3346947"/>
            <a:chOff x="6965725" y="2110610"/>
            <a:chExt cx="3002092" cy="3002092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33F9429-A1DA-7749-BB5A-FB0DFC32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725" y="2110610"/>
              <a:ext cx="3002092" cy="3002092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FB6D2622-20F3-DA56-E7A0-2153CFDED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290" b="71554"/>
            <a:stretch/>
          </p:blipFill>
          <p:spPr>
            <a:xfrm>
              <a:off x="6965725" y="2110610"/>
              <a:ext cx="801862" cy="853971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B59F3-2725-17D5-0968-981624D184F1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ADCCD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ADCCD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ADC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C2D31-C640-7602-9A5A-C535C11C8806}"/>
              </a:ext>
            </a:extLst>
          </p:cNvPr>
          <p:cNvSpPr txBox="1"/>
          <p:nvPr/>
        </p:nvSpPr>
        <p:spPr>
          <a:xfrm>
            <a:off x="654549" y="1519105"/>
            <a:ext cx="1088290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 practise blending sounds together to read words.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First, let’s </a:t>
            </a:r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revise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some of our sounds.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845FC6-67DD-08E9-C5CD-35953AC766FE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A59AB-69A8-AAC5-D3BE-7D0F7B8EF1D5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7C9C65-0125-D971-619E-BBB8C0A6B9F2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E9A953-38A1-587A-2594-9E59B6208766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D778D0-E220-7F68-3B3F-160D65366477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8F831-4E57-4820-3B2D-315D91FCCEC8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E5C01D0-52BA-ECC0-3C85-D650C3B7D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69" y="2837516"/>
            <a:ext cx="2682028" cy="268202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2B6A8378-95E1-7AFD-C651-3F62E80FAC68}"/>
              </a:ext>
            </a:extLst>
          </p:cNvPr>
          <p:cNvSpPr/>
          <p:nvPr/>
        </p:nvSpPr>
        <p:spPr>
          <a:xfrm>
            <a:off x="1259532" y="3545727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76A89C-0BF0-ED23-B296-1145834059FC}"/>
              </a:ext>
            </a:extLst>
          </p:cNvPr>
          <p:cNvSpPr txBox="1"/>
          <p:nvPr/>
        </p:nvSpPr>
        <p:spPr>
          <a:xfrm>
            <a:off x="1111760" y="3979533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10F37C-279D-F8DC-5C1C-F449E2977BFE}"/>
              </a:ext>
            </a:extLst>
          </p:cNvPr>
          <p:cNvSpPr/>
          <p:nvPr/>
        </p:nvSpPr>
        <p:spPr>
          <a:xfrm>
            <a:off x="2089434" y="4245562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6BEAB1-CE9C-3350-4E2F-C048ABE8B0D8}"/>
              </a:ext>
            </a:extLst>
          </p:cNvPr>
          <p:cNvSpPr/>
          <p:nvPr/>
        </p:nvSpPr>
        <p:spPr>
          <a:xfrm>
            <a:off x="1952661" y="4476391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79391-12F9-A08A-023A-2703038CF96D}"/>
              </a:ext>
            </a:extLst>
          </p:cNvPr>
          <p:cNvSpPr/>
          <p:nvPr/>
        </p:nvSpPr>
        <p:spPr>
          <a:xfrm>
            <a:off x="1092589" y="3567208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CB3B42-53FD-4F4C-1E87-EC88E0229B8A}"/>
              </a:ext>
            </a:extLst>
          </p:cNvPr>
          <p:cNvSpPr/>
          <p:nvPr/>
        </p:nvSpPr>
        <p:spPr>
          <a:xfrm>
            <a:off x="1468063" y="3505669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972A8F-2AB3-2524-1DF1-97EEE8B80065}"/>
              </a:ext>
            </a:extLst>
          </p:cNvPr>
          <p:cNvSpPr txBox="1"/>
          <p:nvPr/>
        </p:nvSpPr>
        <p:spPr>
          <a:xfrm>
            <a:off x="4499232" y="3452307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qu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D2870D-0436-1152-32E7-61FA4DAB0A96}"/>
              </a:ext>
            </a:extLst>
          </p:cNvPr>
          <p:cNvSpPr txBox="1"/>
          <p:nvPr/>
        </p:nvSpPr>
        <p:spPr>
          <a:xfrm>
            <a:off x="4444782" y="3500349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49E04F-8A04-F2EE-0905-F66231C33377}"/>
              </a:ext>
            </a:extLst>
          </p:cNvPr>
          <p:cNvSpPr txBox="1"/>
          <p:nvPr/>
        </p:nvSpPr>
        <p:spPr>
          <a:xfrm>
            <a:off x="4455403" y="3429000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B2DEBD-0F72-8B8E-CC6A-58E21462CFC0}"/>
              </a:ext>
            </a:extLst>
          </p:cNvPr>
          <p:cNvSpPr txBox="1"/>
          <p:nvPr/>
        </p:nvSpPr>
        <p:spPr>
          <a:xfrm>
            <a:off x="4385218" y="3448164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EE10FE-D8B3-CC2E-666C-B3BD8BD3468F}"/>
              </a:ext>
            </a:extLst>
          </p:cNvPr>
          <p:cNvSpPr txBox="1"/>
          <p:nvPr/>
        </p:nvSpPr>
        <p:spPr>
          <a:xfrm>
            <a:off x="4341389" y="3466815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sh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AC41DE-00B6-DB1D-0003-469E1292582B}"/>
              </a:ext>
            </a:extLst>
          </p:cNvPr>
          <p:cNvSpPr txBox="1"/>
          <p:nvPr/>
        </p:nvSpPr>
        <p:spPr>
          <a:xfrm>
            <a:off x="4390140" y="3510238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ch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BE6DF3-5C7F-7AA7-5952-4E7CA56B8BDB}"/>
              </a:ext>
            </a:extLst>
          </p:cNvPr>
          <p:cNvSpPr txBox="1"/>
          <p:nvPr/>
        </p:nvSpPr>
        <p:spPr>
          <a:xfrm>
            <a:off x="4357136" y="3260925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th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A17761-DAE3-ABE7-007D-AA5614B6A325}"/>
              </a:ext>
            </a:extLst>
          </p:cNvPr>
          <p:cNvSpPr txBox="1"/>
          <p:nvPr/>
        </p:nvSpPr>
        <p:spPr>
          <a:xfrm>
            <a:off x="4352010" y="3342736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EA7B29-295D-1740-936A-C666D0114B4F}"/>
              </a:ext>
            </a:extLst>
          </p:cNvPr>
          <p:cNvSpPr txBox="1"/>
          <p:nvPr/>
        </p:nvSpPr>
        <p:spPr>
          <a:xfrm>
            <a:off x="4267438" y="3340977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oo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2B0E15-AFFF-C0F7-E755-0ABBE706899E}"/>
              </a:ext>
            </a:extLst>
          </p:cNvPr>
          <p:cNvSpPr txBox="1"/>
          <p:nvPr/>
        </p:nvSpPr>
        <p:spPr>
          <a:xfrm>
            <a:off x="4295663" y="3331230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ee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D1A886-4C40-7BED-2ADD-68F9E1DBD3C9}"/>
              </a:ext>
            </a:extLst>
          </p:cNvPr>
          <p:cNvSpPr txBox="1"/>
          <p:nvPr/>
        </p:nvSpPr>
        <p:spPr>
          <a:xfrm>
            <a:off x="4357320" y="3289566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wh</a:t>
            </a:r>
            <a:endParaRPr lang="en-GB" sz="10000" dirty="0">
              <a:latin typeface="Sassoon Primary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A6749E-67A7-1A31-CB0F-46D7B99A26B6}"/>
              </a:ext>
            </a:extLst>
          </p:cNvPr>
          <p:cNvSpPr txBox="1"/>
          <p:nvPr/>
        </p:nvSpPr>
        <p:spPr>
          <a:xfrm>
            <a:off x="4418426" y="3316722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ck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CF2B16-57BF-DAC1-6697-079B1D0DE1A8}"/>
              </a:ext>
            </a:extLst>
          </p:cNvPr>
          <p:cNvSpPr txBox="1"/>
          <p:nvPr/>
        </p:nvSpPr>
        <p:spPr>
          <a:xfrm>
            <a:off x="4361854" y="3323844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oy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76BBFC-23D0-BA7C-22AD-ED450836EFD7}"/>
              </a:ext>
            </a:extLst>
          </p:cNvPr>
          <p:cNvSpPr txBox="1"/>
          <p:nvPr/>
        </p:nvSpPr>
        <p:spPr>
          <a:xfrm>
            <a:off x="4401822" y="3481323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>
                <a:latin typeface="Sassoon Primary" pitchFamily="50" charset="0"/>
              </a:rPr>
              <a:t>ai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06BBC3-2451-5B70-36C3-061708BA4653}"/>
              </a:ext>
            </a:extLst>
          </p:cNvPr>
          <p:cNvSpPr txBox="1"/>
          <p:nvPr/>
        </p:nvSpPr>
        <p:spPr>
          <a:xfrm>
            <a:off x="4347217" y="3308217"/>
            <a:ext cx="223976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0" dirty="0" err="1">
                <a:latin typeface="Sassoon Primary" pitchFamily="50" charset="0"/>
              </a:rPr>
              <a:t>oa</a:t>
            </a:r>
            <a:endParaRPr lang="en-GB" sz="100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2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2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2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2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2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2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2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2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2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2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2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2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20"/>
                            </p:stCondLst>
                            <p:childTnLst>
                              <p:par>
                                <p:cTn id="5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20"/>
                            </p:stCondLst>
                            <p:childTnLst>
                              <p:par>
                                <p:cTn id="5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2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2" y="2263600"/>
            <a:ext cx="2562748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qu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5910034" y="2256229"/>
            <a:ext cx="1733938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i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8486709" y="2274846"/>
            <a:ext cx="1967471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3007099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9262169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6279136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3" y="2263600"/>
            <a:ext cx="2543872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qu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6043495" y="2263599"/>
            <a:ext cx="172077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i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8625417" y="2287267"/>
            <a:ext cx="1838782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032042"/>
                  </p:ext>
                </p:extLst>
              </p:nvPr>
            </p:nvGraphicFramePr>
            <p:xfrm>
              <a:off x="2173971" y="464047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971" y="4640476"/>
                <a:ext cx="1960387" cy="1674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7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1407 0.004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49D09-D6CC-4967-5539-C5DC27372817}"/>
              </a:ext>
            </a:extLst>
          </p:cNvPr>
          <p:cNvSpPr txBox="1"/>
          <p:nvPr/>
        </p:nvSpPr>
        <p:spPr>
          <a:xfrm>
            <a:off x="1561708" y="2784134"/>
            <a:ext cx="268767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qu</a:t>
            </a:r>
            <a:endParaRPr lang="en-GB" sz="15000" dirty="0">
              <a:latin typeface="Sassoon Primary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413FA-5157-DFF2-53D9-E0778160CB70}"/>
              </a:ext>
            </a:extLst>
          </p:cNvPr>
          <p:cNvSpPr txBox="1"/>
          <p:nvPr/>
        </p:nvSpPr>
        <p:spPr>
          <a:xfrm>
            <a:off x="6174768" y="2784134"/>
            <a:ext cx="1514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8335A3-F9DE-CAD8-FA1F-98D8292E915F}"/>
              </a:ext>
            </a:extLst>
          </p:cNvPr>
          <p:cNvSpPr txBox="1"/>
          <p:nvPr/>
        </p:nvSpPr>
        <p:spPr>
          <a:xfrm>
            <a:off x="4249388" y="2792959"/>
            <a:ext cx="1925379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 err="1">
                <a:latin typeface="Sassoon Primary" pitchFamily="50" charset="0"/>
              </a:rPr>
              <a:t>i</a:t>
            </a:r>
            <a:endParaRPr lang="en-GB" sz="15000" dirty="0">
              <a:latin typeface="Sassoon Primary" pitchFamily="50" charset="0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EEE7302-147A-4D82-DD5F-0AE78D675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52236" y="2626539"/>
            <a:ext cx="2917006" cy="24006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B48540-AB1B-56CF-2017-FD0170F0C92C}"/>
              </a:ext>
            </a:extLst>
          </p:cNvPr>
          <p:cNvSpPr txBox="1"/>
          <p:nvPr/>
        </p:nvSpPr>
        <p:spPr>
          <a:xfrm>
            <a:off x="8262336" y="6549408"/>
            <a:ext cx="3633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s://www.pngall.com/delete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Identify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1057" y="2764370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3285" y="3198176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0959" y="3464205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84186" y="36950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24114" y="2785851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43356" y="2719734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6E0109-1042-829C-F3D8-436F348395CD}"/>
              </a:ext>
            </a:extLst>
          </p:cNvPr>
          <p:cNvSpPr txBox="1"/>
          <p:nvPr/>
        </p:nvSpPr>
        <p:spPr>
          <a:xfrm>
            <a:off x="2526843" y="2263600"/>
            <a:ext cx="1423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1328A-9D80-4E1E-F0CA-F7DCB16A7AE8}"/>
              </a:ext>
            </a:extLst>
          </p:cNvPr>
          <p:cNvSpPr txBox="1"/>
          <p:nvPr/>
        </p:nvSpPr>
        <p:spPr>
          <a:xfrm>
            <a:off x="4765871" y="2263598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A4840-C953-FE09-5EA2-101D8C51E17F}"/>
              </a:ext>
            </a:extLst>
          </p:cNvPr>
          <p:cNvSpPr txBox="1"/>
          <p:nvPr/>
        </p:nvSpPr>
        <p:spPr>
          <a:xfrm>
            <a:off x="8516150" y="2263599"/>
            <a:ext cx="222551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ck</a:t>
            </a: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4D7EB24D-AC8C-F8AF-EA02-30629C6B0CD1}"/>
              </a:ext>
            </a:extLst>
          </p:cNvPr>
          <p:cNvSpPr/>
          <p:nvPr/>
        </p:nvSpPr>
        <p:spPr>
          <a:xfrm>
            <a:off x="3007099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Up 33">
            <a:extLst>
              <a:ext uri="{FF2B5EF4-FFF2-40B4-BE49-F238E27FC236}">
                <a16:creationId xmlns:a16="http://schemas.microsoft.com/office/drawing/2014/main" id="{17DDC2A1-C9D7-11FB-1645-5F0504016113}"/>
              </a:ext>
            </a:extLst>
          </p:cNvPr>
          <p:cNvSpPr/>
          <p:nvPr/>
        </p:nvSpPr>
        <p:spPr>
          <a:xfrm>
            <a:off x="9319380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DFACCA1B-571F-0F0B-1903-DDC93531A9D9}"/>
              </a:ext>
            </a:extLst>
          </p:cNvPr>
          <p:cNvSpPr/>
          <p:nvPr/>
        </p:nvSpPr>
        <p:spPr>
          <a:xfrm>
            <a:off x="5010251" y="4791120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95493-3E36-4D39-ECA1-25235DB4A9D0}"/>
              </a:ext>
            </a:extLst>
          </p:cNvPr>
          <p:cNvSpPr txBox="1"/>
          <p:nvPr/>
        </p:nvSpPr>
        <p:spPr>
          <a:xfrm>
            <a:off x="6625337" y="2274846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AAEBB03A-FBE4-D6F0-C2E0-3E2476FC437C}"/>
              </a:ext>
            </a:extLst>
          </p:cNvPr>
          <p:cNvSpPr/>
          <p:nvPr/>
        </p:nvSpPr>
        <p:spPr>
          <a:xfrm>
            <a:off x="6951035" y="4770107"/>
            <a:ext cx="730386" cy="1241380"/>
          </a:xfrm>
          <a:prstGeom prst="upArrow">
            <a:avLst/>
          </a:prstGeom>
          <a:solidFill>
            <a:srgbClr val="FADCCD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Blend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037D8-EFD5-6C5F-691F-A03B091467A1}"/>
              </a:ext>
            </a:extLst>
          </p:cNvPr>
          <p:cNvSpPr txBox="1"/>
          <p:nvPr/>
        </p:nvSpPr>
        <p:spPr>
          <a:xfrm>
            <a:off x="543567" y="16486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Now,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blend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705855-A3ED-0AE1-D1B8-C00953AF60DB}"/>
              </a:ext>
            </a:extLst>
          </p:cNvPr>
          <p:cNvSpPr/>
          <p:nvPr/>
        </p:nvSpPr>
        <p:spPr>
          <a:xfrm>
            <a:off x="597521" y="3074894"/>
            <a:ext cx="1115341" cy="1061613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A937-497D-466A-755D-AA9C75D4BC99}"/>
              </a:ext>
            </a:extLst>
          </p:cNvPr>
          <p:cNvSpPr txBox="1"/>
          <p:nvPr/>
        </p:nvSpPr>
        <p:spPr>
          <a:xfrm>
            <a:off x="449749" y="3508700"/>
            <a:ext cx="1423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Tap </a:t>
            </a:r>
            <a:r>
              <a:rPr lang="en-GB" sz="1200" dirty="0">
                <a:latin typeface="Century Gothic" panose="020B0502020202020204" pitchFamily="34" charset="0"/>
              </a:rPr>
              <a:t>to start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EDD6E2-C7E4-C47C-F2D2-6DD7301355E4}"/>
              </a:ext>
            </a:extLst>
          </p:cNvPr>
          <p:cNvSpPr/>
          <p:nvPr/>
        </p:nvSpPr>
        <p:spPr>
          <a:xfrm>
            <a:off x="1427423" y="3774729"/>
            <a:ext cx="427896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F01A82-78E8-628D-CDA0-C56B80A56770}"/>
              </a:ext>
            </a:extLst>
          </p:cNvPr>
          <p:cNvSpPr/>
          <p:nvPr/>
        </p:nvSpPr>
        <p:spPr>
          <a:xfrm>
            <a:off x="1290650" y="4005558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DF7A0C-2EF6-B29C-124E-14C54943DD3E}"/>
              </a:ext>
            </a:extLst>
          </p:cNvPr>
          <p:cNvSpPr/>
          <p:nvPr/>
        </p:nvSpPr>
        <p:spPr>
          <a:xfrm>
            <a:off x="430578" y="3096375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ACD50-8182-DF1A-D90E-6DD9E09DE321}"/>
              </a:ext>
            </a:extLst>
          </p:cNvPr>
          <p:cNvSpPr/>
          <p:nvPr/>
        </p:nvSpPr>
        <p:spPr>
          <a:xfrm>
            <a:off x="739808" y="2969225"/>
            <a:ext cx="237059" cy="232819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73971" y="4640476"/>
              <a:ext cx="1960387" cy="167489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960387" cy="1674895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4916321" ay="4622111" az="490383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6075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Dinosaur Green">
                <a:extLst>
                  <a:ext uri="{FF2B5EF4-FFF2-40B4-BE49-F238E27FC236}">
                    <a16:creationId xmlns:a16="http://schemas.microsoft.com/office/drawing/2014/main" id="{F1BD0AF7-84DF-999D-1334-916613BB73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3971" y="4640476"/>
                <a:ext cx="1960387" cy="16748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981746-DD5F-0940-E910-D9C517881E12}"/>
              </a:ext>
            </a:extLst>
          </p:cNvPr>
          <p:cNvSpPr txBox="1"/>
          <p:nvPr/>
        </p:nvSpPr>
        <p:spPr>
          <a:xfrm>
            <a:off x="2526843" y="2263600"/>
            <a:ext cx="1423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0790B-BC2D-3CD4-88C5-7ED81DF0E1CD}"/>
              </a:ext>
            </a:extLst>
          </p:cNvPr>
          <p:cNvSpPr txBox="1"/>
          <p:nvPr/>
        </p:nvSpPr>
        <p:spPr>
          <a:xfrm>
            <a:off x="4765871" y="2263598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5D00F9-FAD4-8610-DE84-50AF28B20E5A}"/>
              </a:ext>
            </a:extLst>
          </p:cNvPr>
          <p:cNvSpPr txBox="1"/>
          <p:nvPr/>
        </p:nvSpPr>
        <p:spPr>
          <a:xfrm>
            <a:off x="8516150" y="2263599"/>
            <a:ext cx="222551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E71A35-2297-4763-6FD6-61E13B701A26}"/>
              </a:ext>
            </a:extLst>
          </p:cNvPr>
          <p:cNvSpPr txBox="1"/>
          <p:nvPr/>
        </p:nvSpPr>
        <p:spPr>
          <a:xfrm>
            <a:off x="6625337" y="2274846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509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1407 0.004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Read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60DDC4-5F2F-9367-DA5F-214D0C42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FFB39DF-7571-4EED-E134-435AABEC3DA6}"/>
              </a:ext>
            </a:extLst>
          </p:cNvPr>
          <p:cNvSpPr/>
          <p:nvPr/>
        </p:nvSpPr>
        <p:spPr>
          <a:xfrm>
            <a:off x="10290723" y="54300"/>
            <a:ext cx="1838782" cy="1838782"/>
          </a:xfrm>
          <a:prstGeom prst="ellipse">
            <a:avLst/>
          </a:prstGeom>
          <a:solidFill>
            <a:srgbClr val="FD9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B8FB4-1F0C-DBE1-9F70-B6E5D8FC9249}"/>
              </a:ext>
            </a:extLst>
          </p:cNvPr>
          <p:cNvSpPr txBox="1"/>
          <p:nvPr/>
        </p:nvSpPr>
        <p:spPr>
          <a:xfrm>
            <a:off x="10451499" y="533720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43B07-A5B7-2FFA-0AC6-4493366A5F89}"/>
              </a:ext>
            </a:extLst>
          </p:cNvPr>
          <p:cNvSpPr/>
          <p:nvPr/>
        </p:nvSpPr>
        <p:spPr>
          <a:xfrm>
            <a:off x="11406064" y="1426305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9724FF-AD30-D703-E81E-498064C6ACAA}"/>
              </a:ext>
            </a:extLst>
          </p:cNvPr>
          <p:cNvSpPr/>
          <p:nvPr/>
        </p:nvSpPr>
        <p:spPr>
          <a:xfrm>
            <a:off x="11192114" y="1660263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0CCDE-B793-7E27-5398-214F01E612CF}"/>
              </a:ext>
            </a:extLst>
          </p:cNvPr>
          <p:cNvSpPr/>
          <p:nvPr/>
        </p:nvSpPr>
        <p:spPr>
          <a:xfrm>
            <a:off x="10237552" y="202826"/>
            <a:ext cx="427895" cy="427895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CD299F4-4C00-1C76-52F8-00B741772F0B}"/>
              </a:ext>
            </a:extLst>
          </p:cNvPr>
          <p:cNvSpPr/>
          <p:nvPr/>
        </p:nvSpPr>
        <p:spPr>
          <a:xfrm>
            <a:off x="9946902" y="502206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C95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5656C-8731-C518-11E0-59E53BDD455B}"/>
              </a:ext>
            </a:extLst>
          </p:cNvPr>
          <p:cNvSpPr txBox="1"/>
          <p:nvPr/>
        </p:nvSpPr>
        <p:spPr>
          <a:xfrm>
            <a:off x="593332" y="1648840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Click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BB9BE-7A01-D57B-3536-16A20BFC0BA8}"/>
              </a:ext>
            </a:extLst>
          </p:cNvPr>
          <p:cNvSpPr txBox="1"/>
          <p:nvPr/>
        </p:nvSpPr>
        <p:spPr>
          <a:xfrm>
            <a:off x="1506611" y="2730910"/>
            <a:ext cx="1423813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AFBDB-D20A-411F-E18D-2586C73BDABB}"/>
              </a:ext>
            </a:extLst>
          </p:cNvPr>
          <p:cNvSpPr txBox="1"/>
          <p:nvPr/>
        </p:nvSpPr>
        <p:spPr>
          <a:xfrm>
            <a:off x="2986832" y="2742156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399F0A-FDA6-C625-C236-60DFDD113519}"/>
              </a:ext>
            </a:extLst>
          </p:cNvPr>
          <p:cNvSpPr txBox="1"/>
          <p:nvPr/>
        </p:nvSpPr>
        <p:spPr>
          <a:xfrm>
            <a:off x="5493543" y="2763960"/>
            <a:ext cx="2225510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DF8464-CE13-F356-4928-F7623B4B1385}"/>
              </a:ext>
            </a:extLst>
          </p:cNvPr>
          <p:cNvSpPr txBox="1"/>
          <p:nvPr/>
        </p:nvSpPr>
        <p:spPr>
          <a:xfrm>
            <a:off x="4223066" y="2742156"/>
            <a:ext cx="1219147" cy="2400657"/>
          </a:xfrm>
          <a:prstGeom prst="rect">
            <a:avLst/>
          </a:prstGeom>
          <a:noFill/>
          <a:ln w="57150">
            <a:solidFill>
              <a:srgbClr val="FC9562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pic>
        <p:nvPicPr>
          <p:cNvPr id="28" name="Picture 27" descr="A close-up of a hand&#10;&#10;Description automatically generated with low confidence">
            <a:extLst>
              <a:ext uri="{FF2B5EF4-FFF2-40B4-BE49-F238E27FC236}">
                <a16:creationId xmlns:a16="http://schemas.microsoft.com/office/drawing/2014/main" id="{B4C8CCD8-6AD1-11C0-0E6B-545C20C27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72492" y="2763960"/>
            <a:ext cx="1932232" cy="23486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7B69D0-B3B5-30FB-0BE8-4016A897E89A}"/>
              </a:ext>
            </a:extLst>
          </p:cNvPr>
          <p:cNvSpPr txBox="1"/>
          <p:nvPr/>
        </p:nvSpPr>
        <p:spPr>
          <a:xfrm>
            <a:off x="8051830" y="6588256"/>
            <a:ext cx="3354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://www.newgrounds.com/art/view/nolanb108/hand-flic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Orange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Revision slides to support teaching of Stage 2 phoneme blending and reading.</ResourceDescription>
    <Resourcetype xmlns="b4888e16-e659-4862-bf1f-47ce16bd783b">Interactive Resource</Resource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D11A3-42FB-4E55-9373-662CDBC59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666A10-6D0C-41F6-8FAA-A8A371559A8B}">
  <ds:schemaRefs>
    <ds:schemaRef ds:uri="http://schemas.microsoft.com/office/infopath/2007/PartnerControls"/>
    <ds:schemaRef ds:uri="http://purl.org/dc/terms/"/>
    <ds:schemaRef ds:uri="0e5d574d-2439-459d-83f9-e7b36e52a1e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4888e16-e659-4862-bf1f-47ce16bd783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755</Words>
  <Application>Microsoft Office PowerPoint</Application>
  <PresentationFormat>Widescreen</PresentationFormat>
  <Paragraphs>209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Century Gothic</vt:lpstr>
      <vt:lpstr>Arial</vt:lpstr>
      <vt:lpstr>Sassoon Primary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Active Literacy</dc:subject>
  <dc:creator>Mrs Chand</dc:creator>
  <cp:lastModifiedBy>Mrs Lynch</cp:lastModifiedBy>
  <cp:revision>20</cp:revision>
  <dcterms:created xsi:type="dcterms:W3CDTF">2023-04-18T10:06:36Z</dcterms:created>
  <dcterms:modified xsi:type="dcterms:W3CDTF">2023-09-20T08:36:56Z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