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8" r:id="rId5"/>
    <p:sldId id="263" r:id="rId6"/>
    <p:sldId id="280" r:id="rId7"/>
    <p:sldId id="281" r:id="rId8"/>
    <p:sldId id="282" r:id="rId9"/>
    <p:sldId id="265" r:id="rId10"/>
    <p:sldId id="283" r:id="rId11"/>
    <p:sldId id="268" r:id="rId12"/>
    <p:sldId id="26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779"/>
    <a:srgbClr val="FCC7CF"/>
    <a:srgbClr val="BD8BFF"/>
    <a:srgbClr val="DDC1FF"/>
    <a:srgbClr val="3B3838"/>
    <a:srgbClr val="FFFFFF"/>
    <a:srgbClr val="BE8BFF"/>
    <a:srgbClr val="F7F0FD"/>
    <a:srgbClr val="C8C6C4"/>
    <a:srgbClr val="9D4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7824D9-E569-E2B8-D60F-A40D768140EA}" v="2" dt="2023-09-15T14:31:11.731"/>
    <p1510:client id="{5E37AA90-1345-49BA-AA70-54CA0924630F}" v="140" dt="2023-05-05T08:44:46.829"/>
    <p1510:client id="{C947E09B-BA72-BFE8-DF39-EFCE984310CA}" v="1" dt="2023-05-09T11:44:39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329C-51CE-4C23-8E71-56538228FB8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98775-62F4-46D6-849F-607A7F07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9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8E76-C5CD-25D8-0A62-7CF1ACE10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5A90F-F68A-ED71-E744-DE9F8925F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477EE-85FB-C645-9B5C-14A397B5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905B-C5FD-EC7C-E7DD-56CB66A7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6720-40B0-BD47-8CC9-65F9890D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399E-42BF-0F50-30E4-0FC98FC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DCC06-3F51-B0D5-296D-FA1C4769C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40D18-6FC3-1834-6343-82D3D253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483BD-C2F8-DC83-D1D0-997DC3EE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11431-618C-DA81-F9AC-6285F2B0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1E1A0-8478-1A5D-F11A-683522A25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DC481-9439-F3F6-5DD7-761A7352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C324-C500-C606-BD35-C95F8D01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984E7-7D0B-64C3-4061-BAF2E3E0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75C-981F-62F6-CA9E-55AD4AB9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0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C5A0-3478-6C29-9D53-CC6375E8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7053-2F27-EFF0-D48F-889A5B736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5BBD-ACD6-ECA3-8D96-0410DD84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7665E-7021-949F-04F4-4DA342D2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9D3E-8EE5-FFBF-548E-AA0A77B7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8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465F-06DA-5451-B78B-D253FB71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F31A5-692B-ABAC-0F74-4A7447B5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930D-4458-159B-9567-52F9C127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F3D3-18D3-7257-5F1D-06E3E354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637CB-5F1D-BB69-AFA9-0745D32B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7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E279-BC0C-0FDB-6A99-F04CE8B8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978B-2BB2-A83B-EF56-E38925615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66AE-7C93-71BA-9E9D-144D33D3B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14E72-23BE-C131-716F-B0AAFF72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BC3C7-2D24-F95F-EE08-05F5D9D9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8916C-CDB0-D944-2EE3-0719FD62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4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F928-6CAA-9C3B-EC54-2000303A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60F9-C57E-30EA-F770-3AC4C6A9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E7900-A605-9B60-544C-A1674438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494DF-2D27-0E76-9B5C-87CCCF4E0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0DE27-A551-AC3E-E36F-7229BF047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0142-130D-C5A8-5871-29706DA4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96819-F0AD-13D3-D430-67369684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DF5AD-20F2-BADF-E252-F62B93F7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8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F0CA-9D91-B57F-D0BB-6B60F022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35124-CF2F-B952-DD47-EAAFB9FD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93E4-D11D-2B68-CA2C-176D5900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374CF-1B2E-ADF1-6197-2D2391CA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0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6FF3E-7782-08B4-A88C-24D03B35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86669-3182-376B-92BA-41E10E7A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F5E1-887C-40A3-0749-62A1BD96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0C23-02A0-714F-BCBA-2FBB69DC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D164-962B-5E2E-83AD-AD10C9C7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FEBE1-BF48-9AA2-7A50-D1E41231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73518-681B-EA0E-5506-D598A1E4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7CE17-C551-B4D2-AB51-402691B7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A627B-DB77-793B-98C9-A1CFB850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0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1649-8D4F-1C1D-7409-0FBC36FE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D7ADC-500C-7AB6-451B-6DD86AB85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CE316-3A39-E320-FBF9-1BFFB538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9609F-5FB6-428C-CDED-E3C4039B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1F88B-3254-233B-E655-7B9E2DC3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AA0CC-4C17-9135-254C-65258C91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7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D00A8-28DC-8355-692F-AFAA413C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75E2F-ABE6-72AB-4ACF-08EEFFEE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2D486-FEBA-A8AC-F452-3C818B9D1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432F-16F4-13EE-6808-F31CD2AB4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B91FF-CB00-580A-FF47-189D8E4F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video" Target="https://www.youtube.com/embed/LJMfmGU4VMY?feature=oembed" TargetMode="External"/><Relationship Id="rId1" Type="http://schemas.openxmlformats.org/officeDocument/2006/relationships/video" Target="https://www.youtube.com/embed/vxffHm4wy24?feature=oembed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dax.com/apps/unifix/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dax.com/apps/two-color-counters/" TargetMode="External"/><Relationship Id="rId5" Type="http://schemas.openxmlformats.org/officeDocument/2006/relationships/hyperlink" Target="https://www.didax.com/apps/ten-frame/" TargetMode="Externa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06CC7E8-E90D-E044-59CE-445597F0E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422" y="2131279"/>
            <a:ext cx="2989810" cy="29898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D94F6F-5C2D-61A0-6B7C-2F5B9F4270DA}"/>
              </a:ext>
            </a:extLst>
          </p:cNvPr>
          <p:cNvSpPr txBox="1"/>
          <p:nvPr/>
        </p:nvSpPr>
        <p:spPr>
          <a:xfrm>
            <a:off x="2632277" y="2063393"/>
            <a:ext cx="487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 Spy</a:t>
            </a:r>
          </a:p>
          <a:p>
            <a:r>
              <a:rPr lang="en-GB" sz="6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-Numbers</a:t>
            </a:r>
          </a:p>
          <a:p>
            <a:r>
              <a:rPr lang="en-GB" sz="6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6000" b="1" dirty="0">
                <a:solidFill>
                  <a:srgbClr val="F46779"/>
                </a:solidFill>
                <a:latin typeface="Century Gothic" panose="020B0502020202020204" pitchFamily="34" charset="0"/>
              </a:rPr>
              <a:t>‘1’</a:t>
            </a:r>
          </a:p>
        </p:txBody>
      </p:sp>
    </p:spTree>
    <p:extLst>
      <p:ext uri="{BB962C8B-B14F-4D97-AF65-F5344CB8AC3E}">
        <p14:creationId xmlns:p14="http://schemas.microsoft.com/office/powerpoint/2010/main" val="15134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7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277C0-4D31-DEF1-557E-3B822A46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8446" y="2616368"/>
            <a:ext cx="3475108" cy="162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ADB1D3-CA80-C69C-0B4C-DB018CDB8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155" y="6214836"/>
            <a:ext cx="2803984" cy="454552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23E1ECAB-739B-90AA-9342-34F7C0BC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081" y="6026225"/>
            <a:ext cx="690341" cy="6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787E40-02B9-49AB-B978-002C6A815489}"/>
              </a:ext>
            </a:extLst>
          </p:cNvPr>
          <p:cNvSpPr txBox="1"/>
          <p:nvPr/>
        </p:nvSpPr>
        <p:spPr>
          <a:xfrm>
            <a:off x="9738285" y="6495416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FCC7CF"/>
                </a:solidFill>
                <a:latin typeface="Century Gothic" panose="020B0502020202020204" pitchFamily="34" charset="0"/>
              </a:rPr>
              <a:t>Images sourced from </a:t>
            </a:r>
            <a:r>
              <a:rPr lang="en-GB" sz="800" dirty="0" err="1">
                <a:solidFill>
                  <a:srgbClr val="FCC7CF"/>
                </a:solidFill>
                <a:latin typeface="Century Gothic" panose="020B0502020202020204" pitchFamily="34" charset="0"/>
              </a:rPr>
              <a:t>flaticon</a:t>
            </a:r>
            <a:endParaRPr lang="en-GB" sz="800" dirty="0">
              <a:solidFill>
                <a:srgbClr val="FCC7C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15766" y="589225"/>
            <a:ext cx="4668514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Learning Intention</a:t>
            </a:r>
            <a:endParaRPr lang="en-GB" sz="3400">
              <a:latin typeface="Century Gothic"/>
            </a:endParaRPr>
          </a:p>
          <a:p>
            <a:endParaRPr lang="en-GB" sz="3400" b="1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593332" y="1623339"/>
            <a:ext cx="10882902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Century Gothic"/>
              </a:rPr>
              <a:t>We 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are 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Century Gothic"/>
              </a:rPr>
              <a:t>learning 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to </a:t>
            </a:r>
            <a:r>
              <a:rPr lang="en-GB" sz="2200" b="1" dirty="0">
                <a:solidFill>
                  <a:srgbClr val="000000"/>
                </a:solidFill>
                <a:latin typeface="Century Gothic"/>
              </a:rPr>
              <a:t>identify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 representations of numbers</a:t>
            </a:r>
            <a:endParaRPr lang="en-US" sz="2200" dirty="0">
              <a:solidFill>
                <a:srgbClr val="000000"/>
              </a:solidFill>
              <a:latin typeface="Century Gothic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CF0E430-D4A5-B1AA-ABD0-36FD6319E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785" y="644827"/>
            <a:ext cx="576162" cy="57616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B170B3-D7B5-6769-546E-A3D1AF81EF4D}"/>
              </a:ext>
            </a:extLst>
          </p:cNvPr>
          <p:cNvSpPr/>
          <p:nvPr/>
        </p:nvSpPr>
        <p:spPr>
          <a:xfrm>
            <a:off x="593332" y="2767922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72E537-E101-09C1-6201-A3063B031BAA}"/>
              </a:ext>
            </a:extLst>
          </p:cNvPr>
          <p:cNvSpPr/>
          <p:nvPr/>
        </p:nvSpPr>
        <p:spPr>
          <a:xfrm>
            <a:off x="4998922" y="2565715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6502A7-A282-0710-69E4-F41602849632}"/>
              </a:ext>
            </a:extLst>
          </p:cNvPr>
          <p:cNvSpPr txBox="1"/>
          <p:nvPr/>
        </p:nvSpPr>
        <p:spPr>
          <a:xfrm>
            <a:off x="715766" y="2727012"/>
            <a:ext cx="4668514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Success Criteria</a:t>
            </a:r>
            <a:endParaRPr lang="en-US" sz="3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B5AF64-6379-FA62-C095-9FBE71582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753" y="2750015"/>
            <a:ext cx="548640" cy="54864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3B0CC8A-6442-B948-EF66-D77F7D631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87555" y="2198491"/>
            <a:ext cx="3153034" cy="31530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FDC1AB5-9687-B035-6023-237F565C2F0F}"/>
              </a:ext>
            </a:extLst>
          </p:cNvPr>
          <p:cNvSpPr txBox="1"/>
          <p:nvPr/>
        </p:nvSpPr>
        <p:spPr>
          <a:xfrm>
            <a:off x="594139" y="3631095"/>
            <a:ext cx="890546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Identify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number one.</a:t>
            </a:r>
            <a:r>
              <a:rPr lang="en-US" sz="2200" dirty="0">
                <a:solidFill>
                  <a:srgbClr val="191919"/>
                </a:solidFill>
                <a:latin typeface="Century Gothic"/>
                <a:cs typeface="Segoe UI"/>
              </a:rPr>
              <a:t>​</a:t>
            </a: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Identify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pictures that 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match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 the number.</a:t>
            </a:r>
            <a:endParaRPr lang="en-US" sz="2200" dirty="0">
              <a:solidFill>
                <a:srgbClr val="191919"/>
              </a:solidFill>
              <a:latin typeface="Century Gothic"/>
              <a:cs typeface="Segoe UI"/>
            </a:endParaRP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Say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number.</a:t>
            </a: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Make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number.</a:t>
            </a:r>
          </a:p>
        </p:txBody>
      </p:sp>
    </p:spTree>
    <p:extLst>
      <p:ext uri="{BB962C8B-B14F-4D97-AF65-F5344CB8AC3E}">
        <p14:creationId xmlns:p14="http://schemas.microsoft.com/office/powerpoint/2010/main" val="343335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22757"/>
            <a:ext cx="4657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Highlight function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54549" y="1519105"/>
            <a:ext cx="1007339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We are going to use the highlight tool in </a:t>
            </a:r>
            <a:r>
              <a:rPr lang="en-GB" sz="2400" b="0" i="0" u="none" strike="noStrike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Powerpoint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to complete the next task</a:t>
            </a:r>
          </a:p>
          <a:p>
            <a:pPr rtl="0" fontAlgn="base"/>
            <a:b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</a:br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A9ABD43-4A26-0B56-6114-EFD2093C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14C89DBC-10B9-0552-E73D-09631B5725D8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FE4DBF-716A-106C-4F46-757B4C8E302A}"/>
              </a:ext>
            </a:extLst>
          </p:cNvPr>
          <p:cNvSpPr txBox="1"/>
          <p:nvPr/>
        </p:nvSpPr>
        <p:spPr>
          <a:xfrm>
            <a:off x="10513994" y="440968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11EAD1-7334-2D5D-7014-898666D8ED1F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7E5AC3-8E85-FB6C-1699-384F2D80042A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9C27245-7E84-AF9C-34D7-A589F0BCDEEE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731A9A-768A-2D3D-3626-027F78FEEA16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891D48-4D6D-F66C-D404-51C76ECA39C7}"/>
              </a:ext>
            </a:extLst>
          </p:cNvPr>
          <p:cNvSpPr txBox="1"/>
          <p:nvPr/>
        </p:nvSpPr>
        <p:spPr>
          <a:xfrm>
            <a:off x="569652" y="2641342"/>
            <a:ext cx="855054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First,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click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on the </a:t>
            </a:r>
            <a:r>
              <a:rPr lang="en-US" sz="2400" b="1" dirty="0">
                <a:solidFill>
                  <a:srgbClr val="F46779"/>
                </a:solidFill>
                <a:latin typeface="Century Gothic" panose="020B0502020202020204" pitchFamily="34" charset="0"/>
              </a:rPr>
              <a:t>‘draw’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icon at the top</a:t>
            </a:r>
            <a:endParaRPr lang="en-US" sz="240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7C0F185-59F8-612D-CF60-71296E3C8880}"/>
              </a:ext>
            </a:extLst>
          </p:cNvPr>
          <p:cNvSpPr/>
          <p:nvPr/>
        </p:nvSpPr>
        <p:spPr>
          <a:xfrm>
            <a:off x="654549" y="2551825"/>
            <a:ext cx="812800" cy="812800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44066C-52CB-BAA8-54D5-DAA7D4911D73}"/>
              </a:ext>
            </a:extLst>
          </p:cNvPr>
          <p:cNvSpPr txBox="1"/>
          <p:nvPr/>
        </p:nvSpPr>
        <p:spPr>
          <a:xfrm>
            <a:off x="836663" y="2616472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110017E-2FCC-016E-48E1-C1C314C44EBB}"/>
              </a:ext>
            </a:extLst>
          </p:cNvPr>
          <p:cNvSpPr/>
          <p:nvPr/>
        </p:nvSpPr>
        <p:spPr>
          <a:xfrm>
            <a:off x="654549" y="3686002"/>
            <a:ext cx="812800" cy="812800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F9FC8A-1B71-E853-E54D-31975AE8617F}"/>
              </a:ext>
            </a:extLst>
          </p:cNvPr>
          <p:cNvSpPr txBox="1"/>
          <p:nvPr/>
        </p:nvSpPr>
        <p:spPr>
          <a:xfrm>
            <a:off x="858664" y="3769236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595B360-81EE-D5E1-4111-52414A2446C5}"/>
              </a:ext>
            </a:extLst>
          </p:cNvPr>
          <p:cNvSpPr/>
          <p:nvPr/>
        </p:nvSpPr>
        <p:spPr>
          <a:xfrm>
            <a:off x="654549" y="4865338"/>
            <a:ext cx="812800" cy="812800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73DB97-9B95-741D-9453-93132CED5657}"/>
              </a:ext>
            </a:extLst>
          </p:cNvPr>
          <p:cNvSpPr txBox="1"/>
          <p:nvPr/>
        </p:nvSpPr>
        <p:spPr>
          <a:xfrm>
            <a:off x="858664" y="4940106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latin typeface="Century Gothic" panose="020B0502020202020204" pitchFamily="34" charset="0"/>
              </a:rPr>
              <a:t>3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85220F8-AE4D-D6A1-7E09-3A3B3C0617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92" t="5341" r="82051" b="91067"/>
          <a:stretch/>
        </p:blipFill>
        <p:spPr>
          <a:xfrm>
            <a:off x="8075447" y="2634220"/>
            <a:ext cx="812800" cy="46166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D537B45-86E8-5647-3A97-75EC00F8A973}"/>
              </a:ext>
            </a:extLst>
          </p:cNvPr>
          <p:cNvSpPr txBox="1"/>
          <p:nvPr/>
        </p:nvSpPr>
        <p:spPr>
          <a:xfrm>
            <a:off x="1302515" y="3823224"/>
            <a:ext cx="855054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Next ,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click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on the </a:t>
            </a:r>
            <a:r>
              <a:rPr lang="en-US" sz="2400" b="1" dirty="0">
                <a:solidFill>
                  <a:srgbClr val="F46779"/>
                </a:solidFill>
                <a:latin typeface="Century Gothic" panose="020B0502020202020204" pitchFamily="34" charset="0"/>
              </a:rPr>
              <a:t>highlighter pen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icon at the top</a:t>
            </a:r>
            <a:endParaRPr lang="en-US" sz="240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D1E0E14-7409-D1D7-18C4-0B45EF3A92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50" t="8954" r="72612" b="81284"/>
          <a:stretch/>
        </p:blipFill>
        <p:spPr>
          <a:xfrm>
            <a:off x="9323132" y="3812128"/>
            <a:ext cx="1787810" cy="515653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D4E72D4C-F296-8326-8657-6A75B9BB1024}"/>
              </a:ext>
            </a:extLst>
          </p:cNvPr>
          <p:cNvSpPr/>
          <p:nvPr/>
        </p:nvSpPr>
        <p:spPr>
          <a:xfrm>
            <a:off x="10657737" y="3661884"/>
            <a:ext cx="596872" cy="665897"/>
          </a:xfrm>
          <a:prstGeom prst="ellipse">
            <a:avLst/>
          </a:prstGeom>
          <a:noFill/>
          <a:ln w="5715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2B75B35-BE88-2BA2-9960-732CB597B5B7}"/>
              </a:ext>
            </a:extLst>
          </p:cNvPr>
          <p:cNvSpPr txBox="1"/>
          <p:nvPr/>
        </p:nvSpPr>
        <p:spPr>
          <a:xfrm>
            <a:off x="593332" y="5067834"/>
            <a:ext cx="855054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Now, it’s time to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identify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our numbers</a:t>
            </a:r>
            <a:endParaRPr lang="en-US" sz="240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7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I Spy - Numbers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6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Identify</a:t>
            </a:r>
            <a:r>
              <a:rPr lang="en-GB" sz="2600" dirty="0">
                <a:solidFill>
                  <a:srgbClr val="404040"/>
                </a:solidFill>
                <a:latin typeface="Century Gothic" panose="020B0502020202020204" pitchFamily="34" charset="0"/>
              </a:rPr>
              <a:t> and </a:t>
            </a:r>
            <a:r>
              <a:rPr lang="en-GB" sz="26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highlight</a:t>
            </a:r>
            <a:r>
              <a:rPr lang="en-GB" sz="2600" dirty="0">
                <a:solidFill>
                  <a:srgbClr val="404040"/>
                </a:solidFill>
                <a:latin typeface="Century Gothic" panose="020B0502020202020204" pitchFamily="34" charset="0"/>
              </a:rPr>
              <a:t> all the number ones you can find</a:t>
            </a:r>
            <a:endParaRPr lang="en-US" sz="26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3ECFD8F-10E6-4E79-2491-EBA197475137}"/>
              </a:ext>
            </a:extLst>
          </p:cNvPr>
          <p:cNvSpPr/>
          <p:nvPr/>
        </p:nvSpPr>
        <p:spPr>
          <a:xfrm>
            <a:off x="593332" y="2208944"/>
            <a:ext cx="10875227" cy="359595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713070-403A-661A-EDEA-524F61DE1844}"/>
              </a:ext>
            </a:extLst>
          </p:cNvPr>
          <p:cNvSpPr txBox="1"/>
          <p:nvPr/>
        </p:nvSpPr>
        <p:spPr>
          <a:xfrm>
            <a:off x="10513994" y="440968"/>
            <a:ext cx="1423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edit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latin typeface="Century Gothic" panose="020B0502020202020204" pitchFamily="34" charset="0"/>
              </a:rPr>
              <a:t>Powerpoint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pic>
        <p:nvPicPr>
          <p:cNvPr id="1026" name="Picture 2" descr="Image result for numicon number one">
            <a:extLst>
              <a:ext uri="{FF2B5EF4-FFF2-40B4-BE49-F238E27FC236}">
                <a16:creationId xmlns:a16="http://schemas.microsoft.com/office/drawing/2014/main" id="{398FEB7F-772A-E9D4-4E65-09EAACF03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89" y="2737936"/>
            <a:ext cx="436342" cy="49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18F65DF-21A4-A726-22F8-9DC561590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980" y="4390092"/>
            <a:ext cx="1114357" cy="1114357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2502A632-5461-70EE-BD70-C599547E85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30" y="2433728"/>
            <a:ext cx="1117912" cy="1117912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77E778D8-4E6F-2D25-C69E-4B60A32C79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8" y="4312215"/>
            <a:ext cx="1189779" cy="1189779"/>
          </a:xfrm>
          <a:prstGeom prst="rect">
            <a:avLst/>
          </a:prstGeom>
        </p:spPr>
      </p:pic>
      <p:pic>
        <p:nvPicPr>
          <p:cNvPr id="1030" name="Picture 6" descr="Numicon'o skaičiai on emaze">
            <a:extLst>
              <a:ext uri="{FF2B5EF4-FFF2-40B4-BE49-F238E27FC236}">
                <a16:creationId xmlns:a16="http://schemas.microsoft.com/office/drawing/2014/main" id="{069CF445-E213-1B43-3B7C-A9E095AC6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72" y="4472297"/>
            <a:ext cx="741345" cy="11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Numicon'o skaičiai on emaze">
            <a:extLst>
              <a:ext uri="{FF2B5EF4-FFF2-40B4-BE49-F238E27FC236}">
                <a16:creationId xmlns:a16="http://schemas.microsoft.com/office/drawing/2014/main" id="{3EE2BF42-FB9A-D591-CCD8-9C82DCB56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" t="34166"/>
          <a:stretch/>
        </p:blipFill>
        <p:spPr bwMode="auto">
          <a:xfrm>
            <a:off x="10220907" y="4714067"/>
            <a:ext cx="746097" cy="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0 Frame Template Printable">
            <a:extLst>
              <a:ext uri="{FF2B5EF4-FFF2-40B4-BE49-F238E27FC236}">
                <a16:creationId xmlns:a16="http://schemas.microsoft.com/office/drawing/2014/main" id="{446B7D02-8FA3-88B3-9E6C-D33DB467A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80" y="2553169"/>
            <a:ext cx="1535078" cy="61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10 Frame Template Printable">
            <a:extLst>
              <a:ext uri="{FF2B5EF4-FFF2-40B4-BE49-F238E27FC236}">
                <a16:creationId xmlns:a16="http://schemas.microsoft.com/office/drawing/2014/main" id="{980C2A36-181A-0A85-996C-F28D0AE0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39" y="2503700"/>
            <a:ext cx="1535078" cy="61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20F12964-CD75-B200-49DC-C2792A22774E}"/>
              </a:ext>
            </a:extLst>
          </p:cNvPr>
          <p:cNvSpPr/>
          <p:nvPr/>
        </p:nvSpPr>
        <p:spPr>
          <a:xfrm>
            <a:off x="2756547" y="2627262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A80B392-5FFB-4EE6-EECB-A2ED3F5EDF26}"/>
              </a:ext>
            </a:extLst>
          </p:cNvPr>
          <p:cNvSpPr/>
          <p:nvPr/>
        </p:nvSpPr>
        <p:spPr>
          <a:xfrm>
            <a:off x="2756547" y="2950415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A8E4446-6B6A-6FB0-F526-28B8627B6722}"/>
              </a:ext>
            </a:extLst>
          </p:cNvPr>
          <p:cNvSpPr/>
          <p:nvPr/>
        </p:nvSpPr>
        <p:spPr>
          <a:xfrm>
            <a:off x="3064096" y="2624971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948516D-CEF0-6358-51DD-9F90B338AC80}"/>
              </a:ext>
            </a:extLst>
          </p:cNvPr>
          <p:cNvSpPr/>
          <p:nvPr/>
        </p:nvSpPr>
        <p:spPr>
          <a:xfrm>
            <a:off x="7602477" y="2581757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A9891C-A2DF-D15D-2132-3C463389082A}"/>
              </a:ext>
            </a:extLst>
          </p:cNvPr>
          <p:cNvSpPr/>
          <p:nvPr/>
        </p:nvSpPr>
        <p:spPr>
          <a:xfrm>
            <a:off x="3105604" y="4256867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B350C3-554A-446E-2AE5-4F15381597CB}"/>
              </a:ext>
            </a:extLst>
          </p:cNvPr>
          <p:cNvSpPr/>
          <p:nvPr/>
        </p:nvSpPr>
        <p:spPr>
          <a:xfrm>
            <a:off x="3111855" y="4704587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7A918B2-31DA-2E40-0434-4DF8C809ADDF}"/>
              </a:ext>
            </a:extLst>
          </p:cNvPr>
          <p:cNvSpPr/>
          <p:nvPr/>
        </p:nvSpPr>
        <p:spPr>
          <a:xfrm>
            <a:off x="3106676" y="5161787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649A3B5-CCAB-A79F-4E85-23EA90971CA0}"/>
              </a:ext>
            </a:extLst>
          </p:cNvPr>
          <p:cNvSpPr/>
          <p:nvPr/>
        </p:nvSpPr>
        <p:spPr>
          <a:xfrm>
            <a:off x="3105604" y="3800768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70317A5-25CB-61E4-5F57-451D320885F5}"/>
              </a:ext>
            </a:extLst>
          </p:cNvPr>
          <p:cNvSpPr/>
          <p:nvPr/>
        </p:nvSpPr>
        <p:spPr>
          <a:xfrm>
            <a:off x="10279060" y="2737936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61C9F09-6830-DFF5-F7C1-A3A87BCDE868}"/>
              </a:ext>
            </a:extLst>
          </p:cNvPr>
          <p:cNvSpPr/>
          <p:nvPr/>
        </p:nvSpPr>
        <p:spPr>
          <a:xfrm>
            <a:off x="3181803" y="3633807"/>
            <a:ext cx="317467" cy="17119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F569437-A323-7AAA-5D97-DCFD1046B960}"/>
              </a:ext>
            </a:extLst>
          </p:cNvPr>
          <p:cNvSpPr/>
          <p:nvPr/>
        </p:nvSpPr>
        <p:spPr>
          <a:xfrm>
            <a:off x="10353218" y="2576363"/>
            <a:ext cx="317467" cy="17119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24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I Spy - Numbers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6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Identify</a:t>
            </a:r>
            <a:r>
              <a:rPr lang="en-GB" sz="2600" dirty="0">
                <a:solidFill>
                  <a:srgbClr val="404040"/>
                </a:solidFill>
                <a:latin typeface="Century Gothic" panose="020B0502020202020204" pitchFamily="34" charset="0"/>
              </a:rPr>
              <a:t> and </a:t>
            </a:r>
            <a:r>
              <a:rPr lang="en-GB" sz="26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highlight</a:t>
            </a:r>
            <a:r>
              <a:rPr lang="en-GB" sz="2600" dirty="0">
                <a:solidFill>
                  <a:srgbClr val="404040"/>
                </a:solidFill>
                <a:latin typeface="Century Gothic" panose="020B0502020202020204" pitchFamily="34" charset="0"/>
              </a:rPr>
              <a:t> all the number ones you can find</a:t>
            </a:r>
            <a:endParaRPr lang="en-US" sz="26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3ECFD8F-10E6-4E79-2491-EBA197475137}"/>
              </a:ext>
            </a:extLst>
          </p:cNvPr>
          <p:cNvSpPr/>
          <p:nvPr/>
        </p:nvSpPr>
        <p:spPr>
          <a:xfrm>
            <a:off x="593332" y="2208944"/>
            <a:ext cx="10875227" cy="359595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713070-403A-661A-EDEA-524F61DE1844}"/>
              </a:ext>
            </a:extLst>
          </p:cNvPr>
          <p:cNvSpPr txBox="1"/>
          <p:nvPr/>
        </p:nvSpPr>
        <p:spPr>
          <a:xfrm>
            <a:off x="10513994" y="440968"/>
            <a:ext cx="1423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edit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latin typeface="Century Gothic" panose="020B0502020202020204" pitchFamily="34" charset="0"/>
              </a:rPr>
              <a:t>Powerpoint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pic>
        <p:nvPicPr>
          <p:cNvPr id="1026" name="Picture 2" descr="Image result for numicon number one">
            <a:extLst>
              <a:ext uri="{FF2B5EF4-FFF2-40B4-BE49-F238E27FC236}">
                <a16:creationId xmlns:a16="http://schemas.microsoft.com/office/drawing/2014/main" id="{398FEB7F-772A-E9D4-4E65-09EAACF03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89" y="2737936"/>
            <a:ext cx="436342" cy="49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18F65DF-21A4-A726-22F8-9DC561590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07" y="2478837"/>
            <a:ext cx="1114357" cy="1114357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2502A632-5461-70EE-BD70-C599547E85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93" y="4387539"/>
            <a:ext cx="1117912" cy="1117912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77E778D8-4E6F-2D25-C69E-4B60A32C79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8" y="4312215"/>
            <a:ext cx="1189779" cy="1189779"/>
          </a:xfrm>
          <a:prstGeom prst="rect">
            <a:avLst/>
          </a:prstGeom>
        </p:spPr>
      </p:pic>
      <p:pic>
        <p:nvPicPr>
          <p:cNvPr id="1030" name="Picture 6" descr="Numicon'o skaičiai on emaze">
            <a:extLst>
              <a:ext uri="{FF2B5EF4-FFF2-40B4-BE49-F238E27FC236}">
                <a16:creationId xmlns:a16="http://schemas.microsoft.com/office/drawing/2014/main" id="{069CF445-E213-1B43-3B7C-A9E095AC6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55" y="4485467"/>
            <a:ext cx="741345" cy="11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Numicon'o skaičiai on emaze">
            <a:extLst>
              <a:ext uri="{FF2B5EF4-FFF2-40B4-BE49-F238E27FC236}">
                <a16:creationId xmlns:a16="http://schemas.microsoft.com/office/drawing/2014/main" id="{3EE2BF42-FB9A-D591-CCD8-9C82DCB56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" t="34166"/>
          <a:stretch/>
        </p:blipFill>
        <p:spPr bwMode="auto">
          <a:xfrm>
            <a:off x="10220907" y="4714067"/>
            <a:ext cx="746097" cy="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0 Frame Template Printable">
            <a:extLst>
              <a:ext uri="{FF2B5EF4-FFF2-40B4-BE49-F238E27FC236}">
                <a16:creationId xmlns:a16="http://schemas.microsoft.com/office/drawing/2014/main" id="{446B7D02-8FA3-88B3-9E6C-D33DB467A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80" y="2553169"/>
            <a:ext cx="1535078" cy="61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10 Frame Template Printable">
            <a:extLst>
              <a:ext uri="{FF2B5EF4-FFF2-40B4-BE49-F238E27FC236}">
                <a16:creationId xmlns:a16="http://schemas.microsoft.com/office/drawing/2014/main" id="{980C2A36-181A-0A85-996C-F28D0AE0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39" y="2503700"/>
            <a:ext cx="1535078" cy="61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20F12964-CD75-B200-49DC-C2792A22774E}"/>
              </a:ext>
            </a:extLst>
          </p:cNvPr>
          <p:cNvSpPr/>
          <p:nvPr/>
        </p:nvSpPr>
        <p:spPr>
          <a:xfrm>
            <a:off x="2756547" y="2627262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A80B392-5FFB-4EE6-EECB-A2ED3F5EDF26}"/>
              </a:ext>
            </a:extLst>
          </p:cNvPr>
          <p:cNvSpPr/>
          <p:nvPr/>
        </p:nvSpPr>
        <p:spPr>
          <a:xfrm>
            <a:off x="2756547" y="2950415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A8E4446-6B6A-6FB0-F526-28B8627B6722}"/>
              </a:ext>
            </a:extLst>
          </p:cNvPr>
          <p:cNvSpPr/>
          <p:nvPr/>
        </p:nvSpPr>
        <p:spPr>
          <a:xfrm>
            <a:off x="3064096" y="2624971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948516D-CEF0-6358-51DD-9F90B338AC80}"/>
              </a:ext>
            </a:extLst>
          </p:cNvPr>
          <p:cNvSpPr/>
          <p:nvPr/>
        </p:nvSpPr>
        <p:spPr>
          <a:xfrm>
            <a:off x="7602477" y="2581757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A9891C-A2DF-D15D-2132-3C463389082A}"/>
              </a:ext>
            </a:extLst>
          </p:cNvPr>
          <p:cNvSpPr/>
          <p:nvPr/>
        </p:nvSpPr>
        <p:spPr>
          <a:xfrm>
            <a:off x="3105604" y="4256867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B350C3-554A-446E-2AE5-4F15381597CB}"/>
              </a:ext>
            </a:extLst>
          </p:cNvPr>
          <p:cNvSpPr/>
          <p:nvPr/>
        </p:nvSpPr>
        <p:spPr>
          <a:xfrm>
            <a:off x="3111855" y="4704587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7A918B2-31DA-2E40-0434-4DF8C809ADDF}"/>
              </a:ext>
            </a:extLst>
          </p:cNvPr>
          <p:cNvSpPr/>
          <p:nvPr/>
        </p:nvSpPr>
        <p:spPr>
          <a:xfrm>
            <a:off x="3106676" y="5161787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649A3B5-CCAB-A79F-4E85-23EA90971CA0}"/>
              </a:ext>
            </a:extLst>
          </p:cNvPr>
          <p:cNvSpPr/>
          <p:nvPr/>
        </p:nvSpPr>
        <p:spPr>
          <a:xfrm>
            <a:off x="3105604" y="3789751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70317A5-25CB-61E4-5F57-451D320885F5}"/>
              </a:ext>
            </a:extLst>
          </p:cNvPr>
          <p:cNvSpPr/>
          <p:nvPr/>
        </p:nvSpPr>
        <p:spPr>
          <a:xfrm>
            <a:off x="10279060" y="2737936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61C9F09-6830-DFF5-F7C1-A3A87BCDE868}"/>
              </a:ext>
            </a:extLst>
          </p:cNvPr>
          <p:cNvSpPr/>
          <p:nvPr/>
        </p:nvSpPr>
        <p:spPr>
          <a:xfrm>
            <a:off x="3181803" y="3622790"/>
            <a:ext cx="317467" cy="17119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F569437-A323-7AAA-5D97-DCFD1046B960}"/>
              </a:ext>
            </a:extLst>
          </p:cNvPr>
          <p:cNvSpPr/>
          <p:nvPr/>
        </p:nvSpPr>
        <p:spPr>
          <a:xfrm>
            <a:off x="10353218" y="2576363"/>
            <a:ext cx="317467" cy="17119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34D288-4564-7C25-4F95-5142B517433F}"/>
              </a:ext>
            </a:extLst>
          </p:cNvPr>
          <p:cNvSpPr txBox="1"/>
          <p:nvPr/>
        </p:nvSpPr>
        <p:spPr>
          <a:xfrm>
            <a:off x="6579405" y="558149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Answer reveal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23E3E8-7B9D-A752-DE68-0677327D28D3}"/>
              </a:ext>
            </a:extLst>
          </p:cNvPr>
          <p:cNvSpPr/>
          <p:nvPr/>
        </p:nvSpPr>
        <p:spPr>
          <a:xfrm>
            <a:off x="709985" y="2335829"/>
            <a:ext cx="1248688" cy="1215811"/>
          </a:xfrm>
          <a:prstGeom prst="ellipse">
            <a:avLst/>
          </a:prstGeom>
          <a:noFill/>
          <a:ln w="5715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785C3DB-E34A-C16D-341A-D9C9A766CDBB}"/>
              </a:ext>
            </a:extLst>
          </p:cNvPr>
          <p:cNvSpPr/>
          <p:nvPr/>
        </p:nvSpPr>
        <p:spPr>
          <a:xfrm>
            <a:off x="7481105" y="2292343"/>
            <a:ext cx="1248688" cy="1215811"/>
          </a:xfrm>
          <a:prstGeom prst="ellipse">
            <a:avLst/>
          </a:prstGeom>
          <a:noFill/>
          <a:ln w="5715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82EB902-C486-A108-0CF5-3C35B867E845}"/>
              </a:ext>
            </a:extLst>
          </p:cNvPr>
          <p:cNvSpPr/>
          <p:nvPr/>
        </p:nvSpPr>
        <p:spPr>
          <a:xfrm>
            <a:off x="9862943" y="2309752"/>
            <a:ext cx="1248688" cy="1215811"/>
          </a:xfrm>
          <a:prstGeom prst="ellipse">
            <a:avLst/>
          </a:prstGeom>
          <a:noFill/>
          <a:ln w="5715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B3F980F-27E1-740A-910D-013BF8AB16B0}"/>
              </a:ext>
            </a:extLst>
          </p:cNvPr>
          <p:cNvSpPr/>
          <p:nvPr/>
        </p:nvSpPr>
        <p:spPr>
          <a:xfrm>
            <a:off x="5070322" y="2428025"/>
            <a:ext cx="1248688" cy="1215811"/>
          </a:xfrm>
          <a:prstGeom prst="ellipse">
            <a:avLst/>
          </a:prstGeom>
          <a:noFill/>
          <a:ln w="5715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02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4EF3A14-D511-911A-2DB8-328A74C14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57267">
            <a:off x="9150433" y="3129933"/>
            <a:ext cx="2319456" cy="231945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52EF5BA-DFA9-18CA-CBC0-569E0747082A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35934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Let’s Watch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668E541-CA7B-2BB7-CEE5-365FAAEA60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3016" y="603399"/>
            <a:ext cx="583933" cy="583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9B0421-168E-866B-BB59-3D7F0843B142}"/>
              </a:ext>
            </a:extLst>
          </p:cNvPr>
          <p:cNvSpPr txBox="1"/>
          <p:nvPr/>
        </p:nvSpPr>
        <p:spPr>
          <a:xfrm>
            <a:off x="731863" y="2050270"/>
            <a:ext cx="78162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entury Gothic" panose="020B0502020202020204" pitchFamily="34" charset="0"/>
              </a:rPr>
              <a:t>Watch the number songs below to further your learning.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0986180-F092-4DFB-6BDC-13CA47C22D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10543"/>
          <a:stretch/>
        </p:blipFill>
        <p:spPr>
          <a:xfrm>
            <a:off x="5767337" y="3036568"/>
            <a:ext cx="5220094" cy="26267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A26D53-6E63-CA16-3718-469CB9ED4469}"/>
              </a:ext>
            </a:extLst>
          </p:cNvPr>
          <p:cNvSpPr/>
          <p:nvPr/>
        </p:nvSpPr>
        <p:spPr>
          <a:xfrm>
            <a:off x="6728253" y="3236890"/>
            <a:ext cx="3298005" cy="21364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5B53F22-FFC6-1CC7-A097-9FA0F0A8A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57267">
            <a:off x="3546054" y="3190203"/>
            <a:ext cx="2319456" cy="231945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97A5135-5D92-52B0-6A9E-76F946DD72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10543"/>
          <a:stretch/>
        </p:blipFill>
        <p:spPr>
          <a:xfrm>
            <a:off x="169241" y="3036568"/>
            <a:ext cx="5220094" cy="26267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0558EC-564D-D5AA-8C10-367998545E45}"/>
              </a:ext>
            </a:extLst>
          </p:cNvPr>
          <p:cNvSpPr/>
          <p:nvPr/>
        </p:nvSpPr>
        <p:spPr>
          <a:xfrm>
            <a:off x="1130157" y="3236890"/>
            <a:ext cx="3298005" cy="21364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Online Media 8" title="The number 1 for kids - Learning to count - Numbers for children -  The number one song">
            <a:hlinkClick r:id="" action="ppaction://media"/>
            <a:extLst>
              <a:ext uri="{FF2B5EF4-FFF2-40B4-BE49-F238E27FC236}">
                <a16:creationId xmlns:a16="http://schemas.microsoft.com/office/drawing/2014/main" id="{FCDC5A7B-788F-F9C4-6FA6-2F2D1A0191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113049" y="3236890"/>
            <a:ext cx="3314315" cy="2125332"/>
          </a:xfrm>
          <a:prstGeom prst="rect">
            <a:avLst/>
          </a:prstGeom>
        </p:spPr>
      </p:pic>
      <p:pic>
        <p:nvPicPr>
          <p:cNvPr id="12" name="Online Media 11" title="I Can Show the Number 1 in Many Ways | Number Recognition One Song | Jack Hartmann">
            <a:hlinkClick r:id="" action="ppaction://media"/>
            <a:extLst>
              <a:ext uri="{FF2B5EF4-FFF2-40B4-BE49-F238E27FC236}">
                <a16:creationId xmlns:a16="http://schemas.microsoft.com/office/drawing/2014/main" id="{8092CEF7-539F-D0E6-5660-76445F49578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6757603" y="3236890"/>
            <a:ext cx="3268655" cy="21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8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152EF5BA-DFA9-18CA-CBC0-569E0747082A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35934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Challenge Task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668E541-CA7B-2BB7-CEE5-365FAAEA6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016" y="603399"/>
            <a:ext cx="583933" cy="583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9B0421-168E-866B-BB59-3D7F0843B142}"/>
              </a:ext>
            </a:extLst>
          </p:cNvPr>
          <p:cNvSpPr txBox="1"/>
          <p:nvPr/>
        </p:nvSpPr>
        <p:spPr>
          <a:xfrm>
            <a:off x="778285" y="1641852"/>
            <a:ext cx="10413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entury Gothic" panose="020B0502020202020204" pitchFamily="34" charset="0"/>
              </a:rPr>
              <a:t>Use these math manipulatives to practice making today’s number.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BA3BA0-DA0B-24F3-6F28-89DCA5A93477}"/>
              </a:ext>
            </a:extLst>
          </p:cNvPr>
          <p:cNvSpPr txBox="1"/>
          <p:nvPr/>
        </p:nvSpPr>
        <p:spPr>
          <a:xfrm>
            <a:off x="1170103" y="2641246"/>
            <a:ext cx="18904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u="sng" dirty="0" err="1">
                <a:latin typeface="Century Gothic" panose="020B0502020202020204" pitchFamily="34" charset="0"/>
              </a:rPr>
              <a:t>Unifix</a:t>
            </a:r>
            <a:r>
              <a:rPr lang="en-GB" sz="2200" b="1" u="sng" dirty="0">
                <a:latin typeface="Century Gothic" panose="020B0502020202020204" pitchFamily="34" charset="0"/>
              </a:rPr>
              <a:t> Cubes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E340D9-827A-582C-A325-BA2C9BD20F1A}"/>
              </a:ext>
            </a:extLst>
          </p:cNvPr>
          <p:cNvSpPr txBox="1"/>
          <p:nvPr/>
        </p:nvSpPr>
        <p:spPr>
          <a:xfrm>
            <a:off x="4698062" y="2641244"/>
            <a:ext cx="3060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u="sng" dirty="0">
                <a:latin typeface="Century Gothic" panose="020B0502020202020204" pitchFamily="34" charset="0"/>
              </a:rPr>
              <a:t>Coloured Counters</a:t>
            </a:r>
          </a:p>
        </p:txBody>
      </p:sp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EA44FF33-5B07-F960-E2E7-7C001108CD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9" t="68215" r="83763" b="9273"/>
          <a:stretch/>
        </p:blipFill>
        <p:spPr>
          <a:xfrm>
            <a:off x="1127258" y="3420048"/>
            <a:ext cx="1976183" cy="19600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E41808-8DAD-83D8-29F2-5F9642494BAF}"/>
              </a:ext>
            </a:extLst>
          </p:cNvPr>
          <p:cNvSpPr txBox="1"/>
          <p:nvPr/>
        </p:nvSpPr>
        <p:spPr>
          <a:xfrm>
            <a:off x="9010982" y="2641244"/>
            <a:ext cx="3060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u="sng" dirty="0">
                <a:latin typeface="Century Gothic" panose="020B0502020202020204" pitchFamily="34" charset="0"/>
              </a:rPr>
              <a:t>Ten Frame</a:t>
            </a:r>
          </a:p>
        </p:txBody>
      </p:sp>
      <p:pic>
        <p:nvPicPr>
          <p:cNvPr id="18" name="Picture 17">
            <a:hlinkClick r:id="rId5"/>
            <a:extLst>
              <a:ext uri="{FF2B5EF4-FFF2-40B4-BE49-F238E27FC236}">
                <a16:creationId xmlns:a16="http://schemas.microsoft.com/office/drawing/2014/main" id="{C8909D9A-63DF-E9BC-7DBF-D3ECD39927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26" t="67430" r="69206" b="10058"/>
          <a:stretch/>
        </p:blipFill>
        <p:spPr>
          <a:xfrm>
            <a:off x="8869178" y="3256130"/>
            <a:ext cx="1976183" cy="1960018"/>
          </a:xfrm>
          <a:prstGeom prst="rect">
            <a:avLst/>
          </a:prstGeom>
        </p:spPr>
      </p:pic>
      <p:pic>
        <p:nvPicPr>
          <p:cNvPr id="21" name="Picture 20">
            <a:hlinkClick r:id="rId6"/>
            <a:extLst>
              <a:ext uri="{FF2B5EF4-FFF2-40B4-BE49-F238E27FC236}">
                <a16:creationId xmlns:a16="http://schemas.microsoft.com/office/drawing/2014/main" id="{F5C9E4DB-5063-31FC-B242-D2E6032E89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000" t="32666" r="68781" b="44797"/>
          <a:stretch/>
        </p:blipFill>
        <p:spPr>
          <a:xfrm>
            <a:off x="4964426" y="3340035"/>
            <a:ext cx="2043767" cy="196001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4607D6B-4288-3A2F-0EC7-96AB8D81C7CB}"/>
              </a:ext>
            </a:extLst>
          </p:cNvPr>
          <p:cNvSpPr/>
          <p:nvPr/>
        </p:nvSpPr>
        <p:spPr>
          <a:xfrm>
            <a:off x="10495726" y="1041687"/>
            <a:ext cx="6960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5545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0327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15998"/>
            <a:ext cx="40230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Self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2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We will know if we have been successful if we can</a:t>
            </a:r>
          </a:p>
          <a:p>
            <a:pPr algn="l" rtl="0" fontAlgn="base"/>
            <a:endParaRPr lang="en-GB" sz="22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endParaRPr lang="en-US" sz="2200" dirty="0">
              <a:solidFill>
                <a:srgbClr val="191919"/>
              </a:solidFill>
              <a:latin typeface="Century Gothic"/>
              <a:cs typeface="Segoe UI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F6CAE9E-DF75-F16B-D16F-976A1E4C1D77}"/>
              </a:ext>
            </a:extLst>
          </p:cNvPr>
          <p:cNvGrpSpPr/>
          <p:nvPr/>
        </p:nvGrpSpPr>
        <p:grpSpPr>
          <a:xfrm>
            <a:off x="6770044" y="3176143"/>
            <a:ext cx="4608878" cy="2221461"/>
            <a:chOff x="8493051" y="1844637"/>
            <a:chExt cx="4191300" cy="2020187"/>
          </a:xfrm>
        </p:grpSpPr>
        <p:sp>
          <p:nvSpPr>
            <p:cNvPr id="9" name="Freeform: Shape 53">
              <a:extLst>
                <a:ext uri="{FF2B5EF4-FFF2-40B4-BE49-F238E27FC236}">
                  <a16:creationId xmlns:a16="http://schemas.microsoft.com/office/drawing/2014/main" id="{6323E42F-39F9-3691-A2CC-DDCBB4B0CF6D}"/>
                </a:ext>
              </a:extLst>
            </p:cNvPr>
            <p:cNvSpPr/>
            <p:nvPr/>
          </p:nvSpPr>
          <p:spPr>
            <a:xfrm rot="5400000">
              <a:off x="11136832" y="953525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" name="Freeform: Shape 54">
              <a:extLst>
                <a:ext uri="{FF2B5EF4-FFF2-40B4-BE49-F238E27FC236}">
                  <a16:creationId xmlns:a16="http://schemas.microsoft.com/office/drawing/2014/main" id="{B81B9A8C-65B3-B866-54E1-27D60DCB7194}"/>
                </a:ext>
              </a:extLst>
            </p:cNvPr>
            <p:cNvSpPr/>
            <p:nvPr/>
          </p:nvSpPr>
          <p:spPr>
            <a:xfrm rot="5400000">
              <a:off x="11136832" y="1592357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Freeform: Shape 55">
              <a:extLst>
                <a:ext uri="{FF2B5EF4-FFF2-40B4-BE49-F238E27FC236}">
                  <a16:creationId xmlns:a16="http://schemas.microsoft.com/office/drawing/2014/main" id="{E2373D40-3105-D650-ECB0-69850E731127}"/>
                </a:ext>
              </a:extLst>
            </p:cNvPr>
            <p:cNvSpPr/>
            <p:nvPr/>
          </p:nvSpPr>
          <p:spPr>
            <a:xfrm rot="5400000">
              <a:off x="11136832" y="2191171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A7E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0" name="Freeform: Shape 56">
              <a:extLst>
                <a:ext uri="{FF2B5EF4-FFF2-40B4-BE49-F238E27FC236}">
                  <a16:creationId xmlns:a16="http://schemas.microsoft.com/office/drawing/2014/main" id="{08DED620-BEFD-4895-F7F8-A1C036A4A4E7}"/>
                </a:ext>
              </a:extLst>
            </p:cNvPr>
            <p:cNvSpPr/>
            <p:nvPr/>
          </p:nvSpPr>
          <p:spPr>
            <a:xfrm flipH="1">
              <a:off x="9892417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Freeform: Shape 57">
              <a:extLst>
                <a:ext uri="{FF2B5EF4-FFF2-40B4-BE49-F238E27FC236}">
                  <a16:creationId xmlns:a16="http://schemas.microsoft.com/office/drawing/2014/main" id="{6C99EA6F-DBC3-DB5A-9302-D16E124C507C}"/>
                </a:ext>
              </a:extLst>
            </p:cNvPr>
            <p:cNvSpPr/>
            <p:nvPr/>
          </p:nvSpPr>
          <p:spPr>
            <a:xfrm>
              <a:off x="8503242" y="320272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Freeform: Shape 58">
              <a:extLst>
                <a:ext uri="{FF2B5EF4-FFF2-40B4-BE49-F238E27FC236}">
                  <a16:creationId xmlns:a16="http://schemas.microsoft.com/office/drawing/2014/main" id="{1CF7CA24-441B-6071-BB2D-2DCB9C79AED8}"/>
                </a:ext>
              </a:extLst>
            </p:cNvPr>
            <p:cNvSpPr/>
            <p:nvPr/>
          </p:nvSpPr>
          <p:spPr>
            <a:xfrm>
              <a:off x="8493051" y="260526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3" name="Freeform: Shape 61">
              <a:extLst>
                <a:ext uri="{FF2B5EF4-FFF2-40B4-BE49-F238E27FC236}">
                  <a16:creationId xmlns:a16="http://schemas.microsoft.com/office/drawing/2014/main" id="{808691A0-9277-D122-2BA2-378DE090DBB6}"/>
                </a:ext>
              </a:extLst>
            </p:cNvPr>
            <p:cNvSpPr/>
            <p:nvPr/>
          </p:nvSpPr>
          <p:spPr>
            <a:xfrm flipH="1">
              <a:off x="9892417" y="324545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Freeform: Shape 62">
              <a:extLst>
                <a:ext uri="{FF2B5EF4-FFF2-40B4-BE49-F238E27FC236}">
                  <a16:creationId xmlns:a16="http://schemas.microsoft.com/office/drawing/2014/main" id="{2BDFB13B-3397-E1FB-2C5A-F6851D7ED95E}"/>
                </a:ext>
              </a:extLst>
            </p:cNvPr>
            <p:cNvSpPr/>
            <p:nvPr/>
          </p:nvSpPr>
          <p:spPr>
            <a:xfrm flipH="1">
              <a:off x="9883555" y="264664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5" name="Freeform: Shape 67">
              <a:extLst>
                <a:ext uri="{FF2B5EF4-FFF2-40B4-BE49-F238E27FC236}">
                  <a16:creationId xmlns:a16="http://schemas.microsoft.com/office/drawing/2014/main" id="{3269F392-E419-F8BF-95ED-E1508D54954E}"/>
                </a:ext>
              </a:extLst>
            </p:cNvPr>
            <p:cNvSpPr/>
            <p:nvPr/>
          </p:nvSpPr>
          <p:spPr>
            <a:xfrm>
              <a:off x="8494380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814A034-E711-BAE1-331F-4FBDD8360781}"/>
                </a:ext>
              </a:extLst>
            </p:cNvPr>
            <p:cNvSpPr/>
            <p:nvPr/>
          </p:nvSpPr>
          <p:spPr>
            <a:xfrm>
              <a:off x="9047644" y="1844637"/>
              <a:ext cx="1034903" cy="20201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96F7B4E-4B06-5D7A-6F21-DEA2C00C6679}"/>
                </a:ext>
              </a:extLst>
            </p:cNvPr>
            <p:cNvSpPr/>
            <p:nvPr/>
          </p:nvSpPr>
          <p:spPr>
            <a:xfrm>
              <a:off x="9107895" y="1902230"/>
              <a:ext cx="914400" cy="1905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E8BA08A-4A26-A41E-E2BD-6DE0A3051D90}"/>
                </a:ext>
              </a:extLst>
            </p:cNvPr>
            <p:cNvSpPr/>
            <p:nvPr/>
          </p:nvSpPr>
          <p:spPr>
            <a:xfrm>
              <a:off x="9318478" y="2009611"/>
              <a:ext cx="493233" cy="4932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EA24CA-10DD-2CF5-270A-E0E058560633}"/>
                </a:ext>
              </a:extLst>
            </p:cNvPr>
            <p:cNvSpPr/>
            <p:nvPr/>
          </p:nvSpPr>
          <p:spPr>
            <a:xfrm>
              <a:off x="9308217" y="2587053"/>
              <a:ext cx="493233" cy="493233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E4C470A-3597-CCB0-BA1B-7FAB8B3AEB9C}"/>
                </a:ext>
              </a:extLst>
            </p:cNvPr>
            <p:cNvSpPr/>
            <p:nvPr/>
          </p:nvSpPr>
          <p:spPr>
            <a:xfrm>
              <a:off x="9308217" y="3164494"/>
              <a:ext cx="493233" cy="4932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A4BDD432-4A3D-F652-737C-9CCF9D6A8B6F}"/>
                </a:ext>
              </a:extLst>
            </p:cNvPr>
            <p:cNvSpPr/>
            <p:nvPr/>
          </p:nvSpPr>
          <p:spPr>
            <a:xfrm>
              <a:off x="9365077" y="2068005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61C72047-BA1E-5935-AD57-C686DF3CB6CF}"/>
                </a:ext>
              </a:extLst>
            </p:cNvPr>
            <p:cNvSpPr/>
            <p:nvPr/>
          </p:nvSpPr>
          <p:spPr>
            <a:xfrm>
              <a:off x="9360877" y="265417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44DEF7C0-9AAC-C10E-FDD4-2978AE8CFC49}"/>
                </a:ext>
              </a:extLst>
            </p:cNvPr>
            <p:cNvSpPr/>
            <p:nvPr/>
          </p:nvSpPr>
          <p:spPr>
            <a:xfrm>
              <a:off x="9360598" y="323660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29BE329-5118-94F8-145D-DD1044016462}"/>
                </a:ext>
              </a:extLst>
            </p:cNvPr>
            <p:cNvSpPr txBox="1"/>
            <p:nvPr/>
          </p:nvSpPr>
          <p:spPr>
            <a:xfrm>
              <a:off x="10163251" y="2131712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need more help</a:t>
              </a:r>
            </a:p>
          </p:txBody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091BC28B-8057-68F4-F595-8C4FE9F5974F}"/>
                </a:ext>
              </a:extLst>
            </p:cNvPr>
            <p:cNvSpPr txBox="1"/>
            <p:nvPr/>
          </p:nvSpPr>
          <p:spPr>
            <a:xfrm>
              <a:off x="10163251" y="2799204"/>
              <a:ext cx="2419638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am getting there</a:t>
              </a:r>
            </a:p>
          </p:txBody>
        </p:sp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2A0F9DAD-2DCE-3CE2-2A56-837D2E4FFD1C}"/>
                </a:ext>
              </a:extLst>
            </p:cNvPr>
            <p:cNvSpPr txBox="1"/>
            <p:nvPr/>
          </p:nvSpPr>
          <p:spPr>
            <a:xfrm>
              <a:off x="10156244" y="3389446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can do this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66854501-0E21-A3B3-3956-8806B96DE3B0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8" name="Graphic 37" descr="Clipboard Ticked with solid fill">
            <a:extLst>
              <a:ext uri="{FF2B5EF4-FFF2-40B4-BE49-F238E27FC236}">
                <a16:creationId xmlns:a16="http://schemas.microsoft.com/office/drawing/2014/main" id="{1A296A4D-F81A-9CDD-246A-E8439DE7F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4700" y="532167"/>
            <a:ext cx="646331" cy="64633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DA51534-B885-D14E-7582-D7BCDB16F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7028" y="3474345"/>
            <a:ext cx="2017377" cy="201737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9ED3492-C68F-CE7B-5892-DFA9691E5C3A}"/>
              </a:ext>
            </a:extLst>
          </p:cNvPr>
          <p:cNvSpPr txBox="1"/>
          <p:nvPr/>
        </p:nvSpPr>
        <p:spPr>
          <a:xfrm>
            <a:off x="620073" y="1937964"/>
            <a:ext cx="890546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Identify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number one.</a:t>
            </a:r>
            <a:r>
              <a:rPr lang="en-US" sz="2200" dirty="0">
                <a:solidFill>
                  <a:srgbClr val="191919"/>
                </a:solidFill>
                <a:latin typeface="Century Gothic"/>
                <a:cs typeface="Segoe UI"/>
              </a:rPr>
              <a:t>​</a:t>
            </a: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Identify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pictures that 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match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 the number.</a:t>
            </a:r>
            <a:endParaRPr lang="en-US" sz="2200" dirty="0">
              <a:solidFill>
                <a:srgbClr val="191919"/>
              </a:solidFill>
              <a:latin typeface="Century Gothic"/>
              <a:cs typeface="Segoe UI"/>
            </a:endParaRP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Say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number.</a:t>
            </a: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Make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number.</a:t>
            </a:r>
          </a:p>
        </p:txBody>
      </p:sp>
    </p:spTree>
    <p:extLst>
      <p:ext uri="{BB962C8B-B14F-4D97-AF65-F5344CB8AC3E}">
        <p14:creationId xmlns:p14="http://schemas.microsoft.com/office/powerpoint/2010/main" val="75984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233235" y="461406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51704" y="612935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Share your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We </a:t>
            </a:r>
            <a:r>
              <a:rPr lang="en-US" sz="2400">
                <a:latin typeface="Century Gothic" panose="020B0502020202020204" pitchFamily="34" charset="0"/>
              </a:rPr>
              <a:t>love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to </a:t>
            </a:r>
            <a:r>
              <a:rPr lang="en-US" sz="2400">
                <a:latin typeface="Century Gothic" panose="020B0502020202020204" pitchFamily="34" charset="0"/>
              </a:rPr>
              <a:t>see you all taking part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in </a:t>
            </a:r>
            <a:r>
              <a:rPr lang="en-US" sz="2400">
                <a:latin typeface="Century Gothic" panose="020B0502020202020204" pitchFamily="34" charset="0"/>
              </a:rPr>
              <a:t>our lessons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r>
              <a:rPr lang="en-US" sz="2400">
                <a:latin typeface="Century Gothic" panose="020B0502020202020204" pitchFamily="34" charset="0"/>
              </a:rPr>
              <a:t> Remember to share your learning with us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on</a:t>
            </a:r>
            <a:r>
              <a:rPr lang="en-US" sz="2400">
                <a:latin typeface="Century Gothic" panose="020B0502020202020204" pitchFamily="34" charset="0"/>
              </a:rPr>
              <a:t> Twitter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endParaRPr lang="en-US">
              <a:latin typeface="Century Gothic" panose="020B0502020202020204" pitchFamily="34" charset="0"/>
            </a:endParaRPr>
          </a:p>
          <a:p>
            <a:pPr algn="l"/>
            <a:endParaRPr lang="en-US" sz="2400" b="0" i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B38745C-2095-7692-D10F-B6AF43AB6635}"/>
              </a:ext>
            </a:extLst>
          </p:cNvPr>
          <p:cNvSpPr txBox="1"/>
          <p:nvPr/>
        </p:nvSpPr>
        <p:spPr>
          <a:xfrm>
            <a:off x="3763617" y="3023704"/>
            <a:ext cx="428528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latin typeface="Century Gothic"/>
              </a:rPr>
              <a:t>@NLDigitalSchool</a:t>
            </a:r>
          </a:p>
          <a:p>
            <a:r>
              <a:rPr lang="en-GB" sz="3200" b="1">
                <a:latin typeface="Century Gothic"/>
              </a:rPr>
              <a:t>#NLVirtualClassroom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0CE733-FAD5-12B5-7DDA-217164A9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926" y="2620397"/>
            <a:ext cx="1626257" cy="16262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3B6102-3477-26E6-0E47-95CC4EFA0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175" y="661490"/>
            <a:ext cx="536220" cy="53622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FD7F285-BB32-19F3-002C-B2F617EE2B67}"/>
              </a:ext>
            </a:extLst>
          </p:cNvPr>
          <p:cNvGrpSpPr/>
          <p:nvPr/>
        </p:nvGrpSpPr>
        <p:grpSpPr>
          <a:xfrm>
            <a:off x="686064" y="2664792"/>
            <a:ext cx="3180549" cy="3328882"/>
            <a:chOff x="686064" y="2664792"/>
            <a:chExt cx="3180549" cy="3328882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6C173196-B71A-7E09-CAFF-8BB4C36B7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686064" y="2813125"/>
              <a:ext cx="3180549" cy="3180549"/>
            </a:xfrm>
            <a:prstGeom prst="rect">
              <a:avLst/>
            </a:prstGeom>
          </p:spPr>
        </p:pic>
        <p:pic>
          <p:nvPicPr>
            <p:cNvPr id="22" name="Picture 23" descr="Icon&#10;&#10;Description automatically generated">
              <a:extLst>
                <a:ext uri="{FF2B5EF4-FFF2-40B4-BE49-F238E27FC236}">
                  <a16:creationId xmlns:a16="http://schemas.microsoft.com/office/drawing/2014/main" id="{68897188-7E71-3B7B-6D0D-CDFDF74DC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74079" b="70022"/>
            <a:stretch/>
          </p:blipFill>
          <p:spPr>
            <a:xfrm flipH="1">
              <a:off x="2902392" y="2664792"/>
              <a:ext cx="865641" cy="958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81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3FB0840619E4DA75E53703A2D75DE" ma:contentTypeVersion="20" ma:contentTypeDescription="Create a new document." ma:contentTypeScope="" ma:versionID="dd634ac7be4937b1dd88fda947e14bc7">
  <xsd:schema xmlns:xsd="http://www.w3.org/2001/XMLSchema" xmlns:xs="http://www.w3.org/2001/XMLSchema" xmlns:p="http://schemas.microsoft.com/office/2006/metadata/properties" xmlns:ns2="b4888e16-e659-4862-bf1f-47ce16bd783b" xmlns:ns3="0e5d574d-2439-459d-83f9-e7b36e52a1ee" targetNamespace="http://schemas.microsoft.com/office/2006/metadata/properties" ma:root="true" ma:fieldsID="0e4beafacbc2f5a1c62e7641e2cbe607" ns2:_="" ns3:_="">
    <xsd:import namespace="b4888e16-e659-4862-bf1f-47ce16bd783b"/>
    <xsd:import namespace="0e5d574d-2439-459d-83f9-e7b36e52a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lassroomColour" minOccurs="0"/>
                <xsd:element ref="ns2:Resourcetype" minOccurs="0"/>
                <xsd:element ref="ns2:LinkedResources" minOccurs="0"/>
                <xsd:element ref="ns2:ResourceDescription" minOccurs="0"/>
                <xsd:element ref="ns2:Linkedresourcestest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8e16-e659-4862-bf1f-47ce16bd7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lassroomColour" ma:index="16" nillable="true" ma:displayName="Classroom Colour" ma:format="Dropdown" ma:internalName="ClassroomColour">
      <xsd:simpleType>
        <xsd:restriction base="dms:Choice">
          <xsd:enumeration value="Indigo"/>
          <xsd:enumeration value="Orange"/>
          <xsd:enumeration value="Green"/>
          <xsd:enumeration value="Blue"/>
          <xsd:enumeration value="Red"/>
          <xsd:enumeration value="Violet"/>
          <xsd:enumeration value="Yellow"/>
          <xsd:enumeration value="Lilac"/>
          <xsd:enumeration value="Magenta"/>
          <xsd:enumeration value="Zebra"/>
        </xsd:restriction>
      </xsd:simpleType>
    </xsd:element>
    <xsd:element name="Resourcetype" ma:index="17" nillable="true" ma:displayName="Resource type" ma:default="Lesson" ma:format="Dropdown" ma:internalName="Resourcetype">
      <xsd:simpleType>
        <xsd:restriction base="dms:Choice">
          <xsd:enumeration value="Lesson"/>
          <xsd:enumeration value="Digital Template"/>
          <xsd:enumeration value="Printable Resource"/>
          <xsd:enumeration value="Book Talks"/>
          <xsd:enumeration value="Chilli Challenge"/>
          <xsd:enumeration value="Reference Sheet"/>
          <xsd:enumeration value="Choice Board"/>
          <xsd:enumeration value="Interactive Resource"/>
          <xsd:enumeration value="Challenge Card"/>
          <xsd:enumeration value="Modelled Example"/>
          <xsd:enumeration value="Home Page"/>
          <xsd:enumeration value="Video"/>
        </xsd:restriction>
      </xsd:simpleType>
    </xsd:element>
    <xsd:element name="LinkedResources" ma:index="19" nillable="true" ma:displayName="Linked Resources" ma:format="Image" ma:internalName="LinkedResourc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sourceDescription" ma:index="20" nillable="true" ma:displayName="Resource Description" ma:format="Dropdown" ma:internalName="ResourceDescription">
      <xsd:simpleType>
        <xsd:restriction base="dms:Note">
          <xsd:maxLength value="255"/>
        </xsd:restriction>
      </xsd:simpleType>
    </xsd:element>
    <xsd:element name="Linkedresourcestest" ma:index="21" nillable="true" ma:displayName="Linked resources test" ma:format="Dropdown" ma:internalName="Linkedresourcestest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d574d-2439-459d-83f9-e7b36e52a1e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2d94cca-c374-4dc2-9281-5685114859bd}" ma:internalName="TaxCatchAll" ma:showField="CatchAllData" ma:web="0e5d574d-2439-459d-83f9-e7b36e52a1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888e16-e659-4862-bf1f-47ce16bd783b">
      <Terms xmlns="http://schemas.microsoft.com/office/infopath/2007/PartnerControls"/>
    </lcf76f155ced4ddcb4097134ff3c332f>
    <TaxCatchAll xmlns="0e5d574d-2439-459d-83f9-e7b36e52a1ee" xsi:nil="true"/>
    <ClassroomColour xmlns="b4888e16-e659-4862-bf1f-47ce16bd783b">Red</ClassroomColour>
    <Linkedresourcestest xmlns="b4888e16-e659-4862-bf1f-47ce16bd783b" xsi:nil="true"/>
    <LinkedResources xmlns="b4888e16-e659-4862-bf1f-47ce16bd783b">
      <Url xsi:nil="true"/>
      <Description xsi:nil="true"/>
    </LinkedResources>
    <ResourceDescription xmlns="b4888e16-e659-4862-bf1f-47ce16bd783b">An interactive 'I spy' highlighting resource for number recognition</ResourceDescription>
    <Resourcetype xmlns="b4888e16-e659-4862-bf1f-47ce16bd783b">Interactive Resource</Resourcetype>
  </documentManagement>
</p:properties>
</file>

<file path=customXml/itemProps1.xml><?xml version="1.0" encoding="utf-8"?>
<ds:datastoreItem xmlns:ds="http://schemas.openxmlformats.org/officeDocument/2006/customXml" ds:itemID="{FDBD4663-AF76-4CD0-83C4-FA6ADFCA79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88e16-e659-4862-bf1f-47ce16bd783b"/>
    <ds:schemaRef ds:uri="0e5d574d-2439-459d-83f9-e7b36e52a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F0F23A-4391-4361-8576-1689E5BDF5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666A10-6D0C-41F6-8FAA-A8A371559A8B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b4888e16-e659-4862-bf1f-47ce16bd783b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e5d574d-2439-459d-83f9-e7b36e52a1e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276</Words>
  <Application>Microsoft Office PowerPoint</Application>
  <PresentationFormat>Widescreen</PresentationFormat>
  <Paragraphs>49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Number recognition</dc:subject>
  <dc:creator>Mrs Chand</dc:creator>
  <cp:lastModifiedBy>Mrs Lynch</cp:lastModifiedBy>
  <cp:revision>5</cp:revision>
  <dcterms:created xsi:type="dcterms:W3CDTF">2023-04-18T10:06:36Z</dcterms:created>
  <dcterms:modified xsi:type="dcterms:W3CDTF">2023-09-20T07:59:06Z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0x01010002E3FB0840619E4DA75E53703A2D75DE</vt:lpwstr>
  </property>
  <property fmtid="{D5CDD505-2E9C-101B-9397-08002B2CF9AE}" pid="3" name="MediaServiceImageTags">
    <vt:lpwstr/>
  </property>
  <property fmtid="{D5CDD505-2E9C-101B-9397-08002B2CF9AE}" pid="4" name="MSIP_Label_3c381991-eab8-4fff-8f2f-4f88109aa1cd_Enabled">
    <vt:lpwstr>true</vt:lpwstr>
  </property>
  <property fmtid="{D5CDD505-2E9C-101B-9397-08002B2CF9AE}" pid="5" name="MSIP_Label_3c381991-eab8-4fff-8f2f-4f88109aa1cd_SetDate">
    <vt:lpwstr>2023-05-04T19:43:54Z</vt:lpwstr>
  </property>
  <property fmtid="{D5CDD505-2E9C-101B-9397-08002B2CF9AE}" pid="6" name="MSIP_Label_3c381991-eab8-4fff-8f2f-4f88109aa1cd_Method">
    <vt:lpwstr>Standard</vt:lpwstr>
  </property>
  <property fmtid="{D5CDD505-2E9C-101B-9397-08002B2CF9AE}" pid="7" name="MSIP_Label_3c381991-eab8-4fff-8f2f-4f88109aa1cd_Name">
    <vt:lpwstr>Official</vt:lpwstr>
  </property>
  <property fmtid="{D5CDD505-2E9C-101B-9397-08002B2CF9AE}" pid="8" name="MSIP_Label_3c381991-eab8-4fff-8f2f-4f88109aa1cd_SiteId">
    <vt:lpwstr>a98f953b-d618-4b43-8a65-0382681bd283</vt:lpwstr>
  </property>
  <property fmtid="{D5CDD505-2E9C-101B-9397-08002B2CF9AE}" pid="9" name="MSIP_Label_3c381991-eab8-4fff-8f2f-4f88109aa1cd_ActionId">
    <vt:lpwstr>d1a98416-76ff-4ca9-bc5a-461eeabfe947</vt:lpwstr>
  </property>
  <property fmtid="{D5CDD505-2E9C-101B-9397-08002B2CF9AE}" pid="10" name="MSIP_Label_3c381991-eab8-4fff-8f2f-4f88109aa1cd_ContentBits">
    <vt:lpwstr>0</vt:lpwstr>
  </property>
</Properties>
</file>