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30"/>
  </p:notesMasterIdLst>
  <p:sldIdLst>
    <p:sldId id="258" r:id="rId5"/>
    <p:sldId id="263" r:id="rId6"/>
    <p:sldId id="264" r:id="rId7"/>
    <p:sldId id="267" r:id="rId8"/>
    <p:sldId id="284" r:id="rId9"/>
    <p:sldId id="285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89" r:id="rId26"/>
    <p:sldId id="268" r:id="rId27"/>
    <p:sldId id="266" r:id="rId28"/>
    <p:sldId id="277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Sassoon Primary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79"/>
    <a:srgbClr val="FCC7CF"/>
    <a:srgbClr val="BD8BFF"/>
    <a:srgbClr val="DDC1FF"/>
    <a:srgbClr val="3B3838"/>
    <a:srgbClr val="FFFFFF"/>
    <a:srgbClr val="BE8BFF"/>
    <a:srgbClr val="F7F0FD"/>
    <a:srgbClr val="C8C6C4"/>
    <a:srgbClr val="9D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ECA81-802E-7F5F-29D1-64741DD2F52F}" v="12" dt="2023-06-20T11:58:36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drawing-pin-pushpin-push-pin-tag-306788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pan-cook-sear-frying-pan-554072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an-dose-metal-packaging-tin-2022624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studentswithlearningdifficulties.blogspot.ca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hyperlink" Target="https://www.pngall.com/tap-png/download/4444" TargetMode="External"/><Relationship Id="rId3" Type="http://schemas.openxmlformats.org/officeDocument/2006/relationships/image" Target="../media/image20.png"/><Relationship Id="rId7" Type="http://schemas.openxmlformats.org/officeDocument/2006/relationships/hyperlink" Target="https://pixabay.com/en/can-dose-metal-packaging-tin-2022624/" TargetMode="External"/><Relationship Id="rId12" Type="http://schemas.openxmlformats.org/officeDocument/2006/relationships/image" Target="../media/image16.png"/><Relationship Id="rId1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1.png"/><Relationship Id="rId16" Type="http://schemas.openxmlformats.org/officeDocument/2006/relationships/hyperlink" Target="https://according-to-e.blogspot.com/2011/04/sit-on-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s://pixabay.com/en/drawing-pin-pushpin-push-pin-tag-306788/" TargetMode="External"/><Relationship Id="rId5" Type="http://schemas.openxmlformats.org/officeDocument/2006/relationships/hyperlink" Target="https://creativecommons.org/licenses/by/3.0/" TargetMode="External"/><Relationship Id="rId15" Type="http://schemas.openxmlformats.org/officeDocument/2006/relationships/image" Target="../media/image14.jpg"/><Relationship Id="rId10" Type="http://schemas.openxmlformats.org/officeDocument/2006/relationships/image" Target="../media/image17.png"/><Relationship Id="rId4" Type="http://schemas.openxmlformats.org/officeDocument/2006/relationships/hyperlink" Target="http://studentswithlearningdifficulties.blogspot.ca/" TargetMode="External"/><Relationship Id="rId9" Type="http://schemas.openxmlformats.org/officeDocument/2006/relationships/hyperlink" Target="https://pixabay.com/en/pan-cook-sear-frying-pan-554072/" TargetMode="External"/><Relationship Id="rId1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according-to-e.blogspot.com/2011/04/sit-on-it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www.pngall.com/tap-png/download/44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632277" y="2063393"/>
            <a:ext cx="48768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/>
              </a:rPr>
              <a:t>Week 5-7 Blending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6E340F-CD78-2DC1-B5F0-7C0ABCA76C98}"/>
              </a:ext>
            </a:extLst>
          </p:cNvPr>
          <p:cNvSpPr/>
          <p:nvPr/>
        </p:nvSpPr>
        <p:spPr>
          <a:xfrm>
            <a:off x="-1498600" y="279400"/>
            <a:ext cx="1080000" cy="1080000"/>
          </a:xfrm>
          <a:prstGeom prst="rect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9C3CC-B79E-F586-14F3-22D3B6352CC8}"/>
              </a:ext>
            </a:extLst>
          </p:cNvPr>
          <p:cNvSpPr/>
          <p:nvPr/>
        </p:nvSpPr>
        <p:spPr>
          <a:xfrm>
            <a:off x="-1498600" y="1778000"/>
            <a:ext cx="1080000" cy="1080000"/>
          </a:xfrm>
          <a:prstGeom prst="rect">
            <a:avLst/>
          </a:prstGeom>
          <a:solidFill>
            <a:srgbClr val="3B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3B3838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338E67-E35A-444F-6660-B7C67EC47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030" y="1549400"/>
            <a:ext cx="2979420" cy="29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14FD6CB-2EB5-26A3-7B9D-A7C8FF36FA61}"/>
              </a:ext>
            </a:extLst>
          </p:cNvPr>
          <p:cNvSpPr/>
          <p:nvPr/>
        </p:nvSpPr>
        <p:spPr>
          <a:xfrm>
            <a:off x="2855295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1C7818F6-A6DF-D533-B0C3-DE048723DB02}"/>
              </a:ext>
            </a:extLst>
          </p:cNvPr>
          <p:cNvSpPr/>
          <p:nvPr/>
        </p:nvSpPr>
        <p:spPr>
          <a:xfrm>
            <a:off x="8473097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AE3ED50-B124-364A-77C5-EE8D9D4F1D50}"/>
              </a:ext>
            </a:extLst>
          </p:cNvPr>
          <p:cNvSpPr/>
          <p:nvPr/>
        </p:nvSpPr>
        <p:spPr>
          <a:xfrm>
            <a:off x="5632416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F168B3-E16C-E2E9-BCEA-4085B28A0EFC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4A93C-7F31-4262-9056-B3DF5E94AE08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Now, 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84067" y="4487079"/>
              <a:ext cx="1831564" cy="15278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564" cy="1527886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46173" ay="4292825" az="565943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009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067" y="4487079"/>
                <a:ext cx="1831564" cy="1527886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88F916D-A760-3F2A-C19D-68F22E792B6A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31CE5-FC1A-0E7F-F1B4-097C277C21E1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4544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Click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529165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4235726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5921221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pic>
        <p:nvPicPr>
          <p:cNvPr id="35" name="Picture 34" descr="Icon&#10;&#10;Description automatically generated with medium confidence">
            <a:extLst>
              <a:ext uri="{FF2B5EF4-FFF2-40B4-BE49-F238E27FC236}">
                <a16:creationId xmlns:a16="http://schemas.microsoft.com/office/drawing/2014/main" id="{D38CBD54-DAD8-2965-D845-3BB0CAFD5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34997" y="2327086"/>
            <a:ext cx="1594956" cy="25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14FD6CB-2EB5-26A3-7B9D-A7C8FF36FA61}"/>
              </a:ext>
            </a:extLst>
          </p:cNvPr>
          <p:cNvSpPr/>
          <p:nvPr/>
        </p:nvSpPr>
        <p:spPr>
          <a:xfrm>
            <a:off x="2855295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1C7818F6-A6DF-D533-B0C3-DE048723DB02}"/>
              </a:ext>
            </a:extLst>
          </p:cNvPr>
          <p:cNvSpPr/>
          <p:nvPr/>
        </p:nvSpPr>
        <p:spPr>
          <a:xfrm>
            <a:off x="8473097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AE3ED50-B124-364A-77C5-EE8D9D4F1D50}"/>
              </a:ext>
            </a:extLst>
          </p:cNvPr>
          <p:cNvSpPr/>
          <p:nvPr/>
        </p:nvSpPr>
        <p:spPr>
          <a:xfrm>
            <a:off x="5632416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F168B3-E16C-E2E9-BCEA-4085B28A0EFC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4A93C-7F31-4262-9056-B3DF5E94AE08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Now, 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84067" y="4487079"/>
              <a:ext cx="1831564" cy="15278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564" cy="1527886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46173" ay="4292825" az="565943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009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067" y="4487079"/>
                <a:ext cx="1831564" cy="1527886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88F916D-A760-3F2A-C19D-68F22E792B6A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31CE5-FC1A-0E7F-F1B4-097C277C21E1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4544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Click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529165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4235726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5921221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pic>
        <p:nvPicPr>
          <p:cNvPr id="28" name="Picture 27" descr="A black pa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E8B134CC-8DC1-FC70-B98D-52DE53A2E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90795" y="2610684"/>
            <a:ext cx="3120758" cy="20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14FD6CB-2EB5-26A3-7B9D-A7C8FF36FA61}"/>
              </a:ext>
            </a:extLst>
          </p:cNvPr>
          <p:cNvSpPr/>
          <p:nvPr/>
        </p:nvSpPr>
        <p:spPr>
          <a:xfrm>
            <a:off x="2855295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1C7818F6-A6DF-D533-B0C3-DE048723DB02}"/>
              </a:ext>
            </a:extLst>
          </p:cNvPr>
          <p:cNvSpPr/>
          <p:nvPr/>
        </p:nvSpPr>
        <p:spPr>
          <a:xfrm>
            <a:off x="8473097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AE3ED50-B124-364A-77C5-EE8D9D4F1D50}"/>
              </a:ext>
            </a:extLst>
          </p:cNvPr>
          <p:cNvSpPr/>
          <p:nvPr/>
        </p:nvSpPr>
        <p:spPr>
          <a:xfrm>
            <a:off x="5632416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F168B3-E16C-E2E9-BCEA-4085B28A0EFC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4A93C-7F31-4262-9056-B3DF5E94AE08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4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Now, 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84067" y="4487079"/>
              <a:ext cx="1831564" cy="15278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564" cy="1527886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46173" ay="4292825" az="565943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009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067" y="4487079"/>
                <a:ext cx="1831564" cy="1527886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88F916D-A760-3F2A-C19D-68F22E792B6A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31CE5-FC1A-0E7F-F1B4-097C277C21E1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4544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Click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529165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4235726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5921221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24CC4A6-68EC-0F5B-5AF5-FFFF438B4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2613" y="2395415"/>
            <a:ext cx="1312057" cy="24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14FD6CB-2EB5-26A3-7B9D-A7C8FF36FA61}"/>
              </a:ext>
            </a:extLst>
          </p:cNvPr>
          <p:cNvSpPr/>
          <p:nvPr/>
        </p:nvSpPr>
        <p:spPr>
          <a:xfrm>
            <a:off x="2855295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1C7818F6-A6DF-D533-B0C3-DE048723DB02}"/>
              </a:ext>
            </a:extLst>
          </p:cNvPr>
          <p:cNvSpPr/>
          <p:nvPr/>
        </p:nvSpPr>
        <p:spPr>
          <a:xfrm>
            <a:off x="8473097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AE3ED50-B124-364A-77C5-EE8D9D4F1D50}"/>
              </a:ext>
            </a:extLst>
          </p:cNvPr>
          <p:cNvSpPr/>
          <p:nvPr/>
        </p:nvSpPr>
        <p:spPr>
          <a:xfrm>
            <a:off x="5632416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F168B3-E16C-E2E9-BCEA-4085B28A0EFC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4A93C-7F31-4262-9056-B3DF5E94AE08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dirty="0">
                <a:solidFill>
                  <a:srgbClr val="000000"/>
                </a:solidFill>
                <a:latin typeface="Century Gothic"/>
              </a:rPr>
              <a:t>We are learning to 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use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sounds to 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create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words.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D91B31-CDA3-BA58-5CBF-7CA58B127028}"/>
              </a:ext>
            </a:extLst>
          </p:cNvPr>
          <p:cNvSpPr txBox="1"/>
          <p:nvPr/>
        </p:nvSpPr>
        <p:spPr>
          <a:xfrm>
            <a:off x="594139" y="3631095"/>
            <a:ext cx="890546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initial sounds.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Blend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sounds together.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word.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3B0CC8A-6442-B948-EF66-D77F7D63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555" y="2198491"/>
            <a:ext cx="3153034" cy="315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Now, 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84067" y="4487079"/>
              <a:ext cx="1831564" cy="15278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564" cy="1527886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46173" ay="4292825" az="565943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009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067" y="4487079"/>
                <a:ext cx="1831564" cy="1527886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88F916D-A760-3F2A-C19D-68F22E792B6A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31CE5-FC1A-0E7F-F1B4-097C277C21E1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4544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Click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529165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4235726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5921221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97C94282-1C05-9487-E69D-E6A714233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62970" y="2148657"/>
            <a:ext cx="2539682" cy="25396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0CE3D6C-FB50-BEA4-9EC5-503DCC4F1843}"/>
              </a:ext>
            </a:extLst>
          </p:cNvPr>
          <p:cNvSpPr txBox="1"/>
          <p:nvPr/>
        </p:nvSpPr>
        <p:spPr>
          <a:xfrm>
            <a:off x="8491157" y="6640204"/>
            <a:ext cx="3330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://studentswithlearningdifficulties.blogspot.c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Challenge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Can you drag the word to match the picture?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10424181" y="4985527"/>
            <a:ext cx="1212844" cy="861774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Sassoon Primary" pitchFamily="50" charset="0"/>
              </a:rPr>
              <a:t>tap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562099-5375-8AE6-AFE3-17EA056F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66" y="638498"/>
            <a:ext cx="540000" cy="54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72D6AA-842A-04DD-ECEF-587BA97B72F9}"/>
              </a:ext>
            </a:extLst>
          </p:cNvPr>
          <p:cNvSpPr txBox="1"/>
          <p:nvPr/>
        </p:nvSpPr>
        <p:spPr>
          <a:xfrm>
            <a:off x="2692660" y="4987893"/>
            <a:ext cx="1490411" cy="861774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Sassoon Primary" pitchFamily="50" charset="0"/>
              </a:rPr>
              <a:t>tin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711B3E-57E5-7471-C926-93C2D1A0B888}"/>
              </a:ext>
            </a:extLst>
          </p:cNvPr>
          <p:cNvSpPr txBox="1"/>
          <p:nvPr/>
        </p:nvSpPr>
        <p:spPr>
          <a:xfrm>
            <a:off x="8802298" y="4985527"/>
            <a:ext cx="1212844" cy="861774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Sassoon Primary" pitchFamily="50" charset="0"/>
              </a:rPr>
              <a:t>pin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6A9DE6-0B30-5909-1C2D-80F7C6FD92C4}"/>
              </a:ext>
            </a:extLst>
          </p:cNvPr>
          <p:cNvSpPr txBox="1"/>
          <p:nvPr/>
        </p:nvSpPr>
        <p:spPr>
          <a:xfrm>
            <a:off x="6854843" y="4987893"/>
            <a:ext cx="1431191" cy="861774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Sassoon Primary" pitchFamily="50" charset="0"/>
              </a:rPr>
              <a:t>sat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61033A-6919-A275-C27E-71BD9D1E3695}"/>
              </a:ext>
            </a:extLst>
          </p:cNvPr>
          <p:cNvSpPr txBox="1"/>
          <p:nvPr/>
        </p:nvSpPr>
        <p:spPr>
          <a:xfrm>
            <a:off x="4862118" y="4991490"/>
            <a:ext cx="1490412" cy="861774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Sassoon Primary" pitchFamily="50" charset="0"/>
              </a:rPr>
              <a:t>pan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29AD1D-216C-3479-718C-4BD9EB179CFF}"/>
              </a:ext>
            </a:extLst>
          </p:cNvPr>
          <p:cNvSpPr txBox="1"/>
          <p:nvPr/>
        </p:nvSpPr>
        <p:spPr>
          <a:xfrm>
            <a:off x="637032" y="4987893"/>
            <a:ext cx="1490412" cy="861774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5000" dirty="0">
                <a:latin typeface="Sassoon Primary" pitchFamily="50" charset="0"/>
              </a:rPr>
              <a:t>nap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908C29-0EF7-7A56-C204-1CDF583D16E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794" y="6569891"/>
            <a:ext cx="3873968" cy="215444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Picture 45" descr="Shape&#10;&#10;Description automatically generated with low confidence">
            <a:extLst>
              <a:ext uri="{FF2B5EF4-FFF2-40B4-BE49-F238E27FC236}">
                <a16:creationId xmlns:a16="http://schemas.microsoft.com/office/drawing/2014/main" id="{C155A649-1EE8-2D25-A3BE-D9881CE2C9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54843" y="2019386"/>
            <a:ext cx="1311852" cy="1311852"/>
          </a:xfrm>
          <a:prstGeom prst="rect">
            <a:avLst/>
          </a:prstGeom>
          <a:ln w="57150">
            <a:solidFill>
              <a:srgbClr val="F46779"/>
            </a:solidFill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A5C786E-3D16-1262-C132-B0E5A559DE13}"/>
              </a:ext>
            </a:extLst>
          </p:cNvPr>
          <p:cNvSpPr txBox="1"/>
          <p:nvPr/>
        </p:nvSpPr>
        <p:spPr>
          <a:xfrm>
            <a:off x="8348503" y="6246997"/>
            <a:ext cx="33565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://studentswithlearningdifficulties.blogspot.c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952F50A-2C5D-60CE-DB94-B35EFDFFA9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45317" y="1995406"/>
            <a:ext cx="921941" cy="1706421"/>
          </a:xfrm>
          <a:prstGeom prst="rect">
            <a:avLst/>
          </a:prstGeom>
          <a:ln w="57150">
            <a:solidFill>
              <a:srgbClr val="F46779"/>
            </a:solidFill>
          </a:ln>
        </p:spPr>
      </p:pic>
      <p:pic>
        <p:nvPicPr>
          <p:cNvPr id="49" name="Picture 48" descr="A black pan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385EB599-3650-4349-7FC1-3C0116B8D5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534139" y="2082970"/>
            <a:ext cx="1648932" cy="1095853"/>
          </a:xfrm>
          <a:prstGeom prst="rect">
            <a:avLst/>
          </a:prstGeom>
          <a:ln w="57150">
            <a:solidFill>
              <a:srgbClr val="F46779"/>
            </a:solidFill>
          </a:ln>
        </p:spPr>
      </p:pic>
      <p:pic>
        <p:nvPicPr>
          <p:cNvPr id="50" name="Picture 49" descr="Icon&#10;&#10;Description automatically generated with medium confidence">
            <a:extLst>
              <a:ext uri="{FF2B5EF4-FFF2-40B4-BE49-F238E27FC236}">
                <a16:creationId xmlns:a16="http://schemas.microsoft.com/office/drawing/2014/main" id="{90DCC1F8-7033-2D47-5364-A9363B4920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981100" y="2045901"/>
            <a:ext cx="1038295" cy="1640762"/>
          </a:xfrm>
          <a:prstGeom prst="rect">
            <a:avLst/>
          </a:prstGeom>
          <a:ln w="57150">
            <a:solidFill>
              <a:srgbClr val="F46779"/>
            </a:solidFill>
          </a:ln>
        </p:spPr>
      </p:pic>
      <p:pic>
        <p:nvPicPr>
          <p:cNvPr id="51" name="Picture 50" descr="A picture containing cup, tableware&#10;&#10;Description automatically generated">
            <a:extLst>
              <a:ext uri="{FF2B5EF4-FFF2-40B4-BE49-F238E27FC236}">
                <a16:creationId xmlns:a16="http://schemas.microsoft.com/office/drawing/2014/main" id="{A51E1931-EFED-5872-2921-DEB472DFDF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823460" y="2051120"/>
            <a:ext cx="1048045" cy="1635543"/>
          </a:xfrm>
          <a:prstGeom prst="rect">
            <a:avLst/>
          </a:prstGeom>
          <a:ln w="57150">
            <a:solidFill>
              <a:srgbClr val="F46779"/>
            </a:solidFill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332CE8C-FE92-00A8-F086-11A2A79D10B5}"/>
              </a:ext>
            </a:extLst>
          </p:cNvPr>
          <p:cNvSpPr txBox="1"/>
          <p:nvPr/>
        </p:nvSpPr>
        <p:spPr>
          <a:xfrm>
            <a:off x="8325917" y="6642556"/>
            <a:ext cx="3356587" cy="21544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13" tooltip="https://www.pngall.com/tap-png/download/44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1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5B400357-4CC9-439C-4ED4-A3244426B9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273899" y="2099710"/>
            <a:ext cx="1431191" cy="1511338"/>
          </a:xfrm>
          <a:prstGeom prst="rect">
            <a:avLst/>
          </a:prstGeom>
          <a:ln w="57150">
            <a:solidFill>
              <a:srgbClr val="F46779"/>
            </a:solidFill>
          </a:ln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4F348F7-5729-8D2E-98DB-0DE14616733D}"/>
              </a:ext>
            </a:extLst>
          </p:cNvPr>
          <p:cNvSpPr txBox="1"/>
          <p:nvPr/>
        </p:nvSpPr>
        <p:spPr>
          <a:xfrm>
            <a:off x="7964177" y="6444777"/>
            <a:ext cx="3873968" cy="215444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16" tooltip="https://according-to-e.blogspot.com/2011/04/sit-on-i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1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4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initial sounds.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Blend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sounds together.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word.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A51534-B885-D14E-7582-D7BCDB16F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7028" y="3474345"/>
            <a:ext cx="2017377" cy="20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1626257" cy="1626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FD7F285-BB32-19F3-002C-B2F617EE2B67}"/>
              </a:ext>
            </a:extLst>
          </p:cNvPr>
          <p:cNvGrpSpPr/>
          <p:nvPr/>
        </p:nvGrpSpPr>
        <p:grpSpPr>
          <a:xfrm>
            <a:off x="686064" y="2664792"/>
            <a:ext cx="3180549" cy="3328882"/>
            <a:chOff x="686064" y="2664792"/>
            <a:chExt cx="3180549" cy="332888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C173196-B71A-7E09-CAFF-8BB4C36B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86064" y="2813125"/>
              <a:ext cx="3180549" cy="3180549"/>
            </a:xfrm>
            <a:prstGeom prst="rect">
              <a:avLst/>
            </a:prstGeom>
          </p:spPr>
        </p:pic>
        <p:pic>
          <p:nvPicPr>
            <p:cNvPr id="22" name="Picture 23" descr="Icon&#10;&#10;Description automatically generated">
              <a:extLst>
                <a:ext uri="{FF2B5EF4-FFF2-40B4-BE49-F238E27FC236}">
                  <a16:creationId xmlns:a16="http://schemas.microsoft.com/office/drawing/2014/main" id="{68897188-7E71-3B7B-6D0D-CDFDF74D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4079" b="70022"/>
            <a:stretch/>
          </p:blipFill>
          <p:spPr>
            <a:xfrm flipH="1">
              <a:off x="2902392" y="2664792"/>
              <a:ext cx="865641" cy="95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670195-24D3-51FE-0061-D9C259CFB9C5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CC7CF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FCC7CF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FCC7C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519105"/>
            <a:ext cx="1088290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 practise blending sounds together to read words.</a:t>
            </a: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First, let’s revise some of our sounds.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13DC27-EC54-938A-BB6C-55B65D6BF525}"/>
              </a:ext>
            </a:extLst>
          </p:cNvPr>
          <p:cNvSpPr txBox="1"/>
          <p:nvPr/>
        </p:nvSpPr>
        <p:spPr>
          <a:xfrm>
            <a:off x="5389334" y="2660512"/>
            <a:ext cx="2177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latin typeface="Sassoon Primary" pitchFamily="50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AD0B42-67C7-EB6E-5E5E-3734C3D3AE98}"/>
              </a:ext>
            </a:extLst>
          </p:cNvPr>
          <p:cNvSpPr txBox="1"/>
          <p:nvPr/>
        </p:nvSpPr>
        <p:spPr>
          <a:xfrm>
            <a:off x="4610097" y="2769840"/>
            <a:ext cx="217764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9000" dirty="0">
                <a:latin typeface="Sassoon Primary" pitchFamily="50" charset="0"/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775518-CD97-E7BE-6D0D-5EFBF3CA90B8}"/>
              </a:ext>
            </a:extLst>
          </p:cNvPr>
          <p:cNvSpPr txBox="1"/>
          <p:nvPr/>
        </p:nvSpPr>
        <p:spPr>
          <a:xfrm>
            <a:off x="4841214" y="2699000"/>
            <a:ext cx="217764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9000" dirty="0">
                <a:latin typeface="Sassoon Primary" pitchFamily="50" charset="0"/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278EFC-22DC-C9F4-898F-639E74880EE4}"/>
              </a:ext>
            </a:extLst>
          </p:cNvPr>
          <p:cNvSpPr txBox="1"/>
          <p:nvPr/>
        </p:nvSpPr>
        <p:spPr>
          <a:xfrm>
            <a:off x="4732583" y="2561796"/>
            <a:ext cx="217764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9000" dirty="0">
                <a:latin typeface="Sassoon Primary" pitchFamily="50" charset="0"/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4F69E4-DE86-FFC9-DA25-C77EB30D608D}"/>
              </a:ext>
            </a:extLst>
          </p:cNvPr>
          <p:cNvSpPr txBox="1"/>
          <p:nvPr/>
        </p:nvSpPr>
        <p:spPr>
          <a:xfrm>
            <a:off x="5015534" y="2643468"/>
            <a:ext cx="217764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9000" dirty="0">
                <a:latin typeface="Sassoon Primary" pitchFamily="50" charset="0"/>
              </a:rPr>
              <a:t>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427C41-8206-3212-71E6-F0FAEDD809A8}"/>
              </a:ext>
            </a:extLst>
          </p:cNvPr>
          <p:cNvSpPr txBox="1"/>
          <p:nvPr/>
        </p:nvSpPr>
        <p:spPr>
          <a:xfrm>
            <a:off x="4888477" y="2769840"/>
            <a:ext cx="217764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9000" dirty="0">
                <a:latin typeface="Sassoon Primary" pitchFamily="50" charset="0"/>
              </a:rPr>
              <a:t>a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E2DAD03-891B-C2D6-0850-24C47AF2D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6604" y="3423355"/>
            <a:ext cx="2105708" cy="2105708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4C89DBC-10B9-0552-E73D-09631B5725D8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FE4DBF-716A-106C-4F46-757B4C8E302A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11EAD1-7334-2D5D-7014-898666D8ED1F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7E5AC3-8E85-FB6C-1699-384F2D80042A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C27245-7E84-AF9C-34D7-A589F0BCDEEE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731A9A-768A-2D3D-3626-027F78FEEA16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D027FBE-1749-D310-7455-7FA66B070ACC}"/>
              </a:ext>
            </a:extLst>
          </p:cNvPr>
          <p:cNvSpPr/>
          <p:nvPr/>
        </p:nvSpPr>
        <p:spPr>
          <a:xfrm>
            <a:off x="1578097" y="3388589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152FE1-2B79-D32F-014A-13A36F71CBF3}"/>
              </a:ext>
            </a:extLst>
          </p:cNvPr>
          <p:cNvSpPr txBox="1"/>
          <p:nvPr/>
        </p:nvSpPr>
        <p:spPr>
          <a:xfrm>
            <a:off x="1482233" y="3759656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 </a:t>
            </a:r>
            <a:r>
              <a:rPr lang="en-GB" sz="1200" dirty="0">
                <a:latin typeface="Century Gothic" panose="020B0502020202020204" pitchFamily="34" charset="0"/>
              </a:rPr>
              <a:t>to show sounds.</a:t>
            </a:r>
          </a:p>
        </p:txBody>
      </p: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14FD6CB-2EB5-26A3-7B9D-A7C8FF36FA61}"/>
              </a:ext>
            </a:extLst>
          </p:cNvPr>
          <p:cNvSpPr/>
          <p:nvPr/>
        </p:nvSpPr>
        <p:spPr>
          <a:xfrm>
            <a:off x="2855295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1C7818F6-A6DF-D533-B0C3-DE048723DB02}"/>
              </a:ext>
            </a:extLst>
          </p:cNvPr>
          <p:cNvSpPr/>
          <p:nvPr/>
        </p:nvSpPr>
        <p:spPr>
          <a:xfrm>
            <a:off x="8473097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AE3ED50-B124-364A-77C5-EE8D9D4F1D50}"/>
              </a:ext>
            </a:extLst>
          </p:cNvPr>
          <p:cNvSpPr/>
          <p:nvPr/>
        </p:nvSpPr>
        <p:spPr>
          <a:xfrm>
            <a:off x="5632416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F168B3-E16C-E2E9-BCEA-4085B28A0EFC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4A93C-7F31-4262-9056-B3DF5E94AE08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Now, 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69896"/>
                  </p:ext>
                </p:extLst>
              </p:nvPr>
            </p:nvGraphicFramePr>
            <p:xfrm>
              <a:off x="2184067" y="4487079"/>
              <a:ext cx="1831565" cy="152788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565" cy="1527887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46170" ay="4292823" az="565943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009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067" y="4487079"/>
                <a:ext cx="1831565" cy="1527887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88F916D-A760-3F2A-C19D-68F22E792B6A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31CE5-FC1A-0E7F-F1B4-097C277C21E1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4544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Click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529165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4235726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5921221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62ACC767-0B8B-09E4-159D-6BEFBE981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2980" y="2395550"/>
            <a:ext cx="2339165" cy="247015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54AEC8-E970-B58B-D586-759791F093B5}"/>
              </a:ext>
            </a:extLst>
          </p:cNvPr>
          <p:cNvSpPr txBox="1"/>
          <p:nvPr/>
        </p:nvSpPr>
        <p:spPr>
          <a:xfrm>
            <a:off x="8056042" y="6640204"/>
            <a:ext cx="4762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s://according-to-e.blogspot.com/2011/04/sit-on-i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5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Say each sound when the arrow lights </a:t>
            </a:r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up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614FD6CB-2EB5-26A3-7B9D-A7C8FF36FA61}"/>
              </a:ext>
            </a:extLst>
          </p:cNvPr>
          <p:cNvSpPr/>
          <p:nvPr/>
        </p:nvSpPr>
        <p:spPr>
          <a:xfrm>
            <a:off x="2855295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1C7818F6-A6DF-D533-B0C3-DE048723DB02}"/>
              </a:ext>
            </a:extLst>
          </p:cNvPr>
          <p:cNvSpPr/>
          <p:nvPr/>
        </p:nvSpPr>
        <p:spPr>
          <a:xfrm>
            <a:off x="8473097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Up 29">
            <a:extLst>
              <a:ext uri="{FF2B5EF4-FFF2-40B4-BE49-F238E27FC236}">
                <a16:creationId xmlns:a16="http://schemas.microsoft.com/office/drawing/2014/main" id="{EAE3ED50-B124-364A-77C5-EE8D9D4F1D50}"/>
              </a:ext>
            </a:extLst>
          </p:cNvPr>
          <p:cNvSpPr/>
          <p:nvPr/>
        </p:nvSpPr>
        <p:spPr>
          <a:xfrm>
            <a:off x="5632416" y="4634307"/>
            <a:ext cx="730386" cy="1241380"/>
          </a:xfrm>
          <a:prstGeom prst="upArrow">
            <a:avLst/>
          </a:prstGeom>
          <a:solidFill>
            <a:srgbClr val="FCC7C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2F168B3-E16C-E2E9-BCEA-4085B28A0EFC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44A93C-7F31-4262-9056-B3DF5E94AE08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Now, blend 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with the dinosaur as it moves along.</a:t>
            </a:r>
            <a:endParaRPr lang="en-GB" sz="24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415861" y="2107242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5150029" y="2107241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7908081" y="213090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6840037"/>
                  </p:ext>
                </p:extLst>
              </p:nvPr>
            </p:nvGraphicFramePr>
            <p:xfrm>
              <a:off x="2184067" y="4487079"/>
              <a:ext cx="1831564" cy="1527886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31564" cy="1527886"/>
                    </a:xfrm>
                    <a:prstGeom prst="rect">
                      <a:avLst/>
                    </a:prstGeom>
                  </am3d:spPr>
                  <am3d:camera>
                    <am3d:pos x="0" y="0" z="627503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68455" d="1000000"/>
                    <am3d:preTrans dx="10" dy="-13860684" dz="-450519"/>
                    <am3d:scale>
                      <am3d:sx n="1000000" d="1000000"/>
                      <am3d:sy n="1000000" d="1000000"/>
                      <am3d:sz n="1000000" d="1000000"/>
                    </am3d:scale>
                    <am3d:rot ax="5646173" ay="4292825" az="565943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0096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Dinosaur Pink">
                <a:extLst>
                  <a:ext uri="{FF2B5EF4-FFF2-40B4-BE49-F238E27FC236}">
                    <a16:creationId xmlns:a16="http://schemas.microsoft.com/office/drawing/2014/main" id="{E9F9C3A6-DCD1-8FC2-B628-50470EE694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4067" y="4487079"/>
                <a:ext cx="1831564" cy="1527886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B88F916D-A760-3F2A-C19D-68F22E792B6A}"/>
              </a:ext>
            </a:extLst>
          </p:cNvPr>
          <p:cNvSpPr/>
          <p:nvPr/>
        </p:nvSpPr>
        <p:spPr>
          <a:xfrm>
            <a:off x="623947" y="2660791"/>
            <a:ext cx="1232086" cy="1155467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431CE5-FC1A-0E7F-F1B4-097C277C21E1}"/>
              </a:ext>
            </a:extLst>
          </p:cNvPr>
          <p:cNvSpPr txBox="1"/>
          <p:nvPr/>
        </p:nvSpPr>
        <p:spPr>
          <a:xfrm>
            <a:off x="528083" y="3031858"/>
            <a:ext cx="1423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Click</a:t>
            </a:r>
            <a:r>
              <a:rPr lang="en-GB" sz="1200" dirty="0">
                <a:latin typeface="Century Gothic" panose="020B0502020202020204" pitchFamily="34" charset="0"/>
              </a:rPr>
              <a:t> when ready.</a:t>
            </a:r>
            <a:endParaRPr lang="en-GB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54544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Task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  <a:t>Click to reveal the word!</a:t>
            </a:r>
          </a:p>
          <a:p>
            <a:pPr rtl="0" fontAlgn="base"/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B5D8FD-B57F-E7E1-6774-70E8870AD1ED}"/>
              </a:ext>
            </a:extLst>
          </p:cNvPr>
          <p:cNvSpPr txBox="1"/>
          <p:nvPr/>
        </p:nvSpPr>
        <p:spPr>
          <a:xfrm>
            <a:off x="2529165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64824-2EBE-AD02-43C4-B2A92B5A554F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BB6E32-F080-6067-E270-362581D68AE9}"/>
              </a:ext>
            </a:extLst>
          </p:cNvPr>
          <p:cNvSpPr txBox="1"/>
          <p:nvPr/>
        </p:nvSpPr>
        <p:spPr>
          <a:xfrm>
            <a:off x="4235726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14CE71-6F9E-50DB-6622-2B740C990F25}"/>
              </a:ext>
            </a:extLst>
          </p:cNvPr>
          <p:cNvSpPr txBox="1"/>
          <p:nvPr/>
        </p:nvSpPr>
        <p:spPr>
          <a:xfrm>
            <a:off x="5921221" y="2467059"/>
            <a:ext cx="1669978" cy="2400657"/>
          </a:xfrm>
          <a:prstGeom prst="rect">
            <a:avLst/>
          </a:prstGeom>
          <a:noFill/>
          <a:ln w="57150">
            <a:solidFill>
              <a:srgbClr val="F46779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0" dirty="0">
                <a:latin typeface="Sassoon Primary" pitchFamily="50" charset="0"/>
              </a:rPr>
              <a:t>p</a:t>
            </a:r>
          </a:p>
        </p:txBody>
      </p:sp>
      <p:pic>
        <p:nvPicPr>
          <p:cNvPr id="33" name="Picture 32" descr="A picture containing cup, tableware&#10;&#10;Description automatically generated">
            <a:extLst>
              <a:ext uri="{FF2B5EF4-FFF2-40B4-BE49-F238E27FC236}">
                <a16:creationId xmlns:a16="http://schemas.microsoft.com/office/drawing/2014/main" id="{7FE9679D-DDE5-2EDB-7F11-255066547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91769" y="2350102"/>
            <a:ext cx="1669978" cy="229622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CA0846E-9A9B-6162-0D00-6AD81078E873}"/>
              </a:ext>
            </a:extLst>
          </p:cNvPr>
          <p:cNvSpPr txBox="1"/>
          <p:nvPr/>
        </p:nvSpPr>
        <p:spPr>
          <a:xfrm>
            <a:off x="8369819" y="6619680"/>
            <a:ext cx="33126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4" tooltip="https://www.pngall.com/tap-png/download/444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latin typeface="Century Gothic" panose="020B0502020202020204" pitchFamily="34" charset="0"/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Red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Slides to identify, blend and read words using phonemes.</ResourceDescription>
    <Resourcetype xmlns="b4888e16-e659-4862-bf1f-47ce16bd783b">Interactive Resource</Resource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7DA118-6583-4F94-BB00-C62FA76C8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666A10-6D0C-41F6-8FAA-A8A371559A8B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0e5d574d-2439-459d-83f9-e7b36e52a1ee"/>
    <ds:schemaRef ds:uri="http://purl.org/dc/dcmitype/"/>
    <ds:schemaRef ds:uri="http://schemas.microsoft.com/office/2006/metadata/properties"/>
    <ds:schemaRef ds:uri="http://schemas.microsoft.com/office/2006/documentManagement/types"/>
    <ds:schemaRef ds:uri="b4888e16-e659-4862-bf1f-47ce16bd783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705</Words>
  <Application>Microsoft Office PowerPoint</Application>
  <PresentationFormat>Widescreen</PresentationFormat>
  <Paragraphs>166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Century Gothic</vt:lpstr>
      <vt:lpstr>Arial</vt:lpstr>
      <vt:lpstr>Calibri</vt:lpstr>
      <vt:lpstr>Calibri Light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Active Literacy</dc:subject>
  <dc:creator>Mrs Chand</dc:creator>
  <cp:lastModifiedBy>Mrs Lynch</cp:lastModifiedBy>
  <cp:revision>22</cp:revision>
  <dcterms:created xsi:type="dcterms:W3CDTF">2023-04-18T10:06:36Z</dcterms:created>
  <dcterms:modified xsi:type="dcterms:W3CDTF">2023-09-20T07:51:15Z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