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2"/>
  </p:notesMasterIdLst>
  <p:sldIdLst>
    <p:sldId id="257" r:id="rId5"/>
    <p:sldId id="259" r:id="rId6"/>
    <p:sldId id="260" r:id="rId7"/>
    <p:sldId id="261" r:id="rId8"/>
    <p:sldId id="262" r:id="rId9"/>
    <p:sldId id="263" r:id="rId10"/>
    <p:sldId id="265" r:id="rId11"/>
    <p:sldId id="264" r:id="rId12"/>
    <p:sldId id="271" r:id="rId13"/>
    <p:sldId id="272" r:id="rId14"/>
    <p:sldId id="266" r:id="rId15"/>
    <p:sldId id="273" r:id="rId16"/>
    <p:sldId id="258" r:id="rId17"/>
    <p:sldId id="274" r:id="rId18"/>
    <p:sldId id="267" r:id="rId19"/>
    <p:sldId id="270" r:id="rId20"/>
    <p:sldId id="269" r:id="rId21"/>
  </p:sldIdLst>
  <p:sldSz cx="12192000" cy="6858000"/>
  <p:notesSz cx="6669088"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3BB228-30A1-471F-B1DC-C48A17AAC0AF}" v="2" dt="2024-06-11T10:00:20.330"/>
    <p1510:client id="{CA481E54-44EE-4C86-8D43-17EEE3FF5371}" v="1" dt="2024-06-11T12:03:19.580"/>
    <p1510:client id="{E73600FC-ADA1-4B9E-B1EB-2290E875E6FE}" v="6" dt="2024-06-11T13:49:05.33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87" autoAdjust="0"/>
    <p:restoredTop sz="94660"/>
  </p:normalViewPr>
  <p:slideViewPr>
    <p:cSldViewPr snapToGrid="0">
      <p:cViewPr varScale="1">
        <p:scale>
          <a:sx n="71" d="100"/>
          <a:sy n="71" d="100"/>
        </p:scale>
        <p:origin x="858"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r Innes" userId="S::nlinnesj@glow.sch.uk::f9894339-e73b-44b4-893d-ec2e95b0af3b" providerId="AD" clId="Web-{0719542A-66DE-4DFC-B428-5ABF97B23875}"/>
    <pc:docChg chg="modSld">
      <pc:chgData name="Mr Innes" userId="S::nlinnesj@glow.sch.uk::f9894339-e73b-44b4-893d-ec2e95b0af3b" providerId="AD" clId="Web-{0719542A-66DE-4DFC-B428-5ABF97B23875}" dt="2024-06-10T09:01:41.978" v="49" actId="20577"/>
      <pc:docMkLst>
        <pc:docMk/>
      </pc:docMkLst>
      <pc:sldChg chg="modSp">
        <pc:chgData name="Mr Innes" userId="S::nlinnesj@glow.sch.uk::f9894339-e73b-44b4-893d-ec2e95b0af3b" providerId="AD" clId="Web-{0719542A-66DE-4DFC-B428-5ABF97B23875}" dt="2024-06-10T09:01:41.978" v="49" actId="20577"/>
        <pc:sldMkLst>
          <pc:docMk/>
          <pc:sldMk cId="18364940" sldId="271"/>
        </pc:sldMkLst>
        <pc:spChg chg="mod">
          <ac:chgData name="Mr Innes" userId="S::nlinnesj@glow.sch.uk::f9894339-e73b-44b4-893d-ec2e95b0af3b" providerId="AD" clId="Web-{0719542A-66DE-4DFC-B428-5ABF97B23875}" dt="2024-06-10T09:01:41.978" v="49" actId="20577"/>
          <ac:spMkLst>
            <pc:docMk/>
            <pc:sldMk cId="18364940" sldId="271"/>
            <ac:spMk id="3" creationId="{00000000-0000-0000-0000-000000000000}"/>
          </ac:spMkLst>
        </pc:spChg>
      </pc:sldChg>
    </pc:docChg>
  </pc:docChgLst>
  <pc:docChgLst>
    <pc:chgData name="Mr Innes" userId="S::nlinnesj@glow.sch.uk::f9894339-e73b-44b4-893d-ec2e95b0af3b" providerId="AD" clId="Web-{E73600FC-ADA1-4B9E-B1EB-2290E875E6FE}"/>
    <pc:docChg chg="modSld">
      <pc:chgData name="Mr Innes" userId="S::nlinnesj@glow.sch.uk::f9894339-e73b-44b4-893d-ec2e95b0af3b" providerId="AD" clId="Web-{E73600FC-ADA1-4B9E-B1EB-2290E875E6FE}" dt="2024-06-11T13:49:05.331" v="2" actId="20577"/>
      <pc:docMkLst>
        <pc:docMk/>
      </pc:docMkLst>
      <pc:sldChg chg="modSp">
        <pc:chgData name="Mr Innes" userId="S::nlinnesj@glow.sch.uk::f9894339-e73b-44b4-893d-ec2e95b0af3b" providerId="AD" clId="Web-{E73600FC-ADA1-4B9E-B1EB-2290E875E6FE}" dt="2024-06-11T13:49:05.331" v="2" actId="20577"/>
        <pc:sldMkLst>
          <pc:docMk/>
          <pc:sldMk cId="1003192301" sldId="261"/>
        </pc:sldMkLst>
        <pc:spChg chg="mod">
          <ac:chgData name="Mr Innes" userId="S::nlinnesj@glow.sch.uk::f9894339-e73b-44b4-893d-ec2e95b0af3b" providerId="AD" clId="Web-{E73600FC-ADA1-4B9E-B1EB-2290E875E6FE}" dt="2024-06-11T13:49:05.331" v="2" actId="20577"/>
          <ac:spMkLst>
            <pc:docMk/>
            <pc:sldMk cId="1003192301" sldId="261"/>
            <ac:spMk id="10" creationId="{00000000-0000-0000-0000-000000000000}"/>
          </ac:spMkLst>
        </pc:spChg>
      </pc:sldChg>
    </pc:docChg>
  </pc:docChgLst>
  <pc:docChgLst>
    <pc:chgData name="Mr Wilson" userId="S::nlwilsonm2@glow.sch.uk::6711306c-4ac2-4f52-82e8-c6269581bdfa" providerId="AD" clId="Web-{3774232C-7175-4DC7-8B31-BB68700823DC}"/>
    <pc:docChg chg="modSld">
      <pc:chgData name="Mr Wilson" userId="S::nlwilsonm2@glow.sch.uk::6711306c-4ac2-4f52-82e8-c6269581bdfa" providerId="AD" clId="Web-{3774232C-7175-4DC7-8B31-BB68700823DC}" dt="2024-06-03T15:46:06.356" v="6" actId="20577"/>
      <pc:docMkLst>
        <pc:docMk/>
      </pc:docMkLst>
      <pc:sldChg chg="modSp">
        <pc:chgData name="Mr Wilson" userId="S::nlwilsonm2@glow.sch.uk::6711306c-4ac2-4f52-82e8-c6269581bdfa" providerId="AD" clId="Web-{3774232C-7175-4DC7-8B31-BB68700823DC}" dt="2024-06-03T15:46:06.356" v="6" actId="20577"/>
        <pc:sldMkLst>
          <pc:docMk/>
          <pc:sldMk cId="924855711" sldId="263"/>
        </pc:sldMkLst>
        <pc:spChg chg="mod">
          <ac:chgData name="Mr Wilson" userId="S::nlwilsonm2@glow.sch.uk::6711306c-4ac2-4f52-82e8-c6269581bdfa" providerId="AD" clId="Web-{3774232C-7175-4DC7-8B31-BB68700823DC}" dt="2024-06-03T15:46:06.356" v="6" actId="20577"/>
          <ac:spMkLst>
            <pc:docMk/>
            <pc:sldMk cId="924855711" sldId="263"/>
            <ac:spMk id="3" creationId="{00000000-0000-0000-0000-000000000000}"/>
          </ac:spMkLst>
        </pc:spChg>
      </pc:sldChg>
    </pc:docChg>
  </pc:docChgLst>
  <pc:docChgLst>
    <pc:chgData name="Mrs Torley" userId="dacb8350-e4f4-422b-9869-0275e044d2ac" providerId="ADAL" clId="{023BB228-30A1-471F-B1DC-C48A17AAC0AF}"/>
    <pc:docChg chg="modSld">
      <pc:chgData name="Mrs Torley" userId="dacb8350-e4f4-422b-9869-0275e044d2ac" providerId="ADAL" clId="{023BB228-30A1-471F-B1DC-C48A17AAC0AF}" dt="2024-06-11T10:00:23.766" v="2" actId="1076"/>
      <pc:docMkLst>
        <pc:docMk/>
      </pc:docMkLst>
      <pc:sldChg chg="addSp delSp modSp mod">
        <pc:chgData name="Mrs Torley" userId="dacb8350-e4f4-422b-9869-0275e044d2ac" providerId="ADAL" clId="{023BB228-30A1-471F-B1DC-C48A17AAC0AF}" dt="2024-06-11T10:00:23.766" v="2" actId="1076"/>
        <pc:sldMkLst>
          <pc:docMk/>
          <pc:sldMk cId="1958502762" sldId="265"/>
        </pc:sldMkLst>
        <pc:picChg chg="add mod">
          <ac:chgData name="Mrs Torley" userId="dacb8350-e4f4-422b-9869-0275e044d2ac" providerId="ADAL" clId="{023BB228-30A1-471F-B1DC-C48A17AAC0AF}" dt="2024-06-11T10:00:23.766" v="2" actId="1076"/>
          <ac:picMkLst>
            <pc:docMk/>
            <pc:sldMk cId="1958502762" sldId="265"/>
            <ac:picMk id="3" creationId="{A0E84CB7-8AA2-E0C9-9EFB-EFF231573778}"/>
          </ac:picMkLst>
        </pc:picChg>
        <pc:picChg chg="del">
          <ac:chgData name="Mrs Torley" userId="dacb8350-e4f4-422b-9869-0275e044d2ac" providerId="ADAL" clId="{023BB228-30A1-471F-B1DC-C48A17AAC0AF}" dt="2024-06-11T09:59:48.033" v="0" actId="478"/>
          <ac:picMkLst>
            <pc:docMk/>
            <pc:sldMk cId="1958502762" sldId="265"/>
            <ac:picMk id="1026" creationId="{375C37C9-EBAC-A6C7-E0BD-41928A050A14}"/>
          </ac:picMkLst>
        </pc:picChg>
      </pc:sldChg>
    </pc:docChg>
  </pc:docChgLst>
  <pc:docChgLst>
    <pc:chgData name="Mr Innes" userId="f9894339-e73b-44b4-893d-ec2e95b0af3b" providerId="ADAL" clId="{CD816698-6431-47CC-A80F-AD54E2F98A94}"/>
    <pc:docChg chg="custSel modSld">
      <pc:chgData name="Mr Innes" userId="f9894339-e73b-44b4-893d-ec2e95b0af3b" providerId="ADAL" clId="{CD816698-6431-47CC-A80F-AD54E2F98A94}" dt="2024-06-03T14:39:50.841" v="226" actId="20577"/>
      <pc:docMkLst>
        <pc:docMk/>
      </pc:docMkLst>
      <pc:sldChg chg="modSp mod">
        <pc:chgData name="Mr Innes" userId="f9894339-e73b-44b4-893d-ec2e95b0af3b" providerId="ADAL" clId="{CD816698-6431-47CC-A80F-AD54E2F98A94}" dt="2024-06-03T14:36:15.479" v="105" actId="20577"/>
        <pc:sldMkLst>
          <pc:docMk/>
          <pc:sldMk cId="1640870391" sldId="257"/>
        </pc:sldMkLst>
        <pc:spChg chg="mod">
          <ac:chgData name="Mr Innes" userId="f9894339-e73b-44b4-893d-ec2e95b0af3b" providerId="ADAL" clId="{CD816698-6431-47CC-A80F-AD54E2F98A94}" dt="2024-06-03T14:36:15.479" v="105" actId="20577"/>
          <ac:spMkLst>
            <pc:docMk/>
            <pc:sldMk cId="1640870391" sldId="257"/>
            <ac:spMk id="5" creationId="{00000000-0000-0000-0000-000000000000}"/>
          </ac:spMkLst>
        </pc:spChg>
      </pc:sldChg>
      <pc:sldChg chg="addSp modSp mod">
        <pc:chgData name="Mr Innes" userId="f9894339-e73b-44b4-893d-ec2e95b0af3b" providerId="ADAL" clId="{CD816698-6431-47CC-A80F-AD54E2F98A94}" dt="2024-06-03T14:32:50.844" v="102" actId="20577"/>
        <pc:sldMkLst>
          <pc:docMk/>
          <pc:sldMk cId="2543507260" sldId="260"/>
        </pc:sldMkLst>
        <pc:spChg chg="add mod">
          <ac:chgData name="Mr Innes" userId="f9894339-e73b-44b4-893d-ec2e95b0af3b" providerId="ADAL" clId="{CD816698-6431-47CC-A80F-AD54E2F98A94}" dt="2024-06-03T14:32:50.844" v="102" actId="20577"/>
          <ac:spMkLst>
            <pc:docMk/>
            <pc:sldMk cId="2543507260" sldId="260"/>
            <ac:spMk id="7" creationId="{92E0F23C-0C23-DC43-B819-73AEFB29A52D}"/>
          </ac:spMkLst>
        </pc:spChg>
        <pc:spChg chg="mod">
          <ac:chgData name="Mr Innes" userId="f9894339-e73b-44b4-893d-ec2e95b0af3b" providerId="ADAL" clId="{CD816698-6431-47CC-A80F-AD54E2F98A94}" dt="2024-06-03T14:32:03.706" v="30" actId="1076"/>
          <ac:spMkLst>
            <pc:docMk/>
            <pc:sldMk cId="2543507260" sldId="260"/>
            <ac:spMk id="8" creationId="{00000000-0000-0000-0000-000000000000}"/>
          </ac:spMkLst>
        </pc:spChg>
        <pc:spChg chg="mod">
          <ac:chgData name="Mr Innes" userId="f9894339-e73b-44b4-893d-ec2e95b0af3b" providerId="ADAL" clId="{CD816698-6431-47CC-A80F-AD54E2F98A94}" dt="2024-06-03T14:32:22.143" v="34" actId="1076"/>
          <ac:spMkLst>
            <pc:docMk/>
            <pc:sldMk cId="2543507260" sldId="260"/>
            <ac:spMk id="9" creationId="{00000000-0000-0000-0000-000000000000}"/>
          </ac:spMkLst>
        </pc:spChg>
        <pc:spChg chg="mod">
          <ac:chgData name="Mr Innes" userId="f9894339-e73b-44b4-893d-ec2e95b0af3b" providerId="ADAL" clId="{CD816698-6431-47CC-A80F-AD54E2F98A94}" dt="2024-06-03T14:32:25.955" v="35" actId="1076"/>
          <ac:spMkLst>
            <pc:docMk/>
            <pc:sldMk cId="2543507260" sldId="260"/>
            <ac:spMk id="10" creationId="{00000000-0000-0000-0000-000000000000}"/>
          </ac:spMkLst>
        </pc:spChg>
        <pc:picChg chg="add mod">
          <ac:chgData name="Mr Innes" userId="f9894339-e73b-44b4-893d-ec2e95b0af3b" providerId="ADAL" clId="{CD816698-6431-47CC-A80F-AD54E2F98A94}" dt="2024-06-03T14:32:17.049" v="33" actId="1076"/>
          <ac:picMkLst>
            <pc:docMk/>
            <pc:sldMk cId="2543507260" sldId="260"/>
            <ac:picMk id="3" creationId="{DED0B5C4-9CCD-3A01-84CE-1ED3BF5944D6}"/>
          </ac:picMkLst>
        </pc:picChg>
        <pc:picChg chg="mod">
          <ac:chgData name="Mr Innes" userId="f9894339-e73b-44b4-893d-ec2e95b0af3b" providerId="ADAL" clId="{CD816698-6431-47CC-A80F-AD54E2F98A94}" dt="2024-06-03T14:32:00.296" v="29" actId="1076"/>
          <ac:picMkLst>
            <pc:docMk/>
            <pc:sldMk cId="2543507260" sldId="260"/>
            <ac:picMk id="4" creationId="{00000000-0000-0000-0000-000000000000}"/>
          </ac:picMkLst>
        </pc:picChg>
        <pc:picChg chg="mod">
          <ac:chgData name="Mr Innes" userId="f9894339-e73b-44b4-893d-ec2e95b0af3b" providerId="ADAL" clId="{CD816698-6431-47CC-A80F-AD54E2F98A94}" dt="2024-06-03T14:32:11.962" v="32" actId="1076"/>
          <ac:picMkLst>
            <pc:docMk/>
            <pc:sldMk cId="2543507260" sldId="260"/>
            <ac:picMk id="5" creationId="{00000000-0000-0000-0000-000000000000}"/>
          </ac:picMkLst>
        </pc:picChg>
        <pc:picChg chg="mod">
          <ac:chgData name="Mr Innes" userId="f9894339-e73b-44b4-893d-ec2e95b0af3b" providerId="ADAL" clId="{CD816698-6431-47CC-A80F-AD54E2F98A94}" dt="2024-06-03T14:32:08.267" v="31" actId="1076"/>
          <ac:picMkLst>
            <pc:docMk/>
            <pc:sldMk cId="2543507260" sldId="260"/>
            <ac:picMk id="6" creationId="{00000000-0000-0000-0000-000000000000}"/>
          </ac:picMkLst>
        </pc:picChg>
      </pc:sldChg>
      <pc:sldChg chg="modSp mod">
        <pc:chgData name="Mr Innes" userId="f9894339-e73b-44b4-893d-ec2e95b0af3b" providerId="ADAL" clId="{CD816698-6431-47CC-A80F-AD54E2F98A94}" dt="2024-06-03T14:37:09.531" v="166" actId="20577"/>
        <pc:sldMkLst>
          <pc:docMk/>
          <pc:sldMk cId="924855711" sldId="263"/>
        </pc:sldMkLst>
        <pc:spChg chg="mod">
          <ac:chgData name="Mr Innes" userId="f9894339-e73b-44b4-893d-ec2e95b0af3b" providerId="ADAL" clId="{CD816698-6431-47CC-A80F-AD54E2F98A94}" dt="2024-06-03T14:37:09.531" v="166" actId="20577"/>
          <ac:spMkLst>
            <pc:docMk/>
            <pc:sldMk cId="924855711" sldId="263"/>
            <ac:spMk id="3" creationId="{00000000-0000-0000-0000-000000000000}"/>
          </ac:spMkLst>
        </pc:spChg>
      </pc:sldChg>
      <pc:sldChg chg="addSp delSp modSp mod">
        <pc:chgData name="Mr Innes" userId="f9894339-e73b-44b4-893d-ec2e95b0af3b" providerId="ADAL" clId="{CD816698-6431-47CC-A80F-AD54E2F98A94}" dt="2024-06-03T14:37:58.542" v="184" actId="1076"/>
        <pc:sldMkLst>
          <pc:docMk/>
          <pc:sldMk cId="3835056906" sldId="266"/>
        </pc:sldMkLst>
        <pc:spChg chg="mod">
          <ac:chgData name="Mr Innes" userId="f9894339-e73b-44b4-893d-ec2e95b0af3b" providerId="ADAL" clId="{CD816698-6431-47CC-A80F-AD54E2F98A94}" dt="2024-06-03T14:37:39.416" v="179" actId="20577"/>
          <ac:spMkLst>
            <pc:docMk/>
            <pc:sldMk cId="3835056906" sldId="266"/>
            <ac:spMk id="3" creationId="{00000000-0000-0000-0000-000000000000}"/>
          </ac:spMkLst>
        </pc:spChg>
        <pc:picChg chg="add mod">
          <ac:chgData name="Mr Innes" userId="f9894339-e73b-44b4-893d-ec2e95b0af3b" providerId="ADAL" clId="{CD816698-6431-47CC-A80F-AD54E2F98A94}" dt="2024-06-03T14:37:58.542" v="184" actId="1076"/>
          <ac:picMkLst>
            <pc:docMk/>
            <pc:sldMk cId="3835056906" sldId="266"/>
            <ac:picMk id="4" creationId="{42B900CD-2709-FD64-6D3A-E59D31ED68CF}"/>
          </ac:picMkLst>
        </pc:picChg>
        <pc:picChg chg="del">
          <ac:chgData name="Mr Innes" userId="f9894339-e73b-44b4-893d-ec2e95b0af3b" providerId="ADAL" clId="{CD816698-6431-47CC-A80F-AD54E2F98A94}" dt="2024-06-03T14:37:42.227" v="180" actId="478"/>
          <ac:picMkLst>
            <pc:docMk/>
            <pc:sldMk cId="3835056906" sldId="266"/>
            <ac:picMk id="6" creationId="{00000000-0000-0000-0000-000000000000}"/>
          </ac:picMkLst>
        </pc:picChg>
      </pc:sldChg>
      <pc:sldChg chg="modSp mod">
        <pc:chgData name="Mr Innes" userId="f9894339-e73b-44b4-893d-ec2e95b0af3b" providerId="ADAL" clId="{CD816698-6431-47CC-A80F-AD54E2F98A94}" dt="2024-06-03T14:39:50.841" v="226" actId="20577"/>
        <pc:sldMkLst>
          <pc:docMk/>
          <pc:sldMk cId="2378179040" sldId="269"/>
        </pc:sldMkLst>
        <pc:spChg chg="mod">
          <ac:chgData name="Mr Innes" userId="f9894339-e73b-44b4-893d-ec2e95b0af3b" providerId="ADAL" clId="{CD816698-6431-47CC-A80F-AD54E2F98A94}" dt="2024-06-03T14:39:50.841" v="226" actId="20577"/>
          <ac:spMkLst>
            <pc:docMk/>
            <pc:sldMk cId="2378179040" sldId="269"/>
            <ac:spMk id="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777607" y="0"/>
            <a:ext cx="2889938" cy="498056"/>
          </a:xfrm>
          <a:prstGeom prst="rect">
            <a:avLst/>
          </a:prstGeom>
        </p:spPr>
        <p:txBody>
          <a:bodyPr vert="horz" lIns="91440" tIns="45720" rIns="91440" bIns="45720" rtlCol="0"/>
          <a:lstStyle>
            <a:lvl1pPr algn="r">
              <a:defRPr sz="1200"/>
            </a:lvl1pPr>
          </a:lstStyle>
          <a:p>
            <a:fld id="{8B971D42-B95C-4E0F-9298-33C541635A4A}" type="datetimeFigureOut">
              <a:rPr lang="en-GB" smtClean="0"/>
              <a:t>11/06/2024</a:t>
            </a:fld>
            <a:endParaRPr lang="en-GB"/>
          </a:p>
        </p:txBody>
      </p:sp>
      <p:sp>
        <p:nvSpPr>
          <p:cNvPr id="4" name="Slide Image Placeholder 3"/>
          <p:cNvSpPr>
            <a:spLocks noGrp="1" noRot="1" noChangeAspect="1"/>
          </p:cNvSpPr>
          <p:nvPr>
            <p:ph type="sldImg" idx="2"/>
          </p:nvPr>
        </p:nvSpPr>
        <p:spPr>
          <a:xfrm>
            <a:off x="357188" y="1241425"/>
            <a:ext cx="5954712"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66909" y="4777194"/>
            <a:ext cx="533527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889938"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777607" y="9428584"/>
            <a:ext cx="2889938" cy="498055"/>
          </a:xfrm>
          <a:prstGeom prst="rect">
            <a:avLst/>
          </a:prstGeom>
        </p:spPr>
        <p:txBody>
          <a:bodyPr vert="horz" lIns="91440" tIns="45720" rIns="91440" bIns="45720" rtlCol="0" anchor="b"/>
          <a:lstStyle>
            <a:lvl1pPr algn="r">
              <a:defRPr sz="1200"/>
            </a:lvl1pPr>
          </a:lstStyle>
          <a:p>
            <a:fld id="{E118632A-D48A-45CB-9F58-619CB40833C5}" type="slidenum">
              <a:rPr lang="en-GB" smtClean="0"/>
              <a:t>‹#›</a:t>
            </a:fld>
            <a:endParaRPr lang="en-GB"/>
          </a:p>
        </p:txBody>
      </p:sp>
    </p:spTree>
    <p:extLst>
      <p:ext uri="{BB962C8B-B14F-4D97-AF65-F5344CB8AC3E}">
        <p14:creationId xmlns:p14="http://schemas.microsoft.com/office/powerpoint/2010/main" val="37705215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Mark</a:t>
            </a:r>
          </a:p>
        </p:txBody>
      </p:sp>
      <p:sp>
        <p:nvSpPr>
          <p:cNvPr id="4" name="Slide Number Placeholder 3"/>
          <p:cNvSpPr>
            <a:spLocks noGrp="1"/>
          </p:cNvSpPr>
          <p:nvPr>
            <p:ph type="sldNum" sz="quarter" idx="5"/>
          </p:nvPr>
        </p:nvSpPr>
        <p:spPr/>
        <p:txBody>
          <a:bodyPr/>
          <a:lstStyle/>
          <a:p>
            <a:fld id="{E118632A-D48A-45CB-9F58-619CB40833C5}" type="slidenum">
              <a:rPr lang="en-GB" smtClean="0"/>
              <a:t>2</a:t>
            </a:fld>
            <a:endParaRPr lang="en-GB"/>
          </a:p>
        </p:txBody>
      </p:sp>
    </p:spTree>
    <p:extLst>
      <p:ext uri="{BB962C8B-B14F-4D97-AF65-F5344CB8AC3E}">
        <p14:creationId xmlns:p14="http://schemas.microsoft.com/office/powerpoint/2010/main" val="851181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Mark</a:t>
            </a:r>
          </a:p>
        </p:txBody>
      </p:sp>
      <p:sp>
        <p:nvSpPr>
          <p:cNvPr id="4" name="Slide Number Placeholder 3"/>
          <p:cNvSpPr>
            <a:spLocks noGrp="1"/>
          </p:cNvSpPr>
          <p:nvPr>
            <p:ph type="sldNum" sz="quarter" idx="5"/>
          </p:nvPr>
        </p:nvSpPr>
        <p:spPr/>
        <p:txBody>
          <a:bodyPr/>
          <a:lstStyle/>
          <a:p>
            <a:fld id="{E118632A-D48A-45CB-9F58-619CB40833C5}" type="slidenum">
              <a:rPr lang="en-GB" smtClean="0"/>
              <a:t>11</a:t>
            </a:fld>
            <a:endParaRPr lang="en-GB"/>
          </a:p>
        </p:txBody>
      </p:sp>
    </p:spTree>
    <p:extLst>
      <p:ext uri="{BB962C8B-B14F-4D97-AF65-F5344CB8AC3E}">
        <p14:creationId xmlns:p14="http://schemas.microsoft.com/office/powerpoint/2010/main" val="6892022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Between three and twelve parents of pupils – open to all</a:t>
            </a:r>
          </a:p>
          <a:p>
            <a:r>
              <a:rPr lang="en-GB" dirty="0"/>
              <a:t>AGM in October to elect members (2 year term)</a:t>
            </a:r>
          </a:p>
          <a:p>
            <a:r>
              <a:rPr lang="en-GB" dirty="0"/>
              <a:t>Meet at least once per term in person with senior leadership team</a:t>
            </a:r>
          </a:p>
          <a:p>
            <a:r>
              <a:rPr lang="en-GB" dirty="0"/>
              <a:t>Some other Teams/Zoom calls just for PC</a:t>
            </a:r>
          </a:p>
          <a:p>
            <a:r>
              <a:rPr lang="en-GB" dirty="0"/>
              <a:t>Plenty of opportunities to engage beyond being on the PC</a:t>
            </a:r>
          </a:p>
        </p:txBody>
      </p:sp>
      <p:sp>
        <p:nvSpPr>
          <p:cNvPr id="4" name="Slide Number Placeholder 3"/>
          <p:cNvSpPr>
            <a:spLocks noGrp="1"/>
          </p:cNvSpPr>
          <p:nvPr>
            <p:ph type="sldNum" sz="quarter" idx="5"/>
          </p:nvPr>
        </p:nvSpPr>
        <p:spPr/>
        <p:txBody>
          <a:bodyPr/>
          <a:lstStyle/>
          <a:p>
            <a:fld id="{16E86E88-8696-4D3C-9D1C-003464837789}" type="slidenum">
              <a:rPr lang="en-GB" smtClean="0"/>
              <a:t>12</a:t>
            </a:fld>
            <a:endParaRPr lang="en-GB"/>
          </a:p>
        </p:txBody>
      </p:sp>
    </p:spTree>
    <p:extLst>
      <p:ext uri="{BB962C8B-B14F-4D97-AF65-F5344CB8AC3E}">
        <p14:creationId xmlns:p14="http://schemas.microsoft.com/office/powerpoint/2010/main" val="24992022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Discos – around £2,000 this year</a:t>
            </a:r>
          </a:p>
          <a:p>
            <a:r>
              <a:rPr lang="en-GB" dirty="0"/>
              <a:t>Costume exchange at Halloween</a:t>
            </a:r>
          </a:p>
          <a:p>
            <a:endParaRPr lang="en-GB" dirty="0"/>
          </a:p>
          <a:p>
            <a:r>
              <a:rPr lang="en-GB" dirty="0"/>
              <a:t>Christmas fayre – £2,500</a:t>
            </a:r>
          </a:p>
          <a:p>
            <a:r>
              <a:rPr lang="en-GB" dirty="0"/>
              <a:t>Summer fayre ???</a:t>
            </a:r>
          </a:p>
          <a:p>
            <a:endParaRPr lang="en-GB" dirty="0"/>
          </a:p>
          <a:p>
            <a:r>
              <a:rPr lang="en-GB" dirty="0"/>
              <a:t>Totally Taylor – TBC, but likely four figures.</a:t>
            </a:r>
          </a:p>
          <a:p>
            <a:endParaRPr lang="en-GB" dirty="0"/>
          </a:p>
          <a:p>
            <a:r>
              <a:rPr lang="en-GB" dirty="0"/>
              <a:t>Tesco blue token fund £1,500</a:t>
            </a:r>
          </a:p>
          <a:p>
            <a:r>
              <a:rPr lang="en-GB" dirty="0"/>
              <a:t>North Lan “Community Empowerment grant £1,000</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6E86E88-8696-4D3C-9D1C-003464837789}"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6218742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£2k for the school to invest in projector, stage lighting, new laptops, software etc.</a:t>
            </a:r>
          </a:p>
          <a:p>
            <a:endParaRPr lang="en-GB" dirty="0"/>
          </a:p>
          <a:p>
            <a:r>
              <a:rPr lang="en-GB" dirty="0"/>
              <a:t>£1,500 from Tesco to be spent on kit to stimulate learning and develop skills</a:t>
            </a:r>
          </a:p>
          <a:p>
            <a:endParaRPr lang="en-GB" dirty="0"/>
          </a:p>
          <a:p>
            <a:r>
              <a:rPr lang="en-GB" dirty="0"/>
              <a:t>£800 to showcase the work done by pupils and groups in the school</a:t>
            </a:r>
          </a:p>
          <a:p>
            <a:endParaRPr lang="en-GB" dirty="0"/>
          </a:p>
          <a:p>
            <a:r>
              <a:rPr lang="en-GB" dirty="0"/>
              <a:t>Swimming lessons for P6</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6E86E88-8696-4D3C-9D1C-003464837789}"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9496929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Jamie</a:t>
            </a:r>
          </a:p>
        </p:txBody>
      </p:sp>
      <p:sp>
        <p:nvSpPr>
          <p:cNvPr id="4" name="Slide Number Placeholder 3"/>
          <p:cNvSpPr>
            <a:spLocks noGrp="1"/>
          </p:cNvSpPr>
          <p:nvPr>
            <p:ph type="sldNum" sz="quarter" idx="5"/>
          </p:nvPr>
        </p:nvSpPr>
        <p:spPr/>
        <p:txBody>
          <a:bodyPr/>
          <a:lstStyle/>
          <a:p>
            <a:fld id="{E118632A-D48A-45CB-9F58-619CB40833C5}" type="slidenum">
              <a:rPr lang="en-GB" smtClean="0"/>
              <a:t>15</a:t>
            </a:fld>
            <a:endParaRPr lang="en-GB"/>
          </a:p>
        </p:txBody>
      </p:sp>
    </p:spTree>
    <p:extLst>
      <p:ext uri="{BB962C8B-B14F-4D97-AF65-F5344CB8AC3E}">
        <p14:creationId xmlns:p14="http://schemas.microsoft.com/office/powerpoint/2010/main" val="15340495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Jamie</a:t>
            </a:r>
          </a:p>
        </p:txBody>
      </p:sp>
      <p:sp>
        <p:nvSpPr>
          <p:cNvPr id="4" name="Slide Number Placeholder 3"/>
          <p:cNvSpPr>
            <a:spLocks noGrp="1"/>
          </p:cNvSpPr>
          <p:nvPr>
            <p:ph type="sldNum" sz="quarter" idx="5"/>
          </p:nvPr>
        </p:nvSpPr>
        <p:spPr/>
        <p:txBody>
          <a:bodyPr/>
          <a:lstStyle/>
          <a:p>
            <a:fld id="{E118632A-D48A-45CB-9F58-619CB40833C5}" type="slidenum">
              <a:rPr lang="en-GB" smtClean="0"/>
              <a:t>16</a:t>
            </a:fld>
            <a:endParaRPr lang="en-GB"/>
          </a:p>
        </p:txBody>
      </p:sp>
    </p:spTree>
    <p:extLst>
      <p:ext uri="{BB962C8B-B14F-4D97-AF65-F5344CB8AC3E}">
        <p14:creationId xmlns:p14="http://schemas.microsoft.com/office/powerpoint/2010/main" val="12220480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Jamie</a:t>
            </a:r>
          </a:p>
        </p:txBody>
      </p:sp>
      <p:sp>
        <p:nvSpPr>
          <p:cNvPr id="4" name="Slide Number Placeholder 3"/>
          <p:cNvSpPr>
            <a:spLocks noGrp="1"/>
          </p:cNvSpPr>
          <p:nvPr>
            <p:ph type="sldNum" sz="quarter" idx="5"/>
          </p:nvPr>
        </p:nvSpPr>
        <p:spPr/>
        <p:txBody>
          <a:bodyPr/>
          <a:lstStyle/>
          <a:p>
            <a:fld id="{E118632A-D48A-45CB-9F58-619CB40833C5}" type="slidenum">
              <a:rPr lang="en-GB" smtClean="0"/>
              <a:t>17</a:t>
            </a:fld>
            <a:endParaRPr lang="en-GB"/>
          </a:p>
        </p:txBody>
      </p:sp>
    </p:spTree>
    <p:extLst>
      <p:ext uri="{BB962C8B-B14F-4D97-AF65-F5344CB8AC3E}">
        <p14:creationId xmlns:p14="http://schemas.microsoft.com/office/powerpoint/2010/main" val="30211645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Mark</a:t>
            </a:r>
          </a:p>
        </p:txBody>
      </p:sp>
      <p:sp>
        <p:nvSpPr>
          <p:cNvPr id="4" name="Slide Number Placeholder 3"/>
          <p:cNvSpPr>
            <a:spLocks noGrp="1"/>
          </p:cNvSpPr>
          <p:nvPr>
            <p:ph type="sldNum" sz="quarter" idx="5"/>
          </p:nvPr>
        </p:nvSpPr>
        <p:spPr/>
        <p:txBody>
          <a:bodyPr/>
          <a:lstStyle/>
          <a:p>
            <a:fld id="{E118632A-D48A-45CB-9F58-619CB40833C5}" type="slidenum">
              <a:rPr lang="en-GB" smtClean="0"/>
              <a:t>3</a:t>
            </a:fld>
            <a:endParaRPr lang="en-GB"/>
          </a:p>
        </p:txBody>
      </p:sp>
    </p:spTree>
    <p:extLst>
      <p:ext uri="{BB962C8B-B14F-4D97-AF65-F5344CB8AC3E}">
        <p14:creationId xmlns:p14="http://schemas.microsoft.com/office/powerpoint/2010/main" val="13977154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Mark</a:t>
            </a:r>
          </a:p>
        </p:txBody>
      </p:sp>
      <p:sp>
        <p:nvSpPr>
          <p:cNvPr id="4" name="Slide Number Placeholder 3"/>
          <p:cNvSpPr>
            <a:spLocks noGrp="1"/>
          </p:cNvSpPr>
          <p:nvPr>
            <p:ph type="sldNum" sz="quarter" idx="5"/>
          </p:nvPr>
        </p:nvSpPr>
        <p:spPr/>
        <p:txBody>
          <a:bodyPr/>
          <a:lstStyle/>
          <a:p>
            <a:fld id="{E118632A-D48A-45CB-9F58-619CB40833C5}" type="slidenum">
              <a:rPr lang="en-GB" smtClean="0"/>
              <a:t>4</a:t>
            </a:fld>
            <a:endParaRPr lang="en-GB"/>
          </a:p>
        </p:txBody>
      </p:sp>
    </p:spTree>
    <p:extLst>
      <p:ext uri="{BB962C8B-B14F-4D97-AF65-F5344CB8AC3E}">
        <p14:creationId xmlns:p14="http://schemas.microsoft.com/office/powerpoint/2010/main" val="28092801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Jamie</a:t>
            </a:r>
          </a:p>
        </p:txBody>
      </p:sp>
      <p:sp>
        <p:nvSpPr>
          <p:cNvPr id="4" name="Slide Number Placeholder 3"/>
          <p:cNvSpPr>
            <a:spLocks noGrp="1"/>
          </p:cNvSpPr>
          <p:nvPr>
            <p:ph type="sldNum" sz="quarter" idx="5"/>
          </p:nvPr>
        </p:nvSpPr>
        <p:spPr/>
        <p:txBody>
          <a:bodyPr/>
          <a:lstStyle/>
          <a:p>
            <a:fld id="{E118632A-D48A-45CB-9F58-619CB40833C5}" type="slidenum">
              <a:rPr lang="en-GB" smtClean="0"/>
              <a:t>5</a:t>
            </a:fld>
            <a:endParaRPr lang="en-GB"/>
          </a:p>
        </p:txBody>
      </p:sp>
    </p:spTree>
    <p:extLst>
      <p:ext uri="{BB962C8B-B14F-4D97-AF65-F5344CB8AC3E}">
        <p14:creationId xmlns:p14="http://schemas.microsoft.com/office/powerpoint/2010/main" val="19943488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Jamie</a:t>
            </a:r>
          </a:p>
        </p:txBody>
      </p:sp>
      <p:sp>
        <p:nvSpPr>
          <p:cNvPr id="4" name="Slide Number Placeholder 3"/>
          <p:cNvSpPr>
            <a:spLocks noGrp="1"/>
          </p:cNvSpPr>
          <p:nvPr>
            <p:ph type="sldNum" sz="quarter" idx="5"/>
          </p:nvPr>
        </p:nvSpPr>
        <p:spPr/>
        <p:txBody>
          <a:bodyPr/>
          <a:lstStyle/>
          <a:p>
            <a:fld id="{E118632A-D48A-45CB-9F58-619CB40833C5}" type="slidenum">
              <a:rPr lang="en-GB" smtClean="0"/>
              <a:t>6</a:t>
            </a:fld>
            <a:endParaRPr lang="en-GB"/>
          </a:p>
        </p:txBody>
      </p:sp>
    </p:spTree>
    <p:extLst>
      <p:ext uri="{BB962C8B-B14F-4D97-AF65-F5344CB8AC3E}">
        <p14:creationId xmlns:p14="http://schemas.microsoft.com/office/powerpoint/2010/main" val="17287643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Mark/Lindsay</a:t>
            </a:r>
          </a:p>
        </p:txBody>
      </p:sp>
      <p:sp>
        <p:nvSpPr>
          <p:cNvPr id="4" name="Slide Number Placeholder 3"/>
          <p:cNvSpPr>
            <a:spLocks noGrp="1"/>
          </p:cNvSpPr>
          <p:nvPr>
            <p:ph type="sldNum" sz="quarter" idx="5"/>
          </p:nvPr>
        </p:nvSpPr>
        <p:spPr/>
        <p:txBody>
          <a:bodyPr/>
          <a:lstStyle/>
          <a:p>
            <a:fld id="{E118632A-D48A-45CB-9F58-619CB40833C5}" type="slidenum">
              <a:rPr lang="en-GB" smtClean="0"/>
              <a:t>7</a:t>
            </a:fld>
            <a:endParaRPr lang="en-GB"/>
          </a:p>
        </p:txBody>
      </p:sp>
    </p:spTree>
    <p:extLst>
      <p:ext uri="{BB962C8B-B14F-4D97-AF65-F5344CB8AC3E}">
        <p14:creationId xmlns:p14="http://schemas.microsoft.com/office/powerpoint/2010/main" val="28125526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Lindsay</a:t>
            </a:r>
          </a:p>
        </p:txBody>
      </p:sp>
      <p:sp>
        <p:nvSpPr>
          <p:cNvPr id="4" name="Slide Number Placeholder 3"/>
          <p:cNvSpPr>
            <a:spLocks noGrp="1"/>
          </p:cNvSpPr>
          <p:nvPr>
            <p:ph type="sldNum" sz="quarter" idx="5"/>
          </p:nvPr>
        </p:nvSpPr>
        <p:spPr/>
        <p:txBody>
          <a:bodyPr/>
          <a:lstStyle/>
          <a:p>
            <a:fld id="{E118632A-D48A-45CB-9F58-619CB40833C5}" type="slidenum">
              <a:rPr lang="en-GB" smtClean="0"/>
              <a:t>8</a:t>
            </a:fld>
            <a:endParaRPr lang="en-GB"/>
          </a:p>
        </p:txBody>
      </p:sp>
    </p:spTree>
    <p:extLst>
      <p:ext uri="{BB962C8B-B14F-4D97-AF65-F5344CB8AC3E}">
        <p14:creationId xmlns:p14="http://schemas.microsoft.com/office/powerpoint/2010/main" val="27096267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Lindsay</a:t>
            </a:r>
          </a:p>
        </p:txBody>
      </p:sp>
      <p:sp>
        <p:nvSpPr>
          <p:cNvPr id="4" name="Slide Number Placeholder 3"/>
          <p:cNvSpPr>
            <a:spLocks noGrp="1"/>
          </p:cNvSpPr>
          <p:nvPr>
            <p:ph type="sldNum" sz="quarter" idx="5"/>
          </p:nvPr>
        </p:nvSpPr>
        <p:spPr/>
        <p:txBody>
          <a:bodyPr/>
          <a:lstStyle/>
          <a:p>
            <a:fld id="{E118632A-D48A-45CB-9F58-619CB40833C5}" type="slidenum">
              <a:rPr lang="en-GB" smtClean="0"/>
              <a:t>9</a:t>
            </a:fld>
            <a:endParaRPr lang="en-GB"/>
          </a:p>
        </p:txBody>
      </p:sp>
    </p:spTree>
    <p:extLst>
      <p:ext uri="{BB962C8B-B14F-4D97-AF65-F5344CB8AC3E}">
        <p14:creationId xmlns:p14="http://schemas.microsoft.com/office/powerpoint/2010/main" val="29954287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Lindsay</a:t>
            </a:r>
          </a:p>
        </p:txBody>
      </p:sp>
      <p:sp>
        <p:nvSpPr>
          <p:cNvPr id="4" name="Slide Number Placeholder 3"/>
          <p:cNvSpPr>
            <a:spLocks noGrp="1"/>
          </p:cNvSpPr>
          <p:nvPr>
            <p:ph type="sldNum" sz="quarter" idx="5"/>
          </p:nvPr>
        </p:nvSpPr>
        <p:spPr/>
        <p:txBody>
          <a:bodyPr/>
          <a:lstStyle/>
          <a:p>
            <a:fld id="{E118632A-D48A-45CB-9F58-619CB40833C5}" type="slidenum">
              <a:rPr lang="en-GB" smtClean="0"/>
              <a:t>10</a:t>
            </a:fld>
            <a:endParaRPr lang="en-GB"/>
          </a:p>
        </p:txBody>
      </p:sp>
    </p:spTree>
    <p:extLst>
      <p:ext uri="{BB962C8B-B14F-4D97-AF65-F5344CB8AC3E}">
        <p14:creationId xmlns:p14="http://schemas.microsoft.com/office/powerpoint/2010/main" val="26617494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a:t>Click to edit Master title style</a:t>
            </a:r>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F1EF73D-28C0-4975-AFDF-6AEF505BDC3A}" type="datetimeFigureOut">
              <a:rPr lang="en-GB" smtClean="0"/>
              <a:t>11/06/2024</a:t>
            </a:fld>
            <a:endParaRPr lang="en-GB"/>
          </a:p>
        </p:txBody>
      </p:sp>
      <p:sp>
        <p:nvSpPr>
          <p:cNvPr id="5" name="Footer Placeholder 4"/>
          <p:cNvSpPr>
            <a:spLocks noGrp="1"/>
          </p:cNvSpPr>
          <p:nvPr>
            <p:ph type="ftr" sz="quarter" idx="11"/>
          </p:nvPr>
        </p:nvSpPr>
        <p:spPr>
          <a:xfrm>
            <a:off x="5332412" y="5883275"/>
            <a:ext cx="4324044" cy="365125"/>
          </a:xfrm>
        </p:spPr>
        <p:txBody>
          <a:bodyPr/>
          <a:lstStyle/>
          <a:p>
            <a:endParaRPr lang="en-GB"/>
          </a:p>
        </p:txBody>
      </p:sp>
      <p:sp>
        <p:nvSpPr>
          <p:cNvPr id="6" name="Slide Number Placeholder 5"/>
          <p:cNvSpPr>
            <a:spLocks noGrp="1"/>
          </p:cNvSpPr>
          <p:nvPr>
            <p:ph type="sldNum" sz="quarter" idx="12"/>
          </p:nvPr>
        </p:nvSpPr>
        <p:spPr/>
        <p:txBody>
          <a:bodyPr/>
          <a:lstStyle/>
          <a:p>
            <a:fld id="{DD764B2A-346D-4F87-88E5-6D4D70A3B9A0}" type="slidenum">
              <a:rPr lang="en-GB" smtClean="0"/>
              <a:t>‹#›</a:t>
            </a:fld>
            <a:endParaRPr lang="en-GB"/>
          </a:p>
        </p:txBody>
      </p:sp>
    </p:spTree>
    <p:extLst>
      <p:ext uri="{BB962C8B-B14F-4D97-AF65-F5344CB8AC3E}">
        <p14:creationId xmlns:p14="http://schemas.microsoft.com/office/powerpoint/2010/main" val="4184170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a:t>Click to edit Master title style</a:t>
            </a:r>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F1EF73D-28C0-4975-AFDF-6AEF505BDC3A}" type="datetimeFigureOut">
              <a:rPr lang="en-GB" smtClean="0"/>
              <a:t>11/06/2024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D764B2A-346D-4F87-88E5-6D4D70A3B9A0}" type="slidenum">
              <a:rPr lang="en-GB" smtClean="0"/>
              <a:t>‹#›</a:t>
            </a:fld>
            <a:endParaRPr lang="en-GB"/>
          </a:p>
        </p:txBody>
      </p:sp>
    </p:spTree>
    <p:extLst>
      <p:ext uri="{BB962C8B-B14F-4D97-AF65-F5344CB8AC3E}">
        <p14:creationId xmlns:p14="http://schemas.microsoft.com/office/powerpoint/2010/main" val="19926706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a:t>Click to edit Master title style</a:t>
            </a:r>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1EF73D-28C0-4975-AFDF-6AEF505BDC3A}" type="datetimeFigureOut">
              <a:rPr lang="en-GB" smtClean="0"/>
              <a:t>11/06/2024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D764B2A-346D-4F87-88E5-6D4D70A3B9A0}" type="slidenum">
              <a:rPr lang="en-GB" smtClean="0"/>
              <a:t>‹#›</a:t>
            </a:fld>
            <a:endParaRPr lang="en-GB"/>
          </a:p>
        </p:txBody>
      </p:sp>
    </p:spTree>
    <p:extLst>
      <p:ext uri="{BB962C8B-B14F-4D97-AF65-F5344CB8AC3E}">
        <p14:creationId xmlns:p14="http://schemas.microsoft.com/office/powerpoint/2010/main" val="35662865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1EF73D-28C0-4975-AFDF-6AEF505BDC3A}" type="datetimeFigureOut">
              <a:rPr lang="en-GB" smtClean="0"/>
              <a:t>11/06/2024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D764B2A-346D-4F87-88E5-6D4D70A3B9A0}" type="slidenum">
              <a:rPr lang="en-GB" smtClean="0"/>
              <a:t>‹#›</a:t>
            </a:fld>
            <a:endParaRPr lang="en-GB"/>
          </a:p>
        </p:txBody>
      </p:sp>
    </p:spTree>
    <p:extLst>
      <p:ext uri="{BB962C8B-B14F-4D97-AF65-F5344CB8AC3E}">
        <p14:creationId xmlns:p14="http://schemas.microsoft.com/office/powerpoint/2010/main" val="16116059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a:t>Click to edit Master title style</a:t>
            </a:r>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1EF73D-28C0-4975-AFDF-6AEF505BDC3A}" type="datetimeFigureOut">
              <a:rPr lang="en-GB" smtClean="0"/>
              <a:t>11/06/2024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D764B2A-346D-4F87-88E5-6D4D70A3B9A0}" type="slidenum">
              <a:rPr lang="en-GB" smtClean="0"/>
              <a:t>‹#›</a:t>
            </a:fld>
            <a:endParaRPr lang="en-GB"/>
          </a:p>
        </p:txBody>
      </p:sp>
    </p:spTree>
    <p:extLst>
      <p:ext uri="{BB962C8B-B14F-4D97-AF65-F5344CB8AC3E}">
        <p14:creationId xmlns:p14="http://schemas.microsoft.com/office/powerpoint/2010/main" val="39763668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1EF73D-28C0-4975-AFDF-6AEF505BDC3A}" type="datetimeFigureOut">
              <a:rPr lang="en-GB" smtClean="0"/>
              <a:t>11/06/2024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D764B2A-346D-4F87-88E5-6D4D70A3B9A0}" type="slidenum">
              <a:rPr lang="en-GB" smtClean="0"/>
              <a:t>‹#›</a:t>
            </a:fld>
            <a:endParaRPr lang="en-GB"/>
          </a:p>
        </p:txBody>
      </p:sp>
    </p:spTree>
    <p:extLst>
      <p:ext uri="{BB962C8B-B14F-4D97-AF65-F5344CB8AC3E}">
        <p14:creationId xmlns:p14="http://schemas.microsoft.com/office/powerpoint/2010/main" val="35344631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a:t>Click to edit Master title style</a:t>
            </a:r>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1EF73D-28C0-4975-AFDF-6AEF505BDC3A}" type="datetimeFigureOut">
              <a:rPr lang="en-GB" smtClean="0"/>
              <a:t>11/06/2024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D764B2A-346D-4F87-88E5-6D4D70A3B9A0}" type="slidenum">
              <a:rPr lang="en-GB" smtClean="0"/>
              <a:t>‹#›</a:t>
            </a:fld>
            <a:endParaRPr lang="en-GB"/>
          </a:p>
        </p:txBody>
      </p:sp>
    </p:spTree>
    <p:extLst>
      <p:ext uri="{BB962C8B-B14F-4D97-AF65-F5344CB8AC3E}">
        <p14:creationId xmlns:p14="http://schemas.microsoft.com/office/powerpoint/2010/main" val="24015716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F1EF73D-28C0-4975-AFDF-6AEF505BDC3A}" type="datetimeFigureOut">
              <a:rPr lang="en-GB" smtClean="0"/>
              <a:t>11/06/2024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D764B2A-346D-4F87-88E5-6D4D70A3B9A0}" type="slidenum">
              <a:rPr lang="en-GB" smtClean="0"/>
              <a:t>‹#›</a:t>
            </a:fld>
            <a:endParaRPr lang="en-GB"/>
          </a:p>
        </p:txBody>
      </p:sp>
    </p:spTree>
    <p:extLst>
      <p:ext uri="{BB962C8B-B14F-4D97-AF65-F5344CB8AC3E}">
        <p14:creationId xmlns:p14="http://schemas.microsoft.com/office/powerpoint/2010/main" val="5199282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F1EF73D-28C0-4975-AFDF-6AEF505BDC3A}" type="datetimeFigureOut">
              <a:rPr lang="en-GB" smtClean="0"/>
              <a:t>11/06/2024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D764B2A-346D-4F87-88E5-6D4D70A3B9A0}" type="slidenum">
              <a:rPr lang="en-GB" smtClean="0"/>
              <a:t>‹#›</a:t>
            </a:fld>
            <a:endParaRPr lang="en-GB"/>
          </a:p>
        </p:txBody>
      </p:sp>
    </p:spTree>
    <p:extLst>
      <p:ext uri="{BB962C8B-B14F-4D97-AF65-F5344CB8AC3E}">
        <p14:creationId xmlns:p14="http://schemas.microsoft.com/office/powerpoint/2010/main" val="4975691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F1EF73D-28C0-4975-AFDF-6AEF505BDC3A}" type="datetimeFigureOut">
              <a:rPr lang="en-GB" smtClean="0"/>
              <a:t>11/06/2024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10951856" y="5867131"/>
            <a:ext cx="551167" cy="365125"/>
          </a:xfrm>
        </p:spPr>
        <p:txBody>
          <a:bodyPr/>
          <a:lstStyle/>
          <a:p>
            <a:fld id="{DD764B2A-346D-4F87-88E5-6D4D70A3B9A0}" type="slidenum">
              <a:rPr lang="en-GB" smtClean="0"/>
              <a:t>‹#›</a:t>
            </a:fld>
            <a:endParaRPr lang="en-GB"/>
          </a:p>
        </p:txBody>
      </p:sp>
    </p:spTree>
    <p:extLst>
      <p:ext uri="{BB962C8B-B14F-4D97-AF65-F5344CB8AC3E}">
        <p14:creationId xmlns:p14="http://schemas.microsoft.com/office/powerpoint/2010/main" val="8083660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a:t>Click to edit Master title style</a:t>
            </a:r>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1EF73D-28C0-4975-AFDF-6AEF505BDC3A}" type="datetimeFigureOut">
              <a:rPr lang="en-GB" smtClean="0"/>
              <a:t>11/06/2024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D764B2A-346D-4F87-88E5-6D4D70A3B9A0}" type="slidenum">
              <a:rPr lang="en-GB" smtClean="0"/>
              <a:t>‹#›</a:t>
            </a:fld>
            <a:endParaRPr lang="en-GB"/>
          </a:p>
        </p:txBody>
      </p:sp>
    </p:spTree>
    <p:extLst>
      <p:ext uri="{BB962C8B-B14F-4D97-AF65-F5344CB8AC3E}">
        <p14:creationId xmlns:p14="http://schemas.microsoft.com/office/powerpoint/2010/main" val="22698486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a:t>Click to edit Master title style</a:t>
            </a:r>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F1EF73D-28C0-4975-AFDF-6AEF505BDC3A}" type="datetimeFigureOut">
              <a:rPr lang="en-GB" smtClean="0"/>
              <a:t>11/06/2024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D764B2A-346D-4F87-88E5-6D4D70A3B9A0}" type="slidenum">
              <a:rPr lang="en-GB" smtClean="0"/>
              <a:t>‹#›</a:t>
            </a:fld>
            <a:endParaRPr lang="en-GB"/>
          </a:p>
        </p:txBody>
      </p:sp>
    </p:spTree>
    <p:extLst>
      <p:ext uri="{BB962C8B-B14F-4D97-AF65-F5344CB8AC3E}">
        <p14:creationId xmlns:p14="http://schemas.microsoft.com/office/powerpoint/2010/main" val="25902015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F1EF73D-28C0-4975-AFDF-6AEF505BDC3A}" type="datetimeFigureOut">
              <a:rPr lang="en-GB" smtClean="0"/>
              <a:t>11/06/2024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D764B2A-346D-4F87-88E5-6D4D70A3B9A0}" type="slidenum">
              <a:rPr lang="en-GB" smtClean="0"/>
              <a:t>‹#›</a:t>
            </a:fld>
            <a:endParaRPr lang="en-GB"/>
          </a:p>
        </p:txBody>
      </p:sp>
    </p:spTree>
    <p:extLst>
      <p:ext uri="{BB962C8B-B14F-4D97-AF65-F5344CB8AC3E}">
        <p14:creationId xmlns:p14="http://schemas.microsoft.com/office/powerpoint/2010/main" val="35055889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F1EF73D-28C0-4975-AFDF-6AEF505BDC3A}" type="datetimeFigureOut">
              <a:rPr lang="en-GB" smtClean="0"/>
              <a:t>11/06/2024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D764B2A-346D-4F87-88E5-6D4D70A3B9A0}" type="slidenum">
              <a:rPr lang="en-GB" smtClean="0"/>
              <a:t>‹#›</a:t>
            </a:fld>
            <a:endParaRPr lang="en-GB"/>
          </a:p>
        </p:txBody>
      </p:sp>
    </p:spTree>
    <p:extLst>
      <p:ext uri="{BB962C8B-B14F-4D97-AF65-F5344CB8AC3E}">
        <p14:creationId xmlns:p14="http://schemas.microsoft.com/office/powerpoint/2010/main" val="38200926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1EF73D-28C0-4975-AFDF-6AEF505BDC3A}" type="datetimeFigureOut">
              <a:rPr lang="en-GB" smtClean="0"/>
              <a:t>11/06/2024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D764B2A-346D-4F87-88E5-6D4D70A3B9A0}" type="slidenum">
              <a:rPr lang="en-GB" smtClean="0"/>
              <a:t>‹#›</a:t>
            </a:fld>
            <a:endParaRPr lang="en-GB"/>
          </a:p>
        </p:txBody>
      </p:sp>
    </p:spTree>
    <p:extLst>
      <p:ext uri="{BB962C8B-B14F-4D97-AF65-F5344CB8AC3E}">
        <p14:creationId xmlns:p14="http://schemas.microsoft.com/office/powerpoint/2010/main" val="24203279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a:t>Click to edit Master title style</a:t>
            </a:r>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F1EF73D-28C0-4975-AFDF-6AEF505BDC3A}" type="datetimeFigureOut">
              <a:rPr lang="en-GB" smtClean="0"/>
              <a:t>11/06/2024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D764B2A-346D-4F87-88E5-6D4D70A3B9A0}" type="slidenum">
              <a:rPr lang="en-GB" smtClean="0"/>
              <a:t>‹#›</a:t>
            </a:fld>
            <a:endParaRPr lang="en-GB"/>
          </a:p>
        </p:txBody>
      </p:sp>
    </p:spTree>
    <p:extLst>
      <p:ext uri="{BB962C8B-B14F-4D97-AF65-F5344CB8AC3E}">
        <p14:creationId xmlns:p14="http://schemas.microsoft.com/office/powerpoint/2010/main" val="25481871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a:t>Click to edit Master title style</a:t>
            </a:r>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F1EF73D-28C0-4975-AFDF-6AEF505BDC3A}" type="datetimeFigureOut">
              <a:rPr lang="en-GB" smtClean="0"/>
              <a:t>11/06/2024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D764B2A-346D-4F87-88E5-6D4D70A3B9A0}" type="slidenum">
              <a:rPr lang="en-GB" smtClean="0"/>
              <a:t>‹#›</a:t>
            </a:fld>
            <a:endParaRPr lang="en-GB"/>
          </a:p>
        </p:txBody>
      </p:sp>
    </p:spTree>
    <p:extLst>
      <p:ext uri="{BB962C8B-B14F-4D97-AF65-F5344CB8AC3E}">
        <p14:creationId xmlns:p14="http://schemas.microsoft.com/office/powerpoint/2010/main" val="19726033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F1EF73D-28C0-4975-AFDF-6AEF505BDC3A}" type="datetimeFigureOut">
              <a:rPr lang="en-GB" smtClean="0"/>
              <a:t>11/06/2024</a:t>
            </a:fld>
            <a:endParaRPr lang="en-GB"/>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GB"/>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D764B2A-346D-4F87-88E5-6D4D70A3B9A0}" type="slidenum">
              <a:rPr lang="en-GB" smtClean="0"/>
              <a:t>‹#›</a:t>
            </a:fld>
            <a:endParaRPr lang="en-GB"/>
          </a:p>
        </p:txBody>
      </p:sp>
    </p:spTree>
    <p:extLst>
      <p:ext uri="{BB962C8B-B14F-4D97-AF65-F5344CB8AC3E}">
        <p14:creationId xmlns:p14="http://schemas.microsoft.com/office/powerpoint/2010/main" val="31737798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hyperlink" Target="https://clipartcraft.com/explore/school-clipart-reading/" TargetMode="External"/><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0.png"/><Relationship Id="rId7" Type="http://schemas.openxmlformats.org/officeDocument/2006/relationships/image" Target="../media/image23.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hyperlink" Target="https://www.youtube.com/channel/UCIyO3684Q2av6bYEwqv-y8A" TargetMode="External"/><Relationship Id="rId5" Type="http://schemas.openxmlformats.org/officeDocument/2006/relationships/hyperlink" Target="https://blogs.glowscotland.org.uk/nl/rochsollochprimary/" TargetMode="External"/><Relationship Id="rId4" Type="http://schemas.openxmlformats.org/officeDocument/2006/relationships/hyperlink" Target="https://parentsportal.scot/home/" TargetMode="External"/><Relationship Id="rId9" Type="http://schemas.openxmlformats.org/officeDocument/2006/relationships/image" Target="../media/image25.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hyperlink" Target="https://blogs.glowscotland.org.uk/nl/rochsollochprimary/file-store/"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hyperlink" Target="https://www.northlanarkshire.gov.uk/schools-and-learning/school-transport"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hyperlink" Target="https://parentsportal.scot/home/"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hyperlink" Target="https://scotcrestschools.co.uk/index.php?route=product/search&amp;search=rochsolloch%20"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0.png"/><Relationship Id="rId7"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 Id="rId9" Type="http://schemas.openxmlformats.org/officeDocument/2006/relationships/hyperlink" Target="https://sway.office.com/UsPhww5U8aXuCJFk?ref=Link"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852660" y="538480"/>
            <a:ext cx="2103120" cy="2270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Content Placeholder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7491413" y="3121978"/>
            <a:ext cx="4464367" cy="3458779"/>
          </a:xfrm>
          <a:prstGeom prst="rect">
            <a:avLst/>
          </a:prstGeom>
        </p:spPr>
      </p:pic>
      <p:sp>
        <p:nvSpPr>
          <p:cNvPr id="4" name="TextBox 3"/>
          <p:cNvSpPr txBox="1"/>
          <p:nvPr/>
        </p:nvSpPr>
        <p:spPr>
          <a:xfrm>
            <a:off x="1644795" y="538480"/>
            <a:ext cx="7887132" cy="769441"/>
          </a:xfrm>
          <a:prstGeom prst="rect">
            <a:avLst/>
          </a:prstGeom>
          <a:noFill/>
        </p:spPr>
        <p:txBody>
          <a:bodyPr wrap="square" rtlCol="0">
            <a:spAutoFit/>
          </a:bodyPr>
          <a:lstStyle/>
          <a:p>
            <a:r>
              <a:rPr lang="en-GB" sz="4400" b="1" err="1">
                <a:solidFill>
                  <a:srgbClr val="002060"/>
                </a:solidFill>
                <a:latin typeface="Sassoon Primary" pitchFamily="50" charset="0"/>
              </a:rPr>
              <a:t>Rochsolloch</a:t>
            </a:r>
            <a:r>
              <a:rPr lang="en-GB" sz="4400" b="1">
                <a:solidFill>
                  <a:srgbClr val="002060"/>
                </a:solidFill>
                <a:latin typeface="Sassoon Primary" pitchFamily="50" charset="0"/>
              </a:rPr>
              <a:t> Primary School</a:t>
            </a:r>
          </a:p>
        </p:txBody>
      </p:sp>
      <p:sp>
        <p:nvSpPr>
          <p:cNvPr id="5" name="TextBox 4"/>
          <p:cNvSpPr txBox="1"/>
          <p:nvPr/>
        </p:nvSpPr>
        <p:spPr>
          <a:xfrm>
            <a:off x="1250657" y="4066537"/>
            <a:ext cx="5656550" cy="1569660"/>
          </a:xfrm>
          <a:prstGeom prst="rect">
            <a:avLst/>
          </a:prstGeom>
          <a:noFill/>
        </p:spPr>
        <p:txBody>
          <a:bodyPr wrap="square" lIns="91440" tIns="45720" rIns="91440" bIns="45720" rtlCol="0" anchor="t">
            <a:spAutoFit/>
          </a:bodyPr>
          <a:lstStyle/>
          <a:p>
            <a:r>
              <a:rPr lang="en-GB" sz="2400" b="1" dirty="0">
                <a:solidFill>
                  <a:srgbClr val="0070C0"/>
                </a:solidFill>
                <a:latin typeface="Sassoon Primary"/>
              </a:rPr>
              <a:t>P1 Induction: Information for Parents and Carers</a:t>
            </a:r>
          </a:p>
          <a:p>
            <a:endParaRPr lang="en-GB" sz="2400" b="1" dirty="0">
              <a:solidFill>
                <a:srgbClr val="FF0000"/>
              </a:solidFill>
              <a:latin typeface="Sassoon Primary" pitchFamily="50" charset="0"/>
            </a:endParaRPr>
          </a:p>
          <a:p>
            <a:r>
              <a:rPr lang="en-GB" sz="2400" b="1" dirty="0">
                <a:solidFill>
                  <a:srgbClr val="0070C0"/>
                </a:solidFill>
                <a:latin typeface="Sassoon Primary"/>
              </a:rPr>
              <a:t>June 2024</a:t>
            </a:r>
            <a:endParaRPr lang="en-GB" sz="2400" b="1" u="sng" dirty="0">
              <a:solidFill>
                <a:srgbClr val="FF0000"/>
              </a:solidFill>
              <a:latin typeface="Sassoon Primary"/>
            </a:endParaRPr>
          </a:p>
        </p:txBody>
      </p:sp>
    </p:spTree>
    <p:extLst>
      <p:ext uri="{BB962C8B-B14F-4D97-AF65-F5344CB8AC3E}">
        <p14:creationId xmlns:p14="http://schemas.microsoft.com/office/powerpoint/2010/main" val="16408703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09366" y="478845"/>
            <a:ext cx="870328" cy="93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1561515" y="1417883"/>
            <a:ext cx="9566030" cy="400110"/>
          </a:xfrm>
          <a:prstGeom prst="rect">
            <a:avLst/>
          </a:prstGeom>
          <a:noFill/>
        </p:spPr>
        <p:txBody>
          <a:bodyPr wrap="square" rtlCol="0">
            <a:spAutoFit/>
          </a:bodyPr>
          <a:lstStyle/>
          <a:p>
            <a:pPr algn="ctr"/>
            <a:r>
              <a:rPr lang="en-GB" sz="2000" b="1" dirty="0">
                <a:solidFill>
                  <a:srgbClr val="002060"/>
                </a:solidFill>
                <a:latin typeface="Sassoon Primary" pitchFamily="50" charset="0"/>
              </a:rPr>
              <a:t>Homework</a:t>
            </a:r>
          </a:p>
        </p:txBody>
      </p:sp>
      <p:sp>
        <p:nvSpPr>
          <p:cNvPr id="3" name="Rectangle 2"/>
          <p:cNvSpPr/>
          <p:nvPr/>
        </p:nvSpPr>
        <p:spPr>
          <a:xfrm>
            <a:off x="1575583" y="1895256"/>
            <a:ext cx="9720774" cy="3693319"/>
          </a:xfrm>
          <a:prstGeom prst="rect">
            <a:avLst/>
          </a:prstGeom>
        </p:spPr>
        <p:txBody>
          <a:bodyPr wrap="square">
            <a:spAutoFit/>
          </a:bodyPr>
          <a:lstStyle/>
          <a:p>
            <a:pPr marL="285750" indent="-285750">
              <a:buFont typeface="Arial" panose="020B0604020202020204" pitchFamily="34" charset="0"/>
              <a:buChar char="•"/>
            </a:pPr>
            <a:r>
              <a:rPr lang="en-GB" dirty="0">
                <a:latin typeface="Sassoon Primary" pitchFamily="50" charset="0"/>
              </a:rPr>
              <a:t>Homework will be given out on a monthly basis, starting from September. In September your child will be given a pack with everything they will need. From then, a monthly grid will be issued which will direct them to the activities they should complete. </a:t>
            </a:r>
          </a:p>
          <a:p>
            <a:endParaRPr lang="en-GB" dirty="0">
              <a:latin typeface="Sassoon Primary" pitchFamily="50" charset="0"/>
            </a:endParaRPr>
          </a:p>
          <a:p>
            <a:pPr marL="742950" lvl="1" indent="-285750">
              <a:buFont typeface="Arial" panose="020B0604020202020204" pitchFamily="34" charset="0"/>
              <a:buChar char="•"/>
            </a:pPr>
            <a:r>
              <a:rPr lang="en-GB" b="1" dirty="0">
                <a:latin typeface="Sassoon Primary" pitchFamily="50" charset="0"/>
              </a:rPr>
              <a:t>Literacy – Reading/Phonics/Common Words</a:t>
            </a:r>
            <a:endParaRPr lang="en-GB" dirty="0">
              <a:latin typeface="Sassoon Primary" pitchFamily="50" charset="0"/>
            </a:endParaRPr>
          </a:p>
          <a:p>
            <a:pPr marL="1200150" lvl="2" indent="-285750">
              <a:buFont typeface="Arial" panose="020B0604020202020204" pitchFamily="34" charset="0"/>
              <a:buChar char="•"/>
            </a:pPr>
            <a:endParaRPr lang="en-GB" dirty="0">
              <a:latin typeface="Sassoon Primary" pitchFamily="50" charset="0"/>
            </a:endParaRPr>
          </a:p>
          <a:p>
            <a:pPr marL="742950" lvl="1" indent="-285750">
              <a:buFont typeface="Arial" panose="020B0604020202020204" pitchFamily="34" charset="0"/>
              <a:buChar char="•"/>
            </a:pPr>
            <a:r>
              <a:rPr lang="en-GB" b="1" dirty="0">
                <a:latin typeface="Sassoon Primary" pitchFamily="50" charset="0"/>
              </a:rPr>
              <a:t>Numeracy </a:t>
            </a:r>
          </a:p>
          <a:p>
            <a:pPr lvl="1"/>
            <a:endParaRPr lang="en-GB" b="1" dirty="0">
              <a:latin typeface="Sassoon Primary" pitchFamily="50" charset="0"/>
            </a:endParaRPr>
          </a:p>
          <a:p>
            <a:pPr marL="285750" indent="-285750">
              <a:buFont typeface="Arial" panose="020B0604020202020204" pitchFamily="34" charset="0"/>
              <a:buChar char="•"/>
            </a:pPr>
            <a:r>
              <a:rPr lang="en-GB" dirty="0">
                <a:latin typeface="Sassoon Primary" pitchFamily="50" charset="0"/>
              </a:rPr>
              <a:t>Our homework offer is optional to allow families to balance school life with their other family commitments. Homework will direct you to activities which will support your child with the learning they are doing in class. </a:t>
            </a:r>
          </a:p>
          <a:p>
            <a:pPr lvl="1"/>
            <a:endParaRPr lang="en-GB" dirty="0">
              <a:latin typeface="Sassoon Primary" pitchFamily="50" charset="0"/>
            </a:endParaRPr>
          </a:p>
          <a:p>
            <a:pPr lvl="1"/>
            <a:endParaRPr lang="en-GB" dirty="0">
              <a:latin typeface="Sassoon Primary" pitchFamily="50" charset="0"/>
            </a:endParaRPr>
          </a:p>
        </p:txBody>
      </p:sp>
      <p:pic>
        <p:nvPicPr>
          <p:cNvPr id="5" name="Picture 4" descr="A cartoon child reading a book&#10;&#10;Description automatically generated with medium confidence">
            <a:extLst>
              <a:ext uri="{FF2B5EF4-FFF2-40B4-BE49-F238E27FC236}">
                <a16:creationId xmlns:a16="http://schemas.microsoft.com/office/drawing/2014/main" id="{CB53482F-A0DD-2AA0-82EE-89EC8E9BE0BA}"/>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5689243" y="5098022"/>
            <a:ext cx="1310574" cy="1531377"/>
          </a:xfrm>
          <a:prstGeom prst="rect">
            <a:avLst/>
          </a:prstGeom>
        </p:spPr>
      </p:pic>
    </p:spTree>
    <p:extLst>
      <p:ext uri="{BB962C8B-B14F-4D97-AF65-F5344CB8AC3E}">
        <p14:creationId xmlns:p14="http://schemas.microsoft.com/office/powerpoint/2010/main" val="8121241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09366" y="478845"/>
            <a:ext cx="870328" cy="93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1561515" y="1417883"/>
            <a:ext cx="9566030" cy="400110"/>
          </a:xfrm>
          <a:prstGeom prst="rect">
            <a:avLst/>
          </a:prstGeom>
          <a:noFill/>
        </p:spPr>
        <p:txBody>
          <a:bodyPr wrap="square" rtlCol="0">
            <a:spAutoFit/>
          </a:bodyPr>
          <a:lstStyle/>
          <a:p>
            <a:pPr algn="ctr"/>
            <a:r>
              <a:rPr lang="en-GB" sz="2000" b="1">
                <a:solidFill>
                  <a:srgbClr val="002060"/>
                </a:solidFill>
                <a:latin typeface="Sassoon Primary" pitchFamily="50" charset="0"/>
              </a:rPr>
              <a:t>Keeping in Touch</a:t>
            </a:r>
          </a:p>
        </p:txBody>
      </p:sp>
      <p:sp>
        <p:nvSpPr>
          <p:cNvPr id="3" name="Rectangle 2"/>
          <p:cNvSpPr/>
          <p:nvPr/>
        </p:nvSpPr>
        <p:spPr>
          <a:xfrm>
            <a:off x="1561515" y="1895256"/>
            <a:ext cx="9566030" cy="3693319"/>
          </a:xfrm>
          <a:prstGeom prst="rect">
            <a:avLst/>
          </a:prstGeom>
        </p:spPr>
        <p:txBody>
          <a:bodyPr wrap="square" lIns="91440" tIns="45720" rIns="91440" bIns="45720" anchor="t">
            <a:spAutoFit/>
          </a:bodyPr>
          <a:lstStyle/>
          <a:p>
            <a:pPr marL="285750" indent="-285750">
              <a:buFont typeface="Arial" panose="020B0604020202020204" pitchFamily="34" charset="0"/>
              <a:buChar char="•"/>
            </a:pPr>
            <a:r>
              <a:rPr lang="en-GB" dirty="0" err="1">
                <a:latin typeface="Sassoon Primary"/>
              </a:rPr>
              <a:t>Xpressions</a:t>
            </a:r>
            <a:r>
              <a:rPr lang="en-GB" dirty="0">
                <a:latin typeface="Sassoon Primary"/>
              </a:rPr>
              <a:t> App </a:t>
            </a:r>
            <a:endParaRPr lang="en-GB" dirty="0">
              <a:latin typeface="Sassoon Primary" pitchFamily="50" charset="0"/>
            </a:endParaRPr>
          </a:p>
          <a:p>
            <a:pPr marL="285750" indent="-285750">
              <a:buFont typeface="Arial" panose="020B0604020202020204" pitchFamily="34" charset="0"/>
              <a:buChar char="•"/>
            </a:pPr>
            <a:r>
              <a:rPr lang="en-GB" dirty="0">
                <a:latin typeface="Sassoon Primary"/>
                <a:hlinkClick r:id="rId4"/>
              </a:rPr>
              <a:t>Parents Portal</a:t>
            </a:r>
            <a:endParaRPr lang="en-GB" dirty="0">
              <a:latin typeface="Sassoon Primary"/>
            </a:endParaRPr>
          </a:p>
          <a:p>
            <a:pPr marL="285750" indent="-285750">
              <a:buFont typeface="Arial" panose="020B0604020202020204" pitchFamily="34" charset="0"/>
              <a:buChar char="•"/>
            </a:pPr>
            <a:endParaRPr lang="en-GB" dirty="0">
              <a:latin typeface="Sassoon Primary"/>
            </a:endParaRPr>
          </a:p>
          <a:p>
            <a:pPr marL="285750" indent="-285750">
              <a:buFont typeface="Arial" panose="020B0604020202020204" pitchFamily="34" charset="0"/>
              <a:buChar char="•"/>
            </a:pPr>
            <a:r>
              <a:rPr lang="en-GB" dirty="0">
                <a:latin typeface="Sassoon Primary"/>
              </a:rPr>
              <a:t>X (Formerly Twitter) @Rochsolloch_Pr</a:t>
            </a:r>
          </a:p>
          <a:p>
            <a:pPr marL="285750" indent="-285750">
              <a:buFont typeface="Arial" panose="020B0604020202020204" pitchFamily="34" charset="0"/>
              <a:buChar char="•"/>
            </a:pPr>
            <a:r>
              <a:rPr lang="en-GB" dirty="0">
                <a:latin typeface="Sassoon Primary"/>
                <a:hlinkClick r:id="rId5"/>
              </a:rPr>
              <a:t>School Website</a:t>
            </a:r>
            <a:endParaRPr lang="en-GB" dirty="0">
              <a:latin typeface="Sassoon Primary"/>
            </a:endParaRPr>
          </a:p>
          <a:p>
            <a:pPr marL="285750" indent="-285750">
              <a:buFont typeface="Arial" panose="020B0604020202020204" pitchFamily="34" charset="0"/>
              <a:buChar char="•"/>
            </a:pPr>
            <a:r>
              <a:rPr lang="en-GB" dirty="0">
                <a:latin typeface="Sassoon Primary"/>
                <a:hlinkClick r:id="rId6"/>
              </a:rPr>
              <a:t>Rochsolloch Primary YouTube</a:t>
            </a:r>
            <a:endParaRPr lang="en-GB" dirty="0">
              <a:latin typeface="Sassoon Primary"/>
            </a:endParaRPr>
          </a:p>
          <a:p>
            <a:pPr marL="285750" indent="-285750">
              <a:buFont typeface="Arial" panose="020B0604020202020204" pitchFamily="34" charset="0"/>
              <a:buChar char="•"/>
            </a:pPr>
            <a:endParaRPr lang="en-GB" dirty="0">
              <a:latin typeface="Sassoon Primary"/>
            </a:endParaRPr>
          </a:p>
          <a:p>
            <a:pPr marL="285750" indent="-285750">
              <a:buFont typeface="Arial" panose="020B0604020202020204" pitchFamily="34" charset="0"/>
              <a:buChar char="•"/>
            </a:pPr>
            <a:r>
              <a:rPr lang="en-GB" dirty="0">
                <a:latin typeface="Sassoon Primary"/>
              </a:rPr>
              <a:t>Newsletters</a:t>
            </a:r>
          </a:p>
          <a:p>
            <a:pPr marL="285750" indent="-285750">
              <a:buFont typeface="Arial" panose="020B0604020202020204" pitchFamily="34" charset="0"/>
              <a:buChar char="•"/>
            </a:pPr>
            <a:r>
              <a:rPr lang="en-GB" dirty="0">
                <a:latin typeface="Sassoon Primary"/>
              </a:rPr>
              <a:t>Progress Meetings</a:t>
            </a:r>
          </a:p>
          <a:p>
            <a:pPr marL="285750" indent="-285750">
              <a:buFont typeface="Arial" panose="020B0604020202020204" pitchFamily="34" charset="0"/>
              <a:buChar char="•"/>
            </a:pPr>
            <a:r>
              <a:rPr lang="en-GB" dirty="0">
                <a:latin typeface="Sassoon Primary"/>
              </a:rPr>
              <a:t>Formal Written Report</a:t>
            </a:r>
          </a:p>
          <a:p>
            <a:pPr marL="285750" indent="-285750">
              <a:buFont typeface="Arial" panose="020B0604020202020204" pitchFamily="34" charset="0"/>
              <a:buChar char="•"/>
            </a:pPr>
            <a:r>
              <a:rPr lang="en-GB" dirty="0">
                <a:latin typeface="Sassoon Primary"/>
              </a:rPr>
              <a:t>Parent Council</a:t>
            </a:r>
          </a:p>
          <a:p>
            <a:pPr marL="285750" indent="-285750">
              <a:buFont typeface="Arial" panose="020B0604020202020204" pitchFamily="34" charset="0"/>
              <a:buChar char="•"/>
            </a:pPr>
            <a:r>
              <a:rPr lang="en-GB" dirty="0">
                <a:latin typeface="Sassoon Primary"/>
              </a:rPr>
              <a:t>Call our office on 01236 794880</a:t>
            </a:r>
          </a:p>
          <a:p>
            <a:pPr marL="285750" indent="-285750">
              <a:buFont typeface="Arial" panose="020B0604020202020204" pitchFamily="34" charset="0"/>
              <a:buChar char="•"/>
            </a:pPr>
            <a:endParaRPr lang="en-GB" dirty="0">
              <a:latin typeface="Sassoon Primary" pitchFamily="50" charset="0"/>
            </a:endParaRPr>
          </a:p>
        </p:txBody>
      </p:sp>
      <p:pic>
        <p:nvPicPr>
          <p:cNvPr id="5" name="Pictur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334500" y="4342472"/>
            <a:ext cx="2857500" cy="1600200"/>
          </a:xfrm>
          <a:prstGeom prst="rect">
            <a:avLst/>
          </a:prstGeom>
        </p:spPr>
      </p:pic>
      <p:pic>
        <p:nvPicPr>
          <p:cNvPr id="7" name="Pictur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568302" y="1152203"/>
            <a:ext cx="2143125" cy="2143125"/>
          </a:xfrm>
          <a:prstGeom prst="rect">
            <a:avLst/>
          </a:prstGeom>
        </p:spPr>
      </p:pic>
      <p:pic>
        <p:nvPicPr>
          <p:cNvPr id="4" name="Picture 3" descr="A white x on a black background&#10;&#10;Description automatically generated">
            <a:extLst>
              <a:ext uri="{FF2B5EF4-FFF2-40B4-BE49-F238E27FC236}">
                <a16:creationId xmlns:a16="http://schemas.microsoft.com/office/drawing/2014/main" id="{42B900CD-2709-FD64-6D3A-E59D31ED68CF}"/>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687750" y="3331587"/>
            <a:ext cx="1315574" cy="820656"/>
          </a:xfrm>
          <a:prstGeom prst="rect">
            <a:avLst/>
          </a:prstGeom>
        </p:spPr>
      </p:pic>
    </p:spTree>
    <p:extLst>
      <p:ext uri="{BB962C8B-B14F-4D97-AF65-F5344CB8AC3E}">
        <p14:creationId xmlns:p14="http://schemas.microsoft.com/office/powerpoint/2010/main" val="38350569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81FED-1521-A75A-BBB8-F0596C4FE9F3}"/>
              </a:ext>
            </a:extLst>
          </p:cNvPr>
          <p:cNvSpPr>
            <a:spLocks noGrp="1"/>
          </p:cNvSpPr>
          <p:nvPr>
            <p:ph type="title"/>
          </p:nvPr>
        </p:nvSpPr>
        <p:spPr>
          <a:xfrm>
            <a:off x="1484311" y="232012"/>
            <a:ext cx="10018713" cy="1310185"/>
          </a:xfrm>
        </p:spPr>
        <p:txBody>
          <a:bodyPr>
            <a:normAutofit fontScale="90000"/>
          </a:bodyPr>
          <a:lstStyle/>
          <a:p>
            <a:r>
              <a:rPr lang="en-GB" dirty="0" err="1"/>
              <a:t>Rochsolloch</a:t>
            </a:r>
            <a:r>
              <a:rPr lang="en-GB" dirty="0"/>
              <a:t> Primary School and Nursery</a:t>
            </a:r>
            <a:br>
              <a:rPr lang="en-GB" dirty="0"/>
            </a:br>
            <a:r>
              <a:rPr lang="en-GB" dirty="0"/>
              <a:t>Parent Council</a:t>
            </a:r>
          </a:p>
        </p:txBody>
      </p:sp>
      <p:sp>
        <p:nvSpPr>
          <p:cNvPr id="3" name="Content Placeholder 2">
            <a:extLst>
              <a:ext uri="{FF2B5EF4-FFF2-40B4-BE49-F238E27FC236}">
                <a16:creationId xmlns:a16="http://schemas.microsoft.com/office/drawing/2014/main" id="{0D716D6C-931E-626E-B6F5-8477B45042D9}"/>
              </a:ext>
            </a:extLst>
          </p:cNvPr>
          <p:cNvSpPr>
            <a:spLocks noGrp="1"/>
          </p:cNvSpPr>
          <p:nvPr>
            <p:ph idx="1"/>
          </p:nvPr>
        </p:nvSpPr>
        <p:spPr>
          <a:xfrm>
            <a:off x="1484310" y="1542197"/>
            <a:ext cx="10334651" cy="4249003"/>
          </a:xfrm>
        </p:spPr>
        <p:txBody>
          <a:bodyPr/>
          <a:lstStyle/>
          <a:p>
            <a:r>
              <a:rPr lang="en-GB" sz="2800" dirty="0"/>
              <a:t>Objectives</a:t>
            </a:r>
            <a:r>
              <a:rPr lang="en-GB" dirty="0"/>
              <a:t>:</a:t>
            </a:r>
          </a:p>
          <a:p>
            <a:pPr lvl="1">
              <a:lnSpc>
                <a:spcPct val="150000"/>
              </a:lnSpc>
            </a:pPr>
            <a:r>
              <a:rPr lang="en-GB" sz="2400" dirty="0"/>
              <a:t>Work in partnership with the school to be welcoming and inclusive</a:t>
            </a:r>
          </a:p>
          <a:p>
            <a:pPr lvl="1">
              <a:lnSpc>
                <a:spcPct val="150000"/>
              </a:lnSpc>
            </a:pPr>
            <a:r>
              <a:rPr lang="en-GB" sz="2400" dirty="0"/>
              <a:t>Promote partnership between the school, its pupils and their parents</a:t>
            </a:r>
          </a:p>
          <a:p>
            <a:pPr lvl="1">
              <a:lnSpc>
                <a:spcPct val="150000"/>
              </a:lnSpc>
            </a:pPr>
            <a:r>
              <a:rPr lang="en-GB" sz="2400" dirty="0"/>
              <a:t>Develop and engage in activities to support pupils’ education and welfare</a:t>
            </a:r>
          </a:p>
          <a:p>
            <a:pPr lvl="1">
              <a:lnSpc>
                <a:spcPct val="150000"/>
              </a:lnSpc>
            </a:pPr>
            <a:r>
              <a:rPr lang="en-GB" sz="2400" dirty="0"/>
              <a:t>Identify and represent the views of parents on matters affecting pupils</a:t>
            </a:r>
          </a:p>
        </p:txBody>
      </p:sp>
    </p:spTree>
    <p:extLst>
      <p:ext uri="{BB962C8B-B14F-4D97-AF65-F5344CB8AC3E}">
        <p14:creationId xmlns:p14="http://schemas.microsoft.com/office/powerpoint/2010/main" val="26803799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81FED-1521-A75A-BBB8-F0596C4FE9F3}"/>
              </a:ext>
            </a:extLst>
          </p:cNvPr>
          <p:cNvSpPr>
            <a:spLocks noGrp="1"/>
          </p:cNvSpPr>
          <p:nvPr>
            <p:ph type="title"/>
          </p:nvPr>
        </p:nvSpPr>
        <p:spPr>
          <a:xfrm>
            <a:off x="1484311" y="232012"/>
            <a:ext cx="10018713" cy="1310185"/>
          </a:xfrm>
        </p:spPr>
        <p:txBody>
          <a:bodyPr>
            <a:normAutofit/>
          </a:bodyPr>
          <a:lstStyle/>
          <a:p>
            <a:r>
              <a:rPr lang="en-GB" dirty="0"/>
              <a:t>RPSPC - Fundraising</a:t>
            </a:r>
          </a:p>
        </p:txBody>
      </p:sp>
      <p:sp>
        <p:nvSpPr>
          <p:cNvPr id="3" name="Content Placeholder 2">
            <a:extLst>
              <a:ext uri="{FF2B5EF4-FFF2-40B4-BE49-F238E27FC236}">
                <a16:creationId xmlns:a16="http://schemas.microsoft.com/office/drawing/2014/main" id="{0D716D6C-931E-626E-B6F5-8477B45042D9}"/>
              </a:ext>
            </a:extLst>
          </p:cNvPr>
          <p:cNvSpPr>
            <a:spLocks noGrp="1"/>
          </p:cNvSpPr>
          <p:nvPr>
            <p:ph idx="1"/>
          </p:nvPr>
        </p:nvSpPr>
        <p:spPr>
          <a:xfrm>
            <a:off x="1484310" y="1542197"/>
            <a:ext cx="10334651" cy="4249003"/>
          </a:xfrm>
        </p:spPr>
        <p:txBody>
          <a:bodyPr>
            <a:normAutofit fontScale="85000" lnSpcReduction="10000"/>
          </a:bodyPr>
          <a:lstStyle/>
          <a:p>
            <a:r>
              <a:rPr lang="en-GB" dirty="0"/>
              <a:t>Events</a:t>
            </a:r>
            <a:r>
              <a:rPr lang="en-GB" sz="2800" dirty="0"/>
              <a:t>:</a:t>
            </a:r>
          </a:p>
          <a:p>
            <a:pPr lvl="1"/>
            <a:r>
              <a:rPr lang="en-GB" sz="2600" dirty="0"/>
              <a:t>Halloween, Valentines and Shorts &amp; Shades discos for P1-P3 and P4-P7</a:t>
            </a:r>
          </a:p>
          <a:p>
            <a:pPr lvl="2"/>
            <a:r>
              <a:rPr lang="en-GB" sz="2200" dirty="0"/>
              <a:t>DJ, dancing (and getting dressed up!)</a:t>
            </a:r>
          </a:p>
          <a:p>
            <a:pPr lvl="1"/>
            <a:r>
              <a:rPr lang="en-GB" sz="2600" dirty="0"/>
              <a:t>Summer and Christmas Fayres</a:t>
            </a:r>
          </a:p>
          <a:p>
            <a:pPr lvl="2"/>
            <a:r>
              <a:rPr lang="en-GB" sz="2200" dirty="0"/>
              <a:t>Games, raffles, tombola, craft stalls, local businesses, performances from local groups</a:t>
            </a:r>
          </a:p>
          <a:p>
            <a:pPr lvl="1"/>
            <a:r>
              <a:rPr lang="en-GB" sz="2600" dirty="0"/>
              <a:t>Social events for parents and children</a:t>
            </a:r>
          </a:p>
          <a:p>
            <a:r>
              <a:rPr lang="en-GB" dirty="0"/>
              <a:t>Fundraisers:</a:t>
            </a:r>
          </a:p>
          <a:p>
            <a:pPr lvl="1"/>
            <a:r>
              <a:rPr lang="en-GB" sz="2200" dirty="0"/>
              <a:t>Bonus ball</a:t>
            </a:r>
          </a:p>
          <a:p>
            <a:pPr lvl="1"/>
            <a:r>
              <a:rPr lang="en-GB" sz="2200" dirty="0"/>
              <a:t>Easy fundraising</a:t>
            </a:r>
          </a:p>
          <a:p>
            <a:pPr lvl="1"/>
            <a:r>
              <a:rPr lang="en-GB" sz="2200" dirty="0"/>
              <a:t>Grants from local authority, businesses etc.</a:t>
            </a:r>
          </a:p>
          <a:p>
            <a:pPr lvl="1"/>
            <a:endParaRPr lang="en-GB" dirty="0"/>
          </a:p>
          <a:p>
            <a:pPr lvl="1"/>
            <a:endParaRPr lang="en-GB" dirty="0"/>
          </a:p>
        </p:txBody>
      </p:sp>
    </p:spTree>
    <p:extLst>
      <p:ext uri="{BB962C8B-B14F-4D97-AF65-F5344CB8AC3E}">
        <p14:creationId xmlns:p14="http://schemas.microsoft.com/office/powerpoint/2010/main" val="29931882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81FED-1521-A75A-BBB8-F0596C4FE9F3}"/>
              </a:ext>
            </a:extLst>
          </p:cNvPr>
          <p:cNvSpPr>
            <a:spLocks noGrp="1"/>
          </p:cNvSpPr>
          <p:nvPr>
            <p:ph type="title"/>
          </p:nvPr>
        </p:nvSpPr>
        <p:spPr>
          <a:xfrm>
            <a:off x="1484311" y="232012"/>
            <a:ext cx="10018713" cy="1310185"/>
          </a:xfrm>
        </p:spPr>
        <p:txBody>
          <a:bodyPr>
            <a:normAutofit/>
          </a:bodyPr>
          <a:lstStyle/>
          <a:p>
            <a:r>
              <a:rPr lang="en-GB" dirty="0"/>
              <a:t>RPSPC - Funding</a:t>
            </a:r>
          </a:p>
        </p:txBody>
      </p:sp>
      <p:sp>
        <p:nvSpPr>
          <p:cNvPr id="3" name="Content Placeholder 2">
            <a:extLst>
              <a:ext uri="{FF2B5EF4-FFF2-40B4-BE49-F238E27FC236}">
                <a16:creationId xmlns:a16="http://schemas.microsoft.com/office/drawing/2014/main" id="{0D716D6C-931E-626E-B6F5-8477B45042D9}"/>
              </a:ext>
            </a:extLst>
          </p:cNvPr>
          <p:cNvSpPr>
            <a:spLocks noGrp="1"/>
          </p:cNvSpPr>
          <p:nvPr>
            <p:ph idx="1"/>
          </p:nvPr>
        </p:nvSpPr>
        <p:spPr>
          <a:xfrm>
            <a:off x="1484310" y="1542197"/>
            <a:ext cx="10334651" cy="4249003"/>
          </a:xfrm>
        </p:spPr>
        <p:txBody>
          <a:bodyPr>
            <a:normAutofit/>
          </a:bodyPr>
          <a:lstStyle/>
          <a:p>
            <a:r>
              <a:rPr lang="en-GB" sz="2800" dirty="0"/>
              <a:t>In the past year:</a:t>
            </a:r>
          </a:p>
          <a:p>
            <a:pPr lvl="1"/>
            <a:r>
              <a:rPr lang="en-GB" sz="2400" dirty="0"/>
              <a:t>£2,000 for ICT</a:t>
            </a:r>
          </a:p>
          <a:p>
            <a:pPr lvl="1"/>
            <a:r>
              <a:rPr lang="en-GB" sz="2400" dirty="0"/>
              <a:t>£1,500 for loose parts equipment</a:t>
            </a:r>
          </a:p>
          <a:p>
            <a:pPr lvl="1"/>
            <a:r>
              <a:rPr lang="en-GB" sz="2400" dirty="0"/>
              <a:t>£800 for corridor display boards</a:t>
            </a:r>
          </a:p>
          <a:p>
            <a:pPr lvl="1"/>
            <a:r>
              <a:rPr lang="en-GB" sz="2400" dirty="0"/>
              <a:t>£500 swimming lessons</a:t>
            </a:r>
          </a:p>
          <a:p>
            <a:pPr lvl="1"/>
            <a:r>
              <a:rPr lang="en-GB" sz="2400" dirty="0"/>
              <a:t>£500 ties, homework bags and learning journals</a:t>
            </a:r>
          </a:p>
          <a:p>
            <a:pPr lvl="1"/>
            <a:r>
              <a:rPr lang="en-GB" sz="2400" dirty="0"/>
              <a:t>£1,000 P7 leavers parties, piper, photographs etc</a:t>
            </a:r>
          </a:p>
          <a:p>
            <a:pPr lvl="1"/>
            <a:endParaRPr lang="en-GB" dirty="0"/>
          </a:p>
          <a:p>
            <a:pPr lvl="1"/>
            <a:endParaRPr lang="en-GB" dirty="0"/>
          </a:p>
        </p:txBody>
      </p:sp>
    </p:spTree>
    <p:extLst>
      <p:ext uri="{BB962C8B-B14F-4D97-AF65-F5344CB8AC3E}">
        <p14:creationId xmlns:p14="http://schemas.microsoft.com/office/powerpoint/2010/main" val="25603720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09366" y="478845"/>
            <a:ext cx="870328" cy="93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1561515" y="1417883"/>
            <a:ext cx="9566030" cy="400110"/>
          </a:xfrm>
          <a:prstGeom prst="rect">
            <a:avLst/>
          </a:prstGeom>
          <a:noFill/>
        </p:spPr>
        <p:txBody>
          <a:bodyPr wrap="square" rtlCol="0">
            <a:spAutoFit/>
          </a:bodyPr>
          <a:lstStyle/>
          <a:p>
            <a:pPr algn="ctr"/>
            <a:r>
              <a:rPr lang="en-GB" sz="2000" b="1">
                <a:solidFill>
                  <a:srgbClr val="002060"/>
                </a:solidFill>
                <a:latin typeface="Sassoon Primary" pitchFamily="50" charset="0"/>
              </a:rPr>
              <a:t>Helping Your Child Prepare for August</a:t>
            </a:r>
          </a:p>
        </p:txBody>
      </p:sp>
      <p:sp>
        <p:nvSpPr>
          <p:cNvPr id="3" name="Rectangle 2"/>
          <p:cNvSpPr/>
          <p:nvPr/>
        </p:nvSpPr>
        <p:spPr>
          <a:xfrm>
            <a:off x="1561515" y="1895256"/>
            <a:ext cx="9566030" cy="3416320"/>
          </a:xfrm>
          <a:prstGeom prst="rect">
            <a:avLst/>
          </a:prstGeom>
        </p:spPr>
        <p:txBody>
          <a:bodyPr wrap="square">
            <a:spAutoFit/>
          </a:bodyPr>
          <a:lstStyle/>
          <a:p>
            <a:r>
              <a:rPr lang="en-GB">
                <a:latin typeface="Sassoon Primary" pitchFamily="50" charset="0"/>
              </a:rPr>
              <a:t>Supporting your child in developing his/her independence can make a big difference to their early school experience.</a:t>
            </a:r>
          </a:p>
          <a:p>
            <a:pPr marL="285750" indent="-285750">
              <a:buFont typeface="Arial" panose="020B0604020202020204" pitchFamily="34" charset="0"/>
              <a:buChar char="•"/>
            </a:pPr>
            <a:r>
              <a:rPr lang="en-GB" altLang="en-US">
                <a:latin typeface="Sassoon Primary" pitchFamily="50" charset="0"/>
              </a:rPr>
              <a:t>Teach them how to put on jumpers, shoes, jackets etc.</a:t>
            </a:r>
          </a:p>
          <a:p>
            <a:pPr marL="285750" indent="-285750">
              <a:buFont typeface="Arial" panose="020B0604020202020204" pitchFamily="34" charset="0"/>
              <a:buChar char="•"/>
            </a:pPr>
            <a:r>
              <a:rPr lang="en-GB" altLang="en-US">
                <a:latin typeface="Sassoon Primary" pitchFamily="50" charset="0"/>
              </a:rPr>
              <a:t>Encourage them to use the toilet/wash their hands independently.</a:t>
            </a:r>
          </a:p>
          <a:p>
            <a:pPr marL="285750" indent="-285750">
              <a:buFont typeface="Arial" panose="020B0604020202020204" pitchFamily="34" charset="0"/>
              <a:buChar char="•"/>
            </a:pPr>
            <a:r>
              <a:rPr lang="en-GB" altLang="en-US">
                <a:latin typeface="Sassoon Primary" pitchFamily="50" charset="0"/>
              </a:rPr>
              <a:t>Labels on clothes, bags, shoes etc. – these often go missing!</a:t>
            </a:r>
          </a:p>
          <a:p>
            <a:pPr marL="285750" indent="-285750">
              <a:buFont typeface="Arial" panose="020B0604020202020204" pitchFamily="34" charset="0"/>
              <a:buChar char="•"/>
            </a:pPr>
            <a:r>
              <a:rPr lang="en-GB" altLang="en-US">
                <a:latin typeface="Sassoon Primary" pitchFamily="50" charset="0"/>
              </a:rPr>
              <a:t>Recognisable ribbon or key ring on school jacket.</a:t>
            </a:r>
          </a:p>
          <a:p>
            <a:pPr marL="285750" indent="-285750">
              <a:buFont typeface="Arial" panose="020B0604020202020204" pitchFamily="34" charset="0"/>
              <a:buChar char="•"/>
            </a:pPr>
            <a:r>
              <a:rPr lang="en-GB" altLang="en-US">
                <a:latin typeface="Sassoon Primary" pitchFamily="50" charset="0"/>
              </a:rPr>
              <a:t>Encourage your child to look after their property.</a:t>
            </a:r>
          </a:p>
          <a:p>
            <a:pPr lvl="1">
              <a:defRPr/>
            </a:pPr>
            <a:endParaRPr lang="en-GB" altLang="en-US">
              <a:latin typeface="Sassoon Primary" pitchFamily="50" charset="0"/>
            </a:endParaRPr>
          </a:p>
          <a:p>
            <a:pPr marL="342900" lvl="1">
              <a:defRPr/>
            </a:pPr>
            <a:r>
              <a:rPr lang="en-GB" altLang="en-US">
                <a:latin typeface="Sassoon Primary" pitchFamily="50" charset="0"/>
              </a:rPr>
              <a:t>If you wish to support your child further with their learning of Literacy and Numeracy skills, there are some simple ideas available on the </a:t>
            </a:r>
            <a:r>
              <a:rPr lang="en-GB" altLang="en-US">
                <a:latin typeface="Sassoon Primary" pitchFamily="50" charset="0"/>
                <a:hlinkClick r:id="rId4"/>
              </a:rPr>
              <a:t>File Store</a:t>
            </a:r>
            <a:r>
              <a:rPr lang="en-GB" altLang="en-US">
                <a:latin typeface="Sassoon Primary" pitchFamily="50" charset="0"/>
              </a:rPr>
              <a:t> of our website.</a:t>
            </a:r>
          </a:p>
          <a:p>
            <a:pPr marL="285750" indent="-285750">
              <a:buFont typeface="Arial" panose="020B0604020202020204" pitchFamily="34" charset="0"/>
              <a:buChar char="•"/>
            </a:pPr>
            <a:endParaRPr lang="en-GB">
              <a:latin typeface="Sassoon Primary" pitchFamily="50" charset="0"/>
            </a:endParaRPr>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79012" y="4919588"/>
            <a:ext cx="4331035" cy="1583389"/>
          </a:xfrm>
          <a:prstGeom prst="rect">
            <a:avLst/>
          </a:prstGeom>
        </p:spPr>
      </p:pic>
    </p:spTree>
    <p:extLst>
      <p:ext uri="{BB962C8B-B14F-4D97-AF65-F5344CB8AC3E}">
        <p14:creationId xmlns:p14="http://schemas.microsoft.com/office/powerpoint/2010/main" val="33142224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09366" y="478845"/>
            <a:ext cx="870328" cy="93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1561515" y="1417883"/>
            <a:ext cx="9566030" cy="400110"/>
          </a:xfrm>
          <a:prstGeom prst="rect">
            <a:avLst/>
          </a:prstGeom>
          <a:noFill/>
        </p:spPr>
        <p:txBody>
          <a:bodyPr wrap="square" rtlCol="0">
            <a:spAutoFit/>
          </a:bodyPr>
          <a:lstStyle/>
          <a:p>
            <a:pPr algn="ctr"/>
            <a:r>
              <a:rPr lang="en-GB" sz="2000" b="1">
                <a:solidFill>
                  <a:srgbClr val="002060"/>
                </a:solidFill>
                <a:latin typeface="Sassoon Primary" pitchFamily="50" charset="0"/>
              </a:rPr>
              <a:t>A Gift from our Parent Council </a:t>
            </a:r>
          </a:p>
        </p:txBody>
      </p:sp>
      <p:sp>
        <p:nvSpPr>
          <p:cNvPr id="3" name="Rectangle 2"/>
          <p:cNvSpPr/>
          <p:nvPr/>
        </p:nvSpPr>
        <p:spPr>
          <a:xfrm>
            <a:off x="1561515" y="1895256"/>
            <a:ext cx="9566030" cy="1477328"/>
          </a:xfrm>
          <a:prstGeom prst="rect">
            <a:avLst/>
          </a:prstGeom>
        </p:spPr>
        <p:txBody>
          <a:bodyPr wrap="square" lIns="91440" tIns="45720" rIns="91440" bIns="45720" anchor="t">
            <a:spAutoFit/>
          </a:bodyPr>
          <a:lstStyle/>
          <a:p>
            <a:r>
              <a:rPr lang="en-GB">
                <a:latin typeface="Sassoon Primary" pitchFamily="50" charset="0"/>
              </a:rPr>
              <a:t>Our Parent Council have bought each of our new P1 pupils a homework folder.</a:t>
            </a:r>
          </a:p>
          <a:p>
            <a:endParaRPr lang="en-GB" altLang="en-US">
              <a:latin typeface="Sassoon Primary" pitchFamily="50" charset="0"/>
            </a:endParaRPr>
          </a:p>
          <a:p>
            <a:r>
              <a:rPr lang="en-GB" altLang="en-US">
                <a:latin typeface="Sassoon Primary"/>
              </a:rPr>
              <a:t>Your child’s folder contains a letter from their class teacher, which you could read at home as you help your child to continue to prepare for the transition to school.</a:t>
            </a:r>
          </a:p>
          <a:p>
            <a:pPr marL="285750" indent="-285750">
              <a:buFont typeface="Arial" panose="020B0604020202020204" pitchFamily="34" charset="0"/>
              <a:buChar char="•"/>
            </a:pPr>
            <a:endParaRPr lang="en-GB">
              <a:latin typeface="Sassoon Primary" pitchFamily="50" charset="0"/>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739737">
            <a:off x="8202588" y="3162387"/>
            <a:ext cx="3663164" cy="3095632"/>
          </a:xfrm>
          <a:prstGeom prst="rect">
            <a:avLst/>
          </a:prstGeom>
        </p:spPr>
      </p:pic>
    </p:spTree>
    <p:extLst>
      <p:ext uri="{BB962C8B-B14F-4D97-AF65-F5344CB8AC3E}">
        <p14:creationId xmlns:p14="http://schemas.microsoft.com/office/powerpoint/2010/main" val="30318664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09366" y="478845"/>
            <a:ext cx="870328" cy="93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1561515" y="1417883"/>
            <a:ext cx="9566030" cy="400110"/>
          </a:xfrm>
          <a:prstGeom prst="rect">
            <a:avLst/>
          </a:prstGeom>
          <a:noFill/>
        </p:spPr>
        <p:txBody>
          <a:bodyPr wrap="square" rtlCol="0">
            <a:spAutoFit/>
          </a:bodyPr>
          <a:lstStyle/>
          <a:p>
            <a:pPr algn="ctr"/>
            <a:r>
              <a:rPr lang="en-GB" sz="2000" b="1">
                <a:solidFill>
                  <a:srgbClr val="002060"/>
                </a:solidFill>
                <a:latin typeface="Sassoon Primary" pitchFamily="50" charset="0"/>
              </a:rPr>
              <a:t>Day 1 and Day 2</a:t>
            </a:r>
          </a:p>
        </p:txBody>
      </p:sp>
      <p:sp>
        <p:nvSpPr>
          <p:cNvPr id="3" name="Rectangle 2"/>
          <p:cNvSpPr/>
          <p:nvPr/>
        </p:nvSpPr>
        <p:spPr>
          <a:xfrm>
            <a:off x="1561515" y="1895256"/>
            <a:ext cx="9566030" cy="2585323"/>
          </a:xfrm>
          <a:prstGeom prst="rect">
            <a:avLst/>
          </a:prstGeom>
        </p:spPr>
        <p:txBody>
          <a:bodyPr wrap="square" lIns="91440" tIns="45720" rIns="91440" bIns="45720" anchor="t">
            <a:spAutoFit/>
          </a:bodyPr>
          <a:lstStyle/>
          <a:p>
            <a:pPr marL="285750" indent="-285750">
              <a:buFont typeface="Arial" panose="020B0604020202020204" pitchFamily="34" charset="0"/>
              <a:buChar char="•"/>
            </a:pPr>
            <a:r>
              <a:rPr lang="en-GB" dirty="0">
                <a:latin typeface="Sassoon Primary"/>
              </a:rPr>
              <a:t>On day 1, our P1 children will arrive at school for 9.30am at the front door.</a:t>
            </a:r>
          </a:p>
          <a:p>
            <a:pPr marL="285750" indent="-285750">
              <a:buFont typeface="Arial" panose="020B0604020202020204" pitchFamily="34" charset="0"/>
              <a:buChar char="•"/>
            </a:pPr>
            <a:r>
              <a:rPr lang="en-GB" dirty="0">
                <a:latin typeface="Sassoon Primary"/>
              </a:rPr>
              <a:t>On day 2, our children will arrive via the playground gate for 9.00am.</a:t>
            </a:r>
            <a:endParaRPr lang="en-GB" dirty="0">
              <a:latin typeface="Sassoon Primary" pitchFamily="50" charset="0"/>
            </a:endParaRPr>
          </a:p>
          <a:p>
            <a:pPr marL="285750" indent="-285750">
              <a:buFont typeface="Arial" panose="020B0604020202020204" pitchFamily="34" charset="0"/>
              <a:buChar char="•"/>
            </a:pPr>
            <a:r>
              <a:rPr lang="en-GB" dirty="0">
                <a:latin typeface="Sassoon Primary"/>
              </a:rPr>
              <a:t>We will send you an e-mail reminder of the arrangements on the 12</a:t>
            </a:r>
            <a:r>
              <a:rPr lang="en-GB" baseline="30000" dirty="0">
                <a:latin typeface="Sassoon Primary"/>
              </a:rPr>
              <a:t>th</a:t>
            </a:r>
            <a:r>
              <a:rPr lang="en-GB" dirty="0">
                <a:latin typeface="Sassoon Primary"/>
              </a:rPr>
              <a:t> August ahead of the 14</a:t>
            </a:r>
            <a:r>
              <a:rPr lang="en-GB" baseline="30000" dirty="0">
                <a:latin typeface="Sassoon Primary"/>
              </a:rPr>
              <a:t>th</a:t>
            </a:r>
            <a:r>
              <a:rPr lang="en-GB" dirty="0">
                <a:latin typeface="Sassoon Primary"/>
              </a:rPr>
              <a:t> of </a:t>
            </a:r>
            <a:r>
              <a:rPr lang="en-GB">
                <a:latin typeface="Sassoon Primary"/>
              </a:rPr>
              <a:t>August start-date. </a:t>
            </a:r>
            <a:endParaRPr lang="en-GB" dirty="0">
              <a:latin typeface="Sassoon Primary" pitchFamily="50" charset="0"/>
            </a:endParaRPr>
          </a:p>
          <a:p>
            <a:pPr marL="285750" indent="-285750">
              <a:buFont typeface="Arial" panose="020B0604020202020204" pitchFamily="34" charset="0"/>
              <a:buChar char="•"/>
            </a:pPr>
            <a:endParaRPr lang="en-GB" dirty="0">
              <a:latin typeface="Sassoon Primary" pitchFamily="50" charset="0"/>
            </a:endParaRPr>
          </a:p>
          <a:p>
            <a:pPr algn="ctr"/>
            <a:r>
              <a:rPr lang="en-GB" b="1" dirty="0">
                <a:latin typeface="Sassoon Primary"/>
              </a:rPr>
              <a:t>Bus Travel</a:t>
            </a:r>
            <a:endParaRPr lang="en-GB" dirty="0">
              <a:latin typeface="Sassoon Primary" pitchFamily="50" charset="0"/>
            </a:endParaRPr>
          </a:p>
          <a:p>
            <a:pPr algn="ctr"/>
            <a:endParaRPr lang="en-GB" b="1" dirty="0">
              <a:latin typeface="Sassoon Primary" pitchFamily="50" charset="0"/>
            </a:endParaRPr>
          </a:p>
          <a:p>
            <a:pPr marL="285750" indent="-285750">
              <a:buFont typeface="Arial"/>
              <a:buChar char="•"/>
            </a:pPr>
            <a:r>
              <a:rPr lang="en-GB" dirty="0">
                <a:solidFill>
                  <a:schemeClr val="tx2"/>
                </a:solidFill>
                <a:latin typeface="Sassoon Primary"/>
              </a:rPr>
              <a:t>To find out if your child is eligible for the school bus, </a:t>
            </a:r>
            <a:r>
              <a:rPr lang="en-GB" dirty="0">
                <a:solidFill>
                  <a:schemeClr val="tx2"/>
                </a:solidFill>
                <a:latin typeface="Sassoon Primary"/>
                <a:hlinkClick r:id="rId4">
                  <a:extLst>
                    <a:ext uri="{A12FA001-AC4F-418D-AE19-62706E023703}">
                      <ahyp:hlinkClr xmlns:ahyp="http://schemas.microsoft.com/office/drawing/2018/hyperlinkcolor" val="tx"/>
                    </a:ext>
                  </a:extLst>
                </a:hlinkClick>
              </a:rPr>
              <a:t>click here</a:t>
            </a:r>
            <a:r>
              <a:rPr lang="en-GB" dirty="0">
                <a:solidFill>
                  <a:schemeClr val="tx2"/>
                </a:solidFill>
                <a:latin typeface="Sassoon Primary"/>
              </a:rPr>
              <a:t> to visit the NLC website.</a:t>
            </a:r>
            <a:endParaRPr lang="en-GB" dirty="0">
              <a:solidFill>
                <a:schemeClr val="tx2"/>
              </a:solidFill>
              <a:latin typeface="Sassoon Primary" pitchFamily="50" charset="0"/>
            </a:endParaRPr>
          </a:p>
          <a:p>
            <a:endParaRPr lang="en-GB" dirty="0">
              <a:latin typeface="Sassoon Primary" pitchFamily="50" charset="0"/>
            </a:endParaRPr>
          </a:p>
        </p:txBody>
      </p:sp>
      <p:sp>
        <p:nvSpPr>
          <p:cNvPr id="4" name="TextBox 3"/>
          <p:cNvSpPr txBox="1"/>
          <p:nvPr/>
        </p:nvSpPr>
        <p:spPr>
          <a:xfrm>
            <a:off x="1350498" y="4501662"/>
            <a:ext cx="10142807" cy="830997"/>
          </a:xfrm>
          <a:prstGeom prst="rect">
            <a:avLst/>
          </a:prstGeom>
          <a:noFill/>
        </p:spPr>
        <p:txBody>
          <a:bodyPr wrap="square" rtlCol="0">
            <a:spAutoFit/>
          </a:bodyPr>
          <a:lstStyle/>
          <a:p>
            <a:pPr algn="ctr"/>
            <a:r>
              <a:rPr lang="en-GB" sz="4800" b="1">
                <a:solidFill>
                  <a:srgbClr val="002060"/>
                </a:solidFill>
                <a:latin typeface="Sassoon Primary" pitchFamily="50" charset="0"/>
              </a:rPr>
              <a:t>Aim High! Give it your best try!</a:t>
            </a:r>
          </a:p>
        </p:txBody>
      </p:sp>
      <p:sp>
        <p:nvSpPr>
          <p:cNvPr id="5" name="TextBox 4">
            <a:extLst>
              <a:ext uri="{FF2B5EF4-FFF2-40B4-BE49-F238E27FC236}">
                <a16:creationId xmlns:a16="http://schemas.microsoft.com/office/drawing/2014/main" id="{B74D92A5-5B2C-A85D-BDFC-08D3A08B5588}"/>
              </a:ext>
            </a:extLst>
          </p:cNvPr>
          <p:cNvSpPr txBox="1"/>
          <p:nvPr/>
        </p:nvSpPr>
        <p:spPr>
          <a:xfrm>
            <a:off x="4710289"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dirty="0"/>
          </a:p>
        </p:txBody>
      </p:sp>
    </p:spTree>
    <p:extLst>
      <p:ext uri="{BB962C8B-B14F-4D97-AF65-F5344CB8AC3E}">
        <p14:creationId xmlns:p14="http://schemas.microsoft.com/office/powerpoint/2010/main" val="23781790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25894" y="521048"/>
            <a:ext cx="1206500" cy="130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3057587" y="1822798"/>
            <a:ext cx="7024468" cy="4278094"/>
          </a:xfrm>
          <a:prstGeom prst="rect">
            <a:avLst/>
          </a:prstGeom>
        </p:spPr>
        <p:txBody>
          <a:bodyPr wrap="square">
            <a:spAutoFit/>
          </a:bodyPr>
          <a:lstStyle/>
          <a:p>
            <a:endParaRPr lang="en-GB" altLang="en-US" sz="2000">
              <a:latin typeface="Sassoon Primary" pitchFamily="50" charset="0"/>
            </a:endParaRPr>
          </a:p>
          <a:p>
            <a:pPr algn="ctr"/>
            <a:r>
              <a:rPr lang="en-GB" altLang="en-US" sz="2000" i="1">
                <a:latin typeface="Sassoon Primary" pitchFamily="50" charset="0"/>
              </a:rPr>
              <a:t>Everyone Achieves Their Potential</a:t>
            </a:r>
          </a:p>
          <a:p>
            <a:pPr algn="ctr"/>
            <a:endParaRPr lang="en-GB" altLang="en-US" sz="2000" i="1">
              <a:latin typeface="Sassoon Primary" pitchFamily="50" charset="0"/>
            </a:endParaRPr>
          </a:p>
          <a:p>
            <a:pPr algn="ctr"/>
            <a:r>
              <a:rPr lang="en-GB" altLang="en-US" sz="2000" i="1">
                <a:solidFill>
                  <a:schemeClr val="accent1"/>
                </a:solidFill>
                <a:latin typeface="Sassoon Primary" pitchFamily="50" charset="0"/>
              </a:rPr>
              <a:t>Respect</a:t>
            </a:r>
            <a:r>
              <a:rPr lang="en-GB" altLang="en-US" sz="2000" i="1">
                <a:latin typeface="Sassoon Primary" pitchFamily="50" charset="0"/>
              </a:rPr>
              <a:t>			</a:t>
            </a:r>
            <a:r>
              <a:rPr lang="en-GB" altLang="en-US" sz="2000" i="1">
                <a:solidFill>
                  <a:srgbClr val="FF0000"/>
                </a:solidFill>
                <a:latin typeface="Sassoon Primary" pitchFamily="50" charset="0"/>
              </a:rPr>
              <a:t>Achievement	</a:t>
            </a:r>
            <a:r>
              <a:rPr lang="en-GB" altLang="en-US" sz="2000" i="1">
                <a:latin typeface="Sassoon Primary" pitchFamily="50" charset="0"/>
              </a:rPr>
              <a:t>	</a:t>
            </a:r>
            <a:r>
              <a:rPr lang="en-GB" altLang="en-US" sz="2000" i="1">
                <a:solidFill>
                  <a:srgbClr val="00B050"/>
                </a:solidFill>
                <a:latin typeface="Sassoon Primary" pitchFamily="50" charset="0"/>
              </a:rPr>
              <a:t>Happiness</a:t>
            </a:r>
          </a:p>
          <a:p>
            <a:pPr algn="ctr"/>
            <a:endParaRPr lang="en-GB" altLang="en-US" sz="2000" i="1">
              <a:latin typeface="Sassoon Primary" pitchFamily="50" charset="0"/>
            </a:endParaRPr>
          </a:p>
          <a:p>
            <a:r>
              <a:rPr lang="en-GB" altLang="en-US" sz="2000" i="1">
                <a:latin typeface="Sassoon Primary" pitchFamily="50" charset="0"/>
              </a:rPr>
              <a:t>Aims:</a:t>
            </a:r>
          </a:p>
          <a:p>
            <a:pPr>
              <a:spcBef>
                <a:spcPct val="20000"/>
              </a:spcBef>
              <a:buFontTx/>
              <a:buChar char="•"/>
            </a:pPr>
            <a:r>
              <a:rPr lang="en-GB" altLang="en-US" sz="2000">
                <a:latin typeface="Sassoon Primary" pitchFamily="50" charset="0"/>
              </a:rPr>
              <a:t>Provide the highest quality learning and teaching that gives all learners the knowledge, skills and attitudes to fulfil their potential.</a:t>
            </a:r>
          </a:p>
          <a:p>
            <a:pPr>
              <a:spcBef>
                <a:spcPct val="20000"/>
              </a:spcBef>
              <a:buFontTx/>
              <a:buChar char="•"/>
            </a:pPr>
            <a:r>
              <a:rPr lang="en-GB" altLang="en-US" sz="2000">
                <a:latin typeface="Sassoon Primary" pitchFamily="50" charset="0"/>
              </a:rPr>
              <a:t>Provide relevant and varied opportunities for wider achievement.</a:t>
            </a:r>
          </a:p>
          <a:p>
            <a:pPr>
              <a:spcBef>
                <a:spcPct val="20000"/>
              </a:spcBef>
              <a:buFontTx/>
              <a:buChar char="•"/>
            </a:pPr>
            <a:r>
              <a:rPr lang="en-GB" altLang="en-US" sz="2000">
                <a:latin typeface="Sassoon Primary" pitchFamily="50" charset="0"/>
              </a:rPr>
              <a:t>Provide a happy and secure environment where children’s wellbeing is at the centre of all we do.</a:t>
            </a:r>
          </a:p>
        </p:txBody>
      </p:sp>
    </p:spTree>
    <p:extLst>
      <p:ext uri="{BB962C8B-B14F-4D97-AF65-F5344CB8AC3E}">
        <p14:creationId xmlns:p14="http://schemas.microsoft.com/office/powerpoint/2010/main" val="36092247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25894" y="521048"/>
            <a:ext cx="1206500" cy="130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619913" y="2620036"/>
            <a:ext cx="1905000" cy="2417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1426400" y="5353331"/>
            <a:ext cx="6096000" cy="646331"/>
          </a:xfrm>
          <a:prstGeom prst="rect">
            <a:avLst/>
          </a:prstGeom>
        </p:spPr>
        <p:txBody>
          <a:bodyPr>
            <a:spAutoFit/>
          </a:bodyPr>
          <a:lstStyle/>
          <a:p>
            <a:pPr algn="ctr"/>
            <a:r>
              <a:rPr lang="en-GB" altLang="en-US" dirty="0">
                <a:latin typeface="Sassoon Primary" pitchFamily="50" charset="0"/>
              </a:rPr>
              <a:t>Mark Wilson</a:t>
            </a:r>
          </a:p>
          <a:p>
            <a:pPr algn="ctr"/>
            <a:r>
              <a:rPr lang="en-GB" altLang="en-US" dirty="0">
                <a:latin typeface="Sassoon Primary" pitchFamily="50" charset="0"/>
              </a:rPr>
              <a:t>Head Teacher</a:t>
            </a:r>
          </a:p>
        </p:txBody>
      </p:sp>
      <p:sp>
        <p:nvSpPr>
          <p:cNvPr id="9" name="Rectangle 8"/>
          <p:cNvSpPr/>
          <p:nvPr/>
        </p:nvSpPr>
        <p:spPr>
          <a:xfrm>
            <a:off x="1524413" y="5353331"/>
            <a:ext cx="6096000" cy="646331"/>
          </a:xfrm>
          <a:prstGeom prst="rect">
            <a:avLst/>
          </a:prstGeom>
        </p:spPr>
        <p:txBody>
          <a:bodyPr>
            <a:spAutoFit/>
          </a:bodyPr>
          <a:lstStyle/>
          <a:p>
            <a:pPr algn="ctr"/>
            <a:r>
              <a:rPr lang="en-GB" altLang="en-US" dirty="0">
                <a:latin typeface="Sassoon Primary" pitchFamily="50" charset="0"/>
              </a:rPr>
              <a:t>Jamie Innes</a:t>
            </a:r>
          </a:p>
          <a:p>
            <a:pPr algn="ctr"/>
            <a:r>
              <a:rPr lang="en-GB" altLang="en-US" dirty="0">
                <a:latin typeface="Sassoon Primary" pitchFamily="50" charset="0"/>
              </a:rPr>
              <a:t>Depute Head Teacher</a:t>
            </a:r>
          </a:p>
        </p:txBody>
      </p:sp>
      <p:sp>
        <p:nvSpPr>
          <p:cNvPr id="10" name="Rectangle 9"/>
          <p:cNvSpPr/>
          <p:nvPr/>
        </p:nvSpPr>
        <p:spPr>
          <a:xfrm>
            <a:off x="4494191" y="5214831"/>
            <a:ext cx="6096000" cy="923330"/>
          </a:xfrm>
          <a:prstGeom prst="rect">
            <a:avLst/>
          </a:prstGeom>
        </p:spPr>
        <p:txBody>
          <a:bodyPr>
            <a:spAutoFit/>
          </a:bodyPr>
          <a:lstStyle/>
          <a:p>
            <a:pPr algn="ctr"/>
            <a:r>
              <a:rPr lang="en-GB" altLang="en-US" dirty="0">
                <a:latin typeface="Sassoon Primary" pitchFamily="50" charset="0"/>
              </a:rPr>
              <a:t>Lindsay Torley</a:t>
            </a:r>
          </a:p>
          <a:p>
            <a:pPr algn="ctr"/>
            <a:r>
              <a:rPr lang="en-GB" altLang="en-US" dirty="0">
                <a:latin typeface="Sassoon Primary" pitchFamily="50" charset="0"/>
              </a:rPr>
              <a:t>Principal Teacher/</a:t>
            </a:r>
          </a:p>
          <a:p>
            <a:pPr algn="ctr"/>
            <a:r>
              <a:rPr lang="en-GB" altLang="en-US" dirty="0">
                <a:latin typeface="Sassoon Primary" pitchFamily="50" charset="0"/>
              </a:rPr>
              <a:t>Depute Head Teacher</a:t>
            </a:r>
          </a:p>
        </p:txBody>
      </p:sp>
      <p:sp>
        <p:nvSpPr>
          <p:cNvPr id="11" name="TextBox 10"/>
          <p:cNvSpPr txBox="1"/>
          <p:nvPr/>
        </p:nvSpPr>
        <p:spPr>
          <a:xfrm>
            <a:off x="3912866" y="1822798"/>
            <a:ext cx="5032556" cy="584775"/>
          </a:xfrm>
          <a:prstGeom prst="rect">
            <a:avLst/>
          </a:prstGeom>
          <a:noFill/>
        </p:spPr>
        <p:txBody>
          <a:bodyPr wrap="square" rtlCol="0">
            <a:spAutoFit/>
          </a:bodyPr>
          <a:lstStyle/>
          <a:p>
            <a:pPr algn="ctr"/>
            <a:r>
              <a:rPr lang="en-GB" sz="3200" b="1">
                <a:solidFill>
                  <a:srgbClr val="002060"/>
                </a:solidFill>
                <a:latin typeface="Sassoon Primary" pitchFamily="50" charset="0"/>
              </a:rPr>
              <a:t>Senior Leadership  Team</a:t>
            </a:r>
          </a:p>
        </p:txBody>
      </p:sp>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7262" y="2639086"/>
            <a:ext cx="1784409" cy="2398713"/>
          </a:xfrm>
          <a:prstGeom prst="rect">
            <a:avLst/>
          </a:prstGeom>
        </p:spPr>
      </p:pic>
      <p:pic>
        <p:nvPicPr>
          <p:cNvPr id="5" name="Picture 4"/>
          <p:cNvPicPr>
            <a:picLocks noChangeAspect="1"/>
          </p:cNvPicPr>
          <p:nvPr/>
        </p:nvPicPr>
        <p:blipFill rotWithShape="1">
          <a:blip r:embed="rId6" cstate="print">
            <a:extLst>
              <a:ext uri="{28A0092B-C50C-407E-A947-70E740481C1C}">
                <a14:useLocalDpi xmlns:a14="http://schemas.microsoft.com/office/drawing/2010/main" val="0"/>
              </a:ext>
            </a:extLst>
          </a:blip>
          <a:srcRect l="19077" r="21550"/>
          <a:stretch/>
        </p:blipFill>
        <p:spPr>
          <a:xfrm>
            <a:off x="6593155" y="2604415"/>
            <a:ext cx="1898073" cy="2397600"/>
          </a:xfrm>
          <a:prstGeom prst="rect">
            <a:avLst/>
          </a:prstGeom>
        </p:spPr>
      </p:pic>
      <p:pic>
        <p:nvPicPr>
          <p:cNvPr id="3" name="Picture 2" descr="A person with blonde hair wearing a pink and white striped shirt&#10;&#10;Description automatically generated">
            <a:extLst>
              <a:ext uri="{FF2B5EF4-FFF2-40B4-BE49-F238E27FC236}">
                <a16:creationId xmlns:a16="http://schemas.microsoft.com/office/drawing/2014/main" id="{DED0B5C4-9CCD-3A01-84CE-1ED3BF5944D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559470" y="2586296"/>
            <a:ext cx="1810112" cy="2415719"/>
          </a:xfrm>
          <a:prstGeom prst="rect">
            <a:avLst/>
          </a:prstGeom>
        </p:spPr>
      </p:pic>
      <p:sp>
        <p:nvSpPr>
          <p:cNvPr id="7" name="Rectangle 6">
            <a:extLst>
              <a:ext uri="{FF2B5EF4-FFF2-40B4-BE49-F238E27FC236}">
                <a16:creationId xmlns:a16="http://schemas.microsoft.com/office/drawing/2014/main" id="{92E0F23C-0C23-DC43-B819-73AEFB29A52D}"/>
              </a:ext>
            </a:extLst>
          </p:cNvPr>
          <p:cNvSpPr/>
          <p:nvPr/>
        </p:nvSpPr>
        <p:spPr>
          <a:xfrm>
            <a:off x="7416526" y="5344440"/>
            <a:ext cx="6096000" cy="646331"/>
          </a:xfrm>
          <a:prstGeom prst="rect">
            <a:avLst/>
          </a:prstGeom>
        </p:spPr>
        <p:txBody>
          <a:bodyPr>
            <a:spAutoFit/>
          </a:bodyPr>
          <a:lstStyle/>
          <a:p>
            <a:pPr algn="ctr"/>
            <a:r>
              <a:rPr lang="en-GB" altLang="en-US" dirty="0">
                <a:latin typeface="Sassoon Primary" pitchFamily="50" charset="0"/>
              </a:rPr>
              <a:t>Nicolle Murray</a:t>
            </a:r>
          </a:p>
          <a:p>
            <a:pPr algn="ctr"/>
            <a:r>
              <a:rPr lang="en-GB" altLang="en-US" dirty="0">
                <a:latin typeface="Sassoon Primary" pitchFamily="50" charset="0"/>
              </a:rPr>
              <a:t>Principal Teacher</a:t>
            </a:r>
          </a:p>
        </p:txBody>
      </p:sp>
    </p:spTree>
    <p:extLst>
      <p:ext uri="{BB962C8B-B14F-4D97-AF65-F5344CB8AC3E}">
        <p14:creationId xmlns:p14="http://schemas.microsoft.com/office/powerpoint/2010/main" val="25435072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25894" y="521048"/>
            <a:ext cx="1206500" cy="130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936394" y="5301686"/>
            <a:ext cx="6096000" cy="646331"/>
          </a:xfrm>
          <a:prstGeom prst="rect">
            <a:avLst/>
          </a:prstGeom>
        </p:spPr>
        <p:txBody>
          <a:bodyPr lIns="91440" tIns="45720" rIns="91440" bIns="45720" anchor="t">
            <a:spAutoFit/>
          </a:bodyPr>
          <a:lstStyle/>
          <a:p>
            <a:pPr algn="ctr"/>
            <a:r>
              <a:rPr lang="en-GB" altLang="en-US" dirty="0">
                <a:latin typeface="Sassoon Primary"/>
              </a:rPr>
              <a:t>Ms Michelle Sichi (See-Kee)</a:t>
            </a:r>
          </a:p>
          <a:p>
            <a:pPr algn="ctr"/>
            <a:r>
              <a:rPr lang="en-GB" altLang="en-US" dirty="0">
                <a:latin typeface="Sassoon Primary"/>
              </a:rPr>
              <a:t>Primary 1</a:t>
            </a:r>
          </a:p>
        </p:txBody>
      </p:sp>
      <p:sp>
        <p:nvSpPr>
          <p:cNvPr id="10" name="Rectangle 9"/>
          <p:cNvSpPr/>
          <p:nvPr/>
        </p:nvSpPr>
        <p:spPr>
          <a:xfrm>
            <a:off x="5825894" y="5301685"/>
            <a:ext cx="6096000" cy="646331"/>
          </a:xfrm>
          <a:prstGeom prst="rect">
            <a:avLst/>
          </a:prstGeom>
        </p:spPr>
        <p:txBody>
          <a:bodyPr lIns="91440" tIns="45720" rIns="91440" bIns="45720" anchor="t">
            <a:spAutoFit/>
          </a:bodyPr>
          <a:lstStyle/>
          <a:p>
            <a:pPr algn="ctr"/>
            <a:r>
              <a:rPr lang="en-GB" altLang="en-US" dirty="0">
                <a:latin typeface="Sassoon Primary"/>
              </a:rPr>
              <a:t>Miss Lisa Black</a:t>
            </a:r>
          </a:p>
          <a:p>
            <a:pPr algn="ctr"/>
            <a:r>
              <a:rPr lang="en-GB" altLang="en-US">
                <a:latin typeface="Sassoon Primary"/>
              </a:rPr>
              <a:t>Primary 2/1</a:t>
            </a:r>
          </a:p>
        </p:txBody>
      </p:sp>
      <p:sp>
        <p:nvSpPr>
          <p:cNvPr id="11" name="TextBox 10"/>
          <p:cNvSpPr txBox="1"/>
          <p:nvPr/>
        </p:nvSpPr>
        <p:spPr>
          <a:xfrm>
            <a:off x="3381144" y="1822798"/>
            <a:ext cx="6096000" cy="584775"/>
          </a:xfrm>
          <a:prstGeom prst="rect">
            <a:avLst/>
          </a:prstGeom>
          <a:noFill/>
        </p:spPr>
        <p:txBody>
          <a:bodyPr wrap="square" rtlCol="0">
            <a:spAutoFit/>
          </a:bodyPr>
          <a:lstStyle/>
          <a:p>
            <a:pPr algn="ctr"/>
            <a:r>
              <a:rPr lang="en-GB" sz="3200" b="1">
                <a:solidFill>
                  <a:srgbClr val="002060"/>
                </a:solidFill>
                <a:latin typeface="Sassoon Primary" pitchFamily="50" charset="0"/>
              </a:rPr>
              <a:t>Primary 1 Teaching Team</a:t>
            </a:r>
          </a:p>
        </p:txBody>
      </p:sp>
      <p:pic>
        <p:nvPicPr>
          <p:cNvPr id="12" name="Picture 11" descr="C:\Users\StaffUser\AppData\Local\Microsoft\Windows\INetCache\Content.Word\IMG_0549.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83475" y="2350017"/>
            <a:ext cx="2001837" cy="267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C:\Users\StaffUser\AppData\Local\Microsoft\Windows\INetCache\Content.Word\IMG_0548.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65831" y="2407736"/>
            <a:ext cx="2016125" cy="267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031923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09366" y="478845"/>
            <a:ext cx="870328" cy="93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1561515" y="1417883"/>
            <a:ext cx="9566030" cy="400110"/>
          </a:xfrm>
          <a:prstGeom prst="rect">
            <a:avLst/>
          </a:prstGeom>
          <a:noFill/>
        </p:spPr>
        <p:txBody>
          <a:bodyPr wrap="square" rtlCol="0">
            <a:spAutoFit/>
          </a:bodyPr>
          <a:lstStyle/>
          <a:p>
            <a:pPr algn="ctr"/>
            <a:r>
              <a:rPr lang="en-GB" sz="2000" b="1">
                <a:solidFill>
                  <a:srgbClr val="002060"/>
                </a:solidFill>
                <a:latin typeface="Sassoon Primary" pitchFamily="50" charset="0"/>
              </a:rPr>
              <a:t>Breakfast Club, </a:t>
            </a:r>
            <a:r>
              <a:rPr lang="en-GB" sz="2000" b="1" err="1">
                <a:solidFill>
                  <a:srgbClr val="002060"/>
                </a:solidFill>
                <a:latin typeface="Sassoon Primary" pitchFamily="50" charset="0"/>
              </a:rPr>
              <a:t>Breaktimes</a:t>
            </a:r>
            <a:r>
              <a:rPr lang="en-GB" sz="2000" b="1">
                <a:solidFill>
                  <a:srgbClr val="002060"/>
                </a:solidFill>
                <a:latin typeface="Sassoon Primary" pitchFamily="50" charset="0"/>
              </a:rPr>
              <a:t>, and School Lunches</a:t>
            </a:r>
          </a:p>
        </p:txBody>
      </p:sp>
      <p:sp>
        <p:nvSpPr>
          <p:cNvPr id="3" name="TextBox 2"/>
          <p:cNvSpPr txBox="1"/>
          <p:nvPr/>
        </p:nvSpPr>
        <p:spPr>
          <a:xfrm>
            <a:off x="1561515" y="1895256"/>
            <a:ext cx="8834510" cy="3416320"/>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GB" dirty="0">
                <a:latin typeface="Sassoon Primary"/>
              </a:rPr>
              <a:t>Breakfast Club is available from 8.15am with Mrs White.</a:t>
            </a:r>
          </a:p>
          <a:p>
            <a:pPr marL="285750" indent="-285750">
              <a:buFont typeface="Arial" panose="020B0604020202020204" pitchFamily="34" charset="0"/>
              <a:buChar char="•"/>
            </a:pPr>
            <a:r>
              <a:rPr lang="en-GB" dirty="0">
                <a:latin typeface="Sassoon Primary"/>
              </a:rPr>
              <a:t>Children have 15 minutes for playtime and 45 minutes for lunchtime each day.</a:t>
            </a:r>
          </a:p>
          <a:p>
            <a:pPr marL="285750" indent="-285750">
              <a:buFont typeface="Arial" panose="020B0604020202020204" pitchFamily="34" charset="0"/>
              <a:buChar char="•"/>
            </a:pPr>
            <a:r>
              <a:rPr lang="en-GB" dirty="0">
                <a:latin typeface="Sassoon Primary"/>
              </a:rPr>
              <a:t>For children having a school dinner, the teacher will share the menu in the morning and the children will order their lunch. </a:t>
            </a:r>
            <a:endParaRPr lang="en-GB" dirty="0">
              <a:solidFill>
                <a:srgbClr val="FF0000"/>
              </a:solidFill>
              <a:latin typeface="Sassoon Primary" pitchFamily="50" charset="0"/>
            </a:endParaRPr>
          </a:p>
          <a:p>
            <a:pPr marL="285750" indent="-285750">
              <a:buFont typeface="Arial" panose="020B0604020202020204" pitchFamily="34" charset="0"/>
              <a:buChar char="•"/>
            </a:pPr>
            <a:r>
              <a:rPr lang="en-GB" dirty="0">
                <a:latin typeface="Sassoon Primary"/>
              </a:rPr>
              <a:t>Our cafeteria is cashless and you can add money to your child’s account online via </a:t>
            </a:r>
            <a:r>
              <a:rPr lang="en-GB" dirty="0">
                <a:latin typeface="Sassoon Primary"/>
                <a:hlinkClick r:id="rId4"/>
              </a:rPr>
              <a:t>Parents Portal</a:t>
            </a:r>
            <a:r>
              <a:rPr lang="en-GB" dirty="0">
                <a:latin typeface="Sassoon Primary"/>
              </a:rPr>
              <a:t>.</a:t>
            </a:r>
          </a:p>
          <a:p>
            <a:pPr marL="285750" indent="-285750">
              <a:buFont typeface="Arial" panose="020B0604020202020204" pitchFamily="34" charset="0"/>
              <a:buChar char="•"/>
            </a:pPr>
            <a:r>
              <a:rPr lang="en-GB" dirty="0">
                <a:latin typeface="Sassoon Primary"/>
              </a:rPr>
              <a:t>If your child has food allergies, you will need to complete a form alongside your GP before our catering staff are able to offer your child lunch.</a:t>
            </a:r>
          </a:p>
          <a:p>
            <a:pPr marL="285750" indent="-285750">
              <a:buFont typeface="Arial" panose="020B0604020202020204" pitchFamily="34" charset="0"/>
              <a:buChar char="•"/>
            </a:pPr>
            <a:r>
              <a:rPr lang="en-GB" dirty="0">
                <a:latin typeface="Sassoon Primary"/>
              </a:rPr>
              <a:t>Children can drink water in class throughout the day.</a:t>
            </a:r>
          </a:p>
          <a:p>
            <a:pPr marL="285750" indent="-285750">
              <a:buFont typeface="Arial" panose="020B0604020202020204" pitchFamily="34" charset="0"/>
              <a:buChar char="•"/>
            </a:pPr>
            <a:r>
              <a:rPr lang="en-GB" dirty="0">
                <a:latin typeface="Sassoon Primary"/>
              </a:rPr>
              <a:t>Please do not send your child to school with any nut products or fizzy drinks.</a:t>
            </a:r>
          </a:p>
          <a:p>
            <a:pPr marL="285750" indent="-285750">
              <a:buFont typeface="Arial" panose="020B0604020202020204" pitchFamily="34" charset="0"/>
              <a:buChar char="•"/>
            </a:pPr>
            <a:r>
              <a:rPr lang="en-GB" b="1" dirty="0">
                <a:latin typeface="Sassoon Primary"/>
              </a:rPr>
              <a:t>Breakfast club and school dinners are free for all P1 pupils.</a:t>
            </a:r>
          </a:p>
          <a:p>
            <a:pPr marL="285750" indent="-285750">
              <a:buFont typeface="Arial" panose="020B0604020202020204" pitchFamily="34" charset="0"/>
              <a:buChar char="•"/>
            </a:pPr>
            <a:endParaRPr lang="en-GB">
              <a:latin typeface="Sassoon Primary" pitchFamily="50" charset="0"/>
            </a:endParaRPr>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16780" y="4950288"/>
            <a:ext cx="2914650" cy="1571625"/>
          </a:xfrm>
          <a:prstGeom prst="rect">
            <a:avLst/>
          </a:prstGeom>
        </p:spPr>
      </p:pic>
    </p:spTree>
    <p:extLst>
      <p:ext uri="{BB962C8B-B14F-4D97-AF65-F5344CB8AC3E}">
        <p14:creationId xmlns:p14="http://schemas.microsoft.com/office/powerpoint/2010/main" val="40355890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09366" y="478845"/>
            <a:ext cx="870328" cy="93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1561515" y="1417883"/>
            <a:ext cx="9566030" cy="400110"/>
          </a:xfrm>
          <a:prstGeom prst="rect">
            <a:avLst/>
          </a:prstGeom>
          <a:noFill/>
        </p:spPr>
        <p:txBody>
          <a:bodyPr wrap="square" rtlCol="0">
            <a:spAutoFit/>
          </a:bodyPr>
          <a:lstStyle/>
          <a:p>
            <a:pPr algn="ctr"/>
            <a:r>
              <a:rPr lang="en-GB" sz="2000" b="1">
                <a:solidFill>
                  <a:srgbClr val="002060"/>
                </a:solidFill>
                <a:latin typeface="Sassoon Primary" pitchFamily="50" charset="0"/>
              </a:rPr>
              <a:t>School Uniform</a:t>
            </a:r>
          </a:p>
        </p:txBody>
      </p:sp>
      <p:sp>
        <p:nvSpPr>
          <p:cNvPr id="3" name="Rectangle 2"/>
          <p:cNvSpPr/>
          <p:nvPr/>
        </p:nvSpPr>
        <p:spPr>
          <a:xfrm>
            <a:off x="1307515" y="1895256"/>
            <a:ext cx="9566030" cy="2031325"/>
          </a:xfrm>
          <a:prstGeom prst="rect">
            <a:avLst/>
          </a:prstGeom>
        </p:spPr>
        <p:txBody>
          <a:bodyPr wrap="square" lIns="91440" tIns="45720" rIns="91440" bIns="45720" anchor="t">
            <a:spAutoFit/>
          </a:bodyPr>
          <a:lstStyle/>
          <a:p>
            <a:pPr marL="285750" indent="-285750">
              <a:buFont typeface="Arial" panose="020B0604020202020204" pitchFamily="34" charset="0"/>
              <a:buChar char="•"/>
            </a:pPr>
            <a:r>
              <a:rPr lang="en-GB" dirty="0">
                <a:latin typeface="Sassoon Primary"/>
              </a:rPr>
              <a:t>Our school uniform can be purchased online or in store from </a:t>
            </a:r>
            <a:r>
              <a:rPr lang="en-GB" dirty="0">
                <a:latin typeface="Sassoon Primary"/>
                <a:hlinkClick r:id="rId4"/>
              </a:rPr>
              <a:t>Scotcrest.</a:t>
            </a:r>
            <a:endParaRPr lang="en-GB" dirty="0">
              <a:latin typeface="Sassoon Primary" pitchFamily="50" charset="0"/>
            </a:endParaRPr>
          </a:p>
          <a:p>
            <a:pPr marL="285750" indent="-285750">
              <a:buFont typeface="Arial" panose="020B0604020202020204" pitchFamily="34" charset="0"/>
              <a:buChar char="•"/>
            </a:pPr>
            <a:r>
              <a:rPr lang="en-GB" dirty="0">
                <a:latin typeface="Sassoon Primary"/>
              </a:rPr>
              <a:t>Our children can wear shirts and ties to school, or sweatshirts and polo shirts. In the nicer weather, many of our children wear summer dresses too.</a:t>
            </a:r>
          </a:p>
          <a:p>
            <a:pPr marL="285750" indent="-285750">
              <a:buFont typeface="Arial" panose="020B0604020202020204" pitchFamily="34" charset="0"/>
              <a:buChar char="•"/>
            </a:pPr>
            <a:r>
              <a:rPr lang="en-GB" dirty="0">
                <a:latin typeface="Sassoon Primary"/>
              </a:rPr>
              <a:t>In a recent addition, tartan dresses and skirts are also available.</a:t>
            </a:r>
            <a:endParaRPr lang="en-GB" dirty="0">
              <a:latin typeface="Sassoon Primary" pitchFamily="50" charset="0"/>
            </a:endParaRPr>
          </a:p>
          <a:p>
            <a:pPr marL="285750" indent="-285750">
              <a:buFont typeface="Arial" panose="020B0604020202020204" pitchFamily="34" charset="0"/>
              <a:buChar char="•"/>
            </a:pPr>
            <a:r>
              <a:rPr lang="en-GB" dirty="0">
                <a:latin typeface="Sassoon Primary"/>
              </a:rPr>
              <a:t>On gym days, children can come to school dressed in their PE kit (shorts/joggers/leggings and a t-shirt). For outdoor PE, children should wear comfortable clothing which is suitable for the weather. It is important to us that our children feel comfortable and ready to learn.</a:t>
            </a:r>
            <a:endParaRPr lang="en-GB" dirty="0">
              <a:latin typeface="Sassoon Primary" pitchFamily="50" charset="0"/>
            </a:endParaRPr>
          </a:p>
        </p:txBody>
      </p:sp>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75509" y="4003844"/>
            <a:ext cx="3138042" cy="2461877"/>
          </a:xfrm>
          <a:prstGeom prst="rect">
            <a:avLst/>
          </a:prstGeom>
        </p:spPr>
      </p:pic>
    </p:spTree>
    <p:extLst>
      <p:ext uri="{BB962C8B-B14F-4D97-AF65-F5344CB8AC3E}">
        <p14:creationId xmlns:p14="http://schemas.microsoft.com/office/powerpoint/2010/main" val="9248557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09366" y="478845"/>
            <a:ext cx="870328" cy="93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1561515" y="1417883"/>
            <a:ext cx="9566030" cy="400110"/>
          </a:xfrm>
          <a:prstGeom prst="rect">
            <a:avLst/>
          </a:prstGeom>
          <a:noFill/>
        </p:spPr>
        <p:txBody>
          <a:bodyPr wrap="square" rtlCol="0">
            <a:spAutoFit/>
          </a:bodyPr>
          <a:lstStyle/>
          <a:p>
            <a:pPr algn="ctr"/>
            <a:r>
              <a:rPr lang="en-GB" sz="2000" b="1">
                <a:solidFill>
                  <a:srgbClr val="002060"/>
                </a:solidFill>
                <a:latin typeface="Sassoon Primary" pitchFamily="50" charset="0"/>
              </a:rPr>
              <a:t>Getting it Right for Every Child (GIRFEC)</a:t>
            </a:r>
          </a:p>
        </p:txBody>
      </p:sp>
      <p:pic>
        <p:nvPicPr>
          <p:cNvPr id="4" name="Content Placeholder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a:off x="4107742" y="1966302"/>
            <a:ext cx="4473575" cy="4351338"/>
          </a:xfrm>
          <a:prstGeom prst="rect">
            <a:avLst/>
          </a:prstGeom>
        </p:spPr>
      </p:pic>
      <p:pic>
        <p:nvPicPr>
          <p:cNvPr id="3" name="Picture 2">
            <a:extLst>
              <a:ext uri="{FF2B5EF4-FFF2-40B4-BE49-F238E27FC236}">
                <a16:creationId xmlns:a16="http://schemas.microsoft.com/office/drawing/2014/main" id="{A0E84CB7-8AA2-E0C9-9EFB-EFF231573778}"/>
              </a:ext>
            </a:extLst>
          </p:cNvPr>
          <p:cNvPicPr>
            <a:picLocks noChangeAspect="1"/>
          </p:cNvPicPr>
          <p:nvPr/>
        </p:nvPicPr>
        <p:blipFill>
          <a:blip r:embed="rId5"/>
          <a:stretch>
            <a:fillRect/>
          </a:stretch>
        </p:blipFill>
        <p:spPr>
          <a:xfrm>
            <a:off x="9660811" y="4423025"/>
            <a:ext cx="2343150" cy="2286000"/>
          </a:xfrm>
          <a:prstGeom prst="rect">
            <a:avLst/>
          </a:prstGeom>
        </p:spPr>
      </p:pic>
    </p:spTree>
    <p:extLst>
      <p:ext uri="{BB962C8B-B14F-4D97-AF65-F5344CB8AC3E}">
        <p14:creationId xmlns:p14="http://schemas.microsoft.com/office/powerpoint/2010/main" val="19585027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09366" y="478845"/>
            <a:ext cx="870328" cy="93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1561515" y="1417883"/>
            <a:ext cx="9566030" cy="400110"/>
          </a:xfrm>
          <a:prstGeom prst="rect">
            <a:avLst/>
          </a:prstGeom>
          <a:noFill/>
        </p:spPr>
        <p:txBody>
          <a:bodyPr wrap="square" rtlCol="0">
            <a:spAutoFit/>
          </a:bodyPr>
          <a:lstStyle/>
          <a:p>
            <a:pPr algn="ctr"/>
            <a:r>
              <a:rPr lang="en-GB" sz="2000" b="1">
                <a:solidFill>
                  <a:srgbClr val="002060"/>
                </a:solidFill>
                <a:latin typeface="Sassoon Primary" pitchFamily="50" charset="0"/>
              </a:rPr>
              <a:t>Learning Through Play</a:t>
            </a:r>
          </a:p>
        </p:txBody>
      </p:sp>
      <p:sp>
        <p:nvSpPr>
          <p:cNvPr id="3" name="Rectangle 2"/>
          <p:cNvSpPr/>
          <p:nvPr/>
        </p:nvSpPr>
        <p:spPr>
          <a:xfrm>
            <a:off x="1561515" y="1895256"/>
            <a:ext cx="9720774" cy="646331"/>
          </a:xfrm>
          <a:prstGeom prst="rect">
            <a:avLst/>
          </a:prstGeom>
        </p:spPr>
        <p:txBody>
          <a:bodyPr wrap="square">
            <a:spAutoFit/>
          </a:bodyPr>
          <a:lstStyle/>
          <a:p>
            <a:pPr marL="285750" indent="-285750">
              <a:buFont typeface="Arial" panose="020B0604020202020204" pitchFamily="34" charset="0"/>
              <a:buChar char="•"/>
            </a:pPr>
            <a:r>
              <a:rPr lang="en-GB">
                <a:latin typeface="Sassoon Primary" pitchFamily="50" charset="0"/>
              </a:rPr>
              <a:t>We are proud to offer learning experiences for our P1 pupils which are centred around play.</a:t>
            </a: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141341">
            <a:off x="7519783" y="2460398"/>
            <a:ext cx="2392274" cy="1794206"/>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720032">
            <a:off x="9231445" y="4641612"/>
            <a:ext cx="2417610" cy="1813208"/>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5920602">
            <a:off x="1217242" y="3455674"/>
            <a:ext cx="2533526" cy="1900145"/>
          </a:xfrm>
          <a:prstGeom prst="rect">
            <a:avLst/>
          </a:prstGeom>
        </p:spPr>
      </p:pic>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4795162">
            <a:off x="3764491" y="2858191"/>
            <a:ext cx="2320638" cy="1740478"/>
          </a:xfrm>
          <a:prstGeom prst="rect">
            <a:avLst/>
          </a:prstGeom>
        </p:spPr>
      </p:pic>
      <p:pic>
        <p:nvPicPr>
          <p:cNvPr id="9" name="Picture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235314" y="4595058"/>
            <a:ext cx="1864614" cy="1906315"/>
          </a:xfrm>
          <a:prstGeom prst="rect">
            <a:avLst/>
          </a:prstGeom>
        </p:spPr>
      </p:pic>
      <p:sp>
        <p:nvSpPr>
          <p:cNvPr id="5" name="Rectangle 4"/>
          <p:cNvSpPr/>
          <p:nvPr/>
        </p:nvSpPr>
        <p:spPr>
          <a:xfrm>
            <a:off x="2375924" y="6030653"/>
            <a:ext cx="2889958" cy="369332"/>
          </a:xfrm>
          <a:prstGeom prst="rect">
            <a:avLst/>
          </a:prstGeom>
        </p:spPr>
        <p:txBody>
          <a:bodyPr wrap="none">
            <a:spAutoFit/>
          </a:bodyPr>
          <a:lstStyle/>
          <a:p>
            <a:r>
              <a:rPr lang="en-GB">
                <a:latin typeface="Sassoon Primary Std" panose="020B0503020103030203" pitchFamily="34" charset="0"/>
                <a:hlinkClick r:id="rId9"/>
              </a:rPr>
              <a:t>Learning Through Play Sway</a:t>
            </a:r>
            <a:endParaRPr lang="en-GB">
              <a:latin typeface="Sassoon Primary Std" panose="020B0503020103030203" pitchFamily="34" charset="0"/>
            </a:endParaRPr>
          </a:p>
        </p:txBody>
      </p:sp>
    </p:spTree>
    <p:extLst>
      <p:ext uri="{BB962C8B-B14F-4D97-AF65-F5344CB8AC3E}">
        <p14:creationId xmlns:p14="http://schemas.microsoft.com/office/powerpoint/2010/main" val="1512655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09366" y="478845"/>
            <a:ext cx="870328" cy="93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1561515" y="1417883"/>
            <a:ext cx="9566030" cy="400110"/>
          </a:xfrm>
          <a:prstGeom prst="rect">
            <a:avLst/>
          </a:prstGeom>
          <a:noFill/>
        </p:spPr>
        <p:txBody>
          <a:bodyPr wrap="square" rtlCol="0">
            <a:spAutoFit/>
          </a:bodyPr>
          <a:lstStyle/>
          <a:p>
            <a:pPr algn="ctr"/>
            <a:r>
              <a:rPr lang="en-GB" sz="2000" b="1" dirty="0">
                <a:solidFill>
                  <a:srgbClr val="002060"/>
                </a:solidFill>
                <a:latin typeface="Sassoon Primary" pitchFamily="50" charset="0"/>
              </a:rPr>
              <a:t>Curricular Workshops</a:t>
            </a:r>
          </a:p>
        </p:txBody>
      </p:sp>
      <p:sp>
        <p:nvSpPr>
          <p:cNvPr id="3" name="Rectangle 2"/>
          <p:cNvSpPr/>
          <p:nvPr/>
        </p:nvSpPr>
        <p:spPr>
          <a:xfrm>
            <a:off x="1575583" y="1895256"/>
            <a:ext cx="9720774" cy="1754326"/>
          </a:xfrm>
          <a:prstGeom prst="rect">
            <a:avLst/>
          </a:prstGeom>
        </p:spPr>
        <p:txBody>
          <a:bodyPr wrap="square" lIns="91440" tIns="45720" rIns="91440" bIns="45720" anchor="t">
            <a:spAutoFit/>
          </a:bodyPr>
          <a:lstStyle/>
          <a:p>
            <a:pPr marL="285750" indent="-285750">
              <a:buFont typeface="Arial" panose="020B0604020202020204" pitchFamily="34" charset="0"/>
              <a:buChar char="•"/>
            </a:pPr>
            <a:r>
              <a:rPr lang="en-GB" dirty="0">
                <a:latin typeface="Sassoon Primary"/>
              </a:rPr>
              <a:t>This year, we will be hosting optional workshops to allow you to find out more about how your child is learning at school and how you can support them at home with their Literacy and Numeracy.</a:t>
            </a:r>
          </a:p>
          <a:p>
            <a:pPr marL="285750" indent="-285750">
              <a:buFont typeface="Arial" panose="020B0604020202020204" pitchFamily="34" charset="0"/>
              <a:buChar char="•"/>
            </a:pPr>
            <a:endParaRPr lang="en-GB" dirty="0">
              <a:latin typeface="Sassoon Primary" pitchFamily="50" charset="0"/>
            </a:endParaRPr>
          </a:p>
          <a:p>
            <a:pPr marL="285750" indent="-285750">
              <a:buFont typeface="Arial" panose="020B0604020202020204" pitchFamily="34" charset="0"/>
              <a:buChar char="•"/>
            </a:pPr>
            <a:r>
              <a:rPr lang="en-GB" dirty="0">
                <a:latin typeface="Sassoon Primary"/>
              </a:rPr>
              <a:t>Dates for these workshops will be shared with you when they are finalised.</a:t>
            </a:r>
          </a:p>
          <a:p>
            <a:pPr lvl="1"/>
            <a:endParaRPr lang="en-GB" dirty="0">
              <a:latin typeface="Sassoon Primary" pitchFamily="50" charset="0"/>
            </a:endParaRPr>
          </a:p>
        </p:txBody>
      </p:sp>
      <p:pic>
        <p:nvPicPr>
          <p:cNvPr id="4" name="Picture 3">
            <a:extLst>
              <a:ext uri="{FF2B5EF4-FFF2-40B4-BE49-F238E27FC236}">
                <a16:creationId xmlns:a16="http://schemas.microsoft.com/office/drawing/2014/main" id="{D8AC4CD7-3D8E-8B35-840E-250E44580CFF}"/>
              </a:ext>
            </a:extLst>
          </p:cNvPr>
          <p:cNvPicPr>
            <a:picLocks noChangeAspect="1"/>
          </p:cNvPicPr>
          <p:nvPr/>
        </p:nvPicPr>
        <p:blipFill rotWithShape="1">
          <a:blip r:embed="rId4"/>
          <a:srcRect l="11108" t="10950" r="13543" b="6983"/>
          <a:stretch/>
        </p:blipFill>
        <p:spPr>
          <a:xfrm rot="559979">
            <a:off x="10596811" y="2711975"/>
            <a:ext cx="1061468" cy="1541478"/>
          </a:xfrm>
          <a:prstGeom prst="rect">
            <a:avLst/>
          </a:prstGeom>
        </p:spPr>
      </p:pic>
      <p:pic>
        <p:nvPicPr>
          <p:cNvPr id="5" name="Picture 4">
            <a:extLst>
              <a:ext uri="{FF2B5EF4-FFF2-40B4-BE49-F238E27FC236}">
                <a16:creationId xmlns:a16="http://schemas.microsoft.com/office/drawing/2014/main" id="{E6BE2C74-2F92-28E8-BFB7-1E860D6E6116}"/>
              </a:ext>
            </a:extLst>
          </p:cNvPr>
          <p:cNvPicPr>
            <a:picLocks noChangeAspect="1"/>
          </p:cNvPicPr>
          <p:nvPr/>
        </p:nvPicPr>
        <p:blipFill rotWithShape="1">
          <a:blip r:embed="rId5"/>
          <a:srcRect l="11355" t="14375" r="7083" b="19297"/>
          <a:stretch/>
        </p:blipFill>
        <p:spPr>
          <a:xfrm rot="21091417">
            <a:off x="9288246" y="4627305"/>
            <a:ext cx="1499251" cy="1625625"/>
          </a:xfrm>
          <a:prstGeom prst="rect">
            <a:avLst/>
          </a:prstGeom>
        </p:spPr>
      </p:pic>
    </p:spTree>
    <p:extLst>
      <p:ext uri="{BB962C8B-B14F-4D97-AF65-F5344CB8AC3E}">
        <p14:creationId xmlns:p14="http://schemas.microsoft.com/office/powerpoint/2010/main" val="1836494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A34E0625E29394593D70DC01477EDC4" ma:contentTypeVersion="14" ma:contentTypeDescription="Create a new document." ma:contentTypeScope="" ma:versionID="b31caa697f6d34fb711c34403a4847c7">
  <xsd:schema xmlns:xsd="http://www.w3.org/2001/XMLSchema" xmlns:xs="http://www.w3.org/2001/XMLSchema" xmlns:p="http://schemas.microsoft.com/office/2006/metadata/properties" xmlns:ns3="01440dab-35c9-4f32-b4ad-740d8ab69d6a" xmlns:ns4="569b1c9a-75b2-4857-886e-a31737f27dcf" targetNamespace="http://schemas.microsoft.com/office/2006/metadata/properties" ma:root="true" ma:fieldsID="8b10fc52c71992d8eda773c5662aa7e3" ns3:_="" ns4:_="">
    <xsd:import namespace="01440dab-35c9-4f32-b4ad-740d8ab69d6a"/>
    <xsd:import namespace="569b1c9a-75b2-4857-886e-a31737f27dcf"/>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4:SharedWithUsers" minOccurs="0"/>
                <xsd:element ref="ns4:SharedWithDetails" minOccurs="0"/>
                <xsd:element ref="ns4:SharingHintHash" minOccurs="0"/>
                <xsd:element ref="ns3:MediaServiceGenerationTime" minOccurs="0"/>
                <xsd:element ref="ns3:MediaServiceEventHashCode" minOccurs="0"/>
                <xsd:element ref="ns3:MediaServiceAutoKeyPoints" minOccurs="0"/>
                <xsd:element ref="ns3:MediaServiceKeyPoint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1440dab-35c9-4f32-b4ad-740d8ab69d6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MediaServic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69b1c9a-75b2-4857-886e-a31737f27dcf"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4C4F38F-B884-462B-956E-17180054190C}">
  <ds:schemaRefs>
    <ds:schemaRef ds:uri="http://schemas.microsoft.com/sharepoint/v3/contenttype/forms"/>
  </ds:schemaRefs>
</ds:datastoreItem>
</file>

<file path=customXml/itemProps2.xml><?xml version="1.0" encoding="utf-8"?>
<ds:datastoreItem xmlns:ds="http://schemas.openxmlformats.org/officeDocument/2006/customXml" ds:itemID="{97FCD259-BB75-471E-ABEE-8736B3FC70BF}">
  <ds:schemaRefs>
    <ds:schemaRef ds:uri="http://schemas.openxmlformats.org/package/2006/metadata/core-properties"/>
    <ds:schemaRef ds:uri="569b1c9a-75b2-4857-886e-a31737f27dcf"/>
    <ds:schemaRef ds:uri="http://www.w3.org/XML/1998/namespace"/>
    <ds:schemaRef ds:uri="http://schemas.microsoft.com/office/2006/documentManagement/types"/>
    <ds:schemaRef ds:uri="http://schemas.microsoft.com/office/2006/metadata/properties"/>
    <ds:schemaRef ds:uri="http://purl.org/dc/terms/"/>
    <ds:schemaRef ds:uri="http://purl.org/dc/elements/1.1/"/>
    <ds:schemaRef ds:uri="http://schemas.microsoft.com/office/infopath/2007/PartnerControls"/>
    <ds:schemaRef ds:uri="01440dab-35c9-4f32-b4ad-740d8ab69d6a"/>
    <ds:schemaRef ds:uri="http://purl.org/dc/dcmitype/"/>
  </ds:schemaRefs>
</ds:datastoreItem>
</file>

<file path=customXml/itemProps3.xml><?xml version="1.0" encoding="utf-8"?>
<ds:datastoreItem xmlns:ds="http://schemas.openxmlformats.org/officeDocument/2006/customXml" ds:itemID="{0359228D-C101-4215-8AB7-C58B8F9CCA31}">
  <ds:schemaRefs>
    <ds:schemaRef ds:uri="01440dab-35c9-4f32-b4ad-740d8ab69d6a"/>
    <ds:schemaRef ds:uri="569b1c9a-75b2-4857-886e-a31737f27dc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Parallax</Template>
  <TotalTime>130</TotalTime>
  <Words>1197</Words>
  <Application>Microsoft Office PowerPoint</Application>
  <PresentationFormat>Widescreen</PresentationFormat>
  <Paragraphs>169</Paragraphs>
  <Slides>17</Slides>
  <Notes>16</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Parallax</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Rochsolloch Primary School and Nursery Parent Council</vt:lpstr>
      <vt:lpstr>RPSPC - Fundraising</vt:lpstr>
      <vt:lpstr>RPSPC - Funding</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Mr Innes</dc:creator>
  <cp:lastModifiedBy>Mr Wilson</cp:lastModifiedBy>
  <cp:revision>59</cp:revision>
  <cp:lastPrinted>2023-06-12T08:49:12Z</cp:lastPrinted>
  <dcterms:created xsi:type="dcterms:W3CDTF">2021-06-08T17:24:28Z</dcterms:created>
  <dcterms:modified xsi:type="dcterms:W3CDTF">2024-06-11T13:49:07Z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0x010100DA34E0625E29394593D70DC01477EDC4</vt:lpwstr>
  </property>
</Properties>
</file>