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6C3997-A131-4C53-B5ED-B8200386AFB8}" v="12" dt="2021-06-14T13:15:20.799"/>
    <p1510:client id="{E14275F2-828D-499A-93EC-EF848D697731}" v="1" dt="2021-06-10T15:23:44.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Innes" userId="S::gw09innesjamie3@glow.sch.uk::f9894339-e73b-44b4-893d-ec2e95b0af3b" providerId="AD" clId="Web-{A06C3997-A131-4C53-B5ED-B8200386AFB8}"/>
    <pc:docChg chg="modSld">
      <pc:chgData name="Mr Innes" userId="S::gw09innesjamie3@glow.sch.uk::f9894339-e73b-44b4-893d-ec2e95b0af3b" providerId="AD" clId="Web-{A06C3997-A131-4C53-B5ED-B8200386AFB8}" dt="2021-06-14T13:15:20.799" v="9" actId="20577"/>
      <pc:docMkLst>
        <pc:docMk/>
      </pc:docMkLst>
      <pc:sldChg chg="modSp">
        <pc:chgData name="Mr Innes" userId="S::gw09innesjamie3@glow.sch.uk::f9894339-e73b-44b4-893d-ec2e95b0af3b" providerId="AD" clId="Web-{A06C3997-A131-4C53-B5ED-B8200386AFB8}" dt="2021-06-14T13:15:20.799" v="9" actId="20577"/>
        <pc:sldMkLst>
          <pc:docMk/>
          <pc:sldMk cId="924855711" sldId="263"/>
        </pc:sldMkLst>
        <pc:spChg chg="mod">
          <ac:chgData name="Mr Innes" userId="S::gw09innesjamie3@glow.sch.uk::f9894339-e73b-44b4-893d-ec2e95b0af3b" providerId="AD" clId="Web-{A06C3997-A131-4C53-B5ED-B8200386AFB8}" dt="2021-06-14T13:15:20.799" v="9" actId="20577"/>
          <ac:spMkLst>
            <pc:docMk/>
            <pc:sldMk cId="924855711" sldId="263"/>
            <ac:spMk id="3" creationId="{00000000-0000-0000-0000-000000000000}"/>
          </ac:spMkLst>
        </pc:spChg>
        <pc:picChg chg="mod">
          <ac:chgData name="Mr Innes" userId="S::gw09innesjamie3@glow.sch.uk::f9894339-e73b-44b4-893d-ec2e95b0af3b" providerId="AD" clId="Web-{A06C3997-A131-4C53-B5ED-B8200386AFB8}" dt="2021-06-14T13:15:01.158" v="6" actId="1076"/>
          <ac:picMkLst>
            <pc:docMk/>
            <pc:sldMk cId="924855711" sldId="263"/>
            <ac:picMk id="4" creationId="{00000000-0000-0000-0000-000000000000}"/>
          </ac:picMkLst>
        </pc:picChg>
      </pc:sldChg>
    </pc:docChg>
  </pc:docChgLst>
  <pc:docChgLst>
    <pc:chgData name="Mr Wilson" userId="S::gw09wilsonmark6@glow.sch.uk::6711306c-4ac2-4f52-82e8-c6269581bdfa" providerId="AD" clId="Web-{E14275F2-828D-499A-93EC-EF848D697731}"/>
    <pc:docChg chg="modSld">
      <pc:chgData name="Mr Wilson" userId="S::gw09wilsonmark6@glow.sch.uk::6711306c-4ac2-4f52-82e8-c6269581bdfa" providerId="AD" clId="Web-{E14275F2-828D-499A-93EC-EF848D697731}" dt="2021-06-10T15:23:44.588" v="0" actId="1076"/>
      <pc:docMkLst>
        <pc:docMk/>
      </pc:docMkLst>
      <pc:sldChg chg="modSp">
        <pc:chgData name="Mr Wilson" userId="S::gw09wilsonmark6@glow.sch.uk::6711306c-4ac2-4f52-82e8-c6269581bdfa" providerId="AD" clId="Web-{E14275F2-828D-499A-93EC-EF848D697731}" dt="2021-06-10T15:23:44.588" v="0" actId="1076"/>
        <pc:sldMkLst>
          <pc:docMk/>
          <pc:sldMk cId="1640870391" sldId="257"/>
        </pc:sldMkLst>
        <pc:spChg chg="mod">
          <ac:chgData name="Mr Wilson" userId="S::gw09wilsonmark6@glow.sch.uk::6711306c-4ac2-4f52-82e8-c6269581bdfa" providerId="AD" clId="Web-{E14275F2-828D-499A-93EC-EF848D697731}" dt="2021-06-10T15:23:44.588" v="0" actId="1076"/>
          <ac:spMkLst>
            <pc:docMk/>
            <pc:sldMk cId="1640870391"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1EF73D-28C0-4975-AFDF-6AEF505BDC3A}" type="datetimeFigureOut">
              <a:rPr lang="en-GB" smtClean="0"/>
              <a:t>14/06/2021</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418417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1EF73D-28C0-4975-AFDF-6AEF505BDC3A}"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199267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56628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1611605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97636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53446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401571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EF73D-28C0-4975-AFDF-6AEF505BDC3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51992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EF73D-28C0-4975-AFDF-6AEF505BDC3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49756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EF73D-28C0-4975-AFDF-6AEF505BDC3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80836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F73D-28C0-4975-AFDF-6AEF505BDC3A}" type="datetimeFigureOut">
              <a:rPr lang="en-GB" smtClean="0"/>
              <a:t>14/06/2021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26984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1EF73D-28C0-4975-AFDF-6AEF505BDC3A}"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59020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1EF73D-28C0-4975-AFDF-6AEF505BDC3A}" type="datetimeFigureOut">
              <a:rPr lang="en-GB" smtClean="0"/>
              <a:t>14/06/2021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50558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1EF73D-28C0-4975-AFDF-6AEF505BDC3A}" type="datetimeFigureOut">
              <a:rPr lang="en-GB" smtClean="0"/>
              <a:t>14/06/2021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382009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EF73D-28C0-4975-AFDF-6AEF505BDC3A}" type="datetimeFigureOut">
              <a:rPr lang="en-GB" smtClean="0"/>
              <a:t>14/06/2021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42032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1EF73D-28C0-4975-AFDF-6AEF505BDC3A}"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254818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1EF73D-28C0-4975-AFDF-6AEF505BDC3A}" type="datetimeFigureOut">
              <a:rPr lang="en-GB" smtClean="0"/>
              <a:t>14/06/2021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64B2A-346D-4F87-88E5-6D4D70A3B9A0}" type="slidenum">
              <a:rPr lang="en-GB" smtClean="0"/>
              <a:t>‹#›</a:t>
            </a:fld>
            <a:endParaRPr lang="en-GB"/>
          </a:p>
        </p:txBody>
      </p:sp>
    </p:spTree>
    <p:extLst>
      <p:ext uri="{BB962C8B-B14F-4D97-AF65-F5344CB8AC3E}">
        <p14:creationId xmlns:p14="http://schemas.microsoft.com/office/powerpoint/2010/main" val="197260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1EF73D-28C0-4975-AFDF-6AEF505BDC3A}" type="datetimeFigureOut">
              <a:rPr lang="en-GB" smtClean="0"/>
              <a:t>14/06/2021</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764B2A-346D-4F87-88E5-6D4D70A3B9A0}" type="slidenum">
              <a:rPr lang="en-GB" smtClean="0"/>
              <a:t>‹#›</a:t>
            </a:fld>
            <a:endParaRPr lang="en-GB"/>
          </a:p>
        </p:txBody>
      </p:sp>
    </p:spTree>
    <p:extLst>
      <p:ext uri="{BB962C8B-B14F-4D97-AF65-F5344CB8AC3E}">
        <p14:creationId xmlns:p14="http://schemas.microsoft.com/office/powerpoint/2010/main" val="3173779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7.xml"/><Relationship Id="rId7" Type="http://schemas.openxmlformats.org/officeDocument/2006/relationships/hyperlink" Target="https://www.youtube.com/channel/UCIyO3684Q2av6bYEwqv-y8A"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blogs.glowscotland.org.uk/nl/rochsollochprimary/" TargetMode="External"/><Relationship Id="rId11" Type="http://schemas.openxmlformats.org/officeDocument/2006/relationships/image" Target="../media/image4.png"/><Relationship Id="rId5" Type="http://schemas.openxmlformats.org/officeDocument/2006/relationships/hyperlink" Target="https://parentsportal.scot/home/" TargetMode="External"/><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1.png"/><Relationship Id="rId5" Type="http://schemas.openxmlformats.org/officeDocument/2006/relationships/hyperlink" Target="https://blogs.glowscotland.org.uk/nl/rochsollochprimary/file-store/"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jpeg"/><Relationship Id="rId5" Type="http://schemas.openxmlformats.org/officeDocument/2006/relationships/hyperlink" Target="https://parentsportal.scot/home/"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jpeg"/><Relationship Id="rId5" Type="http://schemas.openxmlformats.org/officeDocument/2006/relationships/hyperlink" Target="https://scotcrestschools.co.uk/index.php?route=product/search&amp;search=rochsolloch%20"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7.xml"/><Relationship Id="rId7" Type="http://schemas.openxmlformats.org/officeDocument/2006/relationships/image" Target="../media/image14.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2660" y="538480"/>
            <a:ext cx="2103120" cy="227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491413" y="3121978"/>
            <a:ext cx="4464367" cy="3458779"/>
          </a:xfrm>
          <a:prstGeom prst="rect">
            <a:avLst/>
          </a:prstGeom>
        </p:spPr>
      </p:pic>
      <p:sp>
        <p:nvSpPr>
          <p:cNvPr id="4" name="TextBox 3"/>
          <p:cNvSpPr txBox="1"/>
          <p:nvPr/>
        </p:nvSpPr>
        <p:spPr>
          <a:xfrm>
            <a:off x="1644795" y="538480"/>
            <a:ext cx="7887132" cy="769441"/>
          </a:xfrm>
          <a:prstGeom prst="rect">
            <a:avLst/>
          </a:prstGeom>
          <a:noFill/>
        </p:spPr>
        <p:txBody>
          <a:bodyPr wrap="square" rtlCol="0">
            <a:spAutoFit/>
          </a:bodyPr>
          <a:lstStyle/>
          <a:p>
            <a:r>
              <a:rPr lang="en-GB" sz="4400" b="1" err="1">
                <a:solidFill>
                  <a:srgbClr val="002060"/>
                </a:solidFill>
                <a:latin typeface="Sassoon Primary" pitchFamily="50" charset="0"/>
              </a:rPr>
              <a:t>Rochsolloch</a:t>
            </a:r>
            <a:r>
              <a:rPr lang="en-GB" sz="4400" b="1">
                <a:solidFill>
                  <a:srgbClr val="002060"/>
                </a:solidFill>
                <a:latin typeface="Sassoon Primary" pitchFamily="50" charset="0"/>
              </a:rPr>
              <a:t> Primary School</a:t>
            </a:r>
          </a:p>
        </p:txBody>
      </p:sp>
      <p:sp>
        <p:nvSpPr>
          <p:cNvPr id="5" name="TextBox 4"/>
          <p:cNvSpPr txBox="1"/>
          <p:nvPr/>
        </p:nvSpPr>
        <p:spPr>
          <a:xfrm>
            <a:off x="1250657" y="4066537"/>
            <a:ext cx="5656550" cy="1569660"/>
          </a:xfrm>
          <a:prstGeom prst="rect">
            <a:avLst/>
          </a:prstGeom>
          <a:noFill/>
        </p:spPr>
        <p:txBody>
          <a:bodyPr wrap="square" rtlCol="0">
            <a:spAutoFit/>
          </a:bodyPr>
          <a:lstStyle/>
          <a:p>
            <a:r>
              <a:rPr lang="en-GB" sz="2400">
                <a:latin typeface="Sassoon Primary" pitchFamily="50" charset="0"/>
              </a:rPr>
              <a:t>P1 Induction: Information for Parents and Carers</a:t>
            </a:r>
          </a:p>
          <a:p>
            <a:endParaRPr lang="en-GB" sz="2400">
              <a:latin typeface="Sassoon Primary" pitchFamily="50" charset="0"/>
            </a:endParaRPr>
          </a:p>
          <a:p>
            <a:r>
              <a:rPr lang="en-GB" sz="2400">
                <a:latin typeface="Sassoon Primary" pitchFamily="50" charset="0"/>
              </a:rPr>
              <a:t>June 2021</a:t>
            </a:r>
          </a:p>
        </p:txBody>
      </p:sp>
    </p:spTree>
    <p:extLst>
      <p:ext uri="{BB962C8B-B14F-4D97-AF65-F5344CB8AC3E}">
        <p14:creationId xmlns:p14="http://schemas.microsoft.com/office/powerpoint/2010/main" val="164087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Keeping in Touch</a:t>
            </a:r>
          </a:p>
        </p:txBody>
      </p:sp>
      <p:sp>
        <p:nvSpPr>
          <p:cNvPr id="3" name="Rectangle 2"/>
          <p:cNvSpPr/>
          <p:nvPr/>
        </p:nvSpPr>
        <p:spPr>
          <a:xfrm>
            <a:off x="1561515" y="1895256"/>
            <a:ext cx="9566030" cy="3139321"/>
          </a:xfrm>
          <a:prstGeom prst="rect">
            <a:avLst/>
          </a:prstGeom>
        </p:spPr>
        <p:txBody>
          <a:bodyPr wrap="square">
            <a:spAutoFit/>
          </a:bodyPr>
          <a:lstStyle/>
          <a:p>
            <a:pPr marL="285750" indent="-285750">
              <a:buFont typeface="Arial" panose="020B0604020202020204" pitchFamily="34" charset="0"/>
              <a:buChar char="•"/>
            </a:pPr>
            <a:r>
              <a:rPr lang="en-GB" err="1">
                <a:latin typeface="Sassoon Primary" pitchFamily="50" charset="0"/>
              </a:rPr>
              <a:t>Xpressions</a:t>
            </a:r>
            <a:r>
              <a:rPr lang="en-GB">
                <a:latin typeface="Sassoon Primary" pitchFamily="50" charset="0"/>
              </a:rPr>
              <a:t> App </a:t>
            </a:r>
          </a:p>
          <a:p>
            <a:pPr marL="285750" indent="-285750">
              <a:buFont typeface="Arial" panose="020B0604020202020204" pitchFamily="34" charset="0"/>
              <a:buChar char="•"/>
            </a:pPr>
            <a:r>
              <a:rPr lang="en-GB">
                <a:latin typeface="Sassoon Primary" pitchFamily="50" charset="0"/>
                <a:hlinkClick r:id="rId5"/>
              </a:rPr>
              <a:t>Parents Portal</a:t>
            </a:r>
            <a:endParaRPr lang="en-GB">
              <a:latin typeface="Sassoon Primary" pitchFamily="50" charset="0"/>
            </a:endParaRPr>
          </a:p>
          <a:p>
            <a:pPr marL="285750" indent="-285750">
              <a:buFont typeface="Arial" panose="020B0604020202020204" pitchFamily="34" charset="0"/>
              <a:buChar char="•"/>
            </a:pPr>
            <a:r>
              <a:rPr lang="en-GB">
                <a:latin typeface="Sassoon Primary" pitchFamily="50" charset="0"/>
              </a:rPr>
              <a:t>Twitter @</a:t>
            </a:r>
            <a:r>
              <a:rPr lang="en-GB" err="1">
                <a:latin typeface="Sassoon Primary" pitchFamily="50" charset="0"/>
              </a:rPr>
              <a:t>Rochsolloch_Pr</a:t>
            </a:r>
            <a:endParaRPr lang="en-GB">
              <a:latin typeface="Sassoon Primary" pitchFamily="50" charset="0"/>
            </a:endParaRPr>
          </a:p>
          <a:p>
            <a:pPr marL="285750" indent="-285750">
              <a:buFont typeface="Arial" panose="020B0604020202020204" pitchFamily="34" charset="0"/>
              <a:buChar char="•"/>
            </a:pPr>
            <a:r>
              <a:rPr lang="en-GB">
                <a:latin typeface="Sassoon Primary" pitchFamily="50" charset="0"/>
                <a:hlinkClick r:id="rId6"/>
              </a:rPr>
              <a:t>School Website</a:t>
            </a:r>
            <a:endParaRPr lang="en-GB">
              <a:latin typeface="Sassoon Primary" pitchFamily="50" charset="0"/>
            </a:endParaRPr>
          </a:p>
          <a:p>
            <a:pPr marL="285750" indent="-285750">
              <a:buFont typeface="Arial" panose="020B0604020202020204" pitchFamily="34" charset="0"/>
              <a:buChar char="•"/>
            </a:pPr>
            <a:r>
              <a:rPr lang="en-GB" err="1">
                <a:latin typeface="Sassoon Primary" pitchFamily="50" charset="0"/>
                <a:hlinkClick r:id="rId7"/>
              </a:rPr>
              <a:t>Rochsolloch</a:t>
            </a:r>
            <a:r>
              <a:rPr lang="en-GB">
                <a:latin typeface="Sassoon Primary" pitchFamily="50" charset="0"/>
                <a:hlinkClick r:id="rId7"/>
              </a:rPr>
              <a:t> Primary YouTube</a:t>
            </a:r>
            <a:endParaRPr lang="en-GB">
              <a:latin typeface="Sassoon Primary" pitchFamily="50" charset="0"/>
            </a:endParaRPr>
          </a:p>
          <a:p>
            <a:pPr marL="285750" indent="-285750">
              <a:buFont typeface="Arial" panose="020B0604020202020204" pitchFamily="34" charset="0"/>
              <a:buChar char="•"/>
            </a:pPr>
            <a:r>
              <a:rPr lang="en-GB">
                <a:latin typeface="Sassoon Primary" pitchFamily="50" charset="0"/>
              </a:rPr>
              <a:t>Newsletters</a:t>
            </a:r>
          </a:p>
          <a:p>
            <a:pPr marL="285750" indent="-285750">
              <a:buFont typeface="Arial" panose="020B0604020202020204" pitchFamily="34" charset="0"/>
              <a:buChar char="•"/>
            </a:pPr>
            <a:r>
              <a:rPr lang="en-GB">
                <a:latin typeface="Sassoon Primary" pitchFamily="50" charset="0"/>
              </a:rPr>
              <a:t>Progress Meetings</a:t>
            </a:r>
          </a:p>
          <a:p>
            <a:pPr marL="285750" indent="-285750">
              <a:buFont typeface="Arial" panose="020B0604020202020204" pitchFamily="34" charset="0"/>
              <a:buChar char="•"/>
            </a:pPr>
            <a:r>
              <a:rPr lang="en-GB">
                <a:latin typeface="Sassoon Primary" pitchFamily="50" charset="0"/>
              </a:rPr>
              <a:t>Formal Written Report</a:t>
            </a:r>
          </a:p>
          <a:p>
            <a:pPr marL="285750" indent="-285750">
              <a:buFont typeface="Arial" panose="020B0604020202020204" pitchFamily="34" charset="0"/>
              <a:buChar char="•"/>
            </a:pPr>
            <a:r>
              <a:rPr lang="en-GB">
                <a:latin typeface="Sassoon Primary" pitchFamily="50" charset="0"/>
              </a:rPr>
              <a:t>Parent Council</a:t>
            </a:r>
          </a:p>
          <a:p>
            <a:pPr marL="285750" indent="-285750">
              <a:buFont typeface="Arial" panose="020B0604020202020204" pitchFamily="34" charset="0"/>
              <a:buChar char="•"/>
            </a:pPr>
            <a:r>
              <a:rPr lang="en-GB">
                <a:latin typeface="Sassoon Primary" pitchFamily="50" charset="0"/>
              </a:rPr>
              <a:t>Call our office on 01236 794880</a:t>
            </a:r>
          </a:p>
          <a:p>
            <a:pPr marL="285750" indent="-285750">
              <a:buFont typeface="Arial" panose="020B0604020202020204" pitchFamily="34" charset="0"/>
              <a:buChar char="•"/>
            </a:pPr>
            <a:endParaRPr lang="en-GB">
              <a:latin typeface="Sassoon Primary" pitchFamily="50"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4500" y="4342472"/>
            <a:ext cx="2857500" cy="160020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7240" y="3295328"/>
            <a:ext cx="1414652" cy="1147629"/>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68302" y="1152203"/>
            <a:ext cx="2143125" cy="214312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568302" y="5825049"/>
            <a:ext cx="609600" cy="609600"/>
          </a:xfrm>
          <a:prstGeom prst="rect">
            <a:avLst/>
          </a:prstGeom>
        </p:spPr>
      </p:pic>
    </p:spTree>
    <p:extLst>
      <p:ext uri="{BB962C8B-B14F-4D97-AF65-F5344CB8AC3E}">
        <p14:creationId xmlns:p14="http://schemas.microsoft.com/office/powerpoint/2010/main" val="38350569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8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Helping Your Child Prepare for August</a:t>
            </a:r>
          </a:p>
        </p:txBody>
      </p:sp>
      <p:sp>
        <p:nvSpPr>
          <p:cNvPr id="3" name="Rectangle 2"/>
          <p:cNvSpPr/>
          <p:nvPr/>
        </p:nvSpPr>
        <p:spPr>
          <a:xfrm>
            <a:off x="1561515" y="1895256"/>
            <a:ext cx="9566030" cy="3416320"/>
          </a:xfrm>
          <a:prstGeom prst="rect">
            <a:avLst/>
          </a:prstGeom>
        </p:spPr>
        <p:txBody>
          <a:bodyPr wrap="square">
            <a:spAutoFit/>
          </a:bodyPr>
          <a:lstStyle/>
          <a:p>
            <a:r>
              <a:rPr lang="en-GB">
                <a:latin typeface="Sassoon Primary" pitchFamily="50" charset="0"/>
              </a:rPr>
              <a:t>Supporting your child in developing his/her independence can make a big difference to their early school experience.</a:t>
            </a:r>
          </a:p>
          <a:p>
            <a:pPr marL="285750" indent="-285750">
              <a:buFont typeface="Arial" panose="020B0604020202020204" pitchFamily="34" charset="0"/>
              <a:buChar char="•"/>
            </a:pPr>
            <a:r>
              <a:rPr lang="en-GB" altLang="en-US">
                <a:latin typeface="Sassoon Primary" pitchFamily="50" charset="0"/>
              </a:rPr>
              <a:t>Teach them how to put on jumpers, shoes, jackets etc.</a:t>
            </a:r>
          </a:p>
          <a:p>
            <a:pPr marL="285750" indent="-285750">
              <a:buFont typeface="Arial" panose="020B0604020202020204" pitchFamily="34" charset="0"/>
              <a:buChar char="•"/>
            </a:pPr>
            <a:r>
              <a:rPr lang="en-GB" altLang="en-US">
                <a:latin typeface="Sassoon Primary" pitchFamily="50" charset="0"/>
              </a:rPr>
              <a:t>Encourage them to use the toilet/wash their hands independently.</a:t>
            </a:r>
          </a:p>
          <a:p>
            <a:pPr marL="285750" indent="-285750">
              <a:buFont typeface="Arial" panose="020B0604020202020204" pitchFamily="34" charset="0"/>
              <a:buChar char="•"/>
            </a:pPr>
            <a:r>
              <a:rPr lang="en-GB" altLang="en-US">
                <a:latin typeface="Sassoon Primary" pitchFamily="50" charset="0"/>
              </a:rPr>
              <a:t>Labels on clothes, bags, shoes etc. – these often go missing!</a:t>
            </a:r>
          </a:p>
          <a:p>
            <a:pPr marL="285750" indent="-285750">
              <a:buFont typeface="Arial" panose="020B0604020202020204" pitchFamily="34" charset="0"/>
              <a:buChar char="•"/>
            </a:pPr>
            <a:r>
              <a:rPr lang="en-GB" altLang="en-US">
                <a:latin typeface="Sassoon Primary" pitchFamily="50" charset="0"/>
              </a:rPr>
              <a:t>Recognisable ribbon or key ring on school jacket.</a:t>
            </a:r>
          </a:p>
          <a:p>
            <a:pPr marL="285750" indent="-285750">
              <a:buFont typeface="Arial" panose="020B0604020202020204" pitchFamily="34" charset="0"/>
              <a:buChar char="•"/>
            </a:pPr>
            <a:r>
              <a:rPr lang="en-GB" altLang="en-US">
                <a:latin typeface="Sassoon Primary" pitchFamily="50" charset="0"/>
              </a:rPr>
              <a:t>Encourage your child to look after their property.</a:t>
            </a:r>
          </a:p>
          <a:p>
            <a:pPr lvl="1">
              <a:defRPr/>
            </a:pPr>
            <a:endParaRPr lang="en-GB" altLang="en-US">
              <a:latin typeface="Sassoon Primary" pitchFamily="50" charset="0"/>
            </a:endParaRPr>
          </a:p>
          <a:p>
            <a:pPr marL="342900" lvl="1">
              <a:defRPr/>
            </a:pPr>
            <a:r>
              <a:rPr lang="en-GB" altLang="en-US">
                <a:latin typeface="Sassoon Primary" pitchFamily="50" charset="0"/>
              </a:rPr>
              <a:t>If you wish to support your child further with their learning of Literacy and Numeracy skills, there are some simple ideas available on the </a:t>
            </a:r>
            <a:r>
              <a:rPr lang="en-GB" altLang="en-US">
                <a:latin typeface="Sassoon Primary" pitchFamily="50" charset="0"/>
                <a:hlinkClick r:id="rId5"/>
              </a:rPr>
              <a:t>File Store</a:t>
            </a:r>
            <a:r>
              <a:rPr lang="en-GB" altLang="en-US">
                <a:latin typeface="Sassoon Primary" pitchFamily="50" charset="0"/>
              </a:rPr>
              <a:t> of our website.</a:t>
            </a:r>
          </a:p>
          <a:p>
            <a:pPr marL="285750" indent="-285750">
              <a:buFont typeface="Arial" panose="020B0604020202020204" pitchFamily="34" charset="0"/>
              <a:buChar char="•"/>
            </a:pPr>
            <a:endParaRPr lang="en-GB">
              <a:latin typeface="Sassoon Primary" pitchFamily="50"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9012" y="4919588"/>
            <a:ext cx="4331035" cy="1583389"/>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07165" y="5893377"/>
            <a:ext cx="609600" cy="609600"/>
          </a:xfrm>
          <a:prstGeom prst="rect">
            <a:avLst/>
          </a:prstGeom>
        </p:spPr>
      </p:pic>
    </p:spTree>
    <p:extLst>
      <p:ext uri="{BB962C8B-B14F-4D97-AF65-F5344CB8AC3E}">
        <p14:creationId xmlns:p14="http://schemas.microsoft.com/office/powerpoint/2010/main" val="3314222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3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Day 1 and Day 2</a:t>
            </a:r>
          </a:p>
        </p:txBody>
      </p:sp>
      <p:sp>
        <p:nvSpPr>
          <p:cNvPr id="3" name="Rectangle 2"/>
          <p:cNvSpPr/>
          <p:nvPr/>
        </p:nvSpPr>
        <p:spPr>
          <a:xfrm>
            <a:off x="1561515" y="1895256"/>
            <a:ext cx="9566030" cy="2308324"/>
          </a:xfrm>
          <a:prstGeom prst="rect">
            <a:avLst/>
          </a:prstGeom>
        </p:spPr>
        <p:txBody>
          <a:bodyPr wrap="square">
            <a:spAutoFit/>
          </a:bodyPr>
          <a:lstStyle/>
          <a:p>
            <a:pPr marL="285750" indent="-285750">
              <a:buFont typeface="Arial" panose="020B0604020202020204" pitchFamily="34" charset="0"/>
              <a:buChar char="•"/>
            </a:pPr>
            <a:r>
              <a:rPr lang="en-GB">
                <a:latin typeface="Sassoon Primary" pitchFamily="50" charset="0"/>
              </a:rPr>
              <a:t>On day 1, our P1 children will arrive at school for 9.30am. </a:t>
            </a:r>
          </a:p>
          <a:p>
            <a:pPr marL="285750" indent="-285750">
              <a:buFont typeface="Arial" panose="020B0604020202020204" pitchFamily="34" charset="0"/>
              <a:buChar char="•"/>
            </a:pPr>
            <a:r>
              <a:rPr lang="en-GB">
                <a:latin typeface="Sassoon Primary" pitchFamily="50" charset="0"/>
              </a:rPr>
              <a:t>In organising our day 1 and day 2 arrangements, we will be reflecting on the most up-to-date guidance in relation to any COVID19 restrictions which may be in place for August 2021.</a:t>
            </a:r>
          </a:p>
          <a:p>
            <a:pPr marL="285750" indent="-285750">
              <a:buFont typeface="Arial" panose="020B0604020202020204" pitchFamily="34" charset="0"/>
              <a:buChar char="•"/>
            </a:pPr>
            <a:r>
              <a:rPr lang="en-GB">
                <a:latin typeface="Sassoon Primary" pitchFamily="50" charset="0"/>
              </a:rPr>
              <a:t>In order to give you accurate details of the plan for your child’s first days at school, we will send you an e-mail on the 14</a:t>
            </a:r>
            <a:r>
              <a:rPr lang="en-GB" baseline="30000">
                <a:latin typeface="Sassoon Primary" pitchFamily="50" charset="0"/>
              </a:rPr>
              <a:t>th</a:t>
            </a:r>
            <a:r>
              <a:rPr lang="en-GB">
                <a:latin typeface="Sassoon Primary" pitchFamily="50" charset="0"/>
              </a:rPr>
              <a:t> August. </a:t>
            </a:r>
          </a:p>
          <a:p>
            <a:pPr marL="285750" indent="-285750">
              <a:buFont typeface="Arial" panose="020B0604020202020204" pitchFamily="34" charset="0"/>
              <a:buChar char="•"/>
            </a:pPr>
            <a:endParaRPr lang="en-GB">
              <a:latin typeface="Sassoon Primary" pitchFamily="50" charset="0"/>
            </a:endParaRPr>
          </a:p>
          <a:p>
            <a:endParaRPr lang="en-GB">
              <a:latin typeface="Sassoon Primary" pitchFamily="50" charset="0"/>
            </a:endParaRPr>
          </a:p>
        </p:txBody>
      </p:sp>
      <p:sp>
        <p:nvSpPr>
          <p:cNvPr id="4" name="TextBox 3"/>
          <p:cNvSpPr txBox="1"/>
          <p:nvPr/>
        </p:nvSpPr>
        <p:spPr>
          <a:xfrm>
            <a:off x="1350498" y="4501662"/>
            <a:ext cx="10142807" cy="830997"/>
          </a:xfrm>
          <a:prstGeom prst="rect">
            <a:avLst/>
          </a:prstGeom>
          <a:noFill/>
        </p:spPr>
        <p:txBody>
          <a:bodyPr wrap="square" rtlCol="0">
            <a:spAutoFit/>
          </a:bodyPr>
          <a:lstStyle/>
          <a:p>
            <a:pPr algn="ctr"/>
            <a:r>
              <a:rPr lang="en-GB" sz="4800" b="1">
                <a:solidFill>
                  <a:srgbClr val="002060"/>
                </a:solidFill>
                <a:latin typeface="Sassoon Primary" pitchFamily="50" charset="0"/>
              </a:rPr>
              <a:t>Aim High! Give it your best try!</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83705" y="5630741"/>
            <a:ext cx="609600" cy="609600"/>
          </a:xfrm>
          <a:prstGeom prst="rect">
            <a:avLst/>
          </a:prstGeom>
        </p:spPr>
      </p:pic>
    </p:spTree>
    <p:extLst>
      <p:ext uri="{BB962C8B-B14F-4D97-AF65-F5344CB8AC3E}">
        <p14:creationId xmlns:p14="http://schemas.microsoft.com/office/powerpoint/2010/main" val="23781790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8291" y="1260764"/>
            <a:ext cx="8382000" cy="2246769"/>
          </a:xfrm>
          <a:prstGeom prst="rect">
            <a:avLst/>
          </a:prstGeom>
          <a:noFill/>
        </p:spPr>
        <p:txBody>
          <a:bodyPr wrap="square" rtlCol="0">
            <a:spAutoFit/>
          </a:bodyPr>
          <a:lstStyle/>
          <a:p>
            <a:r>
              <a:rPr lang="en-GB" sz="2000">
                <a:latin typeface="Sassoon Primary" pitchFamily="50" charset="0"/>
              </a:rPr>
              <a:t>This presentation contains audio voiceover recordings from our Senior Leadership Team.</a:t>
            </a:r>
          </a:p>
          <a:p>
            <a:endParaRPr lang="en-GB" sz="2000">
              <a:latin typeface="Sassoon Primary" pitchFamily="50" charset="0"/>
            </a:endParaRPr>
          </a:p>
          <a:p>
            <a:r>
              <a:rPr lang="en-GB" sz="2000">
                <a:latin typeface="Sassoon Primary" pitchFamily="50" charset="0"/>
              </a:rPr>
              <a:t>Click on the audio icon on each slide to hear the voiceover.</a:t>
            </a:r>
          </a:p>
          <a:p>
            <a:endParaRPr lang="en-GB" sz="2000">
              <a:latin typeface="Sassoon Primary" pitchFamily="50" charset="0"/>
            </a:endParaRPr>
          </a:p>
          <a:p>
            <a:r>
              <a:rPr lang="en-GB" sz="2000">
                <a:latin typeface="Sassoon Primary" pitchFamily="50" charset="0"/>
              </a:rPr>
              <a:t>If you are viewing this presentation on a phone or tablet, we recommend downloading the PowerPoint app for best results.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97236" y="4024744"/>
            <a:ext cx="1911927" cy="1911927"/>
          </a:xfrm>
          <a:prstGeom prst="rect">
            <a:avLst/>
          </a:prstGeom>
        </p:spPr>
      </p:pic>
    </p:spTree>
    <p:extLst>
      <p:ext uri="{BB962C8B-B14F-4D97-AF65-F5344CB8AC3E}">
        <p14:creationId xmlns:p14="http://schemas.microsoft.com/office/powerpoint/2010/main" val="3640164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7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5894" y="521048"/>
            <a:ext cx="12065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57587" y="1822798"/>
            <a:ext cx="7024468" cy="4278094"/>
          </a:xfrm>
          <a:prstGeom prst="rect">
            <a:avLst/>
          </a:prstGeom>
        </p:spPr>
        <p:txBody>
          <a:bodyPr wrap="square">
            <a:spAutoFit/>
          </a:bodyPr>
          <a:lstStyle/>
          <a:p>
            <a:endParaRPr lang="en-GB" altLang="en-US" sz="2000">
              <a:latin typeface="Sassoon Primary" pitchFamily="50" charset="0"/>
            </a:endParaRPr>
          </a:p>
          <a:p>
            <a:pPr algn="ctr"/>
            <a:r>
              <a:rPr lang="en-GB" altLang="en-US" sz="2000" i="1">
                <a:latin typeface="Sassoon Primary" pitchFamily="50" charset="0"/>
              </a:rPr>
              <a:t>Everyone Achieves Their Potential</a:t>
            </a:r>
          </a:p>
          <a:p>
            <a:pPr algn="ctr"/>
            <a:endParaRPr lang="en-GB" altLang="en-US" sz="2000" i="1">
              <a:latin typeface="Sassoon Primary" pitchFamily="50" charset="0"/>
            </a:endParaRPr>
          </a:p>
          <a:p>
            <a:pPr algn="ctr"/>
            <a:r>
              <a:rPr lang="en-GB" altLang="en-US" sz="2000" i="1">
                <a:solidFill>
                  <a:schemeClr val="accent1"/>
                </a:solidFill>
                <a:latin typeface="Sassoon Primary" pitchFamily="50" charset="0"/>
              </a:rPr>
              <a:t>Respect</a:t>
            </a:r>
            <a:r>
              <a:rPr lang="en-GB" altLang="en-US" sz="2000" i="1">
                <a:latin typeface="Sassoon Primary" pitchFamily="50" charset="0"/>
              </a:rPr>
              <a:t>			</a:t>
            </a:r>
            <a:r>
              <a:rPr lang="en-GB" altLang="en-US" sz="2000" i="1">
                <a:solidFill>
                  <a:srgbClr val="FF0000"/>
                </a:solidFill>
                <a:latin typeface="Sassoon Primary" pitchFamily="50" charset="0"/>
              </a:rPr>
              <a:t>Achievement	</a:t>
            </a:r>
            <a:r>
              <a:rPr lang="en-GB" altLang="en-US" sz="2000" i="1">
                <a:latin typeface="Sassoon Primary" pitchFamily="50" charset="0"/>
              </a:rPr>
              <a:t>	</a:t>
            </a:r>
            <a:r>
              <a:rPr lang="en-GB" altLang="en-US" sz="2000" i="1">
                <a:solidFill>
                  <a:srgbClr val="00B050"/>
                </a:solidFill>
                <a:latin typeface="Sassoon Primary" pitchFamily="50" charset="0"/>
              </a:rPr>
              <a:t>Happiness</a:t>
            </a:r>
          </a:p>
          <a:p>
            <a:pPr algn="ctr"/>
            <a:endParaRPr lang="en-GB" altLang="en-US" sz="2000" i="1">
              <a:latin typeface="Sassoon Primary" pitchFamily="50" charset="0"/>
            </a:endParaRPr>
          </a:p>
          <a:p>
            <a:r>
              <a:rPr lang="en-GB" altLang="en-US" sz="2000" i="1">
                <a:latin typeface="Sassoon Primary" pitchFamily="50" charset="0"/>
              </a:rPr>
              <a:t>Aims:</a:t>
            </a:r>
          </a:p>
          <a:p>
            <a:pPr>
              <a:spcBef>
                <a:spcPct val="20000"/>
              </a:spcBef>
              <a:buFontTx/>
              <a:buChar char="•"/>
            </a:pPr>
            <a:r>
              <a:rPr lang="en-GB" altLang="en-US" sz="2000">
                <a:latin typeface="Sassoon Primary" pitchFamily="50" charset="0"/>
              </a:rPr>
              <a:t>Provide the highest quality learning and teaching that gives all learners the knowledge, skills and attitudes to fulfil their potential.</a:t>
            </a:r>
          </a:p>
          <a:p>
            <a:pPr>
              <a:spcBef>
                <a:spcPct val="20000"/>
              </a:spcBef>
              <a:buFontTx/>
              <a:buChar char="•"/>
            </a:pPr>
            <a:r>
              <a:rPr lang="en-GB" altLang="en-US" sz="2000">
                <a:latin typeface="Sassoon Primary" pitchFamily="50" charset="0"/>
              </a:rPr>
              <a:t>Provide relevant and varied opportunities for wider achievement.</a:t>
            </a:r>
          </a:p>
          <a:p>
            <a:pPr>
              <a:spcBef>
                <a:spcPct val="20000"/>
              </a:spcBef>
              <a:buFontTx/>
              <a:buChar char="•"/>
            </a:pPr>
            <a:r>
              <a:rPr lang="en-GB" altLang="en-US" sz="2000">
                <a:latin typeface="Sassoon Primary" pitchFamily="50" charset="0"/>
              </a:rPr>
              <a:t>Provide a happy and secure environment where children’s wellbeing is at the centre of all we do.</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04763" y="5491292"/>
            <a:ext cx="609600" cy="609600"/>
          </a:xfrm>
          <a:prstGeom prst="rect">
            <a:avLst/>
          </a:prstGeom>
        </p:spPr>
      </p:pic>
    </p:spTree>
    <p:extLst>
      <p:ext uri="{BB962C8B-B14F-4D97-AF65-F5344CB8AC3E}">
        <p14:creationId xmlns:p14="http://schemas.microsoft.com/office/powerpoint/2010/main" val="36092247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9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5894" y="521048"/>
            <a:ext cx="12065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6644" y="2687638"/>
            <a:ext cx="19050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323910"/>
            <a:ext cx="6096000" cy="646331"/>
          </a:xfrm>
          <a:prstGeom prst="rect">
            <a:avLst/>
          </a:prstGeom>
        </p:spPr>
        <p:txBody>
          <a:bodyPr>
            <a:spAutoFit/>
          </a:bodyPr>
          <a:lstStyle/>
          <a:p>
            <a:pPr algn="ctr"/>
            <a:r>
              <a:rPr lang="en-GB" altLang="en-US">
                <a:latin typeface="Sassoon Primary" pitchFamily="50" charset="0"/>
              </a:rPr>
              <a:t>Mark Wilson</a:t>
            </a:r>
          </a:p>
          <a:p>
            <a:pPr algn="ctr"/>
            <a:r>
              <a:rPr lang="en-GB" altLang="en-US">
                <a:latin typeface="Sassoon Primary" pitchFamily="50" charset="0"/>
              </a:rPr>
              <a:t>Head Teacher</a:t>
            </a:r>
          </a:p>
        </p:txBody>
      </p:sp>
      <p:sp>
        <p:nvSpPr>
          <p:cNvPr id="9" name="Rectangle 8"/>
          <p:cNvSpPr/>
          <p:nvPr/>
        </p:nvSpPr>
        <p:spPr>
          <a:xfrm>
            <a:off x="3381144" y="5323910"/>
            <a:ext cx="6096000" cy="646331"/>
          </a:xfrm>
          <a:prstGeom prst="rect">
            <a:avLst/>
          </a:prstGeom>
        </p:spPr>
        <p:txBody>
          <a:bodyPr>
            <a:spAutoFit/>
          </a:bodyPr>
          <a:lstStyle/>
          <a:p>
            <a:pPr algn="ctr"/>
            <a:r>
              <a:rPr lang="en-GB" altLang="en-US">
                <a:latin typeface="Sassoon Primary" pitchFamily="50" charset="0"/>
              </a:rPr>
              <a:t>Jamie Innes</a:t>
            </a:r>
          </a:p>
          <a:p>
            <a:pPr algn="ctr"/>
            <a:r>
              <a:rPr lang="en-GB" altLang="en-US">
                <a:latin typeface="Sassoon Primary" pitchFamily="50" charset="0"/>
              </a:rPr>
              <a:t>Depute Head Teacher</a:t>
            </a:r>
          </a:p>
        </p:txBody>
      </p:sp>
      <p:sp>
        <p:nvSpPr>
          <p:cNvPr id="10" name="Rectangle 9"/>
          <p:cNvSpPr/>
          <p:nvPr/>
        </p:nvSpPr>
        <p:spPr>
          <a:xfrm>
            <a:off x="6863112" y="5301686"/>
            <a:ext cx="6096000" cy="646331"/>
          </a:xfrm>
          <a:prstGeom prst="rect">
            <a:avLst/>
          </a:prstGeom>
        </p:spPr>
        <p:txBody>
          <a:bodyPr>
            <a:spAutoFit/>
          </a:bodyPr>
          <a:lstStyle/>
          <a:p>
            <a:pPr algn="ctr"/>
            <a:r>
              <a:rPr lang="en-GB" altLang="en-US">
                <a:latin typeface="Sassoon Primary" pitchFamily="50" charset="0"/>
              </a:rPr>
              <a:t>Lindsay </a:t>
            </a:r>
            <a:r>
              <a:rPr lang="en-GB" altLang="en-US" err="1">
                <a:latin typeface="Sassoon Primary" pitchFamily="50" charset="0"/>
              </a:rPr>
              <a:t>Torley</a:t>
            </a:r>
            <a:endParaRPr lang="en-GB" altLang="en-US">
              <a:latin typeface="Sassoon Primary" pitchFamily="50" charset="0"/>
            </a:endParaRPr>
          </a:p>
          <a:p>
            <a:pPr algn="ctr"/>
            <a:r>
              <a:rPr lang="en-GB" altLang="en-US">
                <a:latin typeface="Sassoon Primary" pitchFamily="50" charset="0"/>
              </a:rPr>
              <a:t>Principal Teacher</a:t>
            </a:r>
          </a:p>
        </p:txBody>
      </p:sp>
      <p:sp>
        <p:nvSpPr>
          <p:cNvPr id="11" name="TextBox 10"/>
          <p:cNvSpPr txBox="1"/>
          <p:nvPr/>
        </p:nvSpPr>
        <p:spPr>
          <a:xfrm>
            <a:off x="3912866" y="1822798"/>
            <a:ext cx="5032556" cy="584775"/>
          </a:xfrm>
          <a:prstGeom prst="rect">
            <a:avLst/>
          </a:prstGeom>
          <a:noFill/>
        </p:spPr>
        <p:txBody>
          <a:bodyPr wrap="square" rtlCol="0">
            <a:spAutoFit/>
          </a:bodyPr>
          <a:lstStyle/>
          <a:p>
            <a:pPr algn="ctr"/>
            <a:r>
              <a:rPr lang="en-GB" sz="3200" b="1">
                <a:solidFill>
                  <a:srgbClr val="002060"/>
                </a:solidFill>
                <a:latin typeface="Sassoon Primary" pitchFamily="50" charset="0"/>
              </a:rPr>
              <a:t>Senior Leadership  Team</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14363" y="5839502"/>
            <a:ext cx="609600" cy="60960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5795" y="2706688"/>
            <a:ext cx="1784409" cy="2398713"/>
          </a:xfrm>
          <a:prstGeom prst="rect">
            <a:avLst/>
          </a:prstGeom>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19077" r="21550"/>
          <a:stretch/>
        </p:blipFill>
        <p:spPr>
          <a:xfrm>
            <a:off x="8918084" y="2707801"/>
            <a:ext cx="1898073" cy="2397600"/>
          </a:xfrm>
          <a:prstGeom prst="rect">
            <a:avLst/>
          </a:prstGeom>
        </p:spPr>
      </p:pic>
    </p:spTree>
    <p:extLst>
      <p:ext uri="{BB962C8B-B14F-4D97-AF65-F5344CB8AC3E}">
        <p14:creationId xmlns:p14="http://schemas.microsoft.com/office/powerpoint/2010/main" val="2543507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8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5894" y="521048"/>
            <a:ext cx="12065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36394" y="5301686"/>
            <a:ext cx="6096000" cy="646331"/>
          </a:xfrm>
          <a:prstGeom prst="rect">
            <a:avLst/>
          </a:prstGeom>
        </p:spPr>
        <p:txBody>
          <a:bodyPr>
            <a:spAutoFit/>
          </a:bodyPr>
          <a:lstStyle/>
          <a:p>
            <a:pPr algn="ctr"/>
            <a:r>
              <a:rPr lang="en-GB" altLang="en-US">
                <a:latin typeface="Sassoon Primary" pitchFamily="50" charset="0"/>
              </a:rPr>
              <a:t>Ms Michelle </a:t>
            </a:r>
            <a:r>
              <a:rPr lang="en-GB" altLang="en-US" err="1">
                <a:latin typeface="Sassoon Primary" pitchFamily="50" charset="0"/>
              </a:rPr>
              <a:t>Sichi</a:t>
            </a:r>
            <a:r>
              <a:rPr lang="en-GB" altLang="en-US">
                <a:latin typeface="Sassoon Primary" pitchFamily="50" charset="0"/>
              </a:rPr>
              <a:t> (See-</a:t>
            </a:r>
            <a:r>
              <a:rPr lang="en-GB" altLang="en-US" err="1">
                <a:latin typeface="Sassoon Primary" pitchFamily="50" charset="0"/>
              </a:rPr>
              <a:t>Kee</a:t>
            </a:r>
            <a:r>
              <a:rPr lang="en-GB" altLang="en-US">
                <a:latin typeface="Sassoon Primary" pitchFamily="50" charset="0"/>
              </a:rPr>
              <a:t>)</a:t>
            </a:r>
          </a:p>
          <a:p>
            <a:pPr algn="ctr"/>
            <a:r>
              <a:rPr lang="en-GB" altLang="en-US">
                <a:latin typeface="Sassoon Primary" pitchFamily="50" charset="0"/>
              </a:rPr>
              <a:t>Primary 1 Stirling</a:t>
            </a:r>
          </a:p>
        </p:txBody>
      </p:sp>
      <p:sp>
        <p:nvSpPr>
          <p:cNvPr id="10" name="Rectangle 9"/>
          <p:cNvSpPr/>
          <p:nvPr/>
        </p:nvSpPr>
        <p:spPr>
          <a:xfrm>
            <a:off x="5825894" y="5301685"/>
            <a:ext cx="6096000" cy="646331"/>
          </a:xfrm>
          <a:prstGeom prst="rect">
            <a:avLst/>
          </a:prstGeom>
        </p:spPr>
        <p:txBody>
          <a:bodyPr>
            <a:spAutoFit/>
          </a:bodyPr>
          <a:lstStyle/>
          <a:p>
            <a:pPr algn="ctr"/>
            <a:r>
              <a:rPr lang="en-GB" altLang="en-US">
                <a:latin typeface="Sassoon Primary" pitchFamily="50" charset="0"/>
              </a:rPr>
              <a:t>Miss Lisa Black</a:t>
            </a:r>
          </a:p>
          <a:p>
            <a:pPr algn="ctr"/>
            <a:r>
              <a:rPr lang="en-GB" altLang="en-US">
                <a:latin typeface="Sassoon Primary" pitchFamily="50" charset="0"/>
              </a:rPr>
              <a:t>Primary 1 Edinburgh</a:t>
            </a:r>
          </a:p>
        </p:txBody>
      </p:sp>
      <p:sp>
        <p:nvSpPr>
          <p:cNvPr id="11" name="TextBox 10"/>
          <p:cNvSpPr txBox="1"/>
          <p:nvPr/>
        </p:nvSpPr>
        <p:spPr>
          <a:xfrm>
            <a:off x="3381144" y="1822798"/>
            <a:ext cx="6096000" cy="584775"/>
          </a:xfrm>
          <a:prstGeom prst="rect">
            <a:avLst/>
          </a:prstGeom>
          <a:noFill/>
        </p:spPr>
        <p:txBody>
          <a:bodyPr wrap="square" rtlCol="0">
            <a:spAutoFit/>
          </a:bodyPr>
          <a:lstStyle/>
          <a:p>
            <a:pPr algn="ctr"/>
            <a:r>
              <a:rPr lang="en-GB" sz="3200" b="1">
                <a:solidFill>
                  <a:srgbClr val="002060"/>
                </a:solidFill>
                <a:latin typeface="Sassoon Primary" pitchFamily="50" charset="0"/>
              </a:rPr>
              <a:t>Primary 1 Teaching Team</a:t>
            </a:r>
          </a:p>
        </p:txBody>
      </p:sp>
      <p:pic>
        <p:nvPicPr>
          <p:cNvPr id="12" name="Picture 11" descr="C:\Users\StaffUser\AppData\Local\Microsoft\Windows\INetCache\Content.Word\IMG_05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3475" y="2350017"/>
            <a:ext cx="2001837"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Users\StaffUser\AppData\Local\Microsoft\Windows\INetCache\Content.Word\IMG_05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5831" y="2407736"/>
            <a:ext cx="201612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55927" y="5865402"/>
            <a:ext cx="609600" cy="609600"/>
          </a:xfrm>
          <a:prstGeom prst="rect">
            <a:avLst/>
          </a:prstGeom>
        </p:spPr>
      </p:pic>
    </p:spTree>
    <p:extLst>
      <p:ext uri="{BB962C8B-B14F-4D97-AF65-F5344CB8AC3E}">
        <p14:creationId xmlns:p14="http://schemas.microsoft.com/office/powerpoint/2010/main" val="1003192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9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Breakfast Club, </a:t>
            </a:r>
            <a:r>
              <a:rPr lang="en-GB" sz="2000" b="1" err="1">
                <a:solidFill>
                  <a:srgbClr val="002060"/>
                </a:solidFill>
                <a:latin typeface="Sassoon Primary" pitchFamily="50" charset="0"/>
              </a:rPr>
              <a:t>Breaktimes</a:t>
            </a:r>
            <a:r>
              <a:rPr lang="en-GB" sz="2000" b="1">
                <a:solidFill>
                  <a:srgbClr val="002060"/>
                </a:solidFill>
                <a:latin typeface="Sassoon Primary" pitchFamily="50" charset="0"/>
              </a:rPr>
              <a:t>, and School Lunches</a:t>
            </a:r>
          </a:p>
        </p:txBody>
      </p:sp>
      <p:sp>
        <p:nvSpPr>
          <p:cNvPr id="3" name="TextBox 2"/>
          <p:cNvSpPr txBox="1"/>
          <p:nvPr/>
        </p:nvSpPr>
        <p:spPr>
          <a:xfrm>
            <a:off x="1561515" y="1895256"/>
            <a:ext cx="8834510" cy="3416320"/>
          </a:xfrm>
          <a:prstGeom prst="rect">
            <a:avLst/>
          </a:prstGeom>
          <a:noFill/>
        </p:spPr>
        <p:txBody>
          <a:bodyPr wrap="square" rtlCol="0">
            <a:spAutoFit/>
          </a:bodyPr>
          <a:lstStyle/>
          <a:p>
            <a:pPr marL="285750" indent="-285750">
              <a:buFont typeface="Arial" panose="020B0604020202020204" pitchFamily="34" charset="0"/>
              <a:buChar char="•"/>
            </a:pPr>
            <a:r>
              <a:rPr lang="en-GB">
                <a:latin typeface="Sassoon Primary" pitchFamily="50" charset="0"/>
              </a:rPr>
              <a:t>Breakfast Club is available from 8.15am with Mrs White.</a:t>
            </a:r>
          </a:p>
          <a:p>
            <a:pPr marL="285750" indent="-285750">
              <a:buFont typeface="Arial" panose="020B0604020202020204" pitchFamily="34" charset="0"/>
              <a:buChar char="•"/>
            </a:pPr>
            <a:r>
              <a:rPr lang="en-GB">
                <a:latin typeface="Sassoon Primary" pitchFamily="50" charset="0"/>
              </a:rPr>
              <a:t>Children have 15 minutes for playtime and 45 minutes for lunchtime each day.</a:t>
            </a:r>
          </a:p>
          <a:p>
            <a:pPr marL="285750" indent="-285750">
              <a:buFont typeface="Arial" panose="020B0604020202020204" pitchFamily="34" charset="0"/>
              <a:buChar char="•"/>
            </a:pPr>
            <a:r>
              <a:rPr lang="en-GB">
                <a:latin typeface="Sassoon Primary" pitchFamily="50" charset="0"/>
              </a:rPr>
              <a:t>For children having a school dinner, the teacher will share the menu in the morning and the children will order their lunch.</a:t>
            </a:r>
          </a:p>
          <a:p>
            <a:pPr marL="285750" indent="-285750">
              <a:buFont typeface="Arial" panose="020B0604020202020204" pitchFamily="34" charset="0"/>
              <a:buChar char="•"/>
            </a:pPr>
            <a:r>
              <a:rPr lang="en-GB">
                <a:latin typeface="Sassoon Primary" pitchFamily="50" charset="0"/>
              </a:rPr>
              <a:t>Our cafeteria is cashless and you can add money to your child’s account online via </a:t>
            </a:r>
            <a:r>
              <a:rPr lang="en-GB">
                <a:latin typeface="Sassoon Primary" pitchFamily="50" charset="0"/>
                <a:hlinkClick r:id="rId5"/>
              </a:rPr>
              <a:t>Parents Portal</a:t>
            </a:r>
            <a:r>
              <a:rPr lang="en-GB">
                <a:latin typeface="Sassoon Primary" pitchFamily="50" charset="0"/>
              </a:rPr>
              <a:t>.</a:t>
            </a:r>
          </a:p>
          <a:p>
            <a:pPr marL="285750" indent="-285750">
              <a:buFont typeface="Arial" panose="020B0604020202020204" pitchFamily="34" charset="0"/>
              <a:buChar char="•"/>
            </a:pPr>
            <a:r>
              <a:rPr lang="en-GB">
                <a:latin typeface="Sassoon Primary" pitchFamily="50" charset="0"/>
              </a:rPr>
              <a:t>If your child has food allergies, you will need to complete a form alongside your GP before our catering staff are able to offer your child lunch.</a:t>
            </a:r>
          </a:p>
          <a:p>
            <a:pPr marL="285750" indent="-285750">
              <a:buFont typeface="Arial" panose="020B0604020202020204" pitchFamily="34" charset="0"/>
              <a:buChar char="•"/>
            </a:pPr>
            <a:r>
              <a:rPr lang="en-GB">
                <a:latin typeface="Sassoon Primary" pitchFamily="50" charset="0"/>
              </a:rPr>
              <a:t>Children can drink water in class throughout the day.</a:t>
            </a:r>
          </a:p>
          <a:p>
            <a:pPr marL="285750" indent="-285750">
              <a:buFont typeface="Arial" panose="020B0604020202020204" pitchFamily="34" charset="0"/>
              <a:buChar char="•"/>
            </a:pPr>
            <a:r>
              <a:rPr lang="en-GB">
                <a:latin typeface="Sassoon Primary" pitchFamily="50" charset="0"/>
              </a:rPr>
              <a:t>Please do not send your child to school with any nut products or fizzy drinks.</a:t>
            </a:r>
          </a:p>
          <a:p>
            <a:pPr marL="285750" indent="-285750">
              <a:buFont typeface="Arial" panose="020B0604020202020204" pitchFamily="34" charset="0"/>
              <a:buChar char="•"/>
            </a:pPr>
            <a:r>
              <a:rPr lang="en-GB" b="1">
                <a:latin typeface="Sassoon Primary" pitchFamily="50" charset="0"/>
              </a:rPr>
              <a:t>Breakfast club and school dinners are free for all P1 pupils.</a:t>
            </a:r>
          </a:p>
          <a:p>
            <a:pPr marL="285750" indent="-285750">
              <a:buFont typeface="Arial" panose="020B0604020202020204" pitchFamily="34" charset="0"/>
              <a:buChar char="•"/>
            </a:pPr>
            <a:endParaRPr lang="en-GB">
              <a:latin typeface="Sassoon Primary" pitchFamily="50"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6780" y="4950288"/>
            <a:ext cx="2914650" cy="157162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10945" y="5611944"/>
            <a:ext cx="609600" cy="609600"/>
          </a:xfrm>
          <a:prstGeom prst="rect">
            <a:avLst/>
          </a:prstGeom>
        </p:spPr>
      </p:pic>
    </p:spTree>
    <p:extLst>
      <p:ext uri="{BB962C8B-B14F-4D97-AF65-F5344CB8AC3E}">
        <p14:creationId xmlns:p14="http://schemas.microsoft.com/office/powerpoint/2010/main" val="4035589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School Uniform</a:t>
            </a:r>
          </a:p>
        </p:txBody>
      </p:sp>
      <p:sp>
        <p:nvSpPr>
          <p:cNvPr id="3" name="Rectangle 2"/>
          <p:cNvSpPr/>
          <p:nvPr/>
        </p:nvSpPr>
        <p:spPr>
          <a:xfrm>
            <a:off x="1561515" y="1895256"/>
            <a:ext cx="9566030" cy="1200329"/>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a:latin typeface="Sassoon Primary"/>
              </a:rPr>
              <a:t>Our school uniform can be purchased online or in store from </a:t>
            </a:r>
            <a:r>
              <a:rPr lang="en-GB">
                <a:latin typeface="Sassoon Primary"/>
                <a:hlinkClick r:id="rId5"/>
              </a:rPr>
              <a:t>Scotcrest.</a:t>
            </a:r>
            <a:endParaRPr lang="en-GB">
              <a:latin typeface="Sassoon Primary" pitchFamily="50" charset="0"/>
            </a:endParaRPr>
          </a:p>
          <a:p>
            <a:pPr marL="285750" indent="-285750">
              <a:buFont typeface="Arial" panose="020B0604020202020204" pitchFamily="34" charset="0"/>
              <a:buChar char="•"/>
            </a:pPr>
            <a:r>
              <a:rPr lang="en-GB">
                <a:latin typeface="Sassoon Primary"/>
              </a:rPr>
              <a:t>Our children can wear shirts and ties to school, or sweatshirts and polo shirts. In the nicer weather, many of our children wear summer dresses too. It is important to us that our children feel comfortable and ready to learn.</a:t>
            </a:r>
            <a:endParaRPr lang="en-GB">
              <a:latin typeface="Sassoon Primary" pitchFamily="50"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2580" y="3496434"/>
            <a:ext cx="3730046" cy="292632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17945" y="5631873"/>
            <a:ext cx="609600" cy="609600"/>
          </a:xfrm>
          <a:prstGeom prst="rect">
            <a:avLst/>
          </a:prstGeom>
        </p:spPr>
      </p:pic>
    </p:spTree>
    <p:extLst>
      <p:ext uri="{BB962C8B-B14F-4D97-AF65-F5344CB8AC3E}">
        <p14:creationId xmlns:p14="http://schemas.microsoft.com/office/powerpoint/2010/main" val="924855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8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Learning Through Play</a:t>
            </a:r>
          </a:p>
        </p:txBody>
      </p:sp>
      <p:sp>
        <p:nvSpPr>
          <p:cNvPr id="3" name="Rectangle 2"/>
          <p:cNvSpPr/>
          <p:nvPr/>
        </p:nvSpPr>
        <p:spPr>
          <a:xfrm>
            <a:off x="1561515" y="1895256"/>
            <a:ext cx="9720774" cy="646331"/>
          </a:xfrm>
          <a:prstGeom prst="rect">
            <a:avLst/>
          </a:prstGeom>
        </p:spPr>
        <p:txBody>
          <a:bodyPr wrap="square">
            <a:spAutoFit/>
          </a:bodyPr>
          <a:lstStyle/>
          <a:p>
            <a:pPr marL="285750" indent="-285750">
              <a:buFont typeface="Arial" panose="020B0604020202020204" pitchFamily="34" charset="0"/>
              <a:buChar char="•"/>
            </a:pPr>
            <a:r>
              <a:rPr lang="en-GB">
                <a:latin typeface="Sassoon Primary" pitchFamily="50" charset="0"/>
              </a:rPr>
              <a:t>We are proud to offer learning experiences for our P1 pupils which are centred around play.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41341">
            <a:off x="7519783" y="2460398"/>
            <a:ext cx="2392274" cy="179420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32">
            <a:off x="9231445" y="4641612"/>
            <a:ext cx="2417610" cy="1813208"/>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920602">
            <a:off x="1217242" y="3455674"/>
            <a:ext cx="2533526" cy="1900145"/>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795162">
            <a:off x="3764491" y="2858191"/>
            <a:ext cx="2320638" cy="1740478"/>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5314" y="4595058"/>
            <a:ext cx="1864614" cy="190631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715021" y="3357501"/>
            <a:ext cx="609600" cy="609600"/>
          </a:xfrm>
          <a:prstGeom prst="rect">
            <a:avLst/>
          </a:prstGeom>
        </p:spPr>
      </p:pic>
    </p:spTree>
    <p:extLst>
      <p:ext uri="{BB962C8B-B14F-4D97-AF65-F5344CB8AC3E}">
        <p14:creationId xmlns:p14="http://schemas.microsoft.com/office/powerpoint/2010/main" val="1512655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8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9366" y="478845"/>
            <a:ext cx="870328" cy="9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61515" y="1417883"/>
            <a:ext cx="9566030" cy="400110"/>
          </a:xfrm>
          <a:prstGeom prst="rect">
            <a:avLst/>
          </a:prstGeom>
          <a:noFill/>
        </p:spPr>
        <p:txBody>
          <a:bodyPr wrap="square" rtlCol="0">
            <a:spAutoFit/>
          </a:bodyPr>
          <a:lstStyle/>
          <a:p>
            <a:pPr algn="ctr"/>
            <a:r>
              <a:rPr lang="en-GB" sz="2000" b="1">
                <a:solidFill>
                  <a:srgbClr val="002060"/>
                </a:solidFill>
                <a:latin typeface="Sassoon Primary" pitchFamily="50" charset="0"/>
              </a:rPr>
              <a:t>Getting it Right for Every Child (GIRFEC)</a:t>
            </a:r>
          </a:p>
        </p:txBody>
      </p:sp>
      <p:pic>
        <p:nvPicPr>
          <p:cNvPr id="4"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107742" y="1966302"/>
            <a:ext cx="4473575" cy="4351338"/>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09564" y="5708040"/>
            <a:ext cx="609600" cy="609600"/>
          </a:xfrm>
          <a:prstGeom prst="rect">
            <a:avLst/>
          </a:prstGeom>
        </p:spPr>
      </p:pic>
    </p:spTree>
    <p:extLst>
      <p:ext uri="{BB962C8B-B14F-4D97-AF65-F5344CB8AC3E}">
        <p14:creationId xmlns:p14="http://schemas.microsoft.com/office/powerpoint/2010/main" val="1958502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34E0625E29394593D70DC01477EDC4" ma:contentTypeVersion="14" ma:contentTypeDescription="Create a new document." ma:contentTypeScope="" ma:versionID="b31caa697f6d34fb711c34403a4847c7">
  <xsd:schema xmlns:xsd="http://www.w3.org/2001/XMLSchema" xmlns:xs="http://www.w3.org/2001/XMLSchema" xmlns:p="http://schemas.microsoft.com/office/2006/metadata/properties" xmlns:ns3="01440dab-35c9-4f32-b4ad-740d8ab69d6a" xmlns:ns4="569b1c9a-75b2-4857-886e-a31737f27dcf" targetNamespace="http://schemas.microsoft.com/office/2006/metadata/properties" ma:root="true" ma:fieldsID="8b10fc52c71992d8eda773c5662aa7e3" ns3:_="" ns4:_="">
    <xsd:import namespace="01440dab-35c9-4f32-b4ad-740d8ab69d6a"/>
    <xsd:import namespace="569b1c9a-75b2-4857-886e-a31737f27d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440dab-35c9-4f32-b4ad-740d8ab69d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9b1c9a-75b2-4857-886e-a31737f27d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59228D-C101-4215-8AB7-C58B8F9CCA31}">
  <ds:schemaRefs>
    <ds:schemaRef ds:uri="01440dab-35c9-4f32-b4ad-740d8ab69d6a"/>
    <ds:schemaRef ds:uri="569b1c9a-75b2-4857-886e-a31737f27d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FCD259-BB75-471E-ABEE-8736B3FC70BF}">
  <ds:schemaRefs>
    <ds:schemaRef ds:uri="01440dab-35c9-4f32-b4ad-740d8ab69d6a"/>
    <ds:schemaRef ds:uri="569b1c9a-75b2-4857-886e-a31737f27d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4C4F38F-B884-462B-956E-1718005419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Parallax</Template>
  <TotalTime>8</TotalTime>
  <Words>619</Words>
  <Application>Microsoft Office PowerPoint</Application>
  <PresentationFormat>Widescreen</PresentationFormat>
  <Paragraphs>70</Paragraphs>
  <Slides>12</Slides>
  <Notes>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Corbel</vt:lpstr>
      <vt:lpstr>Sassoon Primary</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Innes</dc:creator>
  <cp:lastModifiedBy>Mr Innes</cp:lastModifiedBy>
  <cp:revision>3</cp:revision>
  <dcterms:created xsi:type="dcterms:W3CDTF">2021-06-08T17:24:28Z</dcterms:created>
  <dcterms:modified xsi:type="dcterms:W3CDTF">2021-06-14T14:39:47Z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0x010100DA34E0625E29394593D70DC01477EDC4</vt:lpwstr>
  </property>
</Properties>
</file>