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24"/>
  </p:normalViewPr>
  <p:slideViewPr>
    <p:cSldViewPr snapToGrid="0" snapToObjects="1">
      <p:cViewPr>
        <p:scale>
          <a:sx n="82" d="100"/>
          <a:sy n="82" d="100"/>
        </p:scale>
        <p:origin x="29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6/7 Reading Comprehension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PRIOR KNOWLEGE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Pupils are taught how considering their prior knowledge of an author, subject, themes or characters can improve their understanding.</a:t>
            </a:r>
          </a:p>
          <a:p>
            <a:endParaRPr lang="en-US" dirty="0" smtClean="0"/>
          </a:p>
          <a:p>
            <a:r>
              <a:rPr lang="en-US" dirty="0" smtClean="0"/>
              <a:t>Pupils work independently, in pairs, and as a class to collect their thoughts on the author, subject, themes and characters before starting to read, and throughout the reading process.</a:t>
            </a:r>
          </a:p>
          <a:p>
            <a:endParaRPr lang="en-US" dirty="0" smtClean="0"/>
          </a:p>
          <a:p>
            <a:r>
              <a:rPr lang="en-US" dirty="0" smtClean="0"/>
              <a:t>For example, the book ‘Carrie’s War’ is about a child who has been evacuated.  Pupils who research WWII beforehand will have a better understanding of the story!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FLUENCY AND METALINGUISTICS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Fancy words with simple meanings!  Pupils are challenged to work out the meaning of unfamiliar words while reading a section of text.</a:t>
            </a:r>
          </a:p>
          <a:p>
            <a:endParaRPr lang="en-US" dirty="0" smtClean="0"/>
          </a:p>
          <a:p>
            <a:r>
              <a:rPr lang="en-US" dirty="0" smtClean="0"/>
              <a:t>Pupils would note the word and page number before attempting to ‘figure it out’ and record their thoughts. </a:t>
            </a:r>
          </a:p>
          <a:p>
            <a:endParaRPr lang="en-US" dirty="0" smtClean="0"/>
          </a:p>
          <a:p>
            <a:r>
              <a:rPr lang="en-US" dirty="0" smtClean="0"/>
              <a:t>Some strategies pupils would be encouraged to use include: looking for words within words, compound words, reading around the word for context, replacing the word and checking if the new word makes sense, using a dictionary, and researching online!</a:t>
            </a:r>
          </a:p>
        </p:txBody>
      </p:sp>
    </p:spTree>
    <p:extLst>
      <p:ext uri="{BB962C8B-B14F-4D97-AF65-F5344CB8AC3E}">
        <p14:creationId xmlns:p14="http://schemas.microsoft.com/office/powerpoint/2010/main" val="6327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3: VISUALISATION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Pupils are encouraged to think about the movie that plays in their heads while they read!</a:t>
            </a:r>
          </a:p>
          <a:p>
            <a:endParaRPr lang="en-US" dirty="0"/>
          </a:p>
          <a:p>
            <a:r>
              <a:rPr lang="en-US" dirty="0" smtClean="0"/>
              <a:t>They will make notes about a particular character, setting, event or chapter and the images the author has presented.</a:t>
            </a:r>
          </a:p>
          <a:p>
            <a:endParaRPr lang="en-US" dirty="0"/>
          </a:p>
          <a:p>
            <a:r>
              <a:rPr lang="en-US" dirty="0" smtClean="0"/>
              <a:t>They will add their own words, the author’s words and a page number reference before discussing or writing about the images the author has created, and how the author has achieved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7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4: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Pupils are taught to read the text very closely to look for information which might not be immediately obvious.</a:t>
            </a:r>
          </a:p>
          <a:p>
            <a:endParaRPr lang="en-US" dirty="0"/>
          </a:p>
          <a:p>
            <a:r>
              <a:rPr lang="en-US" dirty="0" smtClean="0"/>
              <a:t>Often the group/class will discuss the inferences they can draw from the text or they may answer written ‘inferential questions’ such as:                                                                                 </a:t>
            </a:r>
            <a:r>
              <a:rPr lang="en-US" i="1" dirty="0" smtClean="0">
                <a:solidFill>
                  <a:schemeClr val="bg1"/>
                </a:solidFill>
              </a:rPr>
              <a:t>“John dragged his feet through the puddles on the way to school.”                                                                                 </a:t>
            </a:r>
            <a:r>
              <a:rPr lang="en-US" dirty="0" smtClean="0"/>
              <a:t>What can you infer about the way John is feeling from this sentence?  Which word(s) give you a clue?</a:t>
            </a:r>
          </a:p>
        </p:txBody>
      </p:sp>
    </p:spTree>
    <p:extLst>
      <p:ext uri="{BB962C8B-B14F-4D97-AF65-F5344CB8AC3E}">
        <p14:creationId xmlns:p14="http://schemas.microsoft.com/office/powerpoint/2010/main" val="550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5: Main Ideas (Themes)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are taught to think deeply about the section of text they are reading, or the text as a whole, in order to identify main ideas.</a:t>
            </a:r>
          </a:p>
          <a:p>
            <a:endParaRPr lang="en-US" dirty="0"/>
          </a:p>
          <a:p>
            <a:r>
              <a:rPr lang="en-US" dirty="0" smtClean="0"/>
              <a:t>The children are then encouraged to give evidence from the text that supports their suggested themes.</a:t>
            </a:r>
          </a:p>
          <a:p>
            <a:endParaRPr lang="en-US" dirty="0"/>
          </a:p>
          <a:p>
            <a:r>
              <a:rPr lang="en-US" dirty="0" smtClean="0"/>
              <a:t>Some examples of typical main ideas and themes are: </a:t>
            </a:r>
            <a:r>
              <a:rPr lang="en-US" i="1" dirty="0" smtClean="0"/>
              <a:t>survival, family, death/loss, good vs evil, friendship, resilience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8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6: </a:t>
            </a:r>
            <a:r>
              <a:rPr lang="en-US" dirty="0" err="1" smtClean="0"/>
              <a:t>Summarising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are taught to </a:t>
            </a:r>
            <a:r>
              <a:rPr lang="en-US" dirty="0" err="1" smtClean="0"/>
              <a:t>summarise</a:t>
            </a:r>
            <a:r>
              <a:rPr lang="en-US" dirty="0" smtClean="0"/>
              <a:t> aspects of the text in their own words, referencing the author’s language occasionally to provide evidence.</a:t>
            </a:r>
          </a:p>
          <a:p>
            <a:endParaRPr lang="en-US" dirty="0"/>
          </a:p>
          <a:p>
            <a:r>
              <a:rPr lang="en-US" dirty="0" smtClean="0"/>
              <a:t>Pupils will think about everything they know about a chapter/character/event/setting and then decide which pieces of information are the most important.</a:t>
            </a:r>
          </a:p>
          <a:p>
            <a:endParaRPr lang="en-US" dirty="0"/>
          </a:p>
          <a:p>
            <a:r>
              <a:rPr lang="en-US" dirty="0" smtClean="0"/>
              <a:t>Children would then write a series of paragraphs as a summary, including the main ideas and themes where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different about Stage 6/7 compared to Stage 4/5?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38766"/>
            <a:ext cx="9613861" cy="37974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Children will learn to sustain focused, silent reading for up to half an hour.</a:t>
            </a:r>
          </a:p>
          <a:p>
            <a:r>
              <a:rPr lang="en-US" dirty="0" smtClean="0"/>
              <a:t>Texts are more challenging in terms of volume and vocabulary.</a:t>
            </a:r>
          </a:p>
          <a:p>
            <a:r>
              <a:rPr lang="en-US" dirty="0" smtClean="0"/>
              <a:t>Texts address more mature themes and issues.</a:t>
            </a:r>
          </a:p>
          <a:p>
            <a:r>
              <a:rPr lang="en-US" dirty="0" smtClean="0"/>
              <a:t>Children will make increased reference to the text when providing answers, quoting the author’s words where appropriate.</a:t>
            </a:r>
          </a:p>
          <a:p>
            <a:r>
              <a:rPr lang="en-US" dirty="0" smtClean="0"/>
              <a:t>Children will provide longer, more fully formed responses to all oral and written questions.</a:t>
            </a:r>
          </a:p>
          <a:p>
            <a:r>
              <a:rPr lang="en-US" dirty="0" smtClean="0"/>
              <a:t>Children will routinely justify their choices and responses using both the author’s and their own language.</a:t>
            </a:r>
          </a:p>
          <a:p>
            <a:r>
              <a:rPr lang="en-US" dirty="0" smtClean="0"/>
              <a:t>Children will build towards applying the six strategies with complete independence.</a:t>
            </a:r>
          </a:p>
          <a:p>
            <a:r>
              <a:rPr lang="en-US" dirty="0" smtClean="0"/>
              <a:t>Children will begin to make use of multiple strategies simultaneously (Stage 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171</TotalTime>
  <Words>631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Trebuchet MS</vt:lpstr>
      <vt:lpstr>Arial</vt:lpstr>
      <vt:lpstr>Berlin</vt:lpstr>
      <vt:lpstr>Stage 6/7 Reading Comprehension Strategies</vt:lpstr>
      <vt:lpstr>Strategy 1: PRIOR KNOWLEGE</vt:lpstr>
      <vt:lpstr>Strategy 2: FLUENCY AND METALINGUISTICS</vt:lpstr>
      <vt:lpstr>Strategy 3: VISUALISATION</vt:lpstr>
      <vt:lpstr>Strategy 4: INFERENCE</vt:lpstr>
      <vt:lpstr>Strategy 5: Main Ideas (Themes)</vt:lpstr>
      <vt:lpstr>Strategy 6: Summarising</vt:lpstr>
      <vt:lpstr>What’s different about Stage 6/7 compared to Stage 4/5?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6/7 Reading Comprehension Strategies</dc:title>
  <dc:creator>Microsoft Office User</dc:creator>
  <cp:lastModifiedBy>Microsoft Office User</cp:lastModifiedBy>
  <cp:revision>16</cp:revision>
  <dcterms:created xsi:type="dcterms:W3CDTF">2016-09-14T12:45:55Z</dcterms:created>
  <dcterms:modified xsi:type="dcterms:W3CDTF">2016-09-29T07:44:40Z</dcterms:modified>
</cp:coreProperties>
</file>