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sldIdLst>
    <p:sldId id="257" r:id="rId3"/>
    <p:sldId id="258" r:id="rId4"/>
    <p:sldId id="259" r:id="rId5"/>
    <p:sldId id="261" r:id="rId6"/>
    <p:sldId id="263" r:id="rId7"/>
    <p:sldId id="266" r:id="rId8"/>
    <p:sldId id="265" r:id="rId9"/>
    <p:sldId id="267" r:id="rId10"/>
    <p:sldId id="264" r:id="rId11"/>
    <p:sldId id="268" r:id="rId12"/>
    <p:sldId id="269" r:id="rId13"/>
    <p:sldId id="270" r:id="rId14"/>
    <p:sldId id="271" r:id="rId15"/>
    <p:sldId id="272"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59" autoAdjust="0"/>
    <p:restoredTop sz="94511" autoAdjust="0"/>
  </p:normalViewPr>
  <p:slideViewPr>
    <p:cSldViewPr snapToGrid="0">
      <p:cViewPr varScale="1">
        <p:scale>
          <a:sx n="94" d="100"/>
          <a:sy n="94" d="100"/>
        </p:scale>
        <p:origin x="760" y="192"/>
      </p:cViewPr>
      <p:guideLst>
        <p:guide orient="horz" pos="2160"/>
        <p:guide pos="3840"/>
      </p:guideLst>
    </p:cSldViewPr>
  </p:slideViewPr>
  <p:outlineViewPr>
    <p:cViewPr>
      <p:scale>
        <a:sx n="33" d="100"/>
        <a:sy n="33" d="100"/>
      </p:scale>
      <p:origin x="0" y="-23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1E3EBEB9-7526-4B2C-88C3-E756971F800A}"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E3EBEB9-7526-4B2C-88C3-E756971F800A}"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E3EBEB9-7526-4B2C-88C3-E756971F800A}"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1E3EBEB9-7526-4B2C-88C3-E756971F800A}"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E3EBEB9-7526-4B2C-88C3-E756971F800A}"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977B4-5A46-4E86-A8C8-8AF88582DA11}" type="slidenum">
              <a:rPr lang="en-GB" smtClean="0"/>
              <a:t>‹#›</a:t>
            </a:fld>
            <a:endParaRPr lang="en-GB"/>
          </a:p>
        </p:txBody>
      </p:sp>
      <p:sp>
        <p:nvSpPr>
          <p:cNvPr id="7" name="Title 6"/>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GB" smtClean="0"/>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E3EBEB9-7526-4B2C-88C3-E756971F800A}"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Date Placeholder 4"/>
          <p:cNvSpPr>
            <a:spLocks noGrp="1"/>
          </p:cNvSpPr>
          <p:nvPr>
            <p:ph type="dt" sz="half" idx="10"/>
          </p:nvPr>
        </p:nvSpPr>
        <p:spPr/>
        <p:txBody>
          <a:bodyPr/>
          <a:lstStyle/>
          <a:p>
            <a:fld id="{1E3EBEB9-7526-4B2C-88C3-E756971F800A}" type="datetimeFigureOut">
              <a:rPr lang="en-GB" smtClean="0"/>
              <a:t>05/05/2016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C977B4-5A46-4E86-A8C8-8AF88582DA11}" type="slidenum">
              <a:rPr lang="en-GB" smtClean="0"/>
              <a:t>‹#›</a:t>
            </a:fld>
            <a:endParaRPr lang="en-GB"/>
          </a:p>
        </p:txBody>
      </p:sp>
      <p:sp>
        <p:nvSpPr>
          <p:cNvPr id="9" name="Content Placeholder 8"/>
          <p:cNvSpPr>
            <a:spLocks noGrp="1"/>
          </p:cNvSpPr>
          <p:nvPr>
            <p:ph sz="quarter" idx="13"/>
          </p:nvPr>
        </p:nvSpPr>
        <p:spPr>
          <a:xfrm>
            <a:off x="902207" y="2679192"/>
            <a:ext cx="5096256"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1E3EBEB9-7526-4B2C-88C3-E756971F800A}" type="datetimeFigureOut">
              <a:rPr lang="en-GB" smtClean="0"/>
              <a:t>05/05/2016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E3EBEB9-7526-4B2C-88C3-E756971F800A}" type="datetimeFigureOut">
              <a:rPr lang="en-GB" smtClean="0"/>
              <a:t>05/05/2016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E3EBEB9-7526-4B2C-88C3-E756971F800A}" type="datetimeFigureOut">
              <a:rPr lang="en-GB" smtClean="0"/>
              <a:t>05/05/2016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E3EBEB9-7526-4B2C-88C3-E756971F800A}" type="datetimeFigureOut">
              <a:rPr lang="en-GB" smtClean="0"/>
              <a:t>05/05/2016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C977B4-5A46-4E86-A8C8-8AF88582DA11}" type="slidenum">
              <a:rPr lang="en-GB" smtClean="0"/>
              <a:t>‹#›</a:t>
            </a:fld>
            <a:endParaRPr lang="en-GB"/>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GB" smtClean="0"/>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E3EBEB9-7526-4B2C-88C3-E756971F800A}"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GB" smtClean="0"/>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E3EBEB9-7526-4B2C-88C3-E756971F800A}" type="datetimeFigureOut">
              <a:rPr lang="en-GB" smtClean="0"/>
              <a:t>05/05/2016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C977B4-5A46-4E86-A8C8-8AF88582DA11}" type="slidenum">
              <a:rPr lang="en-GB" smtClean="0"/>
              <a:t>‹#›</a:t>
            </a:fld>
            <a:endParaRPr lang="en-GB"/>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E3EBEB9-7526-4B2C-88C3-E756971F800A}"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E3EBEB9-7526-4B2C-88C3-E756971F800A}"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977B4-5A46-4E86-A8C8-8AF88582DA11}" type="slidenum">
              <a:rPr lang="en-GB" smtClean="0"/>
              <a:t>‹#›</a:t>
            </a:fld>
            <a:endParaRPr lang="en-GB"/>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E3EBEB9-7526-4B2C-88C3-E756971F800A}" type="datetimeFigureOut">
              <a:rPr lang="en-GB" smtClean="0"/>
              <a:t>05/05/2016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1E3EBEB9-7526-4B2C-88C3-E756971F800A}" type="datetimeFigureOut">
              <a:rPr lang="en-GB" smtClean="0"/>
              <a:t>05/05/2016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E3EBEB9-7526-4B2C-88C3-E756971F800A}" type="datetimeFigureOut">
              <a:rPr lang="en-GB" smtClean="0"/>
              <a:t>05/05/2016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E3EBEB9-7526-4B2C-88C3-E756971F800A}" type="datetimeFigureOut">
              <a:rPr lang="en-GB" smtClean="0"/>
              <a:t>05/05/2016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EBEB9-7526-4B2C-88C3-E756971F800A}" type="datetimeFigureOut">
              <a:rPr lang="en-GB" smtClean="0"/>
              <a:t>05/05/2016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C977B4-5A46-4E86-A8C8-8AF88582DA1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GB"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E3EBEB9-7526-4B2C-88C3-E756971F800A}" type="datetimeFigureOut">
              <a:rPr lang="en-GB" smtClean="0"/>
              <a:t>05/05/2016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C977B4-5A46-4E86-A8C8-8AF88582DA11}" type="slidenum">
              <a:rPr lang="en-GB" smtClean="0"/>
              <a:t>‹#›</a:t>
            </a:fld>
            <a:endParaRPr lang="en-GB"/>
          </a:p>
        </p:txBody>
      </p:sp>
      <p:sp>
        <p:nvSpPr>
          <p:cNvPr id="9" name="Content Placeholder 8"/>
          <p:cNvSpPr>
            <a:spLocks noGrp="1"/>
          </p:cNvSpPr>
          <p:nvPr>
            <p:ph sz="quarter" idx="13"/>
          </p:nvPr>
        </p:nvSpPr>
        <p:spPr>
          <a:xfrm>
            <a:off x="406400" y="381000"/>
            <a:ext cx="10363200" cy="494284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GB"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8" name="Date Placeholder 7"/>
          <p:cNvSpPr>
            <a:spLocks noGrp="1"/>
          </p:cNvSpPr>
          <p:nvPr>
            <p:ph type="dt" sz="half" idx="10"/>
          </p:nvPr>
        </p:nvSpPr>
        <p:spPr/>
        <p:txBody>
          <a:bodyPr/>
          <a:lstStyle/>
          <a:p>
            <a:fld id="{1E3EBEB9-7526-4B2C-88C3-E756971F800A}" type="datetimeFigureOut">
              <a:rPr lang="en-GB" smtClean="0"/>
              <a:t>05/05/2016</a:t>
            </a:fld>
            <a:endParaRPr lang="en-GB"/>
          </a:p>
        </p:txBody>
      </p:sp>
      <p:sp>
        <p:nvSpPr>
          <p:cNvPr id="9" name="Slide Number Placeholder 8"/>
          <p:cNvSpPr>
            <a:spLocks noGrp="1"/>
          </p:cNvSpPr>
          <p:nvPr>
            <p:ph type="sldNum" sz="quarter" idx="11"/>
          </p:nvPr>
        </p:nvSpPr>
        <p:spPr/>
        <p:txBody>
          <a:bodyPr/>
          <a:lstStyle/>
          <a:p>
            <a:fld id="{12C977B4-5A46-4E86-A8C8-8AF88582DA11}"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2C977B4-5A46-4E86-A8C8-8AF88582DA11}" type="slidenum">
              <a:rPr lang="en-GB" smtClean="0"/>
              <a:t>‹#›</a:t>
            </a:fld>
            <a:endParaRPr lang="en-GB"/>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1E3EBEB9-7526-4B2C-88C3-E756971F800A}" type="datetimeFigureOut">
              <a:rPr lang="en-GB" smtClean="0"/>
              <a:t>05/05/2016</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1E3EBEB9-7526-4B2C-88C3-E756971F800A}" type="datetimeFigureOut">
              <a:rPr lang="en-GB" smtClean="0"/>
              <a:t>05/05/2016</a:t>
            </a:fld>
            <a:endParaRPr lang="en-GB"/>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12C977B4-5A46-4E86-A8C8-8AF88582DA11}" type="slidenum">
              <a:rPr lang="en-GB" smtClean="0"/>
              <a:t>‹#›</a:t>
            </a:fld>
            <a:endParaRPr lang="en-GB"/>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6"/>
          <p:cNvSpPr>
            <a:spLocks noGrp="1" noChangeArrowheads="1"/>
          </p:cNvSpPr>
          <p:nvPr>
            <p:ph type="title"/>
          </p:nvPr>
        </p:nvSpPr>
        <p:spPr>
          <a:xfrm>
            <a:off x="1458352" y="692151"/>
            <a:ext cx="8229600" cy="576263"/>
          </a:xfrm>
          <a:noFill/>
        </p:spPr>
        <p:txBody>
          <a:bodyPr>
            <a:normAutofit fontScale="90000"/>
          </a:bodyPr>
          <a:lstStyle/>
          <a:p>
            <a:pPr algn="ctr"/>
            <a:r>
              <a:rPr lang="en-US" altLang="en-US" smtClean="0"/>
              <a:t>Second Level - Multiplication</a:t>
            </a:r>
          </a:p>
        </p:txBody>
      </p:sp>
      <p:sp>
        <p:nvSpPr>
          <p:cNvPr id="5122" name="Content Placeholder 2"/>
          <p:cNvSpPr>
            <a:spLocks noGrp="1"/>
          </p:cNvSpPr>
          <p:nvPr>
            <p:ph idx="1"/>
          </p:nvPr>
        </p:nvSpPr>
        <p:spPr>
          <a:xfrm>
            <a:off x="0" y="1412880"/>
            <a:ext cx="11150220" cy="1944473"/>
          </a:xfrm>
        </p:spPr>
        <p:txBody>
          <a:bodyPr>
            <a:noAutofit/>
          </a:bodyPr>
          <a:lstStyle/>
          <a:p>
            <a:pPr marL="0" indent="0">
              <a:buNone/>
            </a:pPr>
            <a:r>
              <a:rPr lang="en-GB" u="sng" dirty="0" smtClean="0">
                <a:latin typeface="Comic Sans MS" panose="030F0702030302020204" pitchFamily="66" charset="0"/>
              </a:rPr>
              <a:t>Building on what they learn at First Level</a:t>
            </a:r>
            <a:endParaRPr lang="en-GB" dirty="0" smtClean="0">
              <a:latin typeface="Comic Sans MS" panose="030F0702030302020204" pitchFamily="66" charset="0"/>
            </a:endParaRPr>
          </a:p>
          <a:p>
            <a:r>
              <a:rPr lang="en-GB" dirty="0" smtClean="0">
                <a:latin typeface="Comic Sans MS" panose="030F0702030302020204" pitchFamily="66" charset="0"/>
              </a:rPr>
              <a:t>multiplication is commutative, i.e. 2 × 8 = 8 × 2 </a:t>
            </a:r>
          </a:p>
          <a:p>
            <a:r>
              <a:rPr lang="en-GB" dirty="0" smtClean="0">
                <a:latin typeface="Comic Sans MS" panose="030F0702030302020204" pitchFamily="66" charset="0"/>
              </a:rPr>
              <a:t>multiplication and division are inverses of each other,                                    </a:t>
            </a:r>
          </a:p>
          <a:p>
            <a:r>
              <a:rPr lang="en-GB" dirty="0" smtClean="0">
                <a:latin typeface="Comic Sans MS" panose="030F0702030302020204" pitchFamily="66" charset="0"/>
              </a:rPr>
              <a:t> i.e. knowing. 2 × 8 = 16 leads to 16 ÷ 8 = 2 and 16 ÷ 2 = 8many of the tables belong to the same family (e.g. 2, 4 and 8; 3, 6 and 9; 5 and 10) and by understanding how they are related to each other we can work out facts we may not be able to recall. </a:t>
            </a:r>
          </a:p>
          <a:p>
            <a:r>
              <a:rPr lang="en-GB" dirty="0" smtClean="0">
                <a:latin typeface="Comic Sans MS" panose="030F0702030302020204" pitchFamily="66" charset="0"/>
                <a:cs typeface="Calibri" pitchFamily="34" charset="0"/>
              </a:rPr>
              <a:t>multiplying by powers of ten is an essential numeracy process.</a:t>
            </a:r>
          </a:p>
          <a:p>
            <a:r>
              <a:rPr lang="en-GB" dirty="0" smtClean="0">
                <a:latin typeface="Comic Sans MS" panose="030F0702030302020204" pitchFamily="66" charset="0"/>
              </a:rPr>
              <a:t>These activities also use multiples of 10 and 100 to derive new facts from known table facts, e.g. 3 × 4 = 12, so 30 × 4 = 120 and 300 × 4 = 1,200</a:t>
            </a:r>
          </a:p>
          <a:p>
            <a:pPr>
              <a:buFontTx/>
              <a:buChar char="•"/>
              <a:defRPr/>
            </a:pPr>
            <a:endParaRPr lang="en-GB" dirty="0">
              <a:latin typeface="Comic Sans MS" panose="030F0702030302020204" pitchFamily="66" charset="0"/>
            </a:endParaRPr>
          </a:p>
        </p:txBody>
      </p:sp>
    </p:spTree>
    <p:extLst>
      <p:ext uri="{BB962C8B-B14F-4D97-AF65-F5344CB8AC3E}">
        <p14:creationId xmlns:p14="http://schemas.microsoft.com/office/powerpoint/2010/main" val="3373115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6949" y="750629"/>
            <a:ext cx="8973403" cy="5693867"/>
          </a:xfrm>
          <a:prstGeom prst="rect">
            <a:avLst/>
          </a:prstGeom>
          <a:noFill/>
        </p:spPr>
        <p:txBody>
          <a:bodyPr wrap="square" rtlCol="0">
            <a:spAutoFit/>
          </a:bodyPr>
          <a:lstStyle/>
          <a:p>
            <a:r>
              <a:rPr lang="en-GB" sz="2800" dirty="0" smtClean="0">
                <a:latin typeface="Calibri" panose="020F0502020204030204" pitchFamily="34" charset="0"/>
              </a:rPr>
              <a:t>We then use Brackets to complete the sum</a:t>
            </a:r>
          </a:p>
          <a:p>
            <a:r>
              <a:rPr lang="en-GB" sz="2800" dirty="0" smtClean="0">
                <a:latin typeface="Calibri" panose="020F0502020204030204" pitchFamily="34" charset="0"/>
              </a:rPr>
              <a:t>	 (7x20) + (7x6)</a:t>
            </a:r>
          </a:p>
          <a:p>
            <a:r>
              <a:rPr lang="en-GB" sz="2800" dirty="0" smtClean="0">
                <a:latin typeface="Calibri" panose="020F0502020204030204" pitchFamily="34" charset="0"/>
              </a:rPr>
              <a:t>	= 140	  +   42</a:t>
            </a:r>
          </a:p>
          <a:p>
            <a:r>
              <a:rPr lang="en-GB" sz="2800" dirty="0">
                <a:latin typeface="Calibri" panose="020F0502020204030204" pitchFamily="34" charset="0"/>
              </a:rPr>
              <a:t>	</a:t>
            </a:r>
            <a:r>
              <a:rPr lang="en-GB" sz="2800" dirty="0" smtClean="0">
                <a:latin typeface="Calibri" panose="020F0502020204030204" pitchFamily="34" charset="0"/>
              </a:rPr>
              <a:t>= 182</a:t>
            </a:r>
          </a:p>
          <a:p>
            <a:endParaRPr lang="en-GB" sz="2800" dirty="0">
              <a:latin typeface="Calibri" panose="020F0502020204030204" pitchFamily="34" charset="0"/>
            </a:endParaRPr>
          </a:p>
          <a:p>
            <a:r>
              <a:rPr lang="en-GB" sz="2800" dirty="0" smtClean="0">
                <a:latin typeface="Calibri" panose="020F0502020204030204" pitchFamily="34" charset="0"/>
              </a:rPr>
              <a:t>It then leads on towards the formal method.</a:t>
            </a:r>
          </a:p>
          <a:p>
            <a:endParaRPr lang="en-GB" sz="2800" dirty="0">
              <a:latin typeface="Calibri" panose="020F0502020204030204" pitchFamily="34" charset="0"/>
            </a:endParaRPr>
          </a:p>
          <a:p>
            <a:r>
              <a:rPr lang="en-GB" sz="2800" dirty="0" smtClean="0">
                <a:latin typeface="Calibri" panose="020F0502020204030204" pitchFamily="34" charset="0"/>
              </a:rPr>
              <a:t>		26</a:t>
            </a:r>
          </a:p>
          <a:p>
            <a:r>
              <a:rPr lang="en-GB" sz="2800" dirty="0">
                <a:latin typeface="Calibri" panose="020F0502020204030204" pitchFamily="34" charset="0"/>
              </a:rPr>
              <a:t>	</a:t>
            </a:r>
            <a:r>
              <a:rPr lang="en-GB" sz="2800" dirty="0" smtClean="0">
                <a:latin typeface="Calibri" panose="020F0502020204030204" pitchFamily="34" charset="0"/>
              </a:rPr>
              <a:t>	</a:t>
            </a:r>
            <a:r>
              <a:rPr lang="en-GB" sz="2800" u="sng" dirty="0" smtClean="0">
                <a:latin typeface="Calibri" panose="020F0502020204030204" pitchFamily="34" charset="0"/>
              </a:rPr>
              <a:t>x7</a:t>
            </a:r>
            <a:endParaRPr lang="en-GB" sz="2800" u="sng" dirty="0">
              <a:latin typeface="Calibri" panose="020F0502020204030204" pitchFamily="34" charset="0"/>
            </a:endParaRPr>
          </a:p>
          <a:p>
            <a:r>
              <a:rPr lang="en-GB" sz="2800" dirty="0" smtClean="0">
                <a:latin typeface="Calibri" panose="020F0502020204030204" pitchFamily="34" charset="0"/>
              </a:rPr>
              <a:t>	         140	(7x20)</a:t>
            </a:r>
          </a:p>
          <a:p>
            <a:r>
              <a:rPr lang="en-GB" sz="2800" dirty="0">
                <a:latin typeface="Calibri" panose="020F0502020204030204" pitchFamily="34" charset="0"/>
              </a:rPr>
              <a:t>	</a:t>
            </a:r>
            <a:r>
              <a:rPr lang="en-GB" sz="2800" dirty="0" smtClean="0">
                <a:latin typeface="Calibri" panose="020F0502020204030204" pitchFamily="34" charset="0"/>
              </a:rPr>
              <a:t>	</a:t>
            </a:r>
            <a:r>
              <a:rPr lang="en-GB" sz="2800" u="sng" dirty="0" smtClean="0">
                <a:latin typeface="Calibri" panose="020F0502020204030204" pitchFamily="34" charset="0"/>
              </a:rPr>
              <a:t>42</a:t>
            </a:r>
            <a:r>
              <a:rPr lang="en-GB" sz="2800" dirty="0" smtClean="0">
                <a:latin typeface="Calibri" panose="020F0502020204030204" pitchFamily="34" charset="0"/>
              </a:rPr>
              <a:t>	(7x6)</a:t>
            </a:r>
          </a:p>
          <a:p>
            <a:r>
              <a:rPr lang="en-GB" sz="2800" dirty="0">
                <a:latin typeface="Calibri" panose="020F0502020204030204" pitchFamily="34" charset="0"/>
              </a:rPr>
              <a:t>	</a:t>
            </a:r>
            <a:r>
              <a:rPr lang="en-GB" sz="2800" dirty="0" smtClean="0">
                <a:latin typeface="Calibri" panose="020F0502020204030204" pitchFamily="34" charset="0"/>
              </a:rPr>
              <a:t>         </a:t>
            </a:r>
            <a:r>
              <a:rPr lang="en-GB" sz="2800" u="sng" dirty="0" smtClean="0">
                <a:latin typeface="Calibri" panose="020F0502020204030204" pitchFamily="34" charset="0"/>
              </a:rPr>
              <a:t>182</a:t>
            </a:r>
          </a:p>
          <a:p>
            <a:r>
              <a:rPr lang="en-GB" sz="2800" dirty="0">
                <a:latin typeface="Calibri" panose="020F0502020204030204" pitchFamily="34" charset="0"/>
              </a:rPr>
              <a:t>	 </a:t>
            </a:r>
            <a:r>
              <a:rPr lang="en-GB" sz="2800" dirty="0" smtClean="0">
                <a:latin typeface="Calibri" panose="020F0502020204030204" pitchFamily="34" charset="0"/>
              </a:rPr>
              <a:t>      </a:t>
            </a:r>
          </a:p>
        </p:txBody>
      </p:sp>
    </p:spTree>
    <p:extLst>
      <p:ext uri="{BB962C8B-B14F-4D97-AF65-F5344CB8AC3E}">
        <p14:creationId xmlns:p14="http://schemas.microsoft.com/office/powerpoint/2010/main" val="3929457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Division</a:t>
            </a:r>
            <a:endParaRPr lang="en-US" dirty="0"/>
          </a:p>
        </p:txBody>
      </p:sp>
      <p:sp>
        <p:nvSpPr>
          <p:cNvPr id="3" name="Subtitle 2"/>
          <p:cNvSpPr>
            <a:spLocks noGrp="1"/>
          </p:cNvSpPr>
          <p:nvPr>
            <p:ph type="subTitle" idx="1"/>
          </p:nvPr>
        </p:nvSpPr>
        <p:spPr/>
        <p:txBody>
          <a:bodyPr/>
          <a:lstStyle/>
          <a:p>
            <a:r>
              <a:rPr lang="en-US" dirty="0" smtClean="0"/>
              <a:t>How we now approach long division calculations</a:t>
            </a:r>
          </a:p>
        </p:txBody>
      </p:sp>
    </p:spTree>
    <p:extLst>
      <p:ext uri="{BB962C8B-B14F-4D97-AF65-F5344CB8AC3E}">
        <p14:creationId xmlns:p14="http://schemas.microsoft.com/office/powerpoint/2010/main" val="2743276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action of separating something into parts.</a:t>
            </a:r>
          </a:p>
          <a:p>
            <a:r>
              <a:rPr lang="en-US" dirty="0" smtClean="0"/>
              <a:t>Introduced through the idea of sharing</a:t>
            </a:r>
          </a:p>
          <a:p>
            <a:pPr lvl="1"/>
            <a:r>
              <a:rPr lang="en-US" dirty="0" smtClean="0"/>
              <a:t>18 sweets into 6 bags.</a:t>
            </a:r>
          </a:p>
          <a:p>
            <a:pPr lvl="1"/>
            <a:endParaRPr lang="en-US" dirty="0"/>
          </a:p>
          <a:p>
            <a:r>
              <a:rPr lang="en-US" dirty="0" smtClean="0"/>
              <a:t>What if the problem becomes 18 sweets to be shared amongst 6 bags?</a:t>
            </a:r>
          </a:p>
          <a:p>
            <a:r>
              <a:rPr lang="en-US" dirty="0" smtClean="0"/>
              <a:t>Repeated subtraction.</a:t>
            </a:r>
            <a:endParaRPr lang="en-US" dirty="0"/>
          </a:p>
        </p:txBody>
      </p:sp>
      <p:sp>
        <p:nvSpPr>
          <p:cNvPr id="2" name="Title 1"/>
          <p:cNvSpPr>
            <a:spLocks noGrp="1"/>
          </p:cNvSpPr>
          <p:nvPr>
            <p:ph type="title"/>
          </p:nvPr>
        </p:nvSpPr>
        <p:spPr/>
        <p:txBody>
          <a:bodyPr/>
          <a:lstStyle/>
          <a:p>
            <a:r>
              <a:rPr lang="en-US" dirty="0" smtClean="0"/>
              <a:t>What is division</a:t>
            </a:r>
            <a:endParaRPr lang="en-US" dirty="0"/>
          </a:p>
        </p:txBody>
      </p:sp>
    </p:spTree>
    <p:extLst>
      <p:ext uri="{BB962C8B-B14F-4D97-AF65-F5344CB8AC3E}">
        <p14:creationId xmlns:p14="http://schemas.microsoft.com/office/powerpoint/2010/main" val="1555606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Our memories of long division?</a:t>
            </a:r>
          </a:p>
          <a:p>
            <a:r>
              <a:rPr lang="en-US" dirty="0" smtClean="0"/>
              <a:t>Why do most not have positive memories of the processes</a:t>
            </a:r>
          </a:p>
          <a:p>
            <a:pPr lvl="1"/>
            <a:r>
              <a:rPr lang="en-US" dirty="0" smtClean="0"/>
              <a:t>Only those who had confidence in all number would be successful in answering any long division questions.</a:t>
            </a:r>
          </a:p>
          <a:p>
            <a:pPr lvl="1"/>
            <a:r>
              <a:rPr lang="en-US" dirty="0" smtClean="0"/>
              <a:t>Endless pages of practice of the process to get the answer</a:t>
            </a:r>
          </a:p>
          <a:p>
            <a:pPr lvl="1"/>
            <a:r>
              <a:rPr lang="en-US" dirty="0" smtClean="0"/>
              <a:t>No need to understand the </a:t>
            </a:r>
            <a:r>
              <a:rPr lang="en-US" dirty="0" err="1" smtClean="0"/>
              <a:t>maths</a:t>
            </a:r>
            <a:r>
              <a:rPr lang="en-US" dirty="0" smtClean="0"/>
              <a:t>, just reliance on the written operations</a:t>
            </a:r>
            <a:endParaRPr lang="en-US" dirty="0"/>
          </a:p>
        </p:txBody>
      </p:sp>
      <p:sp>
        <p:nvSpPr>
          <p:cNvPr id="2" name="Title 1"/>
          <p:cNvSpPr>
            <a:spLocks noGrp="1"/>
          </p:cNvSpPr>
          <p:nvPr>
            <p:ph type="title"/>
          </p:nvPr>
        </p:nvSpPr>
        <p:spPr/>
        <p:txBody>
          <a:bodyPr/>
          <a:lstStyle/>
          <a:p>
            <a:r>
              <a:rPr lang="en-US" dirty="0" smtClean="0"/>
              <a:t>Long Division</a:t>
            </a:r>
            <a:endParaRPr lang="en-US" dirty="0"/>
          </a:p>
        </p:txBody>
      </p:sp>
    </p:spTree>
    <p:extLst>
      <p:ext uri="{BB962C8B-B14F-4D97-AF65-F5344CB8AC3E}">
        <p14:creationId xmlns:p14="http://schemas.microsoft.com/office/powerpoint/2010/main" val="3321025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 all carry a calculator in our pocket.</a:t>
            </a:r>
          </a:p>
          <a:p>
            <a:r>
              <a:rPr lang="en-US" dirty="0" smtClean="0"/>
              <a:t>Still require strong number skills to make sense of every day numbers</a:t>
            </a:r>
          </a:p>
          <a:p>
            <a:pPr lvl="1"/>
            <a:r>
              <a:rPr lang="en-US" dirty="0" smtClean="0"/>
              <a:t>Mobile phone sales people</a:t>
            </a:r>
          </a:p>
          <a:p>
            <a:pPr lvl="1"/>
            <a:r>
              <a:rPr lang="en-US" dirty="0" smtClean="0"/>
              <a:t>Politician statistics</a:t>
            </a:r>
            <a:endParaRPr lang="en-US" dirty="0"/>
          </a:p>
          <a:p>
            <a:pPr lvl="1"/>
            <a:r>
              <a:rPr lang="en-US" dirty="0" smtClean="0"/>
              <a:t>……..</a:t>
            </a:r>
          </a:p>
        </p:txBody>
      </p:sp>
      <p:sp>
        <p:nvSpPr>
          <p:cNvPr id="2" name="Title 1"/>
          <p:cNvSpPr>
            <a:spLocks noGrp="1"/>
          </p:cNvSpPr>
          <p:nvPr>
            <p:ph type="title"/>
          </p:nvPr>
        </p:nvSpPr>
        <p:spPr/>
        <p:txBody>
          <a:bodyPr/>
          <a:lstStyle/>
          <a:p>
            <a:r>
              <a:rPr lang="en-US" dirty="0" smtClean="0"/>
              <a:t>Why change?</a:t>
            </a:r>
            <a:endParaRPr lang="en-US" dirty="0"/>
          </a:p>
        </p:txBody>
      </p:sp>
    </p:spTree>
    <p:extLst>
      <p:ext uri="{BB962C8B-B14F-4D97-AF65-F5344CB8AC3E}">
        <p14:creationId xmlns:p14="http://schemas.microsoft.com/office/powerpoint/2010/main" val="2737440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Repeated subtraction</a:t>
            </a:r>
          </a:p>
          <a:p>
            <a:pPr lvl="1"/>
            <a:r>
              <a:rPr lang="en-US" dirty="0" smtClean="0"/>
              <a:t>Easier to link between multiplication and division</a:t>
            </a:r>
          </a:p>
          <a:p>
            <a:r>
              <a:rPr lang="en-US" dirty="0" smtClean="0"/>
              <a:t>More like the everyday mental process of division</a:t>
            </a:r>
          </a:p>
          <a:p>
            <a:r>
              <a:rPr lang="en-US" dirty="0" smtClean="0"/>
              <a:t>Does not rely as much on abilities to </a:t>
            </a:r>
            <a:r>
              <a:rPr lang="en-US" dirty="0" err="1" smtClean="0"/>
              <a:t>memorise</a:t>
            </a:r>
            <a:r>
              <a:rPr lang="en-US" dirty="0" smtClean="0"/>
              <a:t> all times tables and facts.</a:t>
            </a:r>
          </a:p>
          <a:p>
            <a:pPr lvl="1"/>
            <a:r>
              <a:rPr lang="en-US" dirty="0" smtClean="0"/>
              <a:t>Although sound tables awareness does make the whole process easier</a:t>
            </a:r>
            <a:endParaRPr lang="en-US" dirty="0"/>
          </a:p>
        </p:txBody>
      </p:sp>
      <p:sp>
        <p:nvSpPr>
          <p:cNvPr id="2" name="Title 1"/>
          <p:cNvSpPr>
            <a:spLocks noGrp="1"/>
          </p:cNvSpPr>
          <p:nvPr>
            <p:ph type="title"/>
          </p:nvPr>
        </p:nvSpPr>
        <p:spPr/>
        <p:txBody>
          <a:bodyPr/>
          <a:lstStyle/>
          <a:p>
            <a:r>
              <a:rPr lang="en-US" dirty="0" smtClean="0"/>
              <a:t>So Chunking?</a:t>
            </a:r>
            <a:endParaRPr lang="en-US" dirty="0"/>
          </a:p>
        </p:txBody>
      </p:sp>
    </p:spTree>
    <p:extLst>
      <p:ext uri="{BB962C8B-B14F-4D97-AF65-F5344CB8AC3E}">
        <p14:creationId xmlns:p14="http://schemas.microsoft.com/office/powerpoint/2010/main" val="2305160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96÷6		92÷4		2 digit by 1 digit</a:t>
            </a:r>
          </a:p>
          <a:p>
            <a:pPr marL="0" indent="0">
              <a:buNone/>
            </a:pPr>
            <a:endParaRPr lang="en-US" dirty="0"/>
          </a:p>
          <a:p>
            <a:pPr marL="0" indent="0">
              <a:buNone/>
            </a:pPr>
            <a:r>
              <a:rPr lang="en-US" dirty="0" smtClean="0"/>
              <a:t>153÷9		154÷7		3 digit by 1 digit</a:t>
            </a:r>
          </a:p>
          <a:p>
            <a:pPr marL="0" indent="0">
              <a:buNone/>
            </a:pPr>
            <a:endParaRPr lang="en-US" dirty="0"/>
          </a:p>
          <a:p>
            <a:pPr marL="0" indent="0">
              <a:buNone/>
            </a:pPr>
            <a:r>
              <a:rPr lang="en-US" dirty="0" smtClean="0"/>
              <a:t>396÷12		540÷15		3 digits by 2 digits</a:t>
            </a:r>
          </a:p>
          <a:p>
            <a:pPr marL="0" indent="0">
              <a:buNone/>
            </a:pPr>
            <a:endParaRPr lang="en-US" dirty="0"/>
          </a:p>
          <a:p>
            <a:pPr marL="0" indent="0">
              <a:buNone/>
            </a:pPr>
            <a:endParaRPr lang="en-US" dirty="0"/>
          </a:p>
        </p:txBody>
      </p:sp>
      <p:sp>
        <p:nvSpPr>
          <p:cNvPr id="2" name="Title 1"/>
          <p:cNvSpPr>
            <a:spLocks noGrp="1"/>
          </p:cNvSpPr>
          <p:nvPr>
            <p:ph type="title"/>
          </p:nvPr>
        </p:nvSpPr>
        <p:spPr/>
        <p:txBody>
          <a:bodyPr/>
          <a:lstStyle/>
          <a:p>
            <a:r>
              <a:rPr lang="en-US" dirty="0" smtClean="0"/>
              <a:t>Chunking</a:t>
            </a:r>
            <a:endParaRPr lang="en-US" dirty="0"/>
          </a:p>
        </p:txBody>
      </p:sp>
    </p:spTree>
    <p:extLst>
      <p:ext uri="{BB962C8B-B14F-4D97-AF65-F5344CB8AC3E}">
        <p14:creationId xmlns:p14="http://schemas.microsoft.com/office/powerpoint/2010/main" val="3936401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67" y="2770094"/>
            <a:ext cx="10217152" cy="3853444"/>
          </a:xfrm>
        </p:spPr>
        <p:txBody>
          <a:bodyPr>
            <a:normAutofit/>
          </a:bodyPr>
          <a:lstStyle/>
          <a:p>
            <a:r>
              <a:rPr lang="en-US" dirty="0" smtClean="0"/>
              <a:t>Text book examples ( pages 59-65)</a:t>
            </a:r>
          </a:p>
          <a:p>
            <a:r>
              <a:rPr lang="en-US" dirty="0" smtClean="0"/>
              <a:t>Number Investigations</a:t>
            </a:r>
          </a:p>
          <a:p>
            <a:r>
              <a:rPr lang="en-US" dirty="0" smtClean="0"/>
              <a:t>Presenting to each other </a:t>
            </a:r>
          </a:p>
          <a:p>
            <a:pPr lvl="1"/>
            <a:r>
              <a:rPr lang="en-US" dirty="0" smtClean="0"/>
              <a:t>Games, Fact files, information/guide books</a:t>
            </a:r>
          </a:p>
          <a:p>
            <a:r>
              <a:rPr lang="en-US" dirty="0" smtClean="0"/>
              <a:t>Word problems in different context requiring choice of operation (</a:t>
            </a:r>
            <a:r>
              <a:rPr lang="en-US" dirty="0" err="1" smtClean="0"/>
              <a:t>textboog</a:t>
            </a:r>
            <a:r>
              <a:rPr lang="en-US" dirty="0" smtClean="0"/>
              <a:t> page 74 on)</a:t>
            </a:r>
          </a:p>
          <a:p>
            <a:r>
              <a:rPr lang="en-US" dirty="0"/>
              <a:t>Setting partner challenges </a:t>
            </a:r>
            <a:r>
              <a:rPr lang="en-US" dirty="0" smtClean="0"/>
              <a:t>(Similar to the ones set above)</a:t>
            </a:r>
            <a:endParaRPr lang="en-US" dirty="0"/>
          </a:p>
          <a:p>
            <a:endParaRPr lang="en-US" dirty="0"/>
          </a:p>
        </p:txBody>
      </p:sp>
      <p:sp>
        <p:nvSpPr>
          <p:cNvPr id="2" name="Title 1"/>
          <p:cNvSpPr>
            <a:spLocks noGrp="1"/>
          </p:cNvSpPr>
          <p:nvPr>
            <p:ph type="title"/>
          </p:nvPr>
        </p:nvSpPr>
        <p:spPr/>
        <p:txBody>
          <a:bodyPr/>
          <a:lstStyle/>
          <a:p>
            <a:r>
              <a:rPr lang="en-US" dirty="0" smtClean="0"/>
              <a:t>Would you like a try?</a:t>
            </a:r>
            <a:endParaRPr lang="en-US" dirty="0"/>
          </a:p>
        </p:txBody>
      </p:sp>
    </p:spTree>
    <p:extLst>
      <p:ext uri="{BB962C8B-B14F-4D97-AF65-F5344CB8AC3E}">
        <p14:creationId xmlns:p14="http://schemas.microsoft.com/office/powerpoint/2010/main" val="1264961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8368"/>
          </a:xfrm>
        </p:spPr>
        <p:txBody>
          <a:bodyPr>
            <a:normAutofit fontScale="90000"/>
          </a:bodyPr>
          <a:lstStyle/>
          <a:p>
            <a:r>
              <a:rPr lang="en-GB" dirty="0" smtClean="0">
                <a:latin typeface="Comic Sans MS" panose="030F0702030302020204" pitchFamily="66" charset="0"/>
              </a:rPr>
              <a:t>					</a:t>
            </a:r>
            <a:br>
              <a:rPr lang="en-GB" dirty="0" smtClean="0">
                <a:latin typeface="Comic Sans MS" panose="030F0702030302020204" pitchFamily="66" charset="0"/>
              </a:rPr>
            </a:br>
            <a:r>
              <a:rPr lang="en-GB" dirty="0">
                <a:latin typeface="Comic Sans MS" panose="030F0702030302020204" pitchFamily="66" charset="0"/>
              </a:rPr>
              <a:t>	</a:t>
            </a:r>
            <a:r>
              <a:rPr lang="en-GB" dirty="0" smtClean="0">
                <a:latin typeface="Comic Sans MS" panose="030F0702030302020204" pitchFamily="66" charset="0"/>
              </a:rPr>
              <a:t>			    </a:t>
            </a:r>
            <a:r>
              <a:rPr lang="en-GB" u="sng" dirty="0" smtClean="0">
                <a:latin typeface="Comic Sans MS" panose="030F0702030302020204" pitchFamily="66" charset="0"/>
              </a:rPr>
              <a:t>Arrays</a:t>
            </a:r>
            <a:r>
              <a:rPr lang="en-GB" dirty="0"/>
              <a:t/>
            </a:r>
            <a:br>
              <a:rPr lang="en-GB" dirty="0"/>
            </a:br>
            <a:endParaRPr lang="en-GB" dirty="0"/>
          </a:p>
        </p:txBody>
      </p:sp>
      <p:sp>
        <p:nvSpPr>
          <p:cNvPr id="3" name="Content Placeholder 2"/>
          <p:cNvSpPr>
            <a:spLocks noGrp="1"/>
          </p:cNvSpPr>
          <p:nvPr>
            <p:ph idx="1"/>
          </p:nvPr>
        </p:nvSpPr>
        <p:spPr>
          <a:xfrm>
            <a:off x="838200" y="1223498"/>
            <a:ext cx="10515600" cy="4953469"/>
          </a:xfrm>
        </p:spPr>
        <p:txBody>
          <a:bodyPr/>
          <a:lstStyle/>
          <a:p>
            <a:pPr marL="0" indent="0">
              <a:buNone/>
            </a:pPr>
            <a:r>
              <a:rPr lang="en-GB" dirty="0" smtClean="0"/>
              <a:t>• This </a:t>
            </a:r>
            <a:r>
              <a:rPr lang="en-GB" dirty="0"/>
              <a:t>array shows 7 rows of 8 dots which can be written as 7 × 8 = 56. Rotate it by a quarter turn and it shows 8 × 7 = 56, i.e. multiplication is commutative</a:t>
            </a:r>
            <a:r>
              <a:rPr lang="en-GB" dirty="0" smtClean="0"/>
              <a:t>.</a:t>
            </a:r>
          </a:p>
          <a:p>
            <a:pPr marL="0" indent="0">
              <a:buNone/>
            </a:pPr>
            <a:r>
              <a:rPr lang="en-GB" dirty="0"/>
              <a:t>	</a:t>
            </a:r>
            <a:r>
              <a:rPr lang="en-GB" dirty="0" smtClean="0"/>
              <a:t>			</a:t>
            </a:r>
            <a:r>
              <a:rPr lang="en-GB" dirty="0"/>
              <a:t>•  •  •  •  •  •  •  •   </a:t>
            </a:r>
          </a:p>
          <a:p>
            <a:pPr marL="0" indent="0">
              <a:buNone/>
            </a:pPr>
            <a:r>
              <a:rPr lang="en-GB" dirty="0" smtClean="0"/>
              <a:t>				•  </a:t>
            </a:r>
            <a:r>
              <a:rPr lang="en-GB" dirty="0"/>
              <a:t>•  •  •  •  •  •  •</a:t>
            </a:r>
          </a:p>
          <a:p>
            <a:pPr marL="0" indent="0">
              <a:buNone/>
            </a:pPr>
            <a:r>
              <a:rPr lang="en-GB" dirty="0" smtClean="0"/>
              <a:t>				•  </a:t>
            </a:r>
            <a:r>
              <a:rPr lang="en-GB" dirty="0"/>
              <a:t>•  •  •  •  •  •  • </a:t>
            </a:r>
          </a:p>
          <a:p>
            <a:pPr marL="0" indent="0">
              <a:buNone/>
            </a:pPr>
            <a:r>
              <a:rPr lang="en-GB" dirty="0" smtClean="0"/>
              <a:t>				•  </a:t>
            </a:r>
            <a:r>
              <a:rPr lang="en-GB" dirty="0"/>
              <a:t>•  •  •  •  •  •  • </a:t>
            </a:r>
          </a:p>
          <a:p>
            <a:pPr marL="0" indent="0">
              <a:buNone/>
            </a:pPr>
            <a:r>
              <a:rPr lang="en-GB" dirty="0" smtClean="0"/>
              <a:t>				•  </a:t>
            </a:r>
            <a:r>
              <a:rPr lang="en-GB" dirty="0"/>
              <a:t>•  •  •  •  •  •  • </a:t>
            </a:r>
          </a:p>
          <a:p>
            <a:pPr marL="0" indent="0">
              <a:buNone/>
            </a:pPr>
            <a:r>
              <a:rPr lang="en-GB" dirty="0" smtClean="0"/>
              <a:t>				•  </a:t>
            </a:r>
            <a:r>
              <a:rPr lang="en-GB" dirty="0"/>
              <a:t>•  •  •  •  •  •  •</a:t>
            </a:r>
          </a:p>
          <a:p>
            <a:pPr marL="0" indent="0">
              <a:buNone/>
            </a:pPr>
            <a:r>
              <a:rPr lang="en-GB" dirty="0" smtClean="0"/>
              <a:t>				•  </a:t>
            </a:r>
            <a:r>
              <a:rPr lang="en-GB" dirty="0"/>
              <a:t>•  •  •  •  •  •  •</a:t>
            </a:r>
          </a:p>
          <a:p>
            <a:pPr marL="0" indent="0">
              <a:buNone/>
            </a:pPr>
            <a:endParaRPr lang="en-GB" dirty="0" smtClean="0"/>
          </a:p>
        </p:txBody>
      </p:sp>
    </p:spTree>
    <p:extLst>
      <p:ext uri="{BB962C8B-B14F-4D97-AF65-F5344CB8AC3E}">
        <p14:creationId xmlns:p14="http://schemas.microsoft.com/office/powerpoint/2010/main" val="642173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				  </a:t>
            </a:r>
            <a:r>
              <a:rPr lang="en-GB" u="sng" dirty="0" smtClean="0">
                <a:latin typeface="Comic Sans MS" panose="030F0702030302020204" pitchFamily="66" charset="0"/>
              </a:rPr>
              <a:t>Arrays</a:t>
            </a:r>
            <a:endParaRPr lang="en-GB" dirty="0"/>
          </a:p>
        </p:txBody>
      </p:sp>
      <p:sp>
        <p:nvSpPr>
          <p:cNvPr id="3" name="Content Placeholder 2"/>
          <p:cNvSpPr>
            <a:spLocks noGrp="1"/>
          </p:cNvSpPr>
          <p:nvPr>
            <p:ph idx="1"/>
          </p:nvPr>
        </p:nvSpPr>
        <p:spPr>
          <a:xfrm>
            <a:off x="3104881" y="1690688"/>
            <a:ext cx="5730027" cy="3588310"/>
          </a:xfrm>
        </p:spPr>
        <p:txBody>
          <a:bodyPr>
            <a:noAutofit/>
          </a:bodyPr>
          <a:lstStyle/>
          <a:p>
            <a:pPr marL="0" indent="0">
              <a:buNone/>
            </a:pPr>
            <a:r>
              <a:rPr lang="en-GB" dirty="0" smtClean="0">
                <a:latin typeface="Comic Sans MS" panose="030F0702030302020204" pitchFamily="66" charset="0"/>
              </a:rPr>
              <a:t>•  •  •  •  •  •  •  •  •  •  •  •  •  •  •  •</a:t>
            </a:r>
            <a:r>
              <a:rPr lang="en-GB" u="sng" dirty="0" smtClean="0">
                <a:latin typeface="Comic Sans MS" panose="030F0702030302020204" pitchFamily="66" charset="0"/>
              </a:rPr>
              <a:t> </a:t>
            </a:r>
            <a:r>
              <a:rPr lang="en-GB" dirty="0" smtClean="0">
                <a:latin typeface="Comic Sans MS" panose="030F0702030302020204" pitchFamily="66" charset="0"/>
              </a:rPr>
              <a:t>   </a:t>
            </a:r>
          </a:p>
          <a:p>
            <a:pPr marL="0" indent="0">
              <a:buNone/>
            </a:pPr>
            <a:r>
              <a:rPr lang="en-GB" dirty="0" smtClean="0">
                <a:latin typeface="Comic Sans MS" panose="030F0702030302020204" pitchFamily="66" charset="0"/>
              </a:rPr>
              <a:t>•  •  •  •  •  •  •  •  •  •  •  •  •  •  •  • </a:t>
            </a:r>
          </a:p>
          <a:p>
            <a:pPr marL="0" indent="0">
              <a:buNone/>
            </a:pPr>
            <a:r>
              <a:rPr lang="en-GB" dirty="0" smtClean="0">
                <a:latin typeface="Comic Sans MS" panose="030F0702030302020204" pitchFamily="66" charset="0"/>
              </a:rPr>
              <a:t>•  •  •  •  •  •  •  •  •  •  •  •  •  •  •  • </a:t>
            </a:r>
          </a:p>
          <a:p>
            <a:pPr marL="0" indent="0">
              <a:buNone/>
            </a:pPr>
            <a:r>
              <a:rPr lang="en-GB" dirty="0" smtClean="0">
                <a:latin typeface="Comic Sans MS" panose="030F0702030302020204" pitchFamily="66" charset="0"/>
              </a:rPr>
              <a:t>•  •  •  •  •  •  •  •  •  •  •  •  •  •  •  •</a:t>
            </a:r>
          </a:p>
          <a:p>
            <a:pPr marL="0" indent="0">
              <a:buNone/>
            </a:pPr>
            <a:r>
              <a:rPr lang="en-GB" dirty="0" smtClean="0">
                <a:latin typeface="Comic Sans MS" panose="030F0702030302020204" pitchFamily="66" charset="0"/>
              </a:rPr>
              <a:t>•  •  •  •  •  •  •  •  •  •  •  •  •  •  •  • </a:t>
            </a:r>
          </a:p>
          <a:p>
            <a:pPr marL="0" indent="0">
              <a:buNone/>
            </a:pPr>
            <a:r>
              <a:rPr lang="en-GB" dirty="0" smtClean="0">
                <a:latin typeface="Comic Sans MS" panose="030F0702030302020204" pitchFamily="66" charset="0"/>
              </a:rPr>
              <a:t>•  •  •  •  •  •  •  •  •  •  •  •  •  •  •  •</a:t>
            </a:r>
          </a:p>
          <a:p>
            <a:pPr marL="0" indent="0">
              <a:buNone/>
            </a:pPr>
            <a:r>
              <a:rPr lang="en-GB" dirty="0" smtClean="0">
                <a:latin typeface="Comic Sans MS" panose="030F0702030302020204" pitchFamily="66" charset="0"/>
              </a:rPr>
              <a:t>•  •  •  •  •  •  •  •  •  •  •  •  •  •  •  •</a:t>
            </a:r>
          </a:p>
          <a:p>
            <a:pPr marL="1371600" lvl="3" indent="0">
              <a:buNone/>
            </a:pPr>
            <a:endParaRPr lang="en-GB" sz="2800" dirty="0">
              <a:latin typeface="Comic Sans MS" panose="030F0702030302020204" pitchFamily="66" charset="0"/>
            </a:endParaRPr>
          </a:p>
        </p:txBody>
      </p:sp>
      <p:sp>
        <p:nvSpPr>
          <p:cNvPr id="6" name="Rectangle 5"/>
          <p:cNvSpPr/>
          <p:nvPr/>
        </p:nvSpPr>
        <p:spPr>
          <a:xfrm>
            <a:off x="3529965" y="5441949"/>
            <a:ext cx="4875053" cy="523220"/>
          </a:xfrm>
          <a:prstGeom prst="rect">
            <a:avLst/>
          </a:prstGeom>
        </p:spPr>
        <p:txBody>
          <a:bodyPr wrap="none">
            <a:spAutoFit/>
          </a:bodyPr>
          <a:lstStyle/>
          <a:p>
            <a:r>
              <a:rPr lang="en-GB" sz="2800" dirty="0" smtClean="0">
                <a:latin typeface="Comic Sans MS" panose="030F0702030302020204" pitchFamily="66" charset="0"/>
              </a:rPr>
              <a:t>What does this array show?</a:t>
            </a:r>
            <a:endParaRPr lang="en-GB" sz="2800" dirty="0">
              <a:latin typeface="Comic Sans MS" panose="030F0702030302020204" pitchFamily="66" charset="0"/>
            </a:endParaRPr>
          </a:p>
        </p:txBody>
      </p:sp>
    </p:spTree>
    <p:extLst>
      <p:ext uri="{BB962C8B-B14F-4D97-AF65-F5344CB8AC3E}">
        <p14:creationId xmlns:p14="http://schemas.microsoft.com/office/powerpoint/2010/main" val="2753419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3174"/>
          </a:xfrm>
        </p:spPr>
        <p:txBody>
          <a:bodyPr/>
          <a:lstStyle/>
          <a:p>
            <a:r>
              <a:rPr lang="en-GB" dirty="0" smtClean="0">
                <a:latin typeface="Comic Sans MS" panose="030F0702030302020204" pitchFamily="66" charset="0"/>
              </a:rPr>
              <a:t>				  </a:t>
            </a:r>
            <a:r>
              <a:rPr lang="en-GB" u="sng" dirty="0" smtClean="0">
                <a:latin typeface="Comic Sans MS" panose="030F0702030302020204" pitchFamily="66" charset="0"/>
              </a:rPr>
              <a:t>Arrays</a:t>
            </a:r>
            <a:endParaRPr lang="en-GB" dirty="0"/>
          </a:p>
        </p:txBody>
      </p:sp>
      <p:sp>
        <p:nvSpPr>
          <p:cNvPr id="3" name="Content Placeholder 2"/>
          <p:cNvSpPr>
            <a:spLocks noGrp="1"/>
          </p:cNvSpPr>
          <p:nvPr>
            <p:ph idx="1"/>
          </p:nvPr>
        </p:nvSpPr>
        <p:spPr bwMode="black">
          <a:xfrm>
            <a:off x="3230988" y="1526189"/>
            <a:ext cx="5730027" cy="3588310"/>
          </a:xfrm>
        </p:spPr>
        <p:txBody>
          <a:bodyPr>
            <a:noAutofit/>
          </a:bodyPr>
          <a:lstStyle/>
          <a:p>
            <a:pPr marL="0" indent="0">
              <a:buNone/>
            </a:pPr>
            <a:r>
              <a:rPr lang="en-GB" dirty="0" smtClean="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  •  •  •  •  •  •  •  •  •  •  •  •  •  •</a:t>
            </a:r>
            <a:r>
              <a:rPr lang="en-GB" u="sng" dirty="0" smtClean="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a:t>
            </a:r>
            <a:r>
              <a:rPr lang="en-GB" dirty="0" smtClean="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a:t>
            </a:r>
          </a:p>
          <a:p>
            <a:pPr marL="0" indent="0">
              <a:buNone/>
            </a:pPr>
            <a:r>
              <a:rPr lang="en-GB" dirty="0" smtClean="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  •  •  •  •  •  •  •  •  •  •  •  •  •  • </a:t>
            </a:r>
          </a:p>
          <a:p>
            <a:pPr marL="0" indent="0">
              <a:buNone/>
            </a:pPr>
            <a:r>
              <a:rPr lang="en-GB" dirty="0" smtClean="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  •  •  •  •  •  •  •  •  •  •  •  •  •  • </a:t>
            </a:r>
          </a:p>
          <a:p>
            <a:pPr marL="0" indent="0">
              <a:buNone/>
            </a:pPr>
            <a:r>
              <a:rPr lang="en-GB" dirty="0" smtClean="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  •  •  •  •  •  •  •  •  •  •  •  •  •  •</a:t>
            </a:r>
          </a:p>
          <a:p>
            <a:pPr marL="0" indent="0">
              <a:buNone/>
            </a:pPr>
            <a:r>
              <a:rPr lang="en-GB" dirty="0" smtClean="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  •  •  •  •  •  •  •  •  •  •  •  •  •  • </a:t>
            </a:r>
          </a:p>
          <a:p>
            <a:pPr marL="0" indent="0">
              <a:buNone/>
            </a:pPr>
            <a:r>
              <a:rPr lang="en-GB" dirty="0" smtClean="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  •  •  •  •  •  •  •  •  •  •  •  •  •  •</a:t>
            </a:r>
          </a:p>
          <a:p>
            <a:pPr marL="0" indent="0">
              <a:buNone/>
            </a:pPr>
            <a:r>
              <a:rPr lang="en-GB" dirty="0" smtClean="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  •  •  •  •  •  •  •  •  •  •  •  •  •  •</a:t>
            </a:r>
          </a:p>
        </p:txBody>
      </p:sp>
      <p:sp>
        <p:nvSpPr>
          <p:cNvPr id="6" name="Rectangle 5"/>
          <p:cNvSpPr/>
          <p:nvPr/>
        </p:nvSpPr>
        <p:spPr>
          <a:xfrm>
            <a:off x="1082979" y="5532105"/>
            <a:ext cx="8783649" cy="954107"/>
          </a:xfrm>
          <a:prstGeom prst="rect">
            <a:avLst/>
          </a:prstGeom>
        </p:spPr>
        <p:txBody>
          <a:bodyPr wrap="none">
            <a:spAutoFit/>
          </a:bodyPr>
          <a:lstStyle/>
          <a:p>
            <a:r>
              <a:rPr lang="en-GB" sz="2800" dirty="0" smtClean="0">
                <a:latin typeface="Comic Sans MS" panose="030F0702030302020204" pitchFamily="66" charset="0"/>
              </a:rPr>
              <a:t>It shows 7 rows of 16. How does this help us figure</a:t>
            </a:r>
          </a:p>
          <a:p>
            <a:r>
              <a:rPr lang="en-GB" sz="2800" dirty="0">
                <a:latin typeface="Comic Sans MS" panose="030F0702030302020204" pitchFamily="66" charset="0"/>
              </a:rPr>
              <a:t>o</a:t>
            </a:r>
            <a:r>
              <a:rPr lang="en-GB" sz="2800" dirty="0" smtClean="0">
                <a:latin typeface="Comic Sans MS" panose="030F0702030302020204" pitchFamily="66" charset="0"/>
              </a:rPr>
              <a:t>ut the answer? Partition it into manageable sums.</a:t>
            </a:r>
            <a:endParaRPr lang="en-GB" sz="2800" dirty="0">
              <a:latin typeface="Comic Sans MS" panose="030F0702030302020204" pitchFamily="66" charset="0"/>
            </a:endParaRPr>
          </a:p>
        </p:txBody>
      </p:sp>
      <p:sp>
        <p:nvSpPr>
          <p:cNvPr id="5" name="Rectangle 4"/>
          <p:cNvSpPr/>
          <p:nvPr/>
        </p:nvSpPr>
        <p:spPr>
          <a:xfrm>
            <a:off x="2634667" y="3026620"/>
            <a:ext cx="435135" cy="584776"/>
          </a:xfrm>
          <a:prstGeom prst="rect">
            <a:avLst/>
          </a:prstGeom>
        </p:spPr>
        <p:txBody>
          <a:bodyPr wrap="none">
            <a:spAutoFit/>
          </a:bodyPr>
          <a:lstStyle/>
          <a:p>
            <a:r>
              <a:rPr lang="en-GB" sz="3200" dirty="0">
                <a:latin typeface="Comic Sans MS" panose="030F0702030302020204" pitchFamily="66" charset="0"/>
              </a:rPr>
              <a:t>7</a:t>
            </a:r>
          </a:p>
        </p:txBody>
      </p:sp>
      <p:sp>
        <p:nvSpPr>
          <p:cNvPr id="7" name="TextBox 6"/>
          <p:cNvSpPr txBox="1"/>
          <p:nvPr/>
        </p:nvSpPr>
        <p:spPr>
          <a:xfrm>
            <a:off x="5693392" y="1108588"/>
            <a:ext cx="966717" cy="584776"/>
          </a:xfrm>
          <a:prstGeom prst="rect">
            <a:avLst/>
          </a:prstGeom>
          <a:noFill/>
        </p:spPr>
        <p:txBody>
          <a:bodyPr wrap="square" rtlCol="0">
            <a:spAutoFit/>
          </a:bodyPr>
          <a:lstStyle/>
          <a:p>
            <a:r>
              <a:rPr lang="en-GB" sz="3200" dirty="0" smtClean="0"/>
              <a:t>X16</a:t>
            </a:r>
            <a:endParaRPr lang="en-GB" sz="3200" dirty="0"/>
          </a:p>
        </p:txBody>
      </p:sp>
    </p:spTree>
    <p:extLst>
      <p:ext uri="{BB962C8B-B14F-4D97-AF65-F5344CB8AC3E}">
        <p14:creationId xmlns:p14="http://schemas.microsoft.com/office/powerpoint/2010/main" val="3174480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735" y="147188"/>
            <a:ext cx="10515600" cy="907263"/>
          </a:xfrm>
        </p:spPr>
        <p:txBody>
          <a:bodyPr/>
          <a:lstStyle/>
          <a:p>
            <a:r>
              <a:rPr lang="en-GB" dirty="0" smtClean="0">
                <a:latin typeface="Comic Sans MS" panose="030F0702030302020204" pitchFamily="66" charset="0"/>
              </a:rPr>
              <a:t>				  </a:t>
            </a:r>
            <a:r>
              <a:rPr lang="en-GB" u="sng" dirty="0" smtClean="0">
                <a:latin typeface="Comic Sans MS" panose="030F0702030302020204" pitchFamily="66" charset="0"/>
              </a:rPr>
              <a:t>Arrays</a:t>
            </a:r>
            <a:endParaRPr lang="en-GB" dirty="0"/>
          </a:p>
        </p:txBody>
      </p:sp>
      <p:sp>
        <p:nvSpPr>
          <p:cNvPr id="6" name="Rectangle 5"/>
          <p:cNvSpPr/>
          <p:nvPr/>
        </p:nvSpPr>
        <p:spPr>
          <a:xfrm>
            <a:off x="2461834" y="5354680"/>
            <a:ext cx="7260571" cy="523220"/>
          </a:xfrm>
          <a:prstGeom prst="rect">
            <a:avLst/>
          </a:prstGeom>
        </p:spPr>
        <p:txBody>
          <a:bodyPr wrap="none">
            <a:spAutoFit/>
          </a:bodyPr>
          <a:lstStyle/>
          <a:p>
            <a:r>
              <a:rPr lang="en-GB" sz="2800" dirty="0" smtClean="0">
                <a:latin typeface="Comic Sans MS" panose="030F0702030302020204" pitchFamily="66" charset="0"/>
              </a:rPr>
              <a:t>We can partition this into 7 x 10 + 7 x 6=?</a:t>
            </a:r>
            <a:endParaRPr lang="en-GB" sz="2800" dirty="0">
              <a:latin typeface="Comic Sans MS" panose="030F0702030302020204" pitchFamily="66" charset="0"/>
            </a:endParaRPr>
          </a:p>
        </p:txBody>
      </p:sp>
      <p:sp>
        <p:nvSpPr>
          <p:cNvPr id="7" name="Rectangle 6"/>
          <p:cNvSpPr/>
          <p:nvPr/>
        </p:nvSpPr>
        <p:spPr>
          <a:xfrm>
            <a:off x="3048003" y="1637733"/>
            <a:ext cx="5768455" cy="3108544"/>
          </a:xfrm>
          <a:prstGeom prst="rect">
            <a:avLst/>
          </a:prstGeom>
        </p:spPr>
        <p:txBody>
          <a:bodyPr wrap="square">
            <a:spAutoFit/>
          </a:bodyPr>
          <a:lstStyle/>
          <a:p>
            <a:r>
              <a:rPr lang="en-GB" sz="2800" dirty="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  •  •  •  •  •  •  •  •  •  •  •  •  •  •</a:t>
            </a:r>
            <a:r>
              <a:rPr lang="en-GB" sz="2800" u="sng" dirty="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a:t>
            </a:r>
            <a:r>
              <a:rPr lang="en-GB" sz="2800" dirty="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a:t>
            </a:r>
          </a:p>
          <a:p>
            <a:r>
              <a:rPr lang="en-GB" sz="2800" dirty="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  •  •  •  •  •  •  •  •  •  •  •  •  •  • </a:t>
            </a:r>
          </a:p>
          <a:p>
            <a:r>
              <a:rPr lang="en-GB" sz="2800" dirty="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  •  •  •  •  •  •  •  •  •  •  •  •  •  • </a:t>
            </a:r>
          </a:p>
          <a:p>
            <a:r>
              <a:rPr lang="en-GB" sz="2800" dirty="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  •  •  •  •  •  •  •  •  •  •  •  •  •  •</a:t>
            </a:r>
          </a:p>
          <a:p>
            <a:r>
              <a:rPr lang="en-GB" sz="2800" dirty="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  •  •  •  •  •  •  •  •  •  •  •  •  •  • </a:t>
            </a:r>
          </a:p>
          <a:p>
            <a:r>
              <a:rPr lang="en-GB" sz="2800" dirty="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  •  •  •  •  •  •  •  •  •  •  •  •  •  •</a:t>
            </a:r>
          </a:p>
          <a:p>
            <a:r>
              <a:rPr lang="en-GB" sz="2800" dirty="0">
                <a:ln w="0"/>
                <a:solidFill>
                  <a:schemeClr val="tx1">
                    <a:lumMod val="85000"/>
                    <a:lumOff val="15000"/>
                  </a:schemeClr>
                </a:solidFill>
                <a:effectLst>
                  <a:outerShdw blurRad="38100" dist="19050" dir="2700000" algn="tl" rotWithShape="0">
                    <a:schemeClr val="dk1">
                      <a:alpha val="40000"/>
                    </a:schemeClr>
                  </a:outerShdw>
                </a:effectLst>
                <a:latin typeface="Comic Sans MS" panose="030F0702030302020204" pitchFamily="66" charset="0"/>
              </a:rPr>
              <a:t>•  •  •  •  •  •  •  •  •  •  •  •  •  •  •  •</a:t>
            </a:r>
          </a:p>
        </p:txBody>
      </p:sp>
      <p:cxnSp>
        <p:nvCxnSpPr>
          <p:cNvPr id="9" name="Straight Connector 8"/>
          <p:cNvCxnSpPr/>
          <p:nvPr/>
        </p:nvCxnSpPr>
        <p:spPr>
          <a:xfrm>
            <a:off x="6509983" y="1378428"/>
            <a:ext cx="0" cy="3002507"/>
          </a:xfrm>
          <a:prstGeom prst="line">
            <a:avLst/>
          </a:prstGeom>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2624922" y="2451038"/>
            <a:ext cx="423081" cy="584775"/>
          </a:xfrm>
          <a:prstGeom prst="rect">
            <a:avLst/>
          </a:prstGeom>
          <a:noFill/>
        </p:spPr>
        <p:txBody>
          <a:bodyPr wrap="square" rtlCol="0">
            <a:spAutoFit/>
          </a:bodyPr>
          <a:lstStyle/>
          <a:p>
            <a:r>
              <a:rPr lang="en-GB" sz="3200" dirty="0" smtClean="0"/>
              <a:t>7</a:t>
            </a:r>
            <a:endParaRPr lang="en-GB" sz="3200" dirty="0"/>
          </a:p>
        </p:txBody>
      </p:sp>
      <p:sp>
        <p:nvSpPr>
          <p:cNvPr id="12" name="TextBox 11"/>
          <p:cNvSpPr txBox="1"/>
          <p:nvPr/>
        </p:nvSpPr>
        <p:spPr>
          <a:xfrm>
            <a:off x="3930557" y="1215692"/>
            <a:ext cx="805219" cy="584776"/>
          </a:xfrm>
          <a:prstGeom prst="rect">
            <a:avLst/>
          </a:prstGeom>
          <a:noFill/>
        </p:spPr>
        <p:txBody>
          <a:bodyPr wrap="square" rtlCol="0">
            <a:spAutoFit/>
          </a:bodyPr>
          <a:lstStyle/>
          <a:p>
            <a:r>
              <a:rPr lang="en-GB" sz="3200" dirty="0" smtClean="0"/>
              <a:t>x10</a:t>
            </a:r>
            <a:endParaRPr lang="en-GB" sz="3200" dirty="0"/>
          </a:p>
        </p:txBody>
      </p:sp>
      <p:sp>
        <p:nvSpPr>
          <p:cNvPr id="13" name="TextBox 12"/>
          <p:cNvSpPr txBox="1"/>
          <p:nvPr/>
        </p:nvSpPr>
        <p:spPr>
          <a:xfrm>
            <a:off x="7369794" y="1215691"/>
            <a:ext cx="586855" cy="584776"/>
          </a:xfrm>
          <a:prstGeom prst="rect">
            <a:avLst/>
          </a:prstGeom>
          <a:noFill/>
        </p:spPr>
        <p:txBody>
          <a:bodyPr wrap="square" rtlCol="0">
            <a:spAutoFit/>
          </a:bodyPr>
          <a:lstStyle/>
          <a:p>
            <a:r>
              <a:rPr lang="en-GB" sz="3200" dirty="0" smtClean="0"/>
              <a:t>x6</a:t>
            </a:r>
            <a:endParaRPr lang="en-GB" sz="3200" dirty="0"/>
          </a:p>
        </p:txBody>
      </p:sp>
    </p:spTree>
    <p:extLst>
      <p:ext uri="{BB962C8B-B14F-4D97-AF65-F5344CB8AC3E}">
        <p14:creationId xmlns:p14="http://schemas.microsoft.com/office/powerpoint/2010/main" val="1346805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Brackets</a:t>
            </a:r>
            <a:endParaRPr lang="en-GB" dirty="0"/>
          </a:p>
        </p:txBody>
      </p:sp>
      <p:sp>
        <p:nvSpPr>
          <p:cNvPr id="3" name="Content Placeholder 2"/>
          <p:cNvSpPr>
            <a:spLocks noGrp="1"/>
          </p:cNvSpPr>
          <p:nvPr>
            <p:ph idx="1"/>
          </p:nvPr>
        </p:nvSpPr>
        <p:spPr>
          <a:xfrm>
            <a:off x="838200" y="1825629"/>
            <a:ext cx="10515600" cy="890279"/>
          </a:xfrm>
        </p:spPr>
        <p:txBody>
          <a:bodyPr>
            <a:normAutofit lnSpcReduction="10000"/>
          </a:bodyPr>
          <a:lstStyle/>
          <a:p>
            <a:r>
              <a:rPr lang="en-GB" dirty="0" smtClean="0"/>
              <a:t>This would be shown </a:t>
            </a:r>
            <a:r>
              <a:rPr lang="en-GB" smtClean="0"/>
              <a:t>as 	   (</a:t>
            </a:r>
            <a:r>
              <a:rPr lang="en-GB" dirty="0" smtClean="0"/>
              <a:t>7x10) </a:t>
            </a:r>
            <a:r>
              <a:rPr lang="en-GB" smtClean="0"/>
              <a:t>+     (</a:t>
            </a:r>
            <a:r>
              <a:rPr lang="en-GB" dirty="0" smtClean="0"/>
              <a:t>7x6)= </a:t>
            </a:r>
          </a:p>
          <a:p>
            <a:pPr marL="3657600" lvl="8" indent="0">
              <a:buNone/>
            </a:pPr>
            <a:r>
              <a:rPr lang="en-GB" sz="2800" dirty="0" smtClean="0"/>
              <a:t>    70	  +   42  = 112</a:t>
            </a:r>
          </a:p>
          <a:p>
            <a:pPr marL="3657600" lvl="8" indent="0">
              <a:buNone/>
            </a:pPr>
            <a:endParaRPr lang="en-GB" sz="2800" dirty="0"/>
          </a:p>
          <a:p>
            <a:pPr marL="3657600" lvl="8" indent="0">
              <a:buNone/>
            </a:pPr>
            <a:endParaRPr lang="en-GB" sz="2800" dirty="0" smtClean="0"/>
          </a:p>
        </p:txBody>
      </p:sp>
      <p:sp>
        <p:nvSpPr>
          <p:cNvPr id="4" name="Content Placeholder 2"/>
          <p:cNvSpPr txBox="1">
            <a:spLocks/>
          </p:cNvSpPr>
          <p:nvPr/>
        </p:nvSpPr>
        <p:spPr>
          <a:xfrm>
            <a:off x="838200" y="3395121"/>
            <a:ext cx="10515600" cy="18046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mtClean="0"/>
              <a:t>Brackets are used to show the thinking behind the partitioning and children should be becoming increasingly confident with their use, understanding that the calculation within has to be done before any other combining.</a:t>
            </a:r>
            <a:endParaRPr lang="en-GB" dirty="0"/>
          </a:p>
        </p:txBody>
      </p:sp>
    </p:spTree>
    <p:extLst>
      <p:ext uri="{BB962C8B-B14F-4D97-AF65-F5344CB8AC3E}">
        <p14:creationId xmlns:p14="http://schemas.microsoft.com/office/powerpoint/2010/main" val="947929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Brackets</a:t>
            </a:r>
          </a:p>
        </p:txBody>
      </p:sp>
      <p:sp>
        <p:nvSpPr>
          <p:cNvPr id="3" name="Content Placeholder 2"/>
          <p:cNvSpPr>
            <a:spLocks noGrp="1"/>
          </p:cNvSpPr>
          <p:nvPr>
            <p:ph idx="1"/>
          </p:nvPr>
        </p:nvSpPr>
        <p:spPr/>
        <p:txBody>
          <a:bodyPr/>
          <a:lstStyle/>
          <a:p>
            <a:r>
              <a:rPr lang="en-GB" dirty="0" smtClean="0"/>
              <a:t>As multiplication </a:t>
            </a:r>
            <a:r>
              <a:rPr lang="en-GB" dirty="0"/>
              <a:t>is </a:t>
            </a:r>
            <a:r>
              <a:rPr lang="en-GB" dirty="0" smtClean="0"/>
              <a:t>commutative, 2 </a:t>
            </a:r>
            <a:r>
              <a:rPr lang="en-GB" dirty="0"/>
              <a:t>× 7 × 5 is the same as 2 × 5 × 7. It is easier to swap the numbers round to make a calculation of (2 × 5) × 7 because we know that 2 × 5 makes </a:t>
            </a:r>
            <a:r>
              <a:rPr lang="en-GB" dirty="0" smtClean="0"/>
              <a:t>10</a:t>
            </a:r>
          </a:p>
          <a:p>
            <a:r>
              <a:rPr lang="en-GB" dirty="0" smtClean="0"/>
              <a:t>We would look for a rounded number when we are using brackets and moving 3 or more multiplications around to help us.</a:t>
            </a:r>
          </a:p>
          <a:p>
            <a:r>
              <a:rPr lang="en-GB" dirty="0" smtClean="0"/>
              <a:t>Similarly we do the same with our arrays.</a:t>
            </a:r>
            <a:endParaRPr lang="en-GB" dirty="0"/>
          </a:p>
          <a:p>
            <a:endParaRPr lang="en-GB" dirty="0"/>
          </a:p>
        </p:txBody>
      </p:sp>
    </p:spTree>
    <p:extLst>
      <p:ext uri="{BB962C8B-B14F-4D97-AF65-F5344CB8AC3E}">
        <p14:creationId xmlns:p14="http://schemas.microsoft.com/office/powerpoint/2010/main" val="2388383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2230"/>
          </a:xfrm>
        </p:spPr>
        <p:txBody>
          <a:bodyPr/>
          <a:lstStyle/>
          <a:p>
            <a:r>
              <a:rPr lang="en-GB" dirty="0"/>
              <a:t>Arrays</a:t>
            </a:r>
          </a:p>
        </p:txBody>
      </p:sp>
      <p:sp>
        <p:nvSpPr>
          <p:cNvPr id="3" name="Content Placeholder 2"/>
          <p:cNvSpPr>
            <a:spLocks noGrp="1"/>
          </p:cNvSpPr>
          <p:nvPr>
            <p:ph idx="1"/>
          </p:nvPr>
        </p:nvSpPr>
        <p:spPr>
          <a:xfrm>
            <a:off x="838200" y="1187356"/>
            <a:ext cx="10515600" cy="1654554"/>
          </a:xfrm>
        </p:spPr>
        <p:txBody>
          <a:bodyPr>
            <a:normAutofit/>
          </a:bodyPr>
          <a:lstStyle/>
          <a:p>
            <a:r>
              <a:rPr lang="en-GB" dirty="0"/>
              <a:t>We extend the use of arrays by dropping the dots within them and concentrating on the rectangles that can be partitioned into manageable sums. These look to use the example of the earlier arrays, and partitioning, to make multiplying a single digit by 2,3 and more digits</a:t>
            </a:r>
          </a:p>
          <a:p>
            <a:endParaRPr lang="en-GB" dirty="0"/>
          </a:p>
        </p:txBody>
      </p:sp>
      <p:sp>
        <p:nvSpPr>
          <p:cNvPr id="4" name="TextBox 3"/>
          <p:cNvSpPr txBox="1"/>
          <p:nvPr/>
        </p:nvSpPr>
        <p:spPr>
          <a:xfrm>
            <a:off x="5017828" y="2841911"/>
            <a:ext cx="1078173" cy="584776"/>
          </a:xfrm>
          <a:prstGeom prst="rect">
            <a:avLst/>
          </a:prstGeom>
          <a:noFill/>
        </p:spPr>
        <p:txBody>
          <a:bodyPr wrap="square" rtlCol="0">
            <a:spAutoFit/>
          </a:bodyPr>
          <a:lstStyle/>
          <a:p>
            <a:r>
              <a:rPr lang="en-GB" sz="3200" dirty="0" smtClean="0">
                <a:latin typeface="Comic Sans MS" panose="030F0702030302020204" pitchFamily="66" charset="0"/>
              </a:rPr>
              <a:t>X26</a:t>
            </a:r>
            <a:endParaRPr lang="en-GB" sz="3200" dirty="0">
              <a:latin typeface="Comic Sans MS" panose="030F0702030302020204" pitchFamily="66" charset="0"/>
            </a:endParaRPr>
          </a:p>
        </p:txBody>
      </p:sp>
      <p:sp>
        <p:nvSpPr>
          <p:cNvPr id="5" name="Rectangle 4"/>
          <p:cNvSpPr/>
          <p:nvPr/>
        </p:nvSpPr>
        <p:spPr>
          <a:xfrm>
            <a:off x="1380699" y="3426685"/>
            <a:ext cx="8352431" cy="28660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TextBox 6"/>
          <p:cNvSpPr txBox="1"/>
          <p:nvPr/>
        </p:nvSpPr>
        <p:spPr>
          <a:xfrm>
            <a:off x="838202" y="4490372"/>
            <a:ext cx="423081" cy="584775"/>
          </a:xfrm>
          <a:prstGeom prst="rect">
            <a:avLst/>
          </a:prstGeom>
          <a:noFill/>
        </p:spPr>
        <p:txBody>
          <a:bodyPr wrap="square" rtlCol="0">
            <a:spAutoFit/>
          </a:bodyPr>
          <a:lstStyle/>
          <a:p>
            <a:r>
              <a:rPr lang="en-GB" sz="3200" dirty="0" smtClean="0">
                <a:latin typeface="Comic Sans MS" panose="030F0702030302020204" pitchFamily="66" charset="0"/>
              </a:rPr>
              <a:t>7</a:t>
            </a:r>
            <a:endParaRPr lang="en-GB" sz="3200" dirty="0">
              <a:latin typeface="Comic Sans MS" panose="030F0702030302020204" pitchFamily="66" charset="0"/>
            </a:endParaRPr>
          </a:p>
        </p:txBody>
      </p:sp>
    </p:spTree>
    <p:extLst>
      <p:ext uri="{BB962C8B-B14F-4D97-AF65-F5344CB8AC3E}">
        <p14:creationId xmlns:p14="http://schemas.microsoft.com/office/powerpoint/2010/main" val="1490087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Arrays </a:t>
            </a:r>
            <a:endParaRPr lang="en-GB" dirty="0"/>
          </a:p>
        </p:txBody>
      </p:sp>
      <p:sp>
        <p:nvSpPr>
          <p:cNvPr id="4" name="Content Placeholder 3"/>
          <p:cNvSpPr>
            <a:spLocks noGrp="1"/>
          </p:cNvSpPr>
          <p:nvPr>
            <p:ph idx="1"/>
          </p:nvPr>
        </p:nvSpPr>
        <p:spPr>
          <a:xfrm>
            <a:off x="528851" y="1471554"/>
            <a:ext cx="10515600" cy="1161156"/>
          </a:xfrm>
        </p:spPr>
        <p:txBody>
          <a:bodyPr>
            <a:normAutofit/>
          </a:bodyPr>
          <a:lstStyle/>
          <a:p>
            <a:r>
              <a:rPr lang="en-GB" dirty="0" smtClean="0"/>
              <a:t>The rectangle is then split into two to partition the sum and make it easier to calculate</a:t>
            </a:r>
            <a:endParaRPr lang="en-GB" dirty="0"/>
          </a:p>
        </p:txBody>
      </p:sp>
      <p:sp>
        <p:nvSpPr>
          <p:cNvPr id="3" name="Rectangle 2"/>
          <p:cNvSpPr/>
          <p:nvPr/>
        </p:nvSpPr>
        <p:spPr>
          <a:xfrm>
            <a:off x="1610438" y="2797117"/>
            <a:ext cx="8352431" cy="26483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5" name="TextBox 4"/>
          <p:cNvSpPr txBox="1"/>
          <p:nvPr/>
        </p:nvSpPr>
        <p:spPr>
          <a:xfrm>
            <a:off x="4708480" y="2212343"/>
            <a:ext cx="1078173" cy="584776"/>
          </a:xfrm>
          <a:prstGeom prst="rect">
            <a:avLst/>
          </a:prstGeom>
          <a:noFill/>
        </p:spPr>
        <p:txBody>
          <a:bodyPr wrap="square" rtlCol="0">
            <a:spAutoFit/>
          </a:bodyPr>
          <a:lstStyle/>
          <a:p>
            <a:r>
              <a:rPr lang="en-GB" sz="3200" dirty="0" smtClean="0">
                <a:latin typeface="Comic Sans MS" panose="030F0702030302020204" pitchFamily="66" charset="0"/>
              </a:rPr>
              <a:t>X20</a:t>
            </a:r>
            <a:endParaRPr lang="en-GB" sz="3200" dirty="0">
              <a:latin typeface="Comic Sans MS" panose="030F0702030302020204" pitchFamily="66" charset="0"/>
            </a:endParaRPr>
          </a:p>
        </p:txBody>
      </p:sp>
      <p:sp>
        <p:nvSpPr>
          <p:cNvPr id="6" name="TextBox 5"/>
          <p:cNvSpPr txBox="1"/>
          <p:nvPr/>
        </p:nvSpPr>
        <p:spPr>
          <a:xfrm>
            <a:off x="1058842" y="3739142"/>
            <a:ext cx="442415" cy="584775"/>
          </a:xfrm>
          <a:prstGeom prst="rect">
            <a:avLst/>
          </a:prstGeom>
          <a:noFill/>
        </p:spPr>
        <p:txBody>
          <a:bodyPr wrap="square" rtlCol="0">
            <a:spAutoFit/>
          </a:bodyPr>
          <a:lstStyle/>
          <a:p>
            <a:r>
              <a:rPr lang="en-GB" sz="3200" dirty="0" smtClean="0">
                <a:latin typeface="Comic Sans MS" panose="030F0702030302020204" pitchFamily="66" charset="0"/>
              </a:rPr>
              <a:t>7</a:t>
            </a:r>
            <a:endParaRPr lang="en-GB" sz="3200" dirty="0">
              <a:latin typeface="Comic Sans MS" panose="030F0702030302020204" pitchFamily="66" charset="0"/>
            </a:endParaRPr>
          </a:p>
        </p:txBody>
      </p:sp>
      <p:cxnSp>
        <p:nvCxnSpPr>
          <p:cNvPr id="8" name="Straight Connector 7"/>
          <p:cNvCxnSpPr/>
          <p:nvPr/>
        </p:nvCxnSpPr>
        <p:spPr>
          <a:xfrm>
            <a:off x="7533564" y="2797117"/>
            <a:ext cx="0" cy="2648340"/>
          </a:xfrm>
          <a:prstGeom prst="line">
            <a:avLst/>
          </a:prstGeom>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8278945" y="2130139"/>
            <a:ext cx="677389" cy="584776"/>
          </a:xfrm>
          <a:prstGeom prst="rect">
            <a:avLst/>
          </a:prstGeom>
          <a:noFill/>
        </p:spPr>
        <p:txBody>
          <a:bodyPr wrap="none" rtlCol="0">
            <a:spAutoFit/>
          </a:bodyPr>
          <a:lstStyle/>
          <a:p>
            <a:r>
              <a:rPr lang="en-GB" sz="3200" dirty="0" smtClean="0">
                <a:latin typeface="Comic Sans MS" panose="030F0702030302020204" pitchFamily="66" charset="0"/>
              </a:rPr>
              <a:t>x6</a:t>
            </a:r>
            <a:endParaRPr lang="en-GB" sz="3200" dirty="0">
              <a:latin typeface="Comic Sans MS" panose="030F0702030302020204" pitchFamily="66" charset="0"/>
            </a:endParaRPr>
          </a:p>
        </p:txBody>
      </p:sp>
    </p:spTree>
    <p:extLst>
      <p:ext uri="{BB962C8B-B14F-4D97-AF65-F5344CB8AC3E}">
        <p14:creationId xmlns:p14="http://schemas.microsoft.com/office/powerpoint/2010/main" val="18843276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343</TotalTime>
  <Words>1023</Words>
  <Application>Microsoft Macintosh PowerPoint</Application>
  <PresentationFormat>Widescreen</PresentationFormat>
  <Paragraphs>119</Paragraphs>
  <Slides>17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Calibri</vt:lpstr>
      <vt:lpstr>Cambria</vt:lpstr>
      <vt:lpstr>Candara</vt:lpstr>
      <vt:lpstr>Comic Sans MS</vt:lpstr>
      <vt:lpstr>Symbol</vt:lpstr>
      <vt:lpstr>Adjacency</vt:lpstr>
      <vt:lpstr>Waveform</vt:lpstr>
      <vt:lpstr>Second Level - Multiplication</vt:lpstr>
      <vt:lpstr>              Arrays </vt:lpstr>
      <vt:lpstr>      Arrays</vt:lpstr>
      <vt:lpstr>      Arrays</vt:lpstr>
      <vt:lpstr>      Arrays</vt:lpstr>
      <vt:lpstr>Brackets</vt:lpstr>
      <vt:lpstr>Brackets</vt:lpstr>
      <vt:lpstr>Arrays</vt:lpstr>
      <vt:lpstr>Arrays </vt:lpstr>
      <vt:lpstr>PowerPoint Presentation</vt:lpstr>
      <vt:lpstr>Division</vt:lpstr>
      <vt:lpstr>What is division</vt:lpstr>
      <vt:lpstr>Long Division</vt:lpstr>
      <vt:lpstr>Why change?</vt:lpstr>
      <vt:lpstr>So Chunking?</vt:lpstr>
      <vt:lpstr>Chunking</vt:lpstr>
      <vt:lpstr>Would you like a try?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Level - Multiplication</dc:title>
  <dc:creator>Michael Griffin</dc:creator>
  <cp:lastModifiedBy>Microsoft Office User</cp:lastModifiedBy>
  <cp:revision>18</cp:revision>
  <dcterms:created xsi:type="dcterms:W3CDTF">2016-02-17T19:08:36Z</dcterms:created>
  <dcterms:modified xsi:type="dcterms:W3CDTF">2016-05-05T07:29:30Z</dcterms:modified>
</cp:coreProperties>
</file>