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6"/>
    <p:restoredTop sz="92689"/>
  </p:normalViewPr>
  <p:slideViewPr>
    <p:cSldViewPr snapToGrid="0" snapToObjects="1">
      <p:cViewPr>
        <p:scale>
          <a:sx n="126" d="100"/>
          <a:sy n="126" d="100"/>
        </p:scale>
        <p:origin x="816" y="1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233234-F7F0-214D-B2D4-CF54B7B851A0}" type="datetimeFigureOut">
              <a:rPr lang="en-US" smtClean="0"/>
              <a:t>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98E6B-BD91-5B47-A313-48923A0C8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59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233234-F7F0-214D-B2D4-CF54B7B851A0}" type="datetimeFigureOut">
              <a:rPr lang="en-US" smtClean="0"/>
              <a:t>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98E6B-BD91-5B47-A313-48923A0C8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363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233234-F7F0-214D-B2D4-CF54B7B851A0}" type="datetimeFigureOut">
              <a:rPr lang="en-US" smtClean="0"/>
              <a:t>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98E6B-BD91-5B47-A313-48923A0C8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603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233234-F7F0-214D-B2D4-CF54B7B851A0}" type="datetimeFigureOut">
              <a:rPr lang="en-US" smtClean="0"/>
              <a:t>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98E6B-BD91-5B47-A313-48923A0C8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41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233234-F7F0-214D-B2D4-CF54B7B851A0}" type="datetimeFigureOut">
              <a:rPr lang="en-US" smtClean="0"/>
              <a:t>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98E6B-BD91-5B47-A313-48923A0C8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6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233234-F7F0-214D-B2D4-CF54B7B851A0}" type="datetimeFigureOut">
              <a:rPr lang="en-US" smtClean="0"/>
              <a:t>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98E6B-BD91-5B47-A313-48923A0C8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9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233234-F7F0-214D-B2D4-CF54B7B851A0}" type="datetimeFigureOut">
              <a:rPr lang="en-US" smtClean="0"/>
              <a:t>2/14/16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98E6B-BD91-5B47-A313-48923A0C8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6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233234-F7F0-214D-B2D4-CF54B7B851A0}" type="datetimeFigureOut">
              <a:rPr lang="en-US" smtClean="0"/>
              <a:t>2/14/16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98E6B-BD91-5B47-A313-48923A0C8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7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233234-F7F0-214D-B2D4-CF54B7B851A0}" type="datetimeFigureOut">
              <a:rPr lang="en-US" smtClean="0"/>
              <a:t>2/14/16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98E6B-BD91-5B47-A313-48923A0C8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02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233234-F7F0-214D-B2D4-CF54B7B851A0}" type="datetimeFigureOut">
              <a:rPr lang="en-US" smtClean="0"/>
              <a:t>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98E6B-BD91-5B47-A313-48923A0C8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20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233234-F7F0-214D-B2D4-CF54B7B851A0}" type="datetimeFigureOut">
              <a:rPr lang="en-US" smtClean="0"/>
              <a:t>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98E6B-BD91-5B47-A313-48923A0C8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77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5233234-F7F0-214D-B2D4-CF54B7B851A0}" type="datetimeFigureOut">
              <a:rPr lang="en-US" smtClean="0"/>
              <a:t>2/14/16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8698E6B-BD91-5B47-A313-48923A0C8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6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Multiplication &amp; Division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Level</a:t>
            </a:r>
            <a:endParaRPr lang="en-US" dirty="0"/>
          </a:p>
        </p:txBody>
      </p:sp>
      <p:pic>
        <p:nvPicPr>
          <p:cNvPr id="4" name="Picture 2" descr="http://images.clipartpanda.com/math-clipart-math_symbols_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222" y="113084"/>
            <a:ext cx="3117076" cy="203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9014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Multiplication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2672" y="2153055"/>
            <a:ext cx="115629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800" dirty="0" smtClean="0">
                <a:latin typeface="SassoonInfant" charset="0"/>
                <a:ea typeface="SassoonInfant" charset="0"/>
                <a:cs typeface="SassoonInfant" charset="0"/>
              </a:rPr>
              <a:t>Multiplication can be viewed as </a:t>
            </a:r>
            <a:r>
              <a:rPr lang="en-US" sz="2800" b="1" u="sng" dirty="0" smtClean="0">
                <a:solidFill>
                  <a:srgbClr val="FF0000"/>
                </a:solidFill>
                <a:latin typeface="SassoonInfant" charset="0"/>
                <a:ea typeface="SassoonInfant" charset="0"/>
                <a:cs typeface="SassoonInfant" charset="0"/>
              </a:rPr>
              <a:t>repeated addition. </a:t>
            </a:r>
          </a:p>
          <a:p>
            <a:pPr marL="285750" indent="-285750">
              <a:buFont typeface="Wingdings" charset="2"/>
              <a:buChar char="Ø"/>
            </a:pPr>
            <a:endParaRPr lang="en-US" sz="2800" dirty="0">
              <a:latin typeface="SassoonInfant" charset="0"/>
              <a:ea typeface="SassoonInfant" charset="0"/>
              <a:cs typeface="SassoonInfant" charset="0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2800" dirty="0" smtClean="0">
                <a:latin typeface="SassoonInfant" charset="0"/>
                <a:ea typeface="SassoonInfant" charset="0"/>
                <a:cs typeface="SassoonInfant" charset="0"/>
              </a:rPr>
              <a:t>Example: 2+2+2+2+2=10        </a:t>
            </a:r>
          </a:p>
          <a:p>
            <a:pPr marL="285750" indent="-285750">
              <a:buFont typeface="Wingdings" charset="2"/>
              <a:buChar char="Ø"/>
            </a:pPr>
            <a:endParaRPr lang="en-US" sz="2800" dirty="0">
              <a:latin typeface="SassoonInfant" charset="0"/>
              <a:ea typeface="SassoonInfant" charset="0"/>
              <a:cs typeface="SassoonInfant" charset="0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2800" dirty="0" smtClean="0">
                <a:latin typeface="SassoonInfant" charset="0"/>
                <a:ea typeface="SassoonInfant" charset="0"/>
                <a:cs typeface="SassoonInfant" charset="0"/>
              </a:rPr>
              <a:t>5X2=10 </a:t>
            </a:r>
          </a:p>
          <a:p>
            <a:endParaRPr lang="en-US" sz="2800" dirty="0">
              <a:latin typeface="SassoonInfant" charset="0"/>
              <a:ea typeface="SassoonInfant" charset="0"/>
              <a:cs typeface="SassoonInfant" charset="0"/>
            </a:endParaRPr>
          </a:p>
        </p:txBody>
      </p:sp>
      <p:pic>
        <p:nvPicPr>
          <p:cNvPr id="3074" name="Picture 2" descr="http://moodle.hallschool.co.uk/pluginfile.php/99/coursecat/description/math_animated_bo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428" y="274638"/>
            <a:ext cx="1836051" cy="183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988" y="2904894"/>
            <a:ext cx="2210172" cy="319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94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Arrays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3600" dirty="0" smtClean="0"/>
              <a:t> </a:t>
            </a:r>
            <a:r>
              <a:rPr lang="en-US" sz="2800" dirty="0" smtClean="0"/>
              <a:t>Using</a:t>
            </a:r>
            <a:r>
              <a:rPr lang="en-US" sz="3600" dirty="0" smtClean="0"/>
              <a:t> </a:t>
            </a:r>
            <a:r>
              <a:rPr lang="en-US" sz="2800" dirty="0">
                <a:solidFill>
                  <a:srgbClr val="FF0000"/>
                </a:solidFill>
              </a:rPr>
              <a:t>a</a:t>
            </a:r>
            <a:r>
              <a:rPr lang="en-US" sz="2800" dirty="0" smtClean="0">
                <a:solidFill>
                  <a:srgbClr val="FF0000"/>
                </a:solidFill>
              </a:rPr>
              <a:t>rrays</a:t>
            </a:r>
            <a:r>
              <a:rPr lang="en-US" sz="2800" dirty="0" smtClean="0"/>
              <a:t> is a method used to give a visual representation of multiplication. </a:t>
            </a:r>
          </a:p>
          <a:p>
            <a:pPr>
              <a:buFont typeface="Wingdings" charset="2"/>
              <a:buChar char="Ø"/>
            </a:pPr>
            <a:r>
              <a:rPr lang="en-US" sz="2800" dirty="0" smtClean="0"/>
              <a:t>E.g. </a:t>
            </a:r>
            <a:r>
              <a:rPr lang="en-US" sz="2800" dirty="0" smtClean="0">
                <a:solidFill>
                  <a:srgbClr val="FFC000"/>
                </a:solidFill>
              </a:rPr>
              <a:t>Ben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E745CC"/>
                </a:solidFill>
              </a:rPr>
              <a:t>Susan </a:t>
            </a:r>
            <a:r>
              <a:rPr lang="en-US" sz="2800" dirty="0" smtClean="0"/>
              <a:t>go to the shop for sweets. </a:t>
            </a:r>
          </a:p>
          <a:p>
            <a:pPr>
              <a:buFont typeface="Wingdings" charset="2"/>
              <a:buChar char="Ø"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71" y="3968886"/>
            <a:ext cx="1328839" cy="1750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0622" y="3968886"/>
            <a:ext cx="64267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Ben and Susan each buy 3 sweets each.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Repeated addition :  </a:t>
            </a:r>
            <a:r>
              <a:rPr lang="en-US" dirty="0" smtClean="0">
                <a:solidFill>
                  <a:srgbClr val="FFC000"/>
                </a:solidFill>
              </a:rPr>
              <a:t>3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E745CC"/>
                </a:solidFill>
              </a:rPr>
              <a:t>3</a:t>
            </a:r>
            <a:r>
              <a:rPr lang="en-US" dirty="0" smtClean="0"/>
              <a:t>=6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Multiplication: 2 (friends) X 3 (sweets) = 6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032" y="1282700"/>
            <a:ext cx="5410200" cy="38735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810864" y="1417638"/>
            <a:ext cx="216408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Repeated addition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72719" y="4130358"/>
            <a:ext cx="216408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Array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9368904" y="3968886"/>
            <a:ext cx="2680856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Multiplication sum</a:t>
            </a:r>
            <a:endParaRPr lang="en-US" sz="3200" dirty="0"/>
          </a:p>
        </p:txBody>
      </p:sp>
      <p:sp>
        <p:nvSpPr>
          <p:cNvPr id="10" name="Left Arrow 9"/>
          <p:cNvSpPr/>
          <p:nvPr/>
        </p:nvSpPr>
        <p:spPr>
          <a:xfrm>
            <a:off x="8633232" y="1981200"/>
            <a:ext cx="1333728" cy="325120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0000"/>
          </a:solidFill>
          <a:ln w="57150">
            <a:solidFill>
              <a:srgbClr val="00B0F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275840" y="4582160"/>
            <a:ext cx="1066800" cy="463944"/>
          </a:xfrm>
          <a:prstGeom prst="rightArrow">
            <a:avLst/>
          </a:prstGeom>
          <a:solidFill>
            <a:srgbClr val="FF0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1931529">
            <a:off x="8467669" y="4515247"/>
            <a:ext cx="1066800" cy="463944"/>
          </a:xfrm>
          <a:prstGeom prst="rightArrow">
            <a:avLst/>
          </a:prstGeom>
          <a:solidFill>
            <a:srgbClr val="FF0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22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Commutative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9690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400" dirty="0" smtClean="0"/>
              <a:t> Commutative law: when we swap numbers over, in addition or multiplication,  we still get the same answers.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48" y="2879389"/>
            <a:ext cx="1328839" cy="1750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59552" y="2879389"/>
            <a:ext cx="1328839" cy="17504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0748" y="5032443"/>
            <a:ext cx="1924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 X 3 = 6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490995" y="5032443"/>
            <a:ext cx="1924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 X 2 = 6</a:t>
            </a:r>
            <a:endParaRPr lang="en-US" sz="3200" dirty="0"/>
          </a:p>
        </p:txBody>
      </p:sp>
      <p:pic>
        <p:nvPicPr>
          <p:cNvPr id="1026" name="Picture 2" descr="http://www.snappymaths.com/images/madmaths/abacus_hg_cl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903" y="-85872"/>
            <a:ext cx="2686832" cy="268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563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Doubling &amp; Halving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Children are encourage to look for patterns that will help with quicker recall through recognition of doubling and halving.</a:t>
            </a:r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98" y="2619982"/>
            <a:ext cx="1686126" cy="3896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535" y="2619982"/>
            <a:ext cx="1718033" cy="3972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0672" y="2769140"/>
            <a:ext cx="3575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The 2 and 4 times table can be used for doubling and halving.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 e.g.  3 X </a:t>
            </a:r>
            <a:r>
              <a:rPr lang="en-US" dirty="0" smtClean="0">
                <a:solidFill>
                  <a:srgbClr val="7030A0"/>
                </a:solidFill>
              </a:rPr>
              <a:t>2</a:t>
            </a:r>
            <a:r>
              <a:rPr lang="en-US" dirty="0" smtClean="0"/>
              <a:t> = 6 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        3 X </a:t>
            </a:r>
            <a:r>
              <a:rPr lang="en-US" dirty="0" smtClean="0">
                <a:solidFill>
                  <a:srgbClr val="FF0000"/>
                </a:solidFill>
              </a:rPr>
              <a:t>4 </a:t>
            </a:r>
            <a:r>
              <a:rPr lang="en-US" dirty="0" smtClean="0"/>
              <a:t>= 12</a:t>
            </a:r>
          </a:p>
          <a:p>
            <a:pPr marL="285750" indent="-285750">
              <a:buFont typeface="Wingdings" charset="2"/>
              <a:buChar char="Ø"/>
            </a:pPr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3 &amp; 6 X table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4 &amp; 8 X table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5 &amp; 10 X table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Can all be used to represent and investigate doubling and halving.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485364"/>
            <a:ext cx="12192000" cy="24119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2894198"/>
            <a:ext cx="12192000" cy="24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127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Class Activities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167992"/>
            <a:ext cx="9037926" cy="6552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" y="15328"/>
            <a:ext cx="110871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" y="0"/>
            <a:ext cx="109667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74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812</Template>
  <TotalTime>111</TotalTime>
  <Words>193</Words>
  <Application>Microsoft Macintosh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SassoonInfant</vt:lpstr>
      <vt:lpstr>Wingdings</vt:lpstr>
      <vt:lpstr>Arial</vt:lpstr>
      <vt:lpstr>Diseño predeterminado</vt:lpstr>
      <vt:lpstr>Introduction to Multiplication &amp; Division</vt:lpstr>
      <vt:lpstr>Multiplication </vt:lpstr>
      <vt:lpstr>Arrays </vt:lpstr>
      <vt:lpstr>Commutative Laws</vt:lpstr>
      <vt:lpstr>Doubling &amp; Halving </vt:lpstr>
      <vt:lpstr>Class Activities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</cp:revision>
  <dcterms:created xsi:type="dcterms:W3CDTF">2016-02-07T13:10:31Z</dcterms:created>
  <dcterms:modified xsi:type="dcterms:W3CDTF">2016-02-14T11:05:47Z</dcterms:modified>
</cp:coreProperties>
</file>