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sldIdLst>
    <p:sldId id="279" r:id="rId2"/>
    <p:sldId id="280" r:id="rId3"/>
    <p:sldId id="281" r:id="rId4"/>
    <p:sldId id="284" r:id="rId5"/>
    <p:sldId id="282" r:id="rId6"/>
    <p:sldId id="283" r:id="rId7"/>
    <p:sldId id="285" r:id="rId8"/>
    <p:sldId id="286" r:id="rId9"/>
    <p:sldId id="287" r:id="rId10"/>
    <p:sldId id="288" r:id="rId11"/>
    <p:sldId id="256" r:id="rId12"/>
    <p:sldId id="275" r:id="rId13"/>
    <p:sldId id="274" r:id="rId14"/>
    <p:sldId id="276" r:id="rId15"/>
    <p:sldId id="277" r:id="rId16"/>
    <p:sldId id="257" r:id="rId17"/>
    <p:sldId id="258" r:id="rId18"/>
    <p:sldId id="259" r:id="rId19"/>
    <p:sldId id="278"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1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76D08-02CF-44B1-B08D-891BAC2324FF}" type="datetimeFigureOut">
              <a:rPr lang="en-GB" smtClean="0"/>
              <a:t>18/02/2016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24F40-4961-40EB-B211-299D38673FDF}" type="slidenum">
              <a:rPr lang="en-GB" smtClean="0"/>
              <a:t>‹#›</a:t>
            </a:fld>
            <a:endParaRPr lang="en-GB"/>
          </a:p>
        </p:txBody>
      </p:sp>
    </p:spTree>
    <p:extLst>
      <p:ext uri="{BB962C8B-B14F-4D97-AF65-F5344CB8AC3E}">
        <p14:creationId xmlns:p14="http://schemas.microsoft.com/office/powerpoint/2010/main" val="307755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are given hand</a:t>
            </a:r>
            <a:r>
              <a:rPr lang="en-GB" baseline="0" dirty="0" smtClean="0"/>
              <a:t>s on, practical activities to allow them to experience splitting whole objects and shapes into </a:t>
            </a:r>
            <a:r>
              <a:rPr lang="en-GB" b="1" baseline="0" dirty="0" smtClean="0"/>
              <a:t>equal parts</a:t>
            </a:r>
            <a:r>
              <a:rPr lang="en-GB" b="0" baseline="0" dirty="0" smtClean="0"/>
              <a:t>. </a:t>
            </a:r>
          </a:p>
          <a:p>
            <a:r>
              <a:rPr lang="en-GB" b="0" baseline="0" dirty="0" smtClean="0"/>
              <a:t>Pupils are encouraged to come up with their own ways of ensuring that the parts of the fraction are equal – this could be by folding or measuring. </a:t>
            </a:r>
          </a:p>
          <a:p>
            <a:r>
              <a:rPr lang="en-GB" b="0" baseline="0" dirty="0" smtClean="0"/>
              <a:t>Pupils make links to their real life experiences of using fractions – cutting pizzas or cakes, telling the time or seeing a half price sale in a shop</a:t>
            </a:r>
          </a:p>
          <a:p>
            <a:endParaRPr lang="en-GB" dirty="0"/>
          </a:p>
        </p:txBody>
      </p:sp>
      <p:sp>
        <p:nvSpPr>
          <p:cNvPr id="4" name="Slide Number Placeholder 3"/>
          <p:cNvSpPr>
            <a:spLocks noGrp="1"/>
          </p:cNvSpPr>
          <p:nvPr>
            <p:ph type="sldNum" sz="quarter" idx="10"/>
          </p:nvPr>
        </p:nvSpPr>
        <p:spPr/>
        <p:txBody>
          <a:bodyPr/>
          <a:lstStyle/>
          <a:p>
            <a:fld id="{AEF62D1E-01A4-47B4-BDEE-11554BFC0B4B}" type="slidenum">
              <a:rPr lang="en-GB" smtClean="0"/>
              <a:t>3</a:t>
            </a:fld>
            <a:endParaRPr lang="en-GB"/>
          </a:p>
        </p:txBody>
      </p:sp>
    </p:spTree>
    <p:extLst>
      <p:ext uri="{BB962C8B-B14F-4D97-AF65-F5344CB8AC3E}">
        <p14:creationId xmlns:p14="http://schemas.microsoft.com/office/powerpoint/2010/main" val="198353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can experience placing fractions on a number</a:t>
            </a:r>
            <a:r>
              <a:rPr lang="en-GB" baseline="0" dirty="0" smtClean="0"/>
              <a:t> line through folding strips of paper –  progressing to placing fractions on an empty number line</a:t>
            </a:r>
            <a:endParaRPr lang="en-GB" dirty="0"/>
          </a:p>
        </p:txBody>
      </p:sp>
      <p:sp>
        <p:nvSpPr>
          <p:cNvPr id="4" name="Slide Number Placeholder 3"/>
          <p:cNvSpPr>
            <a:spLocks noGrp="1"/>
          </p:cNvSpPr>
          <p:nvPr>
            <p:ph type="sldNum" sz="quarter" idx="10"/>
          </p:nvPr>
        </p:nvSpPr>
        <p:spPr/>
        <p:txBody>
          <a:bodyPr/>
          <a:lstStyle/>
          <a:p>
            <a:fld id="{AEF62D1E-01A4-47B4-BDEE-11554BFC0B4B}" type="slidenum">
              <a:rPr lang="en-GB" smtClean="0"/>
              <a:t>4</a:t>
            </a:fld>
            <a:endParaRPr lang="en-GB"/>
          </a:p>
        </p:txBody>
      </p:sp>
    </p:spTree>
    <p:extLst>
      <p:ext uri="{BB962C8B-B14F-4D97-AF65-F5344CB8AC3E}">
        <p14:creationId xmlns:p14="http://schemas.microsoft.com/office/powerpoint/2010/main" val="132159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GB" dirty="0" smtClean="0"/>
              <a:t>A fraction is made up of 2 numbers.  The top number is called the NUMERATOR and the bottom number is called the DENOMINATOR.    In the fraction ¾, 3 is the numerator and 4 is the denominator.</a:t>
            </a:r>
          </a:p>
          <a:p>
            <a:pPr>
              <a:buFont typeface="Arial" pitchFamily="34" charset="0"/>
              <a:buChar char="•"/>
            </a:pPr>
            <a:endParaRPr lang="en-GB" dirty="0" smtClean="0"/>
          </a:p>
          <a:p>
            <a:pPr>
              <a:buFont typeface="Arial" pitchFamily="34" charset="0"/>
              <a:buChar char="•"/>
            </a:pPr>
            <a:r>
              <a:rPr lang="en-GB" dirty="0" smtClean="0"/>
              <a:t>DENOMINATOR</a:t>
            </a:r>
          </a:p>
          <a:p>
            <a:r>
              <a:rPr lang="en-GB" dirty="0" smtClean="0"/>
              <a:t>This number shows how many equal ‘pieces’ something has been divided into. In the fraction ¾, 4 is the denominator showing that there are 4 equal pieces making up the whole.</a:t>
            </a:r>
          </a:p>
          <a:p>
            <a:pPr>
              <a:buFont typeface="Arial" pitchFamily="34" charset="0"/>
              <a:buChar char="•"/>
            </a:pPr>
            <a:endParaRPr lang="en-GB" dirty="0" smtClean="0"/>
          </a:p>
          <a:p>
            <a:pPr>
              <a:buFont typeface="Arial" pitchFamily="34" charset="0"/>
              <a:buChar char="•"/>
            </a:pPr>
            <a:r>
              <a:rPr lang="en-GB" dirty="0" smtClean="0"/>
              <a:t>NUMERATOR</a:t>
            </a:r>
          </a:p>
          <a:p>
            <a:r>
              <a:rPr lang="en-GB" dirty="0" smtClean="0"/>
              <a:t>This number shows  how many of those pieces there are.  In the fraction ¾ there are 3 pieces out of the total of 4.</a:t>
            </a:r>
          </a:p>
          <a:p>
            <a:endParaRPr lang="en-GB" dirty="0"/>
          </a:p>
        </p:txBody>
      </p:sp>
      <p:sp>
        <p:nvSpPr>
          <p:cNvPr id="4" name="Slide Number Placeholder 3"/>
          <p:cNvSpPr>
            <a:spLocks noGrp="1"/>
          </p:cNvSpPr>
          <p:nvPr>
            <p:ph type="sldNum" sz="quarter" idx="10"/>
          </p:nvPr>
        </p:nvSpPr>
        <p:spPr/>
        <p:txBody>
          <a:bodyPr/>
          <a:lstStyle/>
          <a:p>
            <a:fld id="{AEF62D1E-01A4-47B4-BDEE-11554BFC0B4B}" type="slidenum">
              <a:rPr lang="en-GB" smtClean="0"/>
              <a:t>5</a:t>
            </a:fld>
            <a:endParaRPr lang="en-GB"/>
          </a:p>
        </p:txBody>
      </p:sp>
    </p:spTree>
    <p:extLst>
      <p:ext uri="{BB962C8B-B14F-4D97-AF65-F5344CB8AC3E}">
        <p14:creationId xmlns:p14="http://schemas.microsoft.com/office/powerpoint/2010/main" val="76122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Firstly, pupils should be confident with the meaning of fractions.</a:t>
            </a:r>
          </a:p>
          <a:p>
            <a:pPr eaLnBrk="1" hangingPunct="1"/>
            <a:r>
              <a:rPr lang="en-GB" altLang="en-US" dirty="0" smtClean="0"/>
              <a:t>They need to understand that finding a fraction in this context deals with splitting an item into equal sized amounts or pieces.</a:t>
            </a:r>
          </a:p>
          <a:p>
            <a:pPr eaLnBrk="1" hangingPunct="1"/>
            <a:r>
              <a:rPr lang="en-GB" altLang="en-US" dirty="0" smtClean="0"/>
              <a:t>They should develop the vocabulary of fractions and be able to read fractions such as ¼ not only as ‘one quarter’, but perhaps more importantly as ‘1 out of every 4’. </a:t>
            </a:r>
          </a:p>
          <a:p>
            <a:pPr eaLnBrk="1" hangingPunct="1"/>
            <a:r>
              <a:rPr lang="en-GB" altLang="en-US" dirty="0" smtClean="0"/>
              <a:t>Having this understanding of ¼ as one out of every four, would then translate the question ‘Shade ¼ of this rectangle’ to ‘Shade one out of every four (equal) parts of this rectangle’</a:t>
            </a:r>
          </a:p>
          <a:p>
            <a:pPr eaLnBrk="1" hangingPunct="1"/>
            <a:r>
              <a:rPr lang="en-GB" altLang="en-US" dirty="0" smtClean="0"/>
              <a:t>Pupils can then be helped to recognise that there are four squares in each row of the diagram, so they need to shade one out of the four in each row.</a:t>
            </a:r>
          </a:p>
          <a:p>
            <a:endParaRPr lang="en-GB" dirty="0"/>
          </a:p>
        </p:txBody>
      </p:sp>
      <p:sp>
        <p:nvSpPr>
          <p:cNvPr id="4" name="Slide Number Placeholder 3"/>
          <p:cNvSpPr>
            <a:spLocks noGrp="1"/>
          </p:cNvSpPr>
          <p:nvPr>
            <p:ph type="sldNum" sz="quarter" idx="10"/>
          </p:nvPr>
        </p:nvSpPr>
        <p:spPr/>
        <p:txBody>
          <a:bodyPr/>
          <a:lstStyle/>
          <a:p>
            <a:fld id="{AEF62D1E-01A4-47B4-BDEE-11554BFC0B4B}" type="slidenum">
              <a:rPr lang="en-GB" smtClean="0"/>
              <a:t>6</a:t>
            </a:fld>
            <a:endParaRPr lang="en-GB"/>
          </a:p>
        </p:txBody>
      </p:sp>
    </p:spTree>
    <p:extLst>
      <p:ext uri="{BB962C8B-B14F-4D97-AF65-F5344CB8AC3E}">
        <p14:creationId xmlns:p14="http://schemas.microsoft.com/office/powerpoint/2010/main" val="346808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F62D1E-01A4-47B4-BDEE-11554BFC0B4B}" type="slidenum">
              <a:rPr lang="en-GB" smtClean="0"/>
              <a:t>10</a:t>
            </a:fld>
            <a:endParaRPr lang="en-GB"/>
          </a:p>
        </p:txBody>
      </p:sp>
    </p:spTree>
    <p:extLst>
      <p:ext uri="{BB962C8B-B14F-4D97-AF65-F5344CB8AC3E}">
        <p14:creationId xmlns:p14="http://schemas.microsoft.com/office/powerpoint/2010/main" val="67206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18/02/2016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18/02/2016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18/02/2016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18/02/2016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18/02/2016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18/02/2016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18/02/2016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18/02/2016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18/02/2016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18/02/2016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18/02/2016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18/02/2016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6600" dirty="0" smtClean="0"/>
              <a:t>First Level </a:t>
            </a:r>
            <a:br>
              <a:rPr lang="en-GB" sz="6600" dirty="0" smtClean="0"/>
            </a:br>
            <a:r>
              <a:rPr lang="en-GB" sz="6600" dirty="0" smtClean="0"/>
              <a:t>Fractions</a:t>
            </a:r>
            <a:endParaRPr lang="en-GB" sz="6600" dirty="0"/>
          </a:p>
        </p:txBody>
      </p:sp>
      <p:pic>
        <p:nvPicPr>
          <p:cNvPr id="4" name="Picture 3"/>
          <p:cNvPicPr>
            <a:picLocks noChangeAspect="1"/>
          </p:cNvPicPr>
          <p:nvPr/>
        </p:nvPicPr>
        <p:blipFill>
          <a:blip r:embed="rId2"/>
          <a:stretch>
            <a:fillRect/>
          </a:stretch>
        </p:blipFill>
        <p:spPr>
          <a:xfrm>
            <a:off x="3714750" y="3490921"/>
            <a:ext cx="1714500" cy="1511300"/>
          </a:xfrm>
          <a:prstGeom prst="rect">
            <a:avLst/>
          </a:prstGeom>
        </p:spPr>
      </p:pic>
    </p:spTree>
    <p:extLst>
      <p:ext uri="{BB962C8B-B14F-4D97-AF65-F5344CB8AC3E}">
        <p14:creationId xmlns:p14="http://schemas.microsoft.com/office/powerpoint/2010/main" val="2960404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Transferring Skills </a:t>
            </a:r>
          </a:p>
        </p:txBody>
      </p:sp>
      <p:pic>
        <p:nvPicPr>
          <p:cNvPr id="5"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27323" y="3541077"/>
            <a:ext cx="5089353" cy="21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702504" y="2569548"/>
                <a:ext cx="7956645" cy="766813"/>
              </a:xfrm>
              <a:prstGeom prst="rect">
                <a:avLst/>
              </a:prstGeom>
              <a:noFill/>
            </p:spPr>
            <p:txBody>
              <a:bodyPr wrap="square" rtlCol="0">
                <a:spAutoFit/>
              </a:bodyPr>
              <a:lstStyle/>
              <a:p>
                <a:r>
                  <a:rPr lang="en-GB" sz="2100" b="1" dirty="0">
                    <a:solidFill>
                      <a:srgbClr val="0070C0"/>
                    </a:solidFill>
                  </a:rPr>
                  <a:t>Jack had 20 sweets. He ate </a:t>
                </a:r>
                <a14:m>
                  <m:oMath xmlns:m="http://schemas.openxmlformats.org/officeDocument/2006/math" xmlns="">
                    <m:f>
                      <m:fPr>
                        <m:ctrlPr>
                          <a:rPr lang="en-GB" sz="2100" b="1" i="1">
                            <a:solidFill>
                              <a:srgbClr val="0070C0"/>
                            </a:solidFill>
                            <a:latin typeface="Cambria Math" panose="02040503050406030204" pitchFamily="18" charset="0"/>
                          </a:rPr>
                        </m:ctrlPr>
                      </m:fPr>
                      <m:num>
                        <m:r>
                          <a:rPr lang="en-GB" sz="2100" b="1" i="1">
                            <a:solidFill>
                              <a:srgbClr val="0070C0"/>
                            </a:solidFill>
                            <a:latin typeface="Cambria Math" panose="02040503050406030204" pitchFamily="18" charset="0"/>
                          </a:rPr>
                          <m:t>𝟏</m:t>
                        </m:r>
                      </m:num>
                      <m:den>
                        <m:r>
                          <a:rPr lang="en-GB" sz="2100" b="1" i="1">
                            <a:solidFill>
                              <a:srgbClr val="0070C0"/>
                            </a:solidFill>
                            <a:latin typeface="Cambria Math" panose="02040503050406030204" pitchFamily="18" charset="0"/>
                          </a:rPr>
                          <m:t>𝟓</m:t>
                        </m:r>
                      </m:den>
                    </m:f>
                    <m:r>
                      <a:rPr lang="en-GB" sz="2100" b="1" i="1">
                        <a:solidFill>
                          <a:srgbClr val="0070C0"/>
                        </a:solidFill>
                        <a:latin typeface="Cambria Math" panose="02040503050406030204" pitchFamily="18" charset="0"/>
                      </a:rPr>
                      <m:t> </m:t>
                    </m:r>
                    <m:r>
                      <a:rPr lang="en-GB" sz="2100" b="1">
                        <a:solidFill>
                          <a:srgbClr val="0070C0"/>
                        </a:solidFill>
                        <a:latin typeface="Cambria Math" panose="02040503050406030204" pitchFamily="18" charset="0"/>
                      </a:rPr>
                      <m:t> </m:t>
                    </m:r>
                  </m:oMath>
                </a14:m>
                <a:r>
                  <a:rPr lang="en-GB" sz="2100" b="1" dirty="0">
                    <a:solidFill>
                      <a:srgbClr val="0070C0"/>
                    </a:solidFill>
                  </a:rPr>
                  <a:t>of them. How many sweets did he eat?</a:t>
                </a:r>
              </a:p>
              <a:p>
                <a:endParaRPr lang="en-GB" sz="1350" dirty="0"/>
              </a:p>
            </p:txBody>
          </p:sp>
        </mc:Choice>
        <mc:Fallback xmlns="">
          <p:sp>
            <p:nvSpPr>
              <p:cNvPr id="7" name="TextBox 6"/>
              <p:cNvSpPr txBox="1">
                <a:spLocks noRot="1" noChangeAspect="1" noMove="1" noResize="1" noEditPoints="1" noAdjustHandles="1" noChangeArrowheads="1" noChangeShapeType="1" noTextEdit="1"/>
              </p:cNvSpPr>
              <p:nvPr/>
            </p:nvSpPr>
            <p:spPr>
              <a:xfrm>
                <a:off x="702504" y="2569548"/>
                <a:ext cx="7956645" cy="766813"/>
              </a:xfrm>
              <a:prstGeom prst="rect">
                <a:avLst/>
              </a:prstGeom>
              <a:blipFill rotWithShape="0">
                <a:blip r:embed="rId4"/>
                <a:stretch>
                  <a:fillRect l="-920"/>
                </a:stretch>
              </a:blipFill>
            </p:spPr>
            <p:txBody>
              <a:bodyPr/>
              <a:lstStyle/>
              <a:p>
                <a:r>
                  <a:rPr lang="en-GB">
                    <a:noFill/>
                  </a:rPr>
                  <a:t> </a:t>
                </a:r>
              </a:p>
            </p:txBody>
          </p:sp>
        </mc:Fallback>
      </mc:AlternateContent>
    </p:spTree>
    <p:extLst>
      <p:ext uri="{BB962C8B-B14F-4D97-AF65-F5344CB8AC3E}">
        <p14:creationId xmlns:p14="http://schemas.microsoft.com/office/powerpoint/2010/main" val="1886046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latin typeface="Chalkduster"/>
                <a:cs typeface="Chalkduster"/>
              </a:rPr>
              <a:t>Second Level</a:t>
            </a:r>
            <a:br>
              <a:rPr lang="en-US" sz="5400" dirty="0" smtClean="0">
                <a:latin typeface="Chalkduster"/>
                <a:cs typeface="Chalkduster"/>
              </a:rPr>
            </a:br>
            <a:r>
              <a:rPr lang="en-US" sz="5400" dirty="0" smtClean="0">
                <a:latin typeface="Chalkduster"/>
                <a:cs typeface="Chalkduster"/>
              </a:rPr>
              <a:t>Fractions </a:t>
            </a:r>
            <a:endParaRPr lang="en-US" sz="5400" dirty="0">
              <a:latin typeface="Chalkduster"/>
              <a:cs typeface="Chalkduster"/>
            </a:endParaRPr>
          </a:p>
        </p:txBody>
      </p:sp>
      <p:pic>
        <p:nvPicPr>
          <p:cNvPr id="10" name="Picture 9"/>
          <p:cNvPicPr>
            <a:picLocks noChangeAspect="1"/>
          </p:cNvPicPr>
          <p:nvPr/>
        </p:nvPicPr>
        <p:blipFill>
          <a:blip r:embed="rId2"/>
          <a:stretch>
            <a:fillRect/>
          </a:stretch>
        </p:blipFill>
        <p:spPr>
          <a:xfrm>
            <a:off x="3471333" y="3818467"/>
            <a:ext cx="1714500" cy="1511300"/>
          </a:xfrm>
          <a:prstGeom prst="rect">
            <a:avLst/>
          </a:prstGeom>
        </p:spPr>
      </p:pic>
    </p:spTree>
    <p:extLst>
      <p:ext uri="{BB962C8B-B14F-4D97-AF65-F5344CB8AC3E}">
        <p14:creationId xmlns:p14="http://schemas.microsoft.com/office/powerpoint/2010/main" val="16853531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Chalkduster"/>
                <a:cs typeface="Chalkduster"/>
              </a:rPr>
              <a:t>Problem 1</a:t>
            </a:r>
            <a:endParaRPr lang="en-US" dirty="0">
              <a:latin typeface="Chalkduster"/>
              <a:cs typeface="Chalkduster"/>
            </a:endParaRPr>
          </a:p>
        </p:txBody>
      </p:sp>
      <p:sp>
        <p:nvSpPr>
          <p:cNvPr id="3" name="Title 2"/>
          <p:cNvSpPr>
            <a:spLocks noGrp="1"/>
          </p:cNvSpPr>
          <p:nvPr>
            <p:ph type="title"/>
          </p:nvPr>
        </p:nvSpPr>
        <p:spPr/>
        <p:txBody>
          <a:bodyPr>
            <a:normAutofit fontScale="90000"/>
          </a:bodyPr>
          <a:lstStyle/>
          <a:p>
            <a:r>
              <a:rPr lang="en-US" dirty="0" smtClean="0">
                <a:latin typeface="Chalkduster"/>
                <a:cs typeface="Chalkduster"/>
              </a:rPr>
              <a:t>LI-to calculate a decimal fraction of an amount</a:t>
            </a:r>
            <a:endParaRPr lang="en-US" dirty="0"/>
          </a:p>
        </p:txBody>
      </p:sp>
      <p:sp>
        <p:nvSpPr>
          <p:cNvPr id="4" name="TextBox 3"/>
          <p:cNvSpPr txBox="1"/>
          <p:nvPr/>
        </p:nvSpPr>
        <p:spPr>
          <a:xfrm>
            <a:off x="872067" y="3948441"/>
            <a:ext cx="7575663" cy="707886"/>
          </a:xfrm>
          <a:prstGeom prst="rect">
            <a:avLst/>
          </a:prstGeom>
          <a:noFill/>
        </p:spPr>
        <p:txBody>
          <a:bodyPr wrap="square" rtlCol="0">
            <a:spAutoFit/>
          </a:bodyPr>
          <a:lstStyle/>
          <a:p>
            <a:pPr algn="just"/>
            <a:r>
              <a:rPr lang="en-US" sz="4000" dirty="0" smtClean="0">
                <a:solidFill>
                  <a:srgbClr val="FF0000"/>
                </a:solidFill>
                <a:latin typeface="Chalkduster"/>
                <a:cs typeface="Chalkduster"/>
              </a:rPr>
              <a:t>How much is 3/4 of 48</a:t>
            </a:r>
            <a:endParaRPr lang="en-US" sz="4000" dirty="0">
              <a:solidFill>
                <a:srgbClr val="FF0000"/>
              </a:solidFill>
              <a:latin typeface="Chalkduster"/>
              <a:cs typeface="Chalkduster"/>
            </a:endParaRPr>
          </a:p>
        </p:txBody>
      </p:sp>
    </p:spTree>
    <p:extLst>
      <p:ext uri="{BB962C8B-B14F-4D97-AF65-F5344CB8AC3E}">
        <p14:creationId xmlns:p14="http://schemas.microsoft.com/office/powerpoint/2010/main" val="17110982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9346" y="2675467"/>
            <a:ext cx="7408333" cy="3450696"/>
          </a:xfrm>
        </p:spPr>
        <p:txBody>
          <a:bodyPr>
            <a:normAutofit/>
          </a:bodyPr>
          <a:lstStyle/>
          <a:p>
            <a:pPr marL="0" indent="0" algn="ctr">
              <a:buNone/>
            </a:pPr>
            <a:r>
              <a:rPr lang="en-US" sz="5400" dirty="0" smtClean="0">
                <a:solidFill>
                  <a:srgbClr val="FF0000"/>
                </a:solidFill>
                <a:latin typeface="Chalkduster"/>
                <a:cs typeface="Chalkduster"/>
              </a:rPr>
              <a:t>3/4 of 48</a:t>
            </a:r>
          </a:p>
          <a:p>
            <a:pPr marL="0" indent="0" algn="ctr">
              <a:buNone/>
            </a:pPr>
            <a:endParaRPr lang="en-US" sz="5400" dirty="0"/>
          </a:p>
        </p:txBody>
      </p:sp>
      <p:sp>
        <p:nvSpPr>
          <p:cNvPr id="3" name="Title 2"/>
          <p:cNvSpPr>
            <a:spLocks noGrp="1"/>
          </p:cNvSpPr>
          <p:nvPr>
            <p:ph type="title"/>
          </p:nvPr>
        </p:nvSpPr>
        <p:spPr>
          <a:xfrm>
            <a:off x="457200" y="338328"/>
            <a:ext cx="8290786" cy="1288329"/>
          </a:xfrm>
        </p:spPr>
        <p:txBody>
          <a:bodyPr>
            <a:normAutofit/>
          </a:bodyPr>
          <a:lstStyle/>
          <a:p>
            <a:r>
              <a:rPr lang="en-US" dirty="0" smtClean="0">
                <a:latin typeface="Chalkduster"/>
                <a:cs typeface="Chalkduster"/>
              </a:rPr>
              <a:t>Strategy- </a:t>
            </a:r>
            <a:r>
              <a:rPr lang="en-US" dirty="0" err="1" smtClean="0">
                <a:latin typeface="Chalkduster"/>
                <a:cs typeface="Chalkduster"/>
              </a:rPr>
              <a:t>Visualisation</a:t>
            </a:r>
            <a:endParaRPr lang="en-US" dirty="0">
              <a:latin typeface="Chalkduster"/>
              <a:cs typeface="Chalkduster"/>
            </a:endParaRPr>
          </a:p>
        </p:txBody>
      </p:sp>
      <p:grpSp>
        <p:nvGrpSpPr>
          <p:cNvPr id="5" name="Group 4"/>
          <p:cNvGrpSpPr>
            <a:grpSpLocks/>
          </p:cNvGrpSpPr>
          <p:nvPr/>
        </p:nvGrpSpPr>
        <p:grpSpPr bwMode="auto">
          <a:xfrm>
            <a:off x="629477" y="3794890"/>
            <a:ext cx="2159000" cy="2182814"/>
            <a:chOff x="1115616" y="2942746"/>
            <a:chExt cx="2160000" cy="2182544"/>
          </a:xfrm>
          <a:solidFill>
            <a:schemeClr val="accent5"/>
          </a:solidFill>
        </p:grpSpPr>
        <p:sp>
          <p:nvSpPr>
            <p:cNvPr id="6" name="Rectangle 5"/>
            <p:cNvSpPr/>
            <p:nvPr/>
          </p:nvSpPr>
          <p:spPr>
            <a:xfrm>
              <a:off x="1115616" y="2942746"/>
              <a:ext cx="2160000" cy="539683"/>
            </a:xfrm>
            <a:prstGeom prst="rect">
              <a:avLst/>
            </a:prstGeom>
            <a:solidFill>
              <a:schemeClr val="bg1"/>
            </a:solidFill>
            <a:ln w="28575" cmpd="sng"/>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1115616" y="3490367"/>
              <a:ext cx="2160000" cy="539683"/>
            </a:xfrm>
            <a:prstGeom prst="rect">
              <a:avLst/>
            </a:prstGeom>
            <a:grpFill/>
            <a:ln w="28575" cmpd="sng"/>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1115616" y="4037986"/>
              <a:ext cx="2160000" cy="539683"/>
            </a:xfrm>
            <a:prstGeom prst="rect">
              <a:avLst/>
            </a:prstGeom>
            <a:grpFill/>
            <a:ln w="28575" cmpd="sng"/>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Rectangle 8"/>
            <p:cNvSpPr/>
            <p:nvPr/>
          </p:nvSpPr>
          <p:spPr>
            <a:xfrm>
              <a:off x="1115616" y="4585607"/>
              <a:ext cx="2160000" cy="539683"/>
            </a:xfrm>
            <a:prstGeom prst="rect">
              <a:avLst/>
            </a:prstGeom>
            <a:grpFill/>
            <a:ln w="28575" cmpd="sng"/>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pic>
        <p:nvPicPr>
          <p:cNvPr id="4" name="Picture 3"/>
          <p:cNvPicPr>
            <a:picLocks noChangeAspect="1"/>
          </p:cNvPicPr>
          <p:nvPr/>
        </p:nvPicPr>
        <p:blipFill>
          <a:blip r:embed="rId2"/>
          <a:stretch>
            <a:fillRect/>
          </a:stretch>
        </p:blipFill>
        <p:spPr>
          <a:xfrm>
            <a:off x="5105400" y="4219035"/>
            <a:ext cx="1772702" cy="1772702"/>
          </a:xfrm>
          <a:prstGeom prst="rect">
            <a:avLst/>
          </a:prstGeom>
        </p:spPr>
      </p:pic>
    </p:spTree>
    <p:extLst>
      <p:ext uri="{BB962C8B-B14F-4D97-AF65-F5344CB8AC3E}">
        <p14:creationId xmlns:p14="http://schemas.microsoft.com/office/powerpoint/2010/main" val="713323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Chalkduster"/>
                <a:cs typeface="Chalkduster"/>
              </a:rPr>
              <a:t>First split 48 into quarters using </a:t>
            </a:r>
            <a:r>
              <a:rPr lang="en-US" b="1" dirty="0" smtClean="0">
                <a:latin typeface="Chalkduster"/>
                <a:cs typeface="Chalkduster"/>
              </a:rPr>
              <a:t>partitioning</a:t>
            </a:r>
          </a:p>
          <a:p>
            <a:pPr marL="0" indent="0">
              <a:buNone/>
            </a:pPr>
            <a:r>
              <a:rPr lang="en-US" dirty="0" smtClean="0">
                <a:latin typeface="Chalkduster"/>
                <a:cs typeface="Chalkduster"/>
              </a:rPr>
              <a:t>48 =                      40   +     8</a:t>
            </a:r>
          </a:p>
          <a:p>
            <a:pPr marL="0" indent="0">
              <a:buNone/>
            </a:pPr>
            <a:r>
              <a:rPr lang="en-US" dirty="0" smtClean="0">
                <a:latin typeface="Chalkduster"/>
                <a:cs typeface="Chalkduster"/>
              </a:rPr>
              <a:t>So ¼ of 48 =        ¼ 0f 40   +   ¼ of 8</a:t>
            </a:r>
          </a:p>
          <a:p>
            <a:pPr marL="0" indent="0">
              <a:buNone/>
            </a:pPr>
            <a:r>
              <a:rPr lang="en-US" dirty="0" smtClean="0">
                <a:latin typeface="Chalkduster"/>
                <a:cs typeface="Chalkduster"/>
              </a:rPr>
              <a:t>                         40÷4   +    8÷4</a:t>
            </a:r>
          </a:p>
          <a:p>
            <a:pPr marL="0" indent="0">
              <a:buNone/>
            </a:pPr>
            <a:r>
              <a:rPr lang="en-US" sz="3200" dirty="0">
                <a:solidFill>
                  <a:srgbClr val="FF0000"/>
                </a:solidFill>
                <a:latin typeface="Chalkduster"/>
                <a:cs typeface="Chalkduster"/>
              </a:rPr>
              <a:t> </a:t>
            </a:r>
            <a:r>
              <a:rPr lang="en-US" sz="3200" dirty="0" smtClean="0">
                <a:solidFill>
                  <a:srgbClr val="FF0000"/>
                </a:solidFill>
                <a:latin typeface="Chalkduster"/>
                <a:cs typeface="Chalkduster"/>
              </a:rPr>
              <a:t>                 </a:t>
            </a:r>
            <a:r>
              <a:rPr lang="en-US" sz="3200" dirty="0" smtClean="0">
                <a:solidFill>
                  <a:schemeClr val="bg2">
                    <a:lumMod val="25000"/>
                  </a:schemeClr>
                </a:solidFill>
                <a:latin typeface="Chalkduster"/>
                <a:cs typeface="Chalkduster"/>
              </a:rPr>
              <a:t> 10    +    2</a:t>
            </a:r>
          </a:p>
          <a:p>
            <a:pPr marL="0" indent="0">
              <a:buNone/>
            </a:pPr>
            <a:r>
              <a:rPr lang="en-US" sz="3200" dirty="0" smtClean="0">
                <a:solidFill>
                  <a:srgbClr val="FF0000"/>
                </a:solidFill>
                <a:latin typeface="Chalkduster"/>
                <a:cs typeface="Chalkduster"/>
              </a:rPr>
              <a:t>                      </a:t>
            </a:r>
            <a:r>
              <a:rPr lang="en-US" sz="3200" u="sng" dirty="0" smtClean="0">
                <a:solidFill>
                  <a:srgbClr val="FF0000"/>
                </a:solidFill>
                <a:latin typeface="Chalkduster"/>
                <a:cs typeface="Chalkduster"/>
              </a:rPr>
              <a:t>12</a:t>
            </a:r>
            <a:endParaRPr lang="en-US" sz="3200" u="sng" dirty="0">
              <a:solidFill>
                <a:srgbClr val="FF0000"/>
              </a:solidFill>
              <a:latin typeface="Chalkduster"/>
              <a:cs typeface="Chalkduster"/>
            </a:endParaRPr>
          </a:p>
        </p:txBody>
      </p:sp>
      <p:sp>
        <p:nvSpPr>
          <p:cNvPr id="3" name="Title 2"/>
          <p:cNvSpPr>
            <a:spLocks noGrp="1"/>
          </p:cNvSpPr>
          <p:nvPr>
            <p:ph type="title"/>
          </p:nvPr>
        </p:nvSpPr>
        <p:spPr/>
        <p:txBody>
          <a:bodyPr>
            <a:normAutofit/>
          </a:bodyPr>
          <a:lstStyle/>
          <a:p>
            <a:r>
              <a:rPr lang="en-US" dirty="0" smtClean="0">
                <a:latin typeface="Chalkduster"/>
                <a:cs typeface="Chalkduster"/>
              </a:rPr>
              <a:t>Strategy- </a:t>
            </a:r>
            <a:r>
              <a:rPr lang="en-US" dirty="0">
                <a:latin typeface="Chalkduster"/>
                <a:cs typeface="Chalkduster"/>
              </a:rPr>
              <a:t>P</a:t>
            </a:r>
            <a:r>
              <a:rPr lang="en-US" dirty="0" smtClean="0">
                <a:latin typeface="Chalkduster"/>
                <a:cs typeface="Chalkduster"/>
              </a:rPr>
              <a:t>artitioning</a:t>
            </a:r>
            <a:endParaRPr lang="en-US" dirty="0">
              <a:latin typeface="Chalkduster"/>
              <a:cs typeface="Chalkduster"/>
            </a:endParaRPr>
          </a:p>
        </p:txBody>
      </p:sp>
    </p:spTree>
    <p:extLst>
      <p:ext uri="{BB962C8B-B14F-4D97-AF65-F5344CB8AC3E}">
        <p14:creationId xmlns:p14="http://schemas.microsoft.com/office/powerpoint/2010/main" val="30591762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halkduster"/>
                <a:cs typeface="Chalkduster"/>
              </a:rPr>
              <a:t>Strategy-</a:t>
            </a:r>
            <a:r>
              <a:rPr lang="en-US" dirty="0" err="1" smtClean="0">
                <a:latin typeface="Chalkduster"/>
                <a:cs typeface="Chalkduster"/>
              </a:rPr>
              <a:t>partitoning</a:t>
            </a:r>
            <a:endParaRPr lang="en-US" dirty="0">
              <a:latin typeface="Chalkduster"/>
              <a:cs typeface="Chalkduster"/>
            </a:endParaRPr>
          </a:p>
        </p:txBody>
      </p:sp>
      <p:sp>
        <p:nvSpPr>
          <p:cNvPr id="10" name="Content Placeholder 9"/>
          <p:cNvSpPr>
            <a:spLocks noGrp="1"/>
          </p:cNvSpPr>
          <p:nvPr>
            <p:ph idx="1"/>
          </p:nvPr>
        </p:nvSpPr>
        <p:spPr>
          <a:xfrm>
            <a:off x="872067" y="2143765"/>
            <a:ext cx="7408333" cy="3982398"/>
          </a:xfrm>
        </p:spPr>
        <p:txBody>
          <a:bodyPr>
            <a:normAutofit fontScale="92500" lnSpcReduction="10000"/>
          </a:bodyPr>
          <a:lstStyle/>
          <a:p>
            <a:pPr marL="0" indent="0">
              <a:buNone/>
            </a:pPr>
            <a:r>
              <a:rPr lang="en-US" sz="2000" dirty="0" smtClean="0">
                <a:solidFill>
                  <a:srgbClr val="FF0000"/>
                </a:solidFill>
                <a:latin typeface="Chalkduster"/>
                <a:cs typeface="Chalkduster"/>
              </a:rPr>
              <a:t>Step 2</a:t>
            </a:r>
          </a:p>
          <a:p>
            <a:pPr marL="0" indent="0">
              <a:buNone/>
            </a:pPr>
            <a:endParaRPr lang="en-US" sz="2000" dirty="0" smtClean="0">
              <a:solidFill>
                <a:srgbClr val="FF0000"/>
              </a:solidFill>
              <a:latin typeface="Chalkduster"/>
              <a:cs typeface="Chalkduster"/>
            </a:endParaRPr>
          </a:p>
          <a:p>
            <a:pPr marL="0" indent="0">
              <a:buNone/>
            </a:pPr>
            <a:r>
              <a:rPr lang="en-US" sz="2000" dirty="0" smtClean="0">
                <a:latin typeface="Chalkduster"/>
                <a:cs typeface="Chalkduster"/>
              </a:rPr>
              <a:t>*Split the pizza into 4 equal parts</a:t>
            </a:r>
          </a:p>
          <a:p>
            <a:pPr marL="0" indent="0">
              <a:buNone/>
            </a:pPr>
            <a:r>
              <a:rPr lang="en-US" sz="2000" dirty="0" smtClean="0">
                <a:latin typeface="Chalkduster"/>
                <a:cs typeface="Chalkduster"/>
              </a:rPr>
              <a:t>*Now share the 48 equally between the 4 slices – 12 on each slice.</a:t>
            </a:r>
          </a:p>
          <a:p>
            <a:pPr marL="0" indent="0">
              <a:buNone/>
            </a:pPr>
            <a:r>
              <a:rPr lang="en-US" sz="2000" dirty="0" smtClean="0">
                <a:latin typeface="Chalkduster"/>
                <a:cs typeface="Chalkduster"/>
              </a:rPr>
              <a:t>*Since the problem asked us to find ¾ we can shade 3 of the 4 slices.</a:t>
            </a:r>
          </a:p>
          <a:p>
            <a:pPr marL="0" indent="0">
              <a:buNone/>
            </a:pPr>
            <a:r>
              <a:rPr lang="en-US" sz="2000" dirty="0" smtClean="0">
                <a:latin typeface="Chalkduster"/>
                <a:cs typeface="Chalkduster"/>
              </a:rPr>
              <a:t>*So 3/4 of 48= 12 + 12 + 12 = 36</a:t>
            </a:r>
          </a:p>
          <a:p>
            <a:pPr marL="0" indent="0">
              <a:buNone/>
            </a:pPr>
            <a:endParaRPr lang="en-US" sz="2000" dirty="0">
              <a:latin typeface="Chalkduster"/>
              <a:cs typeface="Chalkduster"/>
            </a:endParaRPr>
          </a:p>
          <a:p>
            <a:pPr marL="0" indent="0">
              <a:buNone/>
            </a:pPr>
            <a:r>
              <a:rPr lang="en-US" sz="2000" dirty="0" smtClean="0">
                <a:latin typeface="Chalkduster"/>
                <a:cs typeface="Chalkduster"/>
              </a:rPr>
              <a:t>12 + 12 + 12  = 3 x 12 = 36</a:t>
            </a:r>
          </a:p>
          <a:p>
            <a:pPr marL="0" indent="0">
              <a:buNone/>
            </a:pPr>
            <a:endParaRPr lang="en-US" sz="2000" dirty="0">
              <a:latin typeface="Chalkduster"/>
              <a:cs typeface="Chalkduster"/>
            </a:endParaRPr>
          </a:p>
          <a:p>
            <a:pPr marL="0" indent="0">
              <a:buNone/>
            </a:pPr>
            <a:r>
              <a:rPr lang="en-US" u="sng" dirty="0" smtClean="0">
                <a:solidFill>
                  <a:srgbClr val="FF0000"/>
                </a:solidFill>
                <a:latin typeface="Chalkduster"/>
                <a:cs typeface="Chalkduster"/>
              </a:rPr>
              <a:t>¾ of 48 = 36</a:t>
            </a:r>
            <a:endParaRPr lang="en-US" u="sng" dirty="0">
              <a:solidFill>
                <a:srgbClr val="FF0000"/>
              </a:solidFill>
              <a:latin typeface="Chalkduster"/>
              <a:cs typeface="Chalkduster"/>
            </a:endParaRPr>
          </a:p>
        </p:txBody>
      </p:sp>
      <p:sp>
        <p:nvSpPr>
          <p:cNvPr id="12" name="Or 11"/>
          <p:cNvSpPr/>
          <p:nvPr/>
        </p:nvSpPr>
        <p:spPr>
          <a:xfrm>
            <a:off x="8071733" y="2510787"/>
            <a:ext cx="963024" cy="968157"/>
          </a:xfrm>
          <a:prstGeom prst="flowChar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12  12 </a:t>
            </a:r>
          </a:p>
          <a:p>
            <a:pPr algn="ctr"/>
            <a:endParaRPr lang="en-US" dirty="0"/>
          </a:p>
          <a:p>
            <a:pPr algn="ctr"/>
            <a:r>
              <a:rPr lang="en-US" dirty="0" smtClean="0"/>
              <a:t>12  12</a:t>
            </a:r>
            <a:endParaRPr lang="en-US" dirty="0"/>
          </a:p>
        </p:txBody>
      </p:sp>
      <p:sp>
        <p:nvSpPr>
          <p:cNvPr id="17" name="Or 16"/>
          <p:cNvSpPr/>
          <p:nvPr/>
        </p:nvSpPr>
        <p:spPr>
          <a:xfrm>
            <a:off x="7798888" y="4202457"/>
            <a:ext cx="963024" cy="968157"/>
          </a:xfrm>
          <a:prstGeom prst="flowChar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12</a:t>
            </a:r>
            <a:r>
              <a:rPr lang="en-US" dirty="0" smtClean="0"/>
              <a:t>  </a:t>
            </a:r>
            <a:r>
              <a:rPr lang="en-US" dirty="0" smtClean="0">
                <a:solidFill>
                  <a:srgbClr val="FF0000"/>
                </a:solidFill>
              </a:rPr>
              <a:t>12 </a:t>
            </a:r>
          </a:p>
          <a:p>
            <a:pPr algn="ctr"/>
            <a:endParaRPr lang="en-US" dirty="0"/>
          </a:p>
          <a:p>
            <a:pPr algn="ctr"/>
            <a:r>
              <a:rPr lang="en-US" dirty="0" smtClean="0"/>
              <a:t>12  </a:t>
            </a:r>
            <a:r>
              <a:rPr lang="en-US" dirty="0" smtClean="0">
                <a:solidFill>
                  <a:srgbClr val="FF0000"/>
                </a:solidFill>
              </a:rPr>
              <a:t>12</a:t>
            </a:r>
            <a:endParaRPr lang="en-US" dirty="0">
              <a:solidFill>
                <a:srgbClr val="FF0000"/>
              </a:solidFill>
            </a:endParaRPr>
          </a:p>
        </p:txBody>
      </p:sp>
    </p:spTree>
    <p:extLst>
      <p:ext uri="{BB962C8B-B14F-4D97-AF65-F5344CB8AC3E}">
        <p14:creationId xmlns:p14="http://schemas.microsoft.com/office/powerpoint/2010/main" val="1180362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667" y="2675466"/>
            <a:ext cx="7941733" cy="3928533"/>
          </a:xfrm>
        </p:spPr>
        <p:txBody>
          <a:bodyPr>
            <a:normAutofit/>
          </a:bodyPr>
          <a:lstStyle/>
          <a:p>
            <a:pPr marL="0" indent="0">
              <a:buNone/>
            </a:pPr>
            <a:r>
              <a:rPr lang="en-US" sz="4800" dirty="0">
                <a:latin typeface="Chalkduster"/>
                <a:cs typeface="Chalkduster"/>
              </a:rPr>
              <a:t>3</a:t>
            </a:r>
            <a:r>
              <a:rPr lang="en-US" sz="4800" dirty="0" smtClean="0">
                <a:latin typeface="Chalkduster"/>
                <a:cs typeface="Chalkduster"/>
              </a:rPr>
              <a:t>/4 of 48=</a:t>
            </a:r>
          </a:p>
          <a:p>
            <a:pPr marL="0" indent="0">
              <a:buNone/>
            </a:pPr>
            <a:r>
              <a:rPr lang="en-US" sz="4400" dirty="0" smtClean="0">
                <a:solidFill>
                  <a:srgbClr val="FF0000"/>
                </a:solidFill>
                <a:latin typeface="Chalkduster"/>
                <a:cs typeface="Chalkduster"/>
              </a:rPr>
              <a:t>Which operation will I use to do this</a:t>
            </a:r>
            <a:r>
              <a:rPr lang="en-US" sz="4800" dirty="0" smtClean="0">
                <a:solidFill>
                  <a:srgbClr val="FF0000"/>
                </a:solidFill>
                <a:latin typeface="Chalkduster"/>
                <a:cs typeface="Chalkduster"/>
              </a:rPr>
              <a:t>?</a:t>
            </a:r>
          </a:p>
          <a:p>
            <a:pPr marL="0" indent="0">
              <a:buNone/>
            </a:pPr>
            <a:r>
              <a:rPr lang="en-US" sz="4800" dirty="0">
                <a:solidFill>
                  <a:srgbClr val="FF0000"/>
                </a:solidFill>
                <a:latin typeface="Chalkduster"/>
                <a:cs typeface="Chalkduster"/>
              </a:rPr>
              <a:t> </a:t>
            </a:r>
            <a:r>
              <a:rPr lang="en-US" sz="4800" dirty="0" smtClean="0">
                <a:solidFill>
                  <a:srgbClr val="FF0000"/>
                </a:solidFill>
                <a:latin typeface="Chalkduster"/>
                <a:cs typeface="Chalkduster"/>
              </a:rPr>
              <a:t>       </a:t>
            </a:r>
            <a:r>
              <a:rPr lang="en-US" sz="5700" dirty="0" smtClean="0">
                <a:solidFill>
                  <a:srgbClr val="FF0000"/>
                </a:solidFill>
                <a:latin typeface="Chalkduster"/>
                <a:cs typeface="Chalkduster"/>
              </a:rPr>
              <a:t>+  </a:t>
            </a:r>
            <a:r>
              <a:rPr lang="en-US" sz="5700" dirty="0" smtClean="0">
                <a:solidFill>
                  <a:srgbClr val="FF0000"/>
                </a:solidFill>
                <a:latin typeface="Chalkduster"/>
                <a:ea typeface="ＭＳ ゴシック"/>
                <a:cs typeface="Chalkduster"/>
              </a:rPr>
              <a:t>−</a:t>
            </a:r>
            <a:r>
              <a:rPr lang="en-US" sz="5700" dirty="0">
                <a:solidFill>
                  <a:srgbClr val="FF0000"/>
                </a:solidFill>
                <a:latin typeface="Chalkduster"/>
                <a:cs typeface="Chalkduster"/>
              </a:rPr>
              <a:t> </a:t>
            </a:r>
            <a:r>
              <a:rPr lang="en-US" sz="5700" dirty="0" smtClean="0">
                <a:solidFill>
                  <a:srgbClr val="FF0000"/>
                </a:solidFill>
                <a:latin typeface="Chalkduster"/>
                <a:cs typeface="Chalkduster"/>
              </a:rPr>
              <a:t> </a:t>
            </a:r>
            <a:r>
              <a:rPr lang="en-US" sz="5700" dirty="0" smtClean="0">
                <a:solidFill>
                  <a:srgbClr val="FF0000"/>
                </a:solidFill>
                <a:latin typeface="Chalkduster"/>
                <a:ea typeface="ＭＳ ゴシック"/>
                <a:cs typeface="Chalkduster"/>
              </a:rPr>
              <a:t>×</a:t>
            </a:r>
            <a:r>
              <a:rPr lang="en-US" sz="5700" dirty="0">
                <a:solidFill>
                  <a:srgbClr val="FF0000"/>
                </a:solidFill>
                <a:latin typeface="Chalkduster"/>
                <a:cs typeface="Chalkduster"/>
              </a:rPr>
              <a:t> </a:t>
            </a:r>
            <a:r>
              <a:rPr lang="en-US" sz="5700" dirty="0" smtClean="0">
                <a:solidFill>
                  <a:srgbClr val="FF0000"/>
                </a:solidFill>
                <a:latin typeface="Chalkduster"/>
                <a:cs typeface="Chalkduster"/>
              </a:rPr>
              <a:t> ÷</a:t>
            </a:r>
            <a:endParaRPr lang="en-US" sz="5700" dirty="0">
              <a:solidFill>
                <a:srgbClr val="FF0000"/>
              </a:solidFill>
              <a:latin typeface="Chalkduster"/>
              <a:cs typeface="Chalkduster"/>
            </a:endParaRPr>
          </a:p>
        </p:txBody>
      </p:sp>
      <p:sp>
        <p:nvSpPr>
          <p:cNvPr id="3" name="Title 2"/>
          <p:cNvSpPr>
            <a:spLocks noGrp="1"/>
          </p:cNvSpPr>
          <p:nvPr>
            <p:ph type="title"/>
          </p:nvPr>
        </p:nvSpPr>
        <p:spPr/>
        <p:txBody>
          <a:bodyPr>
            <a:normAutofit/>
          </a:bodyPr>
          <a:lstStyle/>
          <a:p>
            <a:pPr algn="l"/>
            <a:r>
              <a:rPr lang="en-US" dirty="0" smtClean="0">
                <a:latin typeface="Chalkduster"/>
                <a:cs typeface="Chalkduster"/>
              </a:rPr>
              <a:t>Strategy- Written</a:t>
            </a:r>
            <a:endParaRPr lang="en-US" dirty="0">
              <a:latin typeface="Chalkduster"/>
              <a:cs typeface="Chalkduster"/>
            </a:endParaRPr>
          </a:p>
        </p:txBody>
      </p:sp>
      <p:pic>
        <p:nvPicPr>
          <p:cNvPr id="6" name="Picture 5"/>
          <p:cNvPicPr>
            <a:picLocks noChangeAspect="1"/>
          </p:cNvPicPr>
          <p:nvPr/>
        </p:nvPicPr>
        <p:blipFill>
          <a:blip r:embed="rId2"/>
          <a:stretch>
            <a:fillRect/>
          </a:stretch>
        </p:blipFill>
        <p:spPr>
          <a:xfrm>
            <a:off x="457199" y="5016421"/>
            <a:ext cx="1435101" cy="1706112"/>
          </a:xfrm>
          <a:prstGeom prst="rect">
            <a:avLst/>
          </a:prstGeom>
        </p:spPr>
      </p:pic>
    </p:spTree>
    <p:extLst>
      <p:ext uri="{BB962C8B-B14F-4D97-AF65-F5344CB8AC3E}">
        <p14:creationId xmlns:p14="http://schemas.microsoft.com/office/powerpoint/2010/main" val="17781658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smtClean="0">
                <a:latin typeface="Chalkduster"/>
                <a:cs typeface="Chalkduster"/>
              </a:rPr>
              <a:t>Strategy- Written</a:t>
            </a:r>
            <a:endParaRPr lang="en-US" dirty="0">
              <a:latin typeface="Chalkduster"/>
              <a:cs typeface="Chalkduster"/>
            </a:endParaRPr>
          </a:p>
        </p:txBody>
      </p:sp>
      <p:sp>
        <p:nvSpPr>
          <p:cNvPr id="5" name="Content Placeholder 4"/>
          <p:cNvSpPr>
            <a:spLocks noGrp="1"/>
          </p:cNvSpPr>
          <p:nvPr>
            <p:ph idx="1"/>
          </p:nvPr>
        </p:nvSpPr>
        <p:spPr>
          <a:xfrm>
            <a:off x="872067" y="2675466"/>
            <a:ext cx="7408333" cy="4182533"/>
          </a:xfrm>
        </p:spPr>
        <p:txBody>
          <a:bodyPr>
            <a:noAutofit/>
          </a:bodyPr>
          <a:lstStyle/>
          <a:p>
            <a:pPr marL="0" indent="0">
              <a:buNone/>
            </a:pPr>
            <a:r>
              <a:rPr lang="en-US" sz="4800" dirty="0" smtClean="0">
                <a:solidFill>
                  <a:srgbClr val="FF0000"/>
                </a:solidFill>
                <a:latin typeface="Chalkduster"/>
                <a:cs typeface="Chalkduster"/>
              </a:rPr>
              <a:t>I will use division and multiplication</a:t>
            </a:r>
          </a:p>
          <a:p>
            <a:pPr marL="0" indent="0">
              <a:buNone/>
            </a:pPr>
            <a:r>
              <a:rPr lang="en-US" sz="4800" dirty="0" smtClean="0">
                <a:solidFill>
                  <a:srgbClr val="FF0000"/>
                </a:solidFill>
                <a:latin typeface="Chalkduster"/>
                <a:cs typeface="Chalkduster"/>
              </a:rPr>
              <a:t>   </a:t>
            </a:r>
            <a:r>
              <a:rPr lang="en-US" sz="6600" dirty="0" smtClean="0">
                <a:solidFill>
                  <a:srgbClr val="FF0000"/>
                </a:solidFill>
                <a:latin typeface="Chalkduster"/>
                <a:cs typeface="Chalkduster"/>
              </a:rPr>
              <a:t> ÷      </a:t>
            </a:r>
            <a:r>
              <a:rPr lang="en-US" sz="6600" dirty="0" smtClean="0">
                <a:solidFill>
                  <a:srgbClr val="FF0000"/>
                </a:solidFill>
                <a:latin typeface="ＭＳ ゴシック"/>
                <a:ea typeface="ＭＳ ゴシック"/>
                <a:cs typeface="ＭＳ ゴシック"/>
              </a:rPr>
              <a:t>×</a:t>
            </a:r>
            <a:endParaRPr lang="en-US" sz="6600" dirty="0">
              <a:solidFill>
                <a:srgbClr val="FF0000"/>
              </a:solidFill>
              <a:latin typeface="Chalkduster"/>
              <a:cs typeface="Chalkduster"/>
            </a:endParaRPr>
          </a:p>
        </p:txBody>
      </p:sp>
      <p:pic>
        <p:nvPicPr>
          <p:cNvPr id="6" name="Picture 5"/>
          <p:cNvPicPr>
            <a:picLocks noChangeAspect="1"/>
          </p:cNvPicPr>
          <p:nvPr/>
        </p:nvPicPr>
        <p:blipFill>
          <a:blip r:embed="rId2"/>
          <a:stretch>
            <a:fillRect/>
          </a:stretch>
        </p:blipFill>
        <p:spPr>
          <a:xfrm>
            <a:off x="7556500" y="3105385"/>
            <a:ext cx="1447800" cy="2127015"/>
          </a:xfrm>
          <a:prstGeom prst="rect">
            <a:avLst/>
          </a:prstGeom>
        </p:spPr>
      </p:pic>
    </p:spTree>
    <p:extLst>
      <p:ext uri="{BB962C8B-B14F-4D97-AF65-F5344CB8AC3E}">
        <p14:creationId xmlns:p14="http://schemas.microsoft.com/office/powerpoint/2010/main" val="41034477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4400" dirty="0">
                <a:solidFill>
                  <a:schemeClr val="bg2">
                    <a:lumMod val="50000"/>
                  </a:schemeClr>
                </a:solidFill>
                <a:latin typeface="Chalkduster"/>
                <a:cs typeface="Chalkduster"/>
              </a:rPr>
              <a:t>Step 1  48 ÷ 4=</a:t>
            </a:r>
          </a:p>
          <a:p>
            <a:pPr marL="0" indent="0">
              <a:buNone/>
            </a:pPr>
            <a:r>
              <a:rPr lang="en-US" sz="4400" dirty="0">
                <a:solidFill>
                  <a:schemeClr val="bg2">
                    <a:lumMod val="50000"/>
                  </a:schemeClr>
                </a:solidFill>
                <a:latin typeface="Chalkduster"/>
                <a:cs typeface="Chalkduster"/>
              </a:rPr>
              <a:t>Step 2  4 x </a:t>
            </a:r>
            <a:r>
              <a:rPr lang="en-US" sz="4400" dirty="0">
                <a:solidFill>
                  <a:schemeClr val="bg2">
                    <a:lumMod val="50000"/>
                  </a:schemeClr>
                </a:solidFill>
                <a:latin typeface="Chalkduster"/>
                <a:ea typeface="ＭＳ ゴシック"/>
                <a:cs typeface="Chalkduster"/>
              </a:rPr>
              <a:t>☐ = 48</a:t>
            </a:r>
          </a:p>
          <a:p>
            <a:pPr marL="0" indent="0">
              <a:buNone/>
            </a:pPr>
            <a:r>
              <a:rPr lang="en-US" sz="4400" dirty="0">
                <a:solidFill>
                  <a:schemeClr val="bg2">
                    <a:lumMod val="50000"/>
                  </a:schemeClr>
                </a:solidFill>
                <a:latin typeface="Chalkduster"/>
                <a:ea typeface="ＭＳ ゴシック"/>
                <a:cs typeface="Chalkduster"/>
              </a:rPr>
              <a:t>         4 x 12 = 48</a:t>
            </a:r>
          </a:p>
          <a:p>
            <a:pPr marL="0" indent="0">
              <a:buNone/>
            </a:pPr>
            <a:r>
              <a:rPr lang="en-US" sz="4400" dirty="0">
                <a:solidFill>
                  <a:srgbClr val="008000"/>
                </a:solidFill>
                <a:latin typeface="Chalkduster"/>
                <a:ea typeface="ＭＳ ゴシック"/>
                <a:cs typeface="Chalkduster"/>
              </a:rPr>
              <a:t>       </a:t>
            </a:r>
            <a:r>
              <a:rPr lang="en-US" sz="4400" u="sng" dirty="0">
                <a:solidFill>
                  <a:srgbClr val="FF0000"/>
                </a:solidFill>
                <a:latin typeface="Chalkduster"/>
                <a:ea typeface="ＭＳ ゴシック"/>
                <a:cs typeface="Chalkduster"/>
              </a:rPr>
              <a:t>  ¼ of 48 = 12</a:t>
            </a:r>
            <a:endParaRPr lang="en-US" sz="4400" u="sng" dirty="0">
              <a:solidFill>
                <a:srgbClr val="FF0000"/>
              </a:solidFill>
              <a:latin typeface="Chalkduster"/>
              <a:cs typeface="Chalkduster"/>
            </a:endParaRPr>
          </a:p>
          <a:p>
            <a:endParaRPr lang="en-US" sz="4400" dirty="0"/>
          </a:p>
        </p:txBody>
      </p:sp>
      <p:sp>
        <p:nvSpPr>
          <p:cNvPr id="3" name="Title 2"/>
          <p:cNvSpPr>
            <a:spLocks noGrp="1"/>
          </p:cNvSpPr>
          <p:nvPr>
            <p:ph type="title"/>
          </p:nvPr>
        </p:nvSpPr>
        <p:spPr/>
        <p:txBody>
          <a:bodyPr>
            <a:normAutofit/>
          </a:bodyPr>
          <a:lstStyle/>
          <a:p>
            <a:r>
              <a:rPr lang="en-US" dirty="0" smtClean="0">
                <a:latin typeface="Chalkduster"/>
                <a:cs typeface="Chalkduster"/>
              </a:rPr>
              <a:t>Strategy- Written</a:t>
            </a:r>
            <a:endParaRPr lang="en-US" dirty="0"/>
          </a:p>
        </p:txBody>
      </p:sp>
      <p:pic>
        <p:nvPicPr>
          <p:cNvPr id="4" name="Picture 3"/>
          <p:cNvPicPr>
            <a:picLocks noChangeAspect="1"/>
          </p:cNvPicPr>
          <p:nvPr/>
        </p:nvPicPr>
        <p:blipFill>
          <a:blip r:embed="rId2"/>
          <a:stretch>
            <a:fillRect/>
          </a:stretch>
        </p:blipFill>
        <p:spPr>
          <a:xfrm>
            <a:off x="872067" y="4640263"/>
            <a:ext cx="1333500" cy="1485900"/>
          </a:xfrm>
          <a:prstGeom prst="rect">
            <a:avLst/>
          </a:prstGeom>
        </p:spPr>
      </p:pic>
    </p:spTree>
    <p:extLst>
      <p:ext uri="{BB962C8B-B14F-4D97-AF65-F5344CB8AC3E}">
        <p14:creationId xmlns:p14="http://schemas.microsoft.com/office/powerpoint/2010/main" val="37368545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4000" dirty="0" smtClean="0">
                <a:solidFill>
                  <a:schemeClr val="bg2">
                    <a:lumMod val="75000"/>
                  </a:schemeClr>
                </a:solidFill>
                <a:latin typeface="Chalkduster"/>
                <a:cs typeface="Chalkduster"/>
              </a:rPr>
              <a:t>Step 3</a:t>
            </a:r>
          </a:p>
          <a:p>
            <a:pPr marL="0" indent="0">
              <a:buNone/>
            </a:pPr>
            <a:r>
              <a:rPr lang="en-US" sz="4000" dirty="0" smtClean="0">
                <a:solidFill>
                  <a:schemeClr val="bg2">
                    <a:lumMod val="75000"/>
                  </a:schemeClr>
                </a:solidFill>
                <a:latin typeface="Chalkduster"/>
                <a:cs typeface="Chalkduster"/>
              </a:rPr>
              <a:t>          ¼ of 48 = 12 </a:t>
            </a:r>
          </a:p>
          <a:p>
            <a:pPr marL="0" indent="0">
              <a:buNone/>
            </a:pPr>
            <a:r>
              <a:rPr lang="en-US" sz="4000" dirty="0" smtClean="0">
                <a:solidFill>
                  <a:schemeClr val="bg2">
                    <a:lumMod val="75000"/>
                  </a:schemeClr>
                </a:solidFill>
                <a:latin typeface="Chalkduster"/>
                <a:cs typeface="Chalkduster"/>
              </a:rPr>
              <a:t>          ¾ of 48 = 12 x3</a:t>
            </a:r>
          </a:p>
          <a:p>
            <a:pPr marL="0" indent="0" algn="ctr">
              <a:buNone/>
            </a:pPr>
            <a:r>
              <a:rPr lang="en-US" sz="4000" u="sng" dirty="0" smtClean="0">
                <a:solidFill>
                  <a:srgbClr val="FF0000"/>
                </a:solidFill>
                <a:latin typeface="Chalkduster"/>
                <a:cs typeface="Chalkduster"/>
              </a:rPr>
              <a:t>¾ of 48 = 36</a:t>
            </a:r>
            <a:endParaRPr lang="en-US" sz="4000" u="sng" dirty="0">
              <a:solidFill>
                <a:srgbClr val="FF0000"/>
              </a:solidFill>
              <a:latin typeface="Chalkduster"/>
              <a:cs typeface="Chalkduster"/>
            </a:endParaRPr>
          </a:p>
        </p:txBody>
      </p:sp>
      <p:sp>
        <p:nvSpPr>
          <p:cNvPr id="3" name="Title 2"/>
          <p:cNvSpPr>
            <a:spLocks noGrp="1"/>
          </p:cNvSpPr>
          <p:nvPr>
            <p:ph type="title"/>
          </p:nvPr>
        </p:nvSpPr>
        <p:spPr/>
        <p:txBody>
          <a:bodyPr/>
          <a:lstStyle/>
          <a:p>
            <a:r>
              <a:rPr lang="en-US" dirty="0">
                <a:latin typeface="Chalkduster"/>
                <a:cs typeface="Chalkduster"/>
              </a:rPr>
              <a:t>Strategy- Written</a:t>
            </a:r>
            <a:endParaRPr lang="en-US" dirty="0"/>
          </a:p>
        </p:txBody>
      </p:sp>
      <p:pic>
        <p:nvPicPr>
          <p:cNvPr id="4" name="Picture 3"/>
          <p:cNvPicPr>
            <a:picLocks noChangeAspect="1"/>
          </p:cNvPicPr>
          <p:nvPr/>
        </p:nvPicPr>
        <p:blipFill>
          <a:blip r:embed="rId2"/>
          <a:stretch>
            <a:fillRect/>
          </a:stretch>
        </p:blipFill>
        <p:spPr>
          <a:xfrm>
            <a:off x="7810500" y="5174250"/>
            <a:ext cx="1333500" cy="1485900"/>
          </a:xfrm>
          <a:prstGeom prst="rect">
            <a:avLst/>
          </a:prstGeom>
        </p:spPr>
      </p:pic>
    </p:spTree>
    <p:extLst>
      <p:ext uri="{BB962C8B-B14F-4D97-AF65-F5344CB8AC3E}">
        <p14:creationId xmlns:p14="http://schemas.microsoft.com/office/powerpoint/2010/main" val="20690546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50" dirty="0"/>
              <a:t>Fractions of whole items</a:t>
            </a:r>
          </a:p>
        </p:txBody>
      </p:sp>
      <p:sp>
        <p:nvSpPr>
          <p:cNvPr id="3" name="Content Placeholder 2"/>
          <p:cNvSpPr>
            <a:spLocks noGrp="1"/>
          </p:cNvSpPr>
          <p:nvPr>
            <p:ph idx="1"/>
          </p:nvPr>
        </p:nvSpPr>
        <p:spPr/>
        <p:txBody>
          <a:bodyPr>
            <a:noAutofit/>
          </a:bodyPr>
          <a:lstStyle/>
          <a:p>
            <a:pPr>
              <a:lnSpc>
                <a:spcPct val="200000"/>
              </a:lnSpc>
            </a:pPr>
            <a:r>
              <a:rPr lang="en-GB" sz="1950" dirty="0"/>
              <a:t>Be able to demonstrate an understanding of how a single item can be shared equally</a:t>
            </a:r>
          </a:p>
          <a:p>
            <a:pPr>
              <a:lnSpc>
                <a:spcPct val="200000"/>
              </a:lnSpc>
            </a:pPr>
            <a:r>
              <a:rPr lang="en-GB" sz="1950" dirty="0"/>
              <a:t>Use the vocabulary associated with fractions</a:t>
            </a:r>
          </a:p>
          <a:p>
            <a:pPr>
              <a:lnSpc>
                <a:spcPct val="200000"/>
              </a:lnSpc>
            </a:pPr>
            <a:r>
              <a:rPr lang="en-GB" sz="1950" dirty="0"/>
              <a:t>Be able to place simple fractions on a number line</a:t>
            </a:r>
          </a:p>
        </p:txBody>
      </p:sp>
    </p:spTree>
    <p:extLst>
      <p:ext uri="{BB962C8B-B14F-4D97-AF65-F5344CB8AC3E}">
        <p14:creationId xmlns:p14="http://schemas.microsoft.com/office/powerpoint/2010/main" val="36173464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13467"/>
            <a:ext cx="7408333" cy="3793066"/>
          </a:xfrm>
        </p:spPr>
        <p:txBody>
          <a:bodyPr>
            <a:noAutofit/>
          </a:bodyPr>
          <a:lstStyle/>
          <a:p>
            <a:pPr marL="0" indent="0">
              <a:buNone/>
            </a:pPr>
            <a:endParaRPr lang="en-US" sz="3600" dirty="0" smtClean="0">
              <a:solidFill>
                <a:srgbClr val="FF0000"/>
              </a:solidFill>
              <a:latin typeface="Chalkduster"/>
              <a:cs typeface="Chalkduster"/>
            </a:endParaRPr>
          </a:p>
          <a:p>
            <a:pPr marL="0" indent="0">
              <a:buNone/>
            </a:pPr>
            <a:r>
              <a:rPr lang="en-US" sz="3600" dirty="0">
                <a:solidFill>
                  <a:srgbClr val="FF0000"/>
                </a:solidFill>
                <a:latin typeface="Chalkduster"/>
                <a:cs typeface="Chalkduster"/>
              </a:rPr>
              <a:t>2</a:t>
            </a:r>
            <a:r>
              <a:rPr lang="en-US" sz="3600" dirty="0" smtClean="0">
                <a:solidFill>
                  <a:srgbClr val="FF0000"/>
                </a:solidFill>
                <a:latin typeface="Chalkduster"/>
                <a:cs typeface="Chalkduster"/>
              </a:rPr>
              <a:t>/5 of 45=      5/6 of 72=</a:t>
            </a:r>
          </a:p>
          <a:p>
            <a:pPr marL="0" indent="0">
              <a:buNone/>
            </a:pPr>
            <a:endParaRPr lang="en-US" sz="3600" dirty="0">
              <a:solidFill>
                <a:srgbClr val="FF0000"/>
              </a:solidFill>
              <a:latin typeface="Chalkduster"/>
              <a:cs typeface="Chalkduster"/>
            </a:endParaRPr>
          </a:p>
          <a:p>
            <a:pPr marL="0" indent="0">
              <a:buNone/>
            </a:pPr>
            <a:endParaRPr lang="en-US" sz="3600" dirty="0" smtClean="0">
              <a:solidFill>
                <a:srgbClr val="FF0000"/>
              </a:solidFill>
              <a:latin typeface="Chalkduster"/>
              <a:cs typeface="Chalkduster"/>
            </a:endParaRPr>
          </a:p>
          <a:p>
            <a:pPr marL="0" indent="0">
              <a:buNone/>
            </a:pPr>
            <a:r>
              <a:rPr lang="en-US" sz="3600" dirty="0">
                <a:solidFill>
                  <a:srgbClr val="FF0000"/>
                </a:solidFill>
                <a:latin typeface="Chalkduster"/>
                <a:cs typeface="Chalkduster"/>
              </a:rPr>
              <a:t>4</a:t>
            </a:r>
            <a:r>
              <a:rPr lang="en-US" sz="3600" dirty="0" smtClean="0">
                <a:solidFill>
                  <a:srgbClr val="FF0000"/>
                </a:solidFill>
                <a:latin typeface="Chalkduster"/>
                <a:cs typeface="Chalkduster"/>
              </a:rPr>
              <a:t>/9 of 72=     </a:t>
            </a:r>
            <a:r>
              <a:rPr lang="en-US" sz="3600" dirty="0">
                <a:solidFill>
                  <a:srgbClr val="FF0000"/>
                </a:solidFill>
                <a:latin typeface="Chalkduster"/>
                <a:cs typeface="Chalkduster"/>
              </a:rPr>
              <a:t>3</a:t>
            </a:r>
            <a:r>
              <a:rPr lang="en-US" sz="3600" dirty="0" smtClean="0">
                <a:solidFill>
                  <a:srgbClr val="FF0000"/>
                </a:solidFill>
                <a:latin typeface="Chalkduster"/>
                <a:cs typeface="Chalkduster"/>
              </a:rPr>
              <a:t>/8 0f 64=</a:t>
            </a:r>
          </a:p>
          <a:p>
            <a:pPr marL="0" indent="0">
              <a:buNone/>
            </a:pPr>
            <a:endParaRPr lang="en-US" sz="3600" dirty="0">
              <a:solidFill>
                <a:srgbClr val="FF0000"/>
              </a:solidFill>
              <a:latin typeface="Chalkduster"/>
              <a:cs typeface="Chalkduster"/>
            </a:endParaRPr>
          </a:p>
          <a:p>
            <a:pPr marL="0" indent="0">
              <a:buNone/>
            </a:pPr>
            <a:r>
              <a:rPr lang="en-US" sz="2800" dirty="0" smtClean="0">
                <a:solidFill>
                  <a:srgbClr val="FF0000"/>
                </a:solidFill>
                <a:latin typeface="Chalkduster"/>
                <a:cs typeface="Chalkduster"/>
              </a:rPr>
              <a:t>              </a:t>
            </a:r>
            <a:endParaRPr lang="en-US" sz="2800" dirty="0">
              <a:solidFill>
                <a:srgbClr val="FF0000"/>
              </a:solidFill>
              <a:latin typeface="Chalkduster"/>
              <a:cs typeface="Chalkduster"/>
            </a:endParaRPr>
          </a:p>
        </p:txBody>
      </p:sp>
      <p:sp>
        <p:nvSpPr>
          <p:cNvPr id="3" name="Title 2"/>
          <p:cNvSpPr>
            <a:spLocks noGrp="1"/>
          </p:cNvSpPr>
          <p:nvPr>
            <p:ph type="title"/>
          </p:nvPr>
        </p:nvSpPr>
        <p:spPr/>
        <p:txBody>
          <a:bodyPr>
            <a:normAutofit fontScale="90000"/>
          </a:bodyPr>
          <a:lstStyle/>
          <a:p>
            <a:r>
              <a:rPr lang="en-US" dirty="0">
                <a:latin typeface="Chalkduster"/>
                <a:cs typeface="Chalkduster"/>
              </a:rPr>
              <a:t>LI to find unit fractions of amounts</a:t>
            </a:r>
            <a:endParaRPr lang="en-US" dirty="0"/>
          </a:p>
        </p:txBody>
      </p:sp>
    </p:spTree>
    <p:extLst>
      <p:ext uri="{BB962C8B-B14F-4D97-AF65-F5344CB8AC3E}">
        <p14:creationId xmlns:p14="http://schemas.microsoft.com/office/powerpoint/2010/main" val="26096399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Fraction Posters</a:t>
            </a:r>
          </a:p>
        </p:txBody>
      </p:sp>
      <p:pic>
        <p:nvPicPr>
          <p:cNvPr id="4" name="Content Placeholder 3"/>
          <p:cNvPicPr>
            <a:picLocks noGrp="1" noChangeAspect="1"/>
          </p:cNvPicPr>
          <p:nvPr>
            <p:ph idx="1"/>
          </p:nvPr>
        </p:nvPicPr>
        <p:blipFill rotWithShape="1">
          <a:blip r:embed="rId3"/>
          <a:srcRect l="4379" r="5423" b="2538"/>
          <a:stretch/>
        </p:blipFill>
        <p:spPr>
          <a:xfrm>
            <a:off x="6578221" y="2998977"/>
            <a:ext cx="2108579" cy="3036039"/>
          </a:xfrm>
          <a:prstGeom prst="rect">
            <a:avLst/>
          </a:prstGeom>
        </p:spPr>
      </p:pic>
      <p:pic>
        <p:nvPicPr>
          <p:cNvPr id="6" name="Picture 5"/>
          <p:cNvPicPr>
            <a:picLocks noChangeAspect="1"/>
          </p:cNvPicPr>
          <p:nvPr/>
        </p:nvPicPr>
        <p:blipFill>
          <a:blip r:embed="rId4"/>
          <a:stretch>
            <a:fillRect/>
          </a:stretch>
        </p:blipFill>
        <p:spPr>
          <a:xfrm>
            <a:off x="457200" y="1779823"/>
            <a:ext cx="2795992" cy="2096994"/>
          </a:xfrm>
          <a:prstGeom prst="rect">
            <a:avLst/>
          </a:prstGeom>
        </p:spPr>
      </p:pic>
      <p:pic>
        <p:nvPicPr>
          <p:cNvPr id="7" name="Picture 6"/>
          <p:cNvPicPr>
            <a:picLocks noChangeAspect="1"/>
          </p:cNvPicPr>
          <p:nvPr/>
        </p:nvPicPr>
        <p:blipFill rotWithShape="1">
          <a:blip r:embed="rId5"/>
          <a:srcRect l="3756" t="6045" r="1803" b="2911"/>
          <a:stretch/>
        </p:blipFill>
        <p:spPr>
          <a:xfrm>
            <a:off x="457199" y="4182025"/>
            <a:ext cx="2804353" cy="2041354"/>
          </a:xfrm>
          <a:prstGeom prst="rect">
            <a:avLst/>
          </a:prstGeom>
        </p:spPr>
      </p:pic>
      <p:pic>
        <p:nvPicPr>
          <p:cNvPr id="8" name="Picture 7"/>
          <p:cNvPicPr>
            <a:picLocks noChangeAspect="1"/>
          </p:cNvPicPr>
          <p:nvPr/>
        </p:nvPicPr>
        <p:blipFill rotWithShape="1">
          <a:blip r:embed="rId6"/>
          <a:srcRect t="6642" r="3806" b="5596"/>
          <a:stretch/>
        </p:blipFill>
        <p:spPr>
          <a:xfrm>
            <a:off x="3387659" y="3465708"/>
            <a:ext cx="3072815" cy="2102578"/>
          </a:xfrm>
          <a:prstGeom prst="rect">
            <a:avLst/>
          </a:prstGeom>
        </p:spPr>
      </p:pic>
    </p:spTree>
    <p:extLst>
      <p:ext uri="{BB962C8B-B14F-4D97-AF65-F5344CB8AC3E}">
        <p14:creationId xmlns:p14="http://schemas.microsoft.com/office/powerpoint/2010/main" val="37269561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dirty="0"/>
              <a:t>Number Lines</a:t>
            </a:r>
          </a:p>
        </p:txBody>
      </p:sp>
      <p:pic>
        <p:nvPicPr>
          <p:cNvPr id="4" name="Content Placeholder 3"/>
          <p:cNvPicPr>
            <a:picLocks noGrp="1" noChangeAspect="1"/>
          </p:cNvPicPr>
          <p:nvPr>
            <p:ph idx="1"/>
          </p:nvPr>
        </p:nvPicPr>
        <p:blipFill>
          <a:blip r:embed="rId3"/>
          <a:stretch>
            <a:fillRect/>
          </a:stretch>
        </p:blipFill>
        <p:spPr>
          <a:xfrm>
            <a:off x="1774208" y="2615041"/>
            <a:ext cx="6097138" cy="3752894"/>
          </a:xfrm>
          <a:prstGeom prst="rect">
            <a:avLst/>
          </a:prstGeom>
        </p:spPr>
      </p:pic>
    </p:spTree>
    <p:extLst>
      <p:ext uri="{BB962C8B-B14F-4D97-AF65-F5344CB8AC3E}">
        <p14:creationId xmlns:p14="http://schemas.microsoft.com/office/powerpoint/2010/main" val="33919541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500" dirty="0"/>
              <a:t>Notation </a:t>
            </a:r>
          </a:p>
        </p:txBody>
      </p:sp>
      <p:sp>
        <p:nvSpPr>
          <p:cNvPr id="5" name="TextBox 4"/>
          <p:cNvSpPr txBox="1"/>
          <p:nvPr/>
        </p:nvSpPr>
        <p:spPr>
          <a:xfrm>
            <a:off x="4572000" y="2082265"/>
            <a:ext cx="3500556" cy="4455066"/>
          </a:xfrm>
          <a:prstGeom prst="rect">
            <a:avLst/>
          </a:prstGeom>
          <a:noFill/>
        </p:spPr>
        <p:txBody>
          <a:bodyPr wrap="square" rtlCol="0">
            <a:spAutoFit/>
          </a:bodyPr>
          <a:lstStyle/>
          <a:p>
            <a:r>
              <a:rPr lang="en-GB" sz="4050" dirty="0"/>
              <a:t>Numerator</a:t>
            </a:r>
          </a:p>
          <a:p>
            <a:r>
              <a:rPr lang="en-GB" sz="1350" dirty="0"/>
              <a:t>How many pieces we have.</a:t>
            </a:r>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r>
              <a:rPr lang="en-GB" sz="4050" dirty="0"/>
              <a:t>Denominator</a:t>
            </a:r>
          </a:p>
          <a:p>
            <a:r>
              <a:rPr lang="en-GB" dirty="0"/>
              <a:t>(The </a:t>
            </a:r>
            <a:r>
              <a:rPr lang="en-GB" dirty="0">
                <a:solidFill>
                  <a:srgbClr val="FF0000"/>
                </a:solidFill>
              </a:rPr>
              <a:t>d</a:t>
            </a:r>
            <a:r>
              <a:rPr lang="en-GB" dirty="0"/>
              <a:t>enominator is </a:t>
            </a:r>
            <a:r>
              <a:rPr lang="en-GB" dirty="0">
                <a:solidFill>
                  <a:srgbClr val="FF0000"/>
                </a:solidFill>
              </a:rPr>
              <a:t>d</a:t>
            </a:r>
            <a:r>
              <a:rPr lang="en-GB" dirty="0"/>
              <a:t>ownstairs)</a:t>
            </a:r>
          </a:p>
          <a:p>
            <a:endParaRPr lang="en-GB" dirty="0"/>
          </a:p>
          <a:p>
            <a:r>
              <a:rPr lang="en-GB" sz="1350" dirty="0"/>
              <a:t>How many pieces the item is split into.</a:t>
            </a:r>
          </a:p>
          <a:p>
            <a:endParaRPr lang="en-GB" dirty="0"/>
          </a:p>
          <a:p>
            <a:endParaRPr lang="en-GB" sz="1350" dirty="0"/>
          </a:p>
        </p:txBody>
      </p:sp>
      <p:pic>
        <p:nvPicPr>
          <p:cNvPr id="6" name="Picture 5"/>
          <p:cNvPicPr>
            <a:picLocks noChangeAspect="1"/>
          </p:cNvPicPr>
          <p:nvPr/>
        </p:nvPicPr>
        <p:blipFill>
          <a:blip r:embed="rId3"/>
          <a:stretch>
            <a:fillRect/>
          </a:stretch>
        </p:blipFill>
        <p:spPr>
          <a:xfrm>
            <a:off x="279127" y="1591056"/>
            <a:ext cx="3822700" cy="4483100"/>
          </a:xfrm>
          <a:prstGeom prst="rect">
            <a:avLst/>
          </a:prstGeom>
        </p:spPr>
      </p:pic>
    </p:spTree>
    <p:extLst>
      <p:ext uri="{BB962C8B-B14F-4D97-AF65-F5344CB8AC3E}">
        <p14:creationId xmlns:p14="http://schemas.microsoft.com/office/powerpoint/2010/main" val="25525845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50" dirty="0"/>
              <a:t>Problem</a:t>
            </a:r>
          </a:p>
        </p:txBody>
      </p:sp>
      <p:pic>
        <p:nvPicPr>
          <p:cNvPr id="5" name="Content Placeholder 4"/>
          <p:cNvPicPr>
            <a:picLocks noGrp="1" noChangeAspect="1"/>
          </p:cNvPicPr>
          <p:nvPr>
            <p:ph idx="1"/>
          </p:nvPr>
        </p:nvPicPr>
        <p:blipFill rotWithShape="1">
          <a:blip r:embed="rId3"/>
          <a:srcRect l="21324" t="22158" r="12214" b="26075"/>
          <a:stretch/>
        </p:blipFill>
        <p:spPr>
          <a:xfrm>
            <a:off x="1289713" y="3579982"/>
            <a:ext cx="7236123" cy="3168801"/>
          </a:xfrm>
          <a:prstGeom prst="rect">
            <a:avLst/>
          </a:prstGeom>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60310" y="2470260"/>
            <a:ext cx="1823380" cy="9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2647665" y="1667523"/>
                <a:ext cx="4954138" cy="831831"/>
              </a:xfrm>
              <a:prstGeom prst="rect">
                <a:avLst/>
              </a:prstGeom>
              <a:noFill/>
            </p:spPr>
            <p:txBody>
              <a:bodyPr wrap="square" rtlCol="0">
                <a:spAutoFit/>
              </a:bodyPr>
              <a:lstStyle/>
              <a:p>
                <a:r>
                  <a:rPr lang="en-GB" sz="2400" b="1" dirty="0">
                    <a:solidFill>
                      <a:srgbClr val="0070C0"/>
                    </a:solidFill>
                  </a:rPr>
                  <a:t>Colour in </a:t>
                </a:r>
                <a14:m>
                  <m:oMath xmlns:m="http://schemas.openxmlformats.org/officeDocument/2006/math" xmlns="">
                    <m:f>
                      <m:fPr>
                        <m:ctrlPr>
                          <a:rPr lang="en-GB" sz="2400" b="1" i="1">
                            <a:solidFill>
                              <a:srgbClr val="0070C0"/>
                            </a:solidFill>
                            <a:latin typeface="Cambria Math" panose="02040503050406030204" pitchFamily="18" charset="0"/>
                          </a:rPr>
                        </m:ctrlPr>
                      </m:fPr>
                      <m:num>
                        <m:r>
                          <a:rPr lang="en-GB" sz="2400" b="1" i="1">
                            <a:solidFill>
                              <a:srgbClr val="0070C0"/>
                            </a:solidFill>
                            <a:latin typeface="Cambria Math" panose="02040503050406030204" pitchFamily="18" charset="0"/>
                          </a:rPr>
                          <m:t>𝟏</m:t>
                        </m:r>
                      </m:num>
                      <m:den>
                        <m:r>
                          <a:rPr lang="en-GB" sz="2400" b="1" i="1">
                            <a:solidFill>
                              <a:srgbClr val="0070C0"/>
                            </a:solidFill>
                            <a:latin typeface="Cambria Math" panose="02040503050406030204" pitchFamily="18" charset="0"/>
                          </a:rPr>
                          <m:t>𝟒</m:t>
                        </m:r>
                      </m:den>
                    </m:f>
                    <m:r>
                      <a:rPr lang="en-GB" sz="2400" b="1" i="1">
                        <a:solidFill>
                          <a:srgbClr val="0070C0"/>
                        </a:solidFill>
                        <a:latin typeface="Cambria Math" panose="02040503050406030204" pitchFamily="18" charset="0"/>
                      </a:rPr>
                      <m:t> </m:t>
                    </m:r>
                  </m:oMath>
                </a14:m>
                <a:r>
                  <a:rPr lang="en-GB" sz="2400" b="1" dirty="0">
                    <a:solidFill>
                      <a:srgbClr val="0070C0"/>
                    </a:solidFill>
                  </a:rPr>
                  <a:t> of this rectangle. </a:t>
                </a:r>
              </a:p>
              <a:p>
                <a:endParaRPr lang="en-GB" sz="1350" dirty="0"/>
              </a:p>
            </p:txBody>
          </p:sp>
        </mc:Choice>
        <mc:Fallback xmlns="">
          <p:sp>
            <p:nvSpPr>
              <p:cNvPr id="8" name="TextBox 7"/>
              <p:cNvSpPr txBox="1">
                <a:spLocks noRot="1" noChangeAspect="1" noMove="1" noResize="1" noEditPoints="1" noAdjustHandles="1" noChangeArrowheads="1" noChangeShapeType="1" noTextEdit="1"/>
              </p:cNvSpPr>
              <p:nvPr/>
            </p:nvSpPr>
            <p:spPr>
              <a:xfrm>
                <a:off x="2647665" y="1667523"/>
                <a:ext cx="4954138" cy="831831"/>
              </a:xfrm>
              <a:prstGeom prst="rect">
                <a:avLst/>
              </a:prstGeom>
              <a:blipFill rotWithShape="0">
                <a:blip r:embed="rId5"/>
                <a:stretch>
                  <a:fillRect l="-1845"/>
                </a:stretch>
              </a:blipFill>
            </p:spPr>
            <p:txBody>
              <a:bodyPr/>
              <a:lstStyle/>
              <a:p>
                <a:r>
                  <a:rPr lang="en-GB">
                    <a:noFill/>
                  </a:rPr>
                  <a:t> </a:t>
                </a:r>
              </a:p>
            </p:txBody>
          </p:sp>
        </mc:Fallback>
      </mc:AlternateContent>
    </p:spTree>
    <p:extLst>
      <p:ext uri="{BB962C8B-B14F-4D97-AF65-F5344CB8AC3E}">
        <p14:creationId xmlns:p14="http://schemas.microsoft.com/office/powerpoint/2010/main" val="1650723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50" dirty="0"/>
              <a:t>Fractions of amounts </a:t>
            </a:r>
          </a:p>
        </p:txBody>
      </p:sp>
      <p:sp>
        <p:nvSpPr>
          <p:cNvPr id="3" name="Content Placeholder 2"/>
          <p:cNvSpPr>
            <a:spLocks noGrp="1"/>
          </p:cNvSpPr>
          <p:nvPr>
            <p:ph idx="1"/>
          </p:nvPr>
        </p:nvSpPr>
        <p:spPr>
          <a:xfrm>
            <a:off x="872067" y="3180434"/>
            <a:ext cx="7408333" cy="2510682"/>
          </a:xfrm>
        </p:spPr>
        <p:txBody>
          <a:bodyPr>
            <a:normAutofit/>
          </a:bodyPr>
          <a:lstStyle/>
          <a:p>
            <a:r>
              <a:rPr lang="en-GB" dirty="0"/>
              <a:t>Through exploring how groups of items can be shared equally, I can find a fraction of an amount by applying my knowledge of division.</a:t>
            </a:r>
          </a:p>
        </p:txBody>
      </p:sp>
    </p:spTree>
    <p:extLst>
      <p:ext uri="{BB962C8B-B14F-4D97-AF65-F5344CB8AC3E}">
        <p14:creationId xmlns:p14="http://schemas.microsoft.com/office/powerpoint/2010/main" val="26105706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50" dirty="0"/>
              <a:t>Colour in ¼ of the circles</a:t>
            </a:r>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7487" y="2802481"/>
            <a:ext cx="3441843" cy="273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3577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Strategies</a:t>
            </a:r>
          </a:p>
        </p:txBody>
      </p:sp>
      <p:sp>
        <p:nvSpPr>
          <p:cNvPr id="15" name="Rectangle 3"/>
          <p:cNvSpPr txBox="1">
            <a:spLocks noChangeArrowheads="1"/>
          </p:cNvSpPr>
          <p:nvPr/>
        </p:nvSpPr>
        <p:spPr bwMode="auto">
          <a:xfrm>
            <a:off x="259307" y="1943463"/>
            <a:ext cx="8754382" cy="441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57175" indent="-257175" defTabSz="685800" eaLnBrk="1" hangingPunct="1">
              <a:buNone/>
              <a:defRPr/>
            </a:pPr>
            <a:r>
              <a:rPr lang="en-GB" altLang="en-US" sz="1500" kern="0" dirty="0">
                <a:solidFill>
                  <a:srgbClr val="000099"/>
                </a:solidFill>
                <a:latin typeface="Calibri" panose="020F0502020204030204" pitchFamily="34" charset="0"/>
                <a:cs typeface="Arial"/>
              </a:rPr>
              <a:t>     </a:t>
            </a:r>
            <a:r>
              <a:rPr lang="en-GB" altLang="en-US" sz="2400" kern="0" dirty="0">
                <a:solidFill>
                  <a:srgbClr val="000099"/>
                </a:solidFill>
                <a:latin typeface="Calibri" panose="020F0502020204030204" pitchFamily="34" charset="0"/>
                <a:cs typeface="Arial"/>
              </a:rPr>
              <a:t>Consider though not only shading 1 out of every 4 circles, such as</a:t>
            </a:r>
            <a:r>
              <a:rPr lang="en-GB" altLang="en-US" sz="1500" kern="0" dirty="0">
                <a:solidFill>
                  <a:srgbClr val="000099"/>
                </a:solidFill>
                <a:latin typeface="Calibri" panose="020F0502020204030204" pitchFamily="34" charset="0"/>
                <a:cs typeface="Arial"/>
              </a:rPr>
              <a:t>:</a:t>
            </a:r>
          </a:p>
          <a:p>
            <a:pPr marL="257175" indent="-257175" defTabSz="685800" eaLnBrk="1" hangingPunct="1">
              <a:buNone/>
              <a:defRPr/>
            </a:pPr>
            <a:endParaRPr lang="en-GB" altLang="en-US" sz="1500" kern="0" dirty="0">
              <a:solidFill>
                <a:srgbClr val="000099"/>
              </a:solidFill>
              <a:latin typeface="Calibri" panose="020F0502020204030204" pitchFamily="34" charset="0"/>
              <a:cs typeface="Arial"/>
            </a:endParaRPr>
          </a:p>
          <a:p>
            <a:pPr marL="257175" indent="-257175" defTabSz="685800" eaLnBrk="1" hangingPunct="1">
              <a:buNone/>
              <a:defRPr/>
            </a:pPr>
            <a:endParaRPr lang="en-GB" altLang="en-US" sz="2400" kern="0" dirty="0">
              <a:solidFill>
                <a:srgbClr val="000000"/>
              </a:solidFill>
              <a:latin typeface="Arial"/>
              <a:cs typeface="Arial"/>
            </a:endParaRPr>
          </a:p>
        </p:txBody>
      </p:sp>
      <p:pic>
        <p:nvPicPr>
          <p:cNvPr id="1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92008" y="2393521"/>
            <a:ext cx="6923430" cy="148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a:grpSpLocks/>
          </p:cNvGrpSpPr>
          <p:nvPr/>
        </p:nvGrpSpPr>
        <p:grpSpPr bwMode="auto">
          <a:xfrm>
            <a:off x="2060542" y="4079567"/>
            <a:ext cx="5595852" cy="819979"/>
            <a:chOff x="1908175" y="3644900"/>
            <a:chExt cx="6450013" cy="913527"/>
          </a:xfrm>
        </p:grpSpPr>
        <p:sp>
          <p:nvSpPr>
            <p:cNvPr id="19" name="Text Box 6"/>
            <p:cNvSpPr txBox="1">
              <a:spLocks noChangeArrowheads="1"/>
            </p:cNvSpPr>
            <p:nvPr/>
          </p:nvSpPr>
          <p:spPr bwMode="auto">
            <a:xfrm>
              <a:off x="1908175" y="3860800"/>
              <a:ext cx="2808288"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GB" altLang="en-US" sz="1400" dirty="0">
                  <a:solidFill>
                    <a:srgbClr val="000099"/>
                  </a:solidFill>
                  <a:latin typeface="Calibri" panose="020F0502020204030204" pitchFamily="34" charset="0"/>
                </a:rPr>
                <a:t>Splitting into convenient </a:t>
              </a:r>
            </a:p>
            <a:p>
              <a:pPr fontAlgn="base">
                <a:spcBef>
                  <a:spcPct val="0"/>
                </a:spcBef>
                <a:spcAft>
                  <a:spcPct val="0"/>
                </a:spcAft>
                <a:buFontTx/>
                <a:buNone/>
              </a:pPr>
              <a:r>
                <a:rPr lang="en-GB" altLang="en-US" sz="1400" dirty="0">
                  <a:solidFill>
                    <a:srgbClr val="000099"/>
                  </a:solidFill>
                  <a:latin typeface="Calibri" panose="020F0502020204030204" pitchFamily="34" charset="0"/>
                </a:rPr>
                <a:t>         groups of 4 </a:t>
              </a:r>
            </a:p>
          </p:txBody>
        </p:sp>
        <p:sp>
          <p:nvSpPr>
            <p:cNvPr id="20" name="Text Box 7"/>
            <p:cNvSpPr txBox="1">
              <a:spLocks noChangeArrowheads="1"/>
            </p:cNvSpPr>
            <p:nvPr/>
          </p:nvSpPr>
          <p:spPr bwMode="auto">
            <a:xfrm>
              <a:off x="5365750" y="3860800"/>
              <a:ext cx="2992438" cy="50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GB" altLang="en-US" sz="1400" dirty="0">
                  <a:solidFill>
                    <a:srgbClr val="000099"/>
                  </a:solidFill>
                  <a:latin typeface="Calibri" panose="020F0502020204030204" pitchFamily="34" charset="0"/>
                </a:rPr>
                <a:t>Shading 1 then counting and leaving 2,3 and 4</a:t>
              </a:r>
              <a:r>
                <a:rPr lang="en-GB" altLang="en-US" sz="1400" baseline="30000" dirty="0">
                  <a:solidFill>
                    <a:srgbClr val="000099"/>
                  </a:solidFill>
                  <a:latin typeface="Calibri" panose="020F0502020204030204" pitchFamily="34" charset="0"/>
                </a:rPr>
                <a:t> </a:t>
              </a:r>
              <a:r>
                <a:rPr lang="en-GB" altLang="en-US" sz="1400" dirty="0">
                  <a:solidFill>
                    <a:srgbClr val="000099"/>
                  </a:solidFill>
                  <a:latin typeface="Calibri" panose="020F0502020204030204" pitchFamily="34" charset="0"/>
                </a:rPr>
                <a:t>un-shaded.       </a:t>
              </a:r>
            </a:p>
            <a:p>
              <a:pPr fontAlgn="base">
                <a:spcBef>
                  <a:spcPct val="0"/>
                </a:spcBef>
                <a:spcAft>
                  <a:spcPct val="0"/>
                </a:spcAft>
                <a:buFontTx/>
                <a:buNone/>
              </a:pPr>
              <a:endParaRPr lang="en-GB" altLang="en-US" sz="1350" dirty="0">
                <a:solidFill>
                  <a:srgbClr val="000099"/>
                </a:solidFill>
                <a:latin typeface="Calibri" panose="020F0502020204030204" pitchFamily="34" charset="0"/>
              </a:endParaRPr>
            </a:p>
          </p:txBody>
        </p:sp>
        <p:grpSp>
          <p:nvGrpSpPr>
            <p:cNvPr id="21" name="Group 4"/>
            <p:cNvGrpSpPr>
              <a:grpSpLocks/>
            </p:cNvGrpSpPr>
            <p:nvPr/>
          </p:nvGrpSpPr>
          <p:grpSpPr bwMode="auto">
            <a:xfrm>
              <a:off x="3010831" y="3644900"/>
              <a:ext cx="337207" cy="144463"/>
              <a:chOff x="3010831" y="3644900"/>
              <a:chExt cx="337207" cy="144463"/>
            </a:xfrm>
          </p:grpSpPr>
          <p:sp>
            <p:nvSpPr>
              <p:cNvPr id="22" name="Line 8"/>
              <p:cNvSpPr>
                <a:spLocks noChangeShapeType="1"/>
              </p:cNvSpPr>
              <p:nvPr/>
            </p:nvSpPr>
            <p:spPr bwMode="auto">
              <a:xfrm flipH="1" flipV="1">
                <a:off x="3010831" y="3644900"/>
                <a:ext cx="144462" cy="144463"/>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350">
                  <a:solidFill>
                    <a:srgbClr val="000000"/>
                  </a:solidFill>
                  <a:latin typeface="Arial" panose="020B0604020202020204" pitchFamily="34" charset="0"/>
                  <a:cs typeface="Arial" panose="020B0604020202020204" pitchFamily="34" charset="0"/>
                </a:endParaRPr>
              </a:p>
            </p:txBody>
          </p:sp>
          <p:sp>
            <p:nvSpPr>
              <p:cNvPr id="23" name="Line 9"/>
              <p:cNvSpPr>
                <a:spLocks noChangeShapeType="1"/>
              </p:cNvSpPr>
              <p:nvPr/>
            </p:nvSpPr>
            <p:spPr bwMode="auto">
              <a:xfrm flipV="1">
                <a:off x="3203575" y="3644900"/>
                <a:ext cx="144463" cy="144463"/>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1350">
                  <a:solidFill>
                    <a:srgbClr val="000000"/>
                  </a:solidFill>
                  <a:latin typeface="Arial" panose="020B0604020202020204" pitchFamily="34" charset="0"/>
                  <a:cs typeface="Arial" panose="020B0604020202020204" pitchFamily="34" charset="0"/>
                </a:endParaRPr>
              </a:p>
            </p:txBody>
          </p:sp>
        </p:grpSp>
      </p:grpSp>
      <p:sp>
        <p:nvSpPr>
          <p:cNvPr id="24" name="Text Box 17"/>
          <p:cNvSpPr txBox="1">
            <a:spLocks noChangeArrowheads="1"/>
          </p:cNvSpPr>
          <p:nvPr/>
        </p:nvSpPr>
        <p:spPr bwMode="auto">
          <a:xfrm>
            <a:off x="3017176" y="5704631"/>
            <a:ext cx="95410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buNone/>
              <a:defRPr/>
            </a:pPr>
            <a:r>
              <a:rPr lang="en-GB" altLang="en-US" sz="1350" kern="0" dirty="0">
                <a:solidFill>
                  <a:srgbClr val="000099"/>
                </a:solidFill>
              </a:rPr>
              <a:t>But also...</a:t>
            </a:r>
          </a:p>
        </p:txBody>
      </p:sp>
      <p:pic>
        <p:nvPicPr>
          <p:cNvPr id="26" name="Picture 25"/>
          <p:cNvPicPr>
            <a:picLocks noChangeAspect="1"/>
          </p:cNvPicPr>
          <p:nvPr/>
        </p:nvPicPr>
        <p:blipFill>
          <a:blip r:embed="rId3"/>
          <a:stretch>
            <a:fillRect/>
          </a:stretch>
        </p:blipFill>
        <p:spPr>
          <a:xfrm>
            <a:off x="4496935" y="5295132"/>
            <a:ext cx="1710928" cy="1349973"/>
          </a:xfrm>
          <a:prstGeom prst="rect">
            <a:avLst/>
          </a:prstGeom>
        </p:spPr>
      </p:pic>
    </p:spTree>
    <p:extLst>
      <p:ext uri="{BB962C8B-B14F-4D97-AF65-F5344CB8AC3E}">
        <p14:creationId xmlns:p14="http://schemas.microsoft.com/office/powerpoint/2010/main" val="2003604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20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0" fill="hold"/>
                                        <p:tgtEl>
                                          <p:spTgt spid="17"/>
                                        </p:tgtEl>
                                        <p:attrNameLst>
                                          <p:attrName>ppt_x</p:attrName>
                                        </p:attrNameLst>
                                      </p:cBhvr>
                                      <p:tavLst>
                                        <p:tav tm="0">
                                          <p:val>
                                            <p:strVal val="0-#ppt_w/2"/>
                                          </p:val>
                                        </p:tav>
                                        <p:tav tm="100000">
                                          <p:val>
                                            <p:strVal val="#ppt_x"/>
                                          </p:val>
                                        </p:tav>
                                      </p:tavLst>
                                    </p:anim>
                                    <p:anim calcmode="lin" valueType="num">
                                      <p:cBhvr additive="base">
                                        <p:cTn id="13" dur="20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2000" fill="hold"/>
                                        <p:tgtEl>
                                          <p:spTgt spid="18"/>
                                        </p:tgtEl>
                                        <p:attrNameLst>
                                          <p:attrName>ppt_x</p:attrName>
                                        </p:attrNameLst>
                                      </p:cBhvr>
                                      <p:tavLst>
                                        <p:tav tm="0">
                                          <p:val>
                                            <p:strVal val="0-#ppt_w/2"/>
                                          </p:val>
                                        </p:tav>
                                        <p:tav tm="100000">
                                          <p:val>
                                            <p:strVal val="#ppt_x"/>
                                          </p:val>
                                        </p:tav>
                                      </p:tavLst>
                                    </p:anim>
                                    <p:anim calcmode="lin" valueType="num">
                                      <p:cBhvr additive="base">
                                        <p:cTn id="17" dur="20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2000" fill="hold"/>
                                        <p:tgtEl>
                                          <p:spTgt spid="24"/>
                                        </p:tgtEl>
                                        <p:attrNameLst>
                                          <p:attrName>ppt_x</p:attrName>
                                        </p:attrNameLst>
                                      </p:cBhvr>
                                      <p:tavLst>
                                        <p:tav tm="0">
                                          <p:val>
                                            <p:strVal val="0-#ppt_w/2"/>
                                          </p:val>
                                        </p:tav>
                                        <p:tav tm="100000">
                                          <p:val>
                                            <p:strVal val="#ppt_x"/>
                                          </p:val>
                                        </p:tav>
                                      </p:tavLst>
                                    </p:anim>
                                    <p:anim calcmode="lin" valueType="num">
                                      <p:cBhvr additive="base">
                                        <p:cTn id="22" dur="2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Waveform.thmx</Template>
  <TotalTime>264</TotalTime>
  <Words>811</Words>
  <Application>Microsoft Macintosh PowerPoint</Application>
  <PresentationFormat>On-screen Show (4:3)</PresentationFormat>
  <Paragraphs>111</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First Level  Fractions</vt:lpstr>
      <vt:lpstr>Fractions of whole items</vt:lpstr>
      <vt:lpstr>Fraction Posters</vt:lpstr>
      <vt:lpstr>Number Lines</vt:lpstr>
      <vt:lpstr>Notation </vt:lpstr>
      <vt:lpstr>Problem</vt:lpstr>
      <vt:lpstr>Fractions of amounts </vt:lpstr>
      <vt:lpstr>Colour in ¼ of the circles</vt:lpstr>
      <vt:lpstr>Strategies</vt:lpstr>
      <vt:lpstr>Transferring Skills </vt:lpstr>
      <vt:lpstr>Second Level Fractions </vt:lpstr>
      <vt:lpstr>LI-to calculate a decimal fraction of an amount</vt:lpstr>
      <vt:lpstr>Strategy- Visualisation</vt:lpstr>
      <vt:lpstr>Strategy- Partitioning</vt:lpstr>
      <vt:lpstr>Strategy-partitoning</vt:lpstr>
      <vt:lpstr>Strategy- Written</vt:lpstr>
      <vt:lpstr>Strategy- Written</vt:lpstr>
      <vt:lpstr>Strategy- Written</vt:lpstr>
      <vt:lpstr>Strategy- Written</vt:lpstr>
      <vt:lpstr>LI to find unit fractions of amounts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Level :Fractions and Decimals</dc:title>
  <dc:creator>NLC Education</dc:creator>
  <cp:lastModifiedBy>NLC Education</cp:lastModifiedBy>
  <cp:revision>27</cp:revision>
  <dcterms:created xsi:type="dcterms:W3CDTF">2016-02-03T15:20:38Z</dcterms:created>
  <dcterms:modified xsi:type="dcterms:W3CDTF">2016-02-18T16:53:49Z</dcterms:modified>
</cp:coreProperties>
</file>