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256" r:id="rId2"/>
    <p:sldId id="267" r:id="rId3"/>
    <p:sldId id="257" r:id="rId4"/>
    <p:sldId id="258" r:id="rId5"/>
    <p:sldId id="259" r:id="rId6"/>
    <p:sldId id="261" r:id="rId7"/>
    <p:sldId id="260" r:id="rId8"/>
    <p:sldId id="263" r:id="rId9"/>
    <p:sldId id="262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54FF"/>
    <a:srgbClr val="4AFF3E"/>
    <a:srgbClr val="FFBA4F"/>
    <a:srgbClr val="FF61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43" autoAdjust="0"/>
  </p:normalViewPr>
  <p:slideViewPr>
    <p:cSldViewPr snapToGrid="0" snapToObjects="1">
      <p:cViewPr varScale="1">
        <p:scale>
          <a:sx n="82" d="100"/>
          <a:sy n="82" d="100"/>
        </p:scale>
        <p:origin x="-96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26/02/2016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26/02/2016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26/02/2016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26/02/2016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26/02/2016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26/02/2016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26/02/2016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26/02/2016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26/02/2016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26/02/2016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26/02/2016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26/02/2016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ctgames.com/brilliant_beadstring_with_colour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tgames.com/sharknumbers.html" TargetMode="External"/><Relationship Id="rId4" Type="http://schemas.openxmlformats.org/officeDocument/2006/relationships/hyperlink" Target="http://www.topmarks.co.uk/place-value/place-value-chart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bc.co.uk/schools/starship/maths/games/place_the_penguin/big_sound/full.s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78757"/>
            <a:ext cx="7772400" cy="1470025"/>
          </a:xfrm>
          <a:ln>
            <a:solidFill>
              <a:srgbClr val="FF6600"/>
            </a:solidFill>
          </a:ln>
        </p:spPr>
        <p:txBody>
          <a:bodyPr>
            <a:normAutofit fontScale="90000"/>
          </a:bodyPr>
          <a:lstStyle/>
          <a:p>
            <a:r>
              <a:rPr lang="en-US" sz="9800" dirty="0" smtClean="0">
                <a:solidFill>
                  <a:schemeClr val="bg1"/>
                </a:solidFill>
              </a:rPr>
              <a:t/>
            </a:r>
            <a:br>
              <a:rPr lang="en-US" sz="9800" dirty="0" smtClean="0">
                <a:solidFill>
                  <a:schemeClr val="bg1"/>
                </a:solidFill>
              </a:rPr>
            </a:br>
            <a:r>
              <a:rPr lang="en-US" sz="9800" dirty="0" smtClean="0">
                <a:solidFill>
                  <a:schemeClr val="bg1"/>
                </a:solidFill>
              </a:rPr>
              <a:t>Welcome</a:t>
            </a:r>
            <a:br>
              <a:rPr lang="en-US" sz="9800" dirty="0" smtClean="0">
                <a:solidFill>
                  <a:schemeClr val="bg1"/>
                </a:solidFill>
              </a:rPr>
            </a:br>
            <a:r>
              <a:rPr lang="en-US" dirty="0" smtClean="0"/>
              <a:t>First Level -Addition and Subtraction </a:t>
            </a:r>
            <a:br>
              <a:rPr lang="en-US" dirty="0" smtClean="0"/>
            </a:br>
            <a:r>
              <a:rPr lang="en-US" dirty="0" smtClean="0"/>
              <a:t>Workshop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11548"/>
            <a:ext cx="6400800" cy="108870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Thursday 18</a:t>
            </a:r>
            <a:r>
              <a:rPr lang="en-US" baseline="30000" dirty="0" smtClean="0"/>
              <a:t>th</a:t>
            </a:r>
            <a:r>
              <a:rPr lang="en-US" dirty="0" smtClean="0"/>
              <a:t> February 2016</a:t>
            </a:r>
          </a:p>
          <a:p>
            <a:r>
              <a:rPr lang="en-US" dirty="0" smtClean="0"/>
              <a:t>Miss </a:t>
            </a:r>
            <a:r>
              <a:rPr lang="en-US" dirty="0" err="1" smtClean="0"/>
              <a:t>Clerkson</a:t>
            </a:r>
            <a:endParaRPr lang="en-US" dirty="0"/>
          </a:p>
        </p:txBody>
      </p:sp>
      <p:pic>
        <p:nvPicPr>
          <p:cNvPr id="5" name="Picture 4" descr="IMG_135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9464" y="123360"/>
            <a:ext cx="2676087" cy="2007065"/>
          </a:xfrm>
          <a:prstGeom prst="rect">
            <a:avLst/>
          </a:prstGeom>
        </p:spPr>
      </p:pic>
      <p:pic>
        <p:nvPicPr>
          <p:cNvPr id="6" name="Picture 5" descr="IMG_135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85" y="0"/>
            <a:ext cx="2191029" cy="2921372"/>
          </a:xfrm>
          <a:prstGeom prst="rect">
            <a:avLst/>
          </a:prstGeom>
        </p:spPr>
      </p:pic>
      <p:pic>
        <p:nvPicPr>
          <p:cNvPr id="7" name="Picture 6" descr="d6362-cub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333" y="323251"/>
            <a:ext cx="2155506" cy="2155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036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AFF3E"/>
                </a:solidFill>
              </a:rPr>
              <a:t>Compensation</a:t>
            </a:r>
            <a:endParaRPr lang="en-US" dirty="0">
              <a:solidFill>
                <a:srgbClr val="4AFF3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Activity 1: Recall doubles.</a:t>
            </a:r>
          </a:p>
          <a:p>
            <a:pPr marL="0" indent="0" algn="ctr">
              <a:buNone/>
            </a:pPr>
            <a:r>
              <a:rPr lang="en-US" dirty="0" smtClean="0"/>
              <a:t>1+1</a:t>
            </a:r>
          </a:p>
          <a:p>
            <a:pPr marL="0" indent="0" algn="ctr">
              <a:buNone/>
            </a:pPr>
            <a:r>
              <a:rPr lang="en-US" dirty="0" smtClean="0"/>
              <a:t>2+2</a:t>
            </a:r>
          </a:p>
          <a:p>
            <a:pPr marL="0" indent="0" algn="ctr">
              <a:buNone/>
            </a:pPr>
            <a:r>
              <a:rPr lang="en-US" dirty="0" smtClean="0"/>
              <a:t>3+3</a:t>
            </a:r>
          </a:p>
          <a:p>
            <a:pPr marL="0" indent="0" algn="ctr">
              <a:buNone/>
            </a:pPr>
            <a:r>
              <a:rPr lang="en-US" dirty="0" smtClean="0"/>
              <a:t>….</a:t>
            </a:r>
            <a:endParaRPr lang="en-US" dirty="0"/>
          </a:p>
          <a:p>
            <a:pPr algn="ctr"/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10+10</a:t>
            </a:r>
          </a:p>
        </p:txBody>
      </p:sp>
    </p:spTree>
    <p:extLst>
      <p:ext uri="{BB962C8B-B14F-4D97-AF65-F5344CB8AC3E}">
        <p14:creationId xmlns:p14="http://schemas.microsoft.com/office/powerpoint/2010/main" val="3830121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4AFF3E"/>
                </a:solidFill>
              </a:rPr>
              <a:t>Addition and Subtraction –Using a </a:t>
            </a:r>
            <a:r>
              <a:rPr lang="en-US" dirty="0" err="1" smtClean="0">
                <a:solidFill>
                  <a:srgbClr val="4AFF3E"/>
                </a:solidFill>
              </a:rPr>
              <a:t>Rekenrek</a:t>
            </a:r>
            <a:endParaRPr lang="en-US" dirty="0">
              <a:solidFill>
                <a:srgbClr val="4AFF3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Activity 2: Using a </a:t>
            </a:r>
            <a:r>
              <a:rPr lang="en-US" dirty="0" err="1" smtClean="0"/>
              <a:t>Rekenrek</a:t>
            </a:r>
            <a:r>
              <a:rPr lang="en-US" dirty="0" smtClean="0"/>
              <a:t> (calculating frame).</a:t>
            </a:r>
          </a:p>
          <a:p>
            <a:endParaRPr lang="en-US" dirty="0"/>
          </a:p>
          <a:p>
            <a:pPr marL="0" indent="0">
              <a:buNone/>
            </a:pPr>
            <a:r>
              <a:rPr lang="en-GB" u="sng" dirty="0">
                <a:hlinkClick r:id="rId2"/>
              </a:rPr>
              <a:t>http://www.ictgames.com/brilliant_beadstring_with_colour.html</a:t>
            </a:r>
            <a:endParaRPr lang="en-GB" i="1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1191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>
                <a:solidFill>
                  <a:schemeClr val="bg1"/>
                </a:solidFill>
              </a:rPr>
              <a:t>Thank you for listening! </a:t>
            </a:r>
            <a:r>
              <a:rPr lang="en-US" sz="5400" dirty="0" smtClean="0">
                <a:solidFill>
                  <a:schemeClr val="bg1"/>
                </a:solidFill>
                <a:sym typeface="Wingdings"/>
              </a:rPr>
              <a:t>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42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focus on partitioning and compensation within addition and subtraction.</a:t>
            </a:r>
          </a:p>
          <a:p>
            <a:r>
              <a:rPr lang="en-US" dirty="0" smtClean="0"/>
              <a:t>To provide a better understanding of each concept.</a:t>
            </a:r>
          </a:p>
          <a:p>
            <a:r>
              <a:rPr lang="en-US" dirty="0" smtClean="0"/>
              <a:t>To provide ideas to help you and your child at home.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104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BA4F"/>
                </a:solidFill>
              </a:rPr>
              <a:t>Definition of Partitioning</a:t>
            </a:r>
            <a:endParaRPr lang="en-US" dirty="0">
              <a:solidFill>
                <a:srgbClr val="FFBA4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Partitioning – a strategy involving splitting a number into smaller parts to make it easier to work with.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277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BA4F"/>
                </a:solidFill>
              </a:rPr>
              <a:t>What is partitioning?</a:t>
            </a:r>
            <a:endParaRPr lang="en-US" dirty="0">
              <a:solidFill>
                <a:srgbClr val="FFBA4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Activity 1 – How to partition/split up single digit numbers?</a:t>
            </a:r>
          </a:p>
          <a:p>
            <a:r>
              <a:rPr lang="en-US" dirty="0" smtClean="0"/>
              <a:t>Example: 6 can be split into 5 and 1, 2 and 4 etc.</a:t>
            </a:r>
          </a:p>
          <a:p>
            <a:r>
              <a:rPr lang="en-US" dirty="0" smtClean="0"/>
              <a:t>Look at your chosen number. Can you tell your partner 2 ways that you could split your </a:t>
            </a:r>
            <a:r>
              <a:rPr lang="en-US" dirty="0" smtClean="0"/>
              <a:t>number?</a:t>
            </a:r>
            <a:endParaRPr lang="en-US" dirty="0" smtClean="0"/>
          </a:p>
          <a:p>
            <a:r>
              <a:rPr lang="en-US" dirty="0" smtClean="0"/>
              <a:t>Examples of Games</a:t>
            </a:r>
            <a:r>
              <a:rPr lang="en-US" dirty="0" smtClean="0"/>
              <a:t>/Activities to </a:t>
            </a:r>
            <a:r>
              <a:rPr lang="en-US" dirty="0" smtClean="0"/>
              <a:t>play at home.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852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BA4F"/>
                </a:solidFill>
              </a:rPr>
              <a:t>Partitioning</a:t>
            </a:r>
            <a:endParaRPr lang="en-US" dirty="0">
              <a:solidFill>
                <a:srgbClr val="FFBA4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3658"/>
            <a:ext cx="8229600" cy="509710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Activity 2 – Take another ball from the </a:t>
            </a:r>
            <a:r>
              <a:rPr lang="en-US" dirty="0" err="1" smtClean="0"/>
              <a:t>centre</a:t>
            </a:r>
            <a:r>
              <a:rPr lang="en-US" dirty="0" smtClean="0"/>
              <a:t> of the table and make a two digit number.</a:t>
            </a:r>
          </a:p>
          <a:p>
            <a:r>
              <a:rPr lang="en-US" dirty="0" smtClean="0"/>
              <a:t>Can you use the digits to make the largest/smallest number?</a:t>
            </a:r>
          </a:p>
          <a:p>
            <a:endParaRPr lang="en-US" dirty="0" smtClean="0"/>
          </a:p>
          <a:p>
            <a:r>
              <a:rPr lang="en-US" dirty="0" smtClean="0"/>
              <a:t>Partitioning a two digit number:</a:t>
            </a:r>
          </a:p>
          <a:p>
            <a:pPr marL="0" indent="0" algn="ctr">
              <a:buNone/>
            </a:pPr>
            <a:r>
              <a:rPr lang="en-US" dirty="0" smtClean="0"/>
              <a:t>56= 50+6</a:t>
            </a:r>
          </a:p>
          <a:p>
            <a:pPr marL="0" indent="0" algn="ctr">
              <a:buNone/>
            </a:pPr>
            <a:r>
              <a:rPr lang="en-US" dirty="0" smtClean="0"/>
              <a:t>Can you do this with your two digit number?</a:t>
            </a:r>
          </a:p>
          <a:p>
            <a:r>
              <a:rPr lang="en-US" dirty="0" smtClean="0"/>
              <a:t>Partitioning a 3 digit number:</a:t>
            </a:r>
          </a:p>
          <a:p>
            <a:pPr marL="0" indent="0" algn="ctr">
              <a:buNone/>
            </a:pPr>
            <a:r>
              <a:rPr lang="en-US" dirty="0" smtClean="0"/>
              <a:t>345= 300+40+5</a:t>
            </a:r>
          </a:p>
          <a:p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995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http://www.bbc.co.uk/schools/starship/maths/games/place_the_penguin/big_sound/</a:t>
            </a:r>
            <a:r>
              <a:rPr lang="en-US" dirty="0" smtClean="0">
                <a:hlinkClick r:id="rId2"/>
              </a:rPr>
              <a:t>full.shtml</a:t>
            </a:r>
            <a:endParaRPr lang="en-US" dirty="0" smtClean="0"/>
          </a:p>
          <a:p>
            <a:r>
              <a:rPr lang="en-US" dirty="0">
                <a:hlinkClick r:id="rId3"/>
              </a:rPr>
              <a:t>http://www.ictgames.com/</a:t>
            </a:r>
            <a:r>
              <a:rPr lang="en-US" dirty="0" smtClean="0">
                <a:hlinkClick r:id="rId3"/>
              </a:rPr>
              <a:t>sharknumbers.html</a:t>
            </a:r>
            <a:endParaRPr lang="en-US" dirty="0" smtClean="0"/>
          </a:p>
          <a:p>
            <a:r>
              <a:rPr lang="en-US" dirty="0">
                <a:hlinkClick r:id="rId4"/>
              </a:rPr>
              <a:t>http://www.topmarks.co.uk/place-value/place-value-</a:t>
            </a:r>
            <a:r>
              <a:rPr lang="en-US" dirty="0" smtClean="0">
                <a:hlinkClick r:id="rId4"/>
              </a:rPr>
              <a:t>charts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734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BA4F"/>
                </a:solidFill>
              </a:rPr>
              <a:t>How to use partitioning in addition and subtraction?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Addition:</a:t>
            </a:r>
          </a:p>
          <a:p>
            <a:pPr marL="0" indent="0" algn="ctr">
              <a:buNone/>
            </a:pPr>
            <a:r>
              <a:rPr lang="en-US" dirty="0" smtClean="0"/>
              <a:t>42+21=</a:t>
            </a:r>
          </a:p>
          <a:p>
            <a:pPr marL="0" indent="0" algn="ctr">
              <a:buNone/>
            </a:pPr>
            <a:r>
              <a:rPr lang="en-US" dirty="0" smtClean="0"/>
              <a:t>40+2+20+1=</a:t>
            </a:r>
          </a:p>
          <a:p>
            <a:pPr marL="0" indent="0" algn="ctr">
              <a:buNone/>
            </a:pPr>
            <a:r>
              <a:rPr lang="en-US" dirty="0" smtClean="0"/>
              <a:t>40+20+2+1=</a:t>
            </a:r>
          </a:p>
          <a:p>
            <a:pPr marL="0" indent="0" algn="ctr">
              <a:buNone/>
            </a:pPr>
            <a:r>
              <a:rPr lang="en-US" dirty="0" smtClean="0"/>
              <a:t>60+3</a:t>
            </a:r>
          </a:p>
          <a:p>
            <a:pPr marL="0" indent="0" algn="ctr">
              <a:buNone/>
            </a:pPr>
            <a:r>
              <a:rPr lang="en-US" dirty="0" smtClean="0"/>
              <a:t>=63</a:t>
            </a:r>
          </a:p>
        </p:txBody>
      </p:sp>
    </p:spTree>
    <p:extLst>
      <p:ext uri="{BB962C8B-B14F-4D97-AF65-F5344CB8AC3E}">
        <p14:creationId xmlns:p14="http://schemas.microsoft.com/office/powerpoint/2010/main" val="3530145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Subtraction:</a:t>
            </a:r>
          </a:p>
          <a:p>
            <a:pPr marL="0" indent="0" algn="ctr">
              <a:buNone/>
            </a:pPr>
            <a:r>
              <a:rPr lang="en-US" dirty="0"/>
              <a:t> 7</a:t>
            </a:r>
            <a:r>
              <a:rPr lang="en-US" dirty="0" smtClean="0"/>
              <a:t>5-53=</a:t>
            </a:r>
          </a:p>
          <a:p>
            <a:pPr marL="0" indent="0" algn="ctr">
              <a:buNone/>
            </a:pPr>
            <a:r>
              <a:rPr lang="en-US" dirty="0" smtClean="0"/>
              <a:t>75-50-3</a:t>
            </a:r>
          </a:p>
          <a:p>
            <a:pPr marL="0" indent="0" algn="ctr">
              <a:buNone/>
            </a:pPr>
            <a:r>
              <a:rPr lang="en-US" dirty="0" smtClean="0"/>
              <a:t>75-50=25</a:t>
            </a:r>
          </a:p>
          <a:p>
            <a:pPr marL="0" indent="0" algn="ctr">
              <a:buNone/>
            </a:pPr>
            <a:r>
              <a:rPr lang="en-US" dirty="0" smtClean="0"/>
              <a:t>25-3=</a:t>
            </a:r>
          </a:p>
          <a:p>
            <a:pPr marL="0" indent="0" algn="ctr">
              <a:buNone/>
            </a:pPr>
            <a:r>
              <a:rPr lang="en-US" dirty="0" smtClean="0"/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4035401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AFF3E"/>
                </a:solidFill>
              </a:rPr>
              <a:t>Definition of Compensation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Compensation – adjusting both parts of the sum knowing that the answer will still be the same.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820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788</TotalTime>
  <Words>365</Words>
  <Application>Microsoft Macintosh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Black</vt:lpstr>
      <vt:lpstr> Welcome First Level -Addition and Subtraction  Workshop 2</vt:lpstr>
      <vt:lpstr>Aims</vt:lpstr>
      <vt:lpstr>Definition of Partitioning</vt:lpstr>
      <vt:lpstr>What is partitioning?</vt:lpstr>
      <vt:lpstr>Partitioning</vt:lpstr>
      <vt:lpstr>Interactive Games</vt:lpstr>
      <vt:lpstr>How to use partitioning in addition and subtraction?</vt:lpstr>
      <vt:lpstr>PowerPoint Presentation</vt:lpstr>
      <vt:lpstr>Definition of Compensation</vt:lpstr>
      <vt:lpstr>Compensation</vt:lpstr>
      <vt:lpstr>Addition and Subtraction –Using a Rekenrek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 and Subtraction Workshop</dc:title>
  <dc:creator>NLC Education</dc:creator>
  <cp:lastModifiedBy>NLC Education</cp:lastModifiedBy>
  <cp:revision>18</cp:revision>
  <dcterms:created xsi:type="dcterms:W3CDTF">2016-02-17T10:07:45Z</dcterms:created>
  <dcterms:modified xsi:type="dcterms:W3CDTF">2016-02-26T12:39:43Z</dcterms:modified>
</cp:coreProperties>
</file>