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6"/>
  </p:notesMasterIdLst>
  <p:sldIdLst>
    <p:sldId id="256" r:id="rId2"/>
    <p:sldId id="257" r:id="rId3"/>
    <p:sldId id="258" r:id="rId4"/>
    <p:sldId id="259" r:id="rId5"/>
  </p:sldIdLst>
  <p:sldSz cx="9144000" cy="5143500" type="screen16x9"/>
  <p:notesSz cx="6858000" cy="9144000"/>
  <p:embeddedFontLst>
    <p:embeddedFont>
      <p:font typeface="Comfortaa" panose="020B0604020202020204" charset="0"/>
      <p:regular r:id="rId7"/>
      <p:bold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49F62F69-A48E-4880-9950-2CEC729D5A06}">
  <a:tblStyle styleId="{49F62F69-A48E-4880-9950-2CEC729D5A0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822"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25247028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84cfdd5cd0_1_5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84cfdd5cd0_1_5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84cfdd5cd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84cfdd5cd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84ac1fa111_1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84ac1fa111_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s://www.twinkl.co.uk/go"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hyperlink" Target="https://www.youtube.com/watch?v=CNxNIsQ_SzY"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0"/>
            <a:ext cx="9144000" cy="5143500"/>
          </a:xfrm>
          <a:prstGeom prst="rect">
            <a:avLst/>
          </a:prstGeom>
          <a:noFill/>
          <a:ln>
            <a:noFill/>
          </a:ln>
        </p:spPr>
      </p:pic>
      <p:pic>
        <p:nvPicPr>
          <p:cNvPr id="55" name="Google Shape;55;p13"/>
          <p:cNvPicPr preferRelativeResize="0"/>
          <p:nvPr/>
        </p:nvPicPr>
        <p:blipFill>
          <a:blip r:embed="rId4">
            <a:alphaModFix/>
          </a:blip>
          <a:stretch>
            <a:fillRect/>
          </a:stretch>
        </p:blipFill>
        <p:spPr>
          <a:xfrm>
            <a:off x="3614349" y="2571750"/>
            <a:ext cx="1915299" cy="1605576"/>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pic>
        <p:nvPicPr>
          <p:cNvPr id="60" name="Google Shape;60;p14"/>
          <p:cNvPicPr preferRelativeResize="0"/>
          <p:nvPr/>
        </p:nvPicPr>
        <p:blipFill>
          <a:blip r:embed="rId3">
            <a:alphaModFix/>
          </a:blip>
          <a:stretch>
            <a:fillRect/>
          </a:stretch>
        </p:blipFill>
        <p:spPr>
          <a:xfrm>
            <a:off x="0" y="0"/>
            <a:ext cx="9144000" cy="5143500"/>
          </a:xfrm>
          <a:prstGeom prst="rect">
            <a:avLst/>
          </a:prstGeom>
          <a:noFill/>
          <a:ln>
            <a:noFill/>
          </a:ln>
        </p:spPr>
      </p:pic>
      <p:sp>
        <p:nvSpPr>
          <p:cNvPr id="61" name="Google Shape;61;p14"/>
          <p:cNvSpPr txBox="1"/>
          <p:nvPr/>
        </p:nvSpPr>
        <p:spPr>
          <a:xfrm>
            <a:off x="198304" y="1205762"/>
            <a:ext cx="7524520" cy="3277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chemeClr val="dk1"/>
                </a:solidFill>
                <a:latin typeface="Comfortaa"/>
                <a:ea typeface="Comfortaa"/>
                <a:cs typeface="Comfortaa"/>
                <a:sym typeface="Comfortaa"/>
              </a:rPr>
              <a:t>International Nurses Day is celebrated every year on the 12th May. This takes place on the anniversary of  Florence Nightingale’s birth. She is a very famous nurse and this year is a special celebration as it is 200 years since Florence Nightingale was born! This year’s celebration is also very significant as our nurses face the very difficult job of nursing people back to full health, both physically and mentally, during the Covid-19 pandemic. We are very grateful to the fantastic, selfless job that they do along with all the other medical and key workers. </a:t>
            </a:r>
            <a:endParaRPr b="1" dirty="0">
              <a:solidFill>
                <a:schemeClr val="dk1"/>
              </a:solidFill>
              <a:latin typeface="Comfortaa"/>
              <a:ea typeface="Comfortaa"/>
              <a:cs typeface="Comfortaa"/>
              <a:sym typeface="Comfortaa"/>
            </a:endParaRPr>
          </a:p>
          <a:p>
            <a:pPr marL="0" lvl="0" indent="0" algn="ctr" rtl="0">
              <a:spcBef>
                <a:spcPts val="0"/>
              </a:spcBef>
              <a:spcAft>
                <a:spcPts val="0"/>
              </a:spcAft>
              <a:buNone/>
            </a:pPr>
            <a:endParaRPr b="1" dirty="0">
              <a:solidFill>
                <a:schemeClr val="dk1"/>
              </a:solidFill>
              <a:latin typeface="Comfortaa"/>
              <a:ea typeface="Comfortaa"/>
              <a:cs typeface="Comfortaa"/>
              <a:sym typeface="Comfortaa"/>
            </a:endParaRPr>
          </a:p>
          <a:p>
            <a:pPr marL="0" lvl="0" indent="0" algn="ctr" rtl="0">
              <a:spcBef>
                <a:spcPts val="0"/>
              </a:spcBef>
              <a:spcAft>
                <a:spcPts val="0"/>
              </a:spcAft>
              <a:buNone/>
            </a:pPr>
            <a:r>
              <a:rPr lang="en-GB" b="1" dirty="0">
                <a:solidFill>
                  <a:schemeClr val="dk1"/>
                </a:solidFill>
                <a:latin typeface="Comfortaa"/>
                <a:ea typeface="Comfortaa"/>
                <a:cs typeface="Comfortaa"/>
                <a:sym typeface="Comfortaa"/>
              </a:rPr>
              <a:t>To celebrate, we are going to learn more about Florence Nightingale. Go to </a:t>
            </a:r>
            <a:r>
              <a:rPr lang="en-GB" sz="1300" u="sng" dirty="0">
                <a:solidFill>
                  <a:srgbClr val="FFFFFF"/>
                </a:solidFill>
                <a:hlinkClick r:id="rId4"/>
              </a:rPr>
              <a:t>https://www.twinkl.co.uk/go</a:t>
            </a:r>
            <a:r>
              <a:rPr lang="en-GB" b="1" dirty="0">
                <a:solidFill>
                  <a:schemeClr val="dk1"/>
                </a:solidFill>
                <a:latin typeface="Comfortaa"/>
                <a:ea typeface="Comfortaa"/>
                <a:cs typeface="Comfortaa"/>
                <a:sym typeface="Comfortaa"/>
              </a:rPr>
              <a:t> and use the pin </a:t>
            </a:r>
            <a:r>
              <a:rPr lang="en-GB" sz="1600" b="1" dirty="0">
                <a:solidFill>
                  <a:srgbClr val="FFFFFF"/>
                </a:solidFill>
                <a:latin typeface="Comfortaa"/>
                <a:ea typeface="Comfortaa"/>
                <a:cs typeface="Comfortaa"/>
                <a:sym typeface="Comfortaa"/>
              </a:rPr>
              <a:t>UA0195 </a:t>
            </a:r>
            <a:r>
              <a:rPr lang="en-GB" b="1" dirty="0">
                <a:solidFill>
                  <a:schemeClr val="dk1"/>
                </a:solidFill>
                <a:latin typeface="Comfortaa"/>
                <a:ea typeface="Comfortaa"/>
                <a:cs typeface="Comfortaa"/>
                <a:sym typeface="Comfortaa"/>
              </a:rPr>
              <a:t>to </a:t>
            </a:r>
            <a:r>
              <a:rPr lang="en-GB" b="1" dirty="0" smtClean="0">
                <a:solidFill>
                  <a:schemeClr val="dk1"/>
                </a:solidFill>
                <a:latin typeface="Comfortaa"/>
                <a:ea typeface="Comfortaa"/>
                <a:cs typeface="Comfortaa"/>
                <a:sym typeface="Comfortaa"/>
              </a:rPr>
              <a:t>complete one or two </a:t>
            </a:r>
            <a:r>
              <a:rPr lang="en-GB" b="1" dirty="0">
                <a:solidFill>
                  <a:schemeClr val="dk1"/>
                </a:solidFill>
                <a:latin typeface="Comfortaa"/>
                <a:ea typeface="Comfortaa"/>
                <a:cs typeface="Comfortaa"/>
                <a:sym typeface="Comfortaa"/>
              </a:rPr>
              <a:t>interactive </a:t>
            </a:r>
            <a:r>
              <a:rPr lang="en-GB" b="1" dirty="0" smtClean="0">
                <a:solidFill>
                  <a:schemeClr val="dk1"/>
                </a:solidFill>
                <a:latin typeface="Comfortaa"/>
                <a:ea typeface="Comfortaa"/>
                <a:cs typeface="Comfortaa"/>
                <a:sym typeface="Comfortaa"/>
              </a:rPr>
              <a:t>activities of your choice </a:t>
            </a:r>
            <a:r>
              <a:rPr lang="en-GB" b="1" dirty="0">
                <a:solidFill>
                  <a:schemeClr val="dk1"/>
                </a:solidFill>
                <a:latin typeface="Comfortaa"/>
                <a:ea typeface="Comfortaa"/>
                <a:cs typeface="Comfortaa"/>
                <a:sym typeface="Comfortaa"/>
              </a:rPr>
              <a:t>at a level that suits </a:t>
            </a:r>
            <a:r>
              <a:rPr lang="en-GB" b="1" dirty="0" smtClean="0">
                <a:solidFill>
                  <a:schemeClr val="dk1"/>
                </a:solidFill>
                <a:latin typeface="Comfortaa"/>
                <a:ea typeface="Comfortaa"/>
                <a:cs typeface="Comfortaa"/>
                <a:sym typeface="Comfortaa"/>
              </a:rPr>
              <a:t>you! (Click on my lessons and then Primary 7 Florence Nightingale Lesson to access the activities)</a:t>
            </a:r>
            <a:endParaRPr b="1" dirty="0">
              <a:solidFill>
                <a:schemeClr val="dk1"/>
              </a:solidFill>
              <a:latin typeface="Comfortaa"/>
              <a:ea typeface="Comfortaa"/>
              <a:cs typeface="Comfortaa"/>
              <a:sym typeface="Comfortaa"/>
            </a:endParaRPr>
          </a:p>
          <a:p>
            <a:pPr marL="0" lvl="0" indent="0" algn="ctr" rtl="0">
              <a:spcBef>
                <a:spcPts val="0"/>
              </a:spcBef>
              <a:spcAft>
                <a:spcPts val="0"/>
              </a:spcAft>
              <a:buNone/>
            </a:pPr>
            <a:endParaRPr b="1" dirty="0">
              <a:solidFill>
                <a:schemeClr val="dk1"/>
              </a:solidFill>
              <a:latin typeface="Comfortaa"/>
              <a:ea typeface="Comfortaa"/>
              <a:cs typeface="Comfortaa"/>
              <a:sym typeface="Comfortaa"/>
            </a:endParaRPr>
          </a:p>
          <a:p>
            <a:pPr marL="0" lvl="0" indent="0" algn="ctr" rtl="0">
              <a:spcBef>
                <a:spcPts val="0"/>
              </a:spcBef>
              <a:spcAft>
                <a:spcPts val="0"/>
              </a:spcAft>
              <a:buNone/>
            </a:pPr>
            <a:r>
              <a:rPr lang="en-GB" b="1" dirty="0">
                <a:solidFill>
                  <a:schemeClr val="dk1"/>
                </a:solidFill>
                <a:latin typeface="Comfortaa"/>
                <a:ea typeface="Comfortaa"/>
                <a:cs typeface="Comfortaa"/>
                <a:sym typeface="Comfortaa"/>
              </a:rPr>
              <a:t>Once you are all clued up on your facts select at least one activity from our choice board. I would love to see some examples of your work on our Microsoft Teams feed. </a:t>
            </a:r>
            <a:endParaRPr b="1" dirty="0">
              <a:solidFill>
                <a:schemeClr val="dk1"/>
              </a:solidFill>
              <a:latin typeface="Comfortaa"/>
              <a:ea typeface="Comfortaa"/>
              <a:cs typeface="Comfortaa"/>
              <a:sym typeface="Comfortaa"/>
            </a:endParaRPr>
          </a:p>
        </p:txBody>
      </p:sp>
      <p:pic>
        <p:nvPicPr>
          <p:cNvPr id="62" name="Google Shape;62;p14"/>
          <p:cNvPicPr preferRelativeResize="0"/>
          <p:nvPr/>
        </p:nvPicPr>
        <p:blipFill>
          <a:blip r:embed="rId5">
            <a:alphaModFix/>
          </a:blip>
          <a:stretch>
            <a:fillRect/>
          </a:stretch>
        </p:blipFill>
        <p:spPr>
          <a:xfrm>
            <a:off x="7534147" y="1835774"/>
            <a:ext cx="1427975" cy="2458149"/>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pic>
        <p:nvPicPr>
          <p:cNvPr id="67" name="Google Shape;67;p15"/>
          <p:cNvPicPr preferRelativeResize="0"/>
          <p:nvPr/>
        </p:nvPicPr>
        <p:blipFill>
          <a:blip r:embed="rId3">
            <a:alphaModFix/>
          </a:blip>
          <a:stretch>
            <a:fillRect/>
          </a:stretch>
        </p:blipFill>
        <p:spPr>
          <a:xfrm>
            <a:off x="-12" y="0"/>
            <a:ext cx="9144000" cy="5143500"/>
          </a:xfrm>
          <a:prstGeom prst="rect">
            <a:avLst/>
          </a:prstGeom>
          <a:noFill/>
          <a:ln>
            <a:noFill/>
          </a:ln>
        </p:spPr>
      </p:pic>
      <p:graphicFrame>
        <p:nvGraphicFramePr>
          <p:cNvPr id="68" name="Google Shape;68;p15"/>
          <p:cNvGraphicFramePr/>
          <p:nvPr>
            <p:extLst>
              <p:ext uri="{D42A27DB-BD31-4B8C-83A1-F6EECF244321}">
                <p14:modId xmlns:p14="http://schemas.microsoft.com/office/powerpoint/2010/main" val="3624395195"/>
              </p:ext>
            </p:extLst>
          </p:nvPr>
        </p:nvGraphicFramePr>
        <p:xfrm>
          <a:off x="474938" y="1432125"/>
          <a:ext cx="8194125" cy="3315120"/>
        </p:xfrm>
        <a:graphic>
          <a:graphicData uri="http://schemas.openxmlformats.org/drawingml/2006/table">
            <a:tbl>
              <a:tblPr>
                <a:noFill/>
                <a:tableStyleId>{49F62F69-A48E-4880-9950-2CEC729D5A06}</a:tableStyleId>
              </a:tblPr>
              <a:tblGrid>
                <a:gridCol w="2731375">
                  <a:extLst>
                    <a:ext uri="{9D8B030D-6E8A-4147-A177-3AD203B41FA5}">
                      <a16:colId xmlns:a16="http://schemas.microsoft.com/office/drawing/2014/main" xmlns="" val="20000"/>
                    </a:ext>
                  </a:extLst>
                </a:gridCol>
                <a:gridCol w="2731375">
                  <a:extLst>
                    <a:ext uri="{9D8B030D-6E8A-4147-A177-3AD203B41FA5}">
                      <a16:colId xmlns:a16="http://schemas.microsoft.com/office/drawing/2014/main" xmlns="" val="20001"/>
                    </a:ext>
                  </a:extLst>
                </a:gridCol>
                <a:gridCol w="2731375">
                  <a:extLst>
                    <a:ext uri="{9D8B030D-6E8A-4147-A177-3AD203B41FA5}">
                      <a16:colId xmlns:a16="http://schemas.microsoft.com/office/drawing/2014/main" xmlns="" val="20002"/>
                    </a:ext>
                  </a:extLst>
                </a:gridCol>
              </a:tblGrid>
              <a:tr h="1815500">
                <a:tc>
                  <a:txBody>
                    <a:bodyPr/>
                    <a:lstStyle/>
                    <a:p>
                      <a:pPr marL="0" lvl="0" indent="0" algn="ctr" rtl="0">
                        <a:spcBef>
                          <a:spcPts val="0"/>
                        </a:spcBef>
                        <a:spcAft>
                          <a:spcPts val="0"/>
                        </a:spcAft>
                        <a:buClr>
                          <a:schemeClr val="dk1"/>
                        </a:buClr>
                        <a:buSzPts val="1100"/>
                        <a:buFont typeface="Arial"/>
                        <a:buNone/>
                      </a:pPr>
                      <a:r>
                        <a:rPr lang="en-GB" sz="1200" b="1" u="sng" dirty="0">
                          <a:solidFill>
                            <a:schemeClr val="dk1"/>
                          </a:solidFill>
                          <a:latin typeface="Comfortaa"/>
                          <a:ea typeface="Comfortaa"/>
                          <a:cs typeface="Comfortaa"/>
                          <a:sym typeface="Comfortaa"/>
                        </a:rPr>
                        <a:t>YOU GOT SKILLS</a:t>
                      </a:r>
                      <a:endParaRPr sz="1200" b="1" u="sng" dirty="0">
                        <a:solidFill>
                          <a:schemeClr val="dk1"/>
                        </a:solidFill>
                        <a:latin typeface="Comfortaa"/>
                        <a:ea typeface="Comfortaa"/>
                        <a:cs typeface="Comfortaa"/>
                        <a:sym typeface="Comfortaa"/>
                      </a:endParaRPr>
                    </a:p>
                    <a:p>
                      <a:pPr marL="0" lvl="0" indent="0" algn="ctr" rtl="0">
                        <a:spcBef>
                          <a:spcPts val="0"/>
                        </a:spcBef>
                        <a:spcAft>
                          <a:spcPts val="0"/>
                        </a:spcAft>
                        <a:buClr>
                          <a:schemeClr val="dk1"/>
                        </a:buClr>
                        <a:buSzPts val="1100"/>
                        <a:buFont typeface="Arial"/>
                        <a:buNone/>
                      </a:pPr>
                      <a:endParaRPr sz="1200" b="1" u="sng" dirty="0">
                        <a:solidFill>
                          <a:schemeClr val="dk1"/>
                        </a:solidFill>
                        <a:latin typeface="Comfortaa"/>
                        <a:ea typeface="Comfortaa"/>
                        <a:cs typeface="Comfortaa"/>
                        <a:sym typeface="Comfortaa"/>
                      </a:endParaRPr>
                    </a:p>
                    <a:p>
                      <a:pPr marL="0" lvl="0" indent="0" algn="ctr" rtl="0">
                        <a:spcBef>
                          <a:spcPts val="0"/>
                        </a:spcBef>
                        <a:spcAft>
                          <a:spcPts val="0"/>
                        </a:spcAft>
                        <a:buNone/>
                      </a:pPr>
                      <a:r>
                        <a:rPr lang="en-GB" sz="1200" dirty="0">
                          <a:solidFill>
                            <a:schemeClr val="dk1"/>
                          </a:solidFill>
                          <a:latin typeface="Comfortaa"/>
                          <a:ea typeface="Comfortaa"/>
                          <a:cs typeface="Comfortaa"/>
                          <a:sym typeface="Comfortaa"/>
                        </a:rPr>
                        <a:t>Create a job advertisement for a nurse. What skills do you think you may need to have? How would you persuade someone to take the job? </a:t>
                      </a:r>
                      <a:endParaRPr sz="1200" u="sng" dirty="0">
                        <a:solidFill>
                          <a:schemeClr val="dk1"/>
                        </a:solidFill>
                        <a:latin typeface="Comfortaa"/>
                        <a:ea typeface="Comfortaa"/>
                        <a:cs typeface="Comfortaa"/>
                        <a:sym typeface="Comfortaa"/>
                      </a:endParaRPr>
                    </a:p>
                  </a:txBody>
                  <a:tcPr marL="91425" marR="91425" marT="91425" marB="91425">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CFE2F3"/>
                    </a:solidFill>
                  </a:tcPr>
                </a:tc>
                <a:tc>
                  <a:txBody>
                    <a:bodyPr/>
                    <a:lstStyle/>
                    <a:p>
                      <a:pPr marL="0" lvl="0" indent="0" algn="ctr" rtl="0">
                        <a:spcBef>
                          <a:spcPts val="0"/>
                        </a:spcBef>
                        <a:spcAft>
                          <a:spcPts val="0"/>
                        </a:spcAft>
                        <a:buNone/>
                      </a:pPr>
                      <a:r>
                        <a:rPr lang="en-GB" sz="1200" b="1" u="sng">
                          <a:latin typeface="Comfortaa"/>
                          <a:ea typeface="Comfortaa"/>
                          <a:cs typeface="Comfortaa"/>
                          <a:sym typeface="Comfortaa"/>
                        </a:rPr>
                        <a:t>SAY CHEESE </a:t>
                      </a:r>
                      <a:endParaRPr sz="1200" b="1" u="sng">
                        <a:latin typeface="Comfortaa"/>
                        <a:ea typeface="Comfortaa"/>
                        <a:cs typeface="Comfortaa"/>
                        <a:sym typeface="Comfortaa"/>
                      </a:endParaRPr>
                    </a:p>
                    <a:p>
                      <a:pPr marL="0" lvl="0" indent="0" algn="ctr" rtl="0">
                        <a:spcBef>
                          <a:spcPts val="0"/>
                        </a:spcBef>
                        <a:spcAft>
                          <a:spcPts val="0"/>
                        </a:spcAft>
                        <a:buNone/>
                      </a:pPr>
                      <a:endParaRPr sz="1200" b="1" u="sng">
                        <a:latin typeface="Comfortaa"/>
                        <a:ea typeface="Comfortaa"/>
                        <a:cs typeface="Comfortaa"/>
                        <a:sym typeface="Comfortaa"/>
                      </a:endParaRPr>
                    </a:p>
                    <a:p>
                      <a:pPr marL="0" lvl="0" indent="0" algn="ctr" rtl="0">
                        <a:spcBef>
                          <a:spcPts val="0"/>
                        </a:spcBef>
                        <a:spcAft>
                          <a:spcPts val="0"/>
                        </a:spcAft>
                        <a:buClr>
                          <a:schemeClr val="dk1"/>
                        </a:buClr>
                        <a:buSzPts val="1100"/>
                        <a:buFont typeface="Arial"/>
                        <a:buNone/>
                      </a:pPr>
                      <a:r>
                        <a:rPr lang="en-GB" sz="1200">
                          <a:latin typeface="Comfortaa"/>
                          <a:ea typeface="Comfortaa"/>
                          <a:cs typeface="Comfortaa"/>
                          <a:sym typeface="Comfortaa"/>
                        </a:rPr>
                        <a:t>If a family member is a nurse ask them if they are allowed to take a photo together with their nurse work colleagues and post on Twitter mentioning </a:t>
                      </a:r>
                      <a:r>
                        <a:rPr lang="en-GB" sz="1200" b="1">
                          <a:latin typeface="Comfortaa"/>
                          <a:ea typeface="Comfortaa"/>
                          <a:cs typeface="Comfortaa"/>
                          <a:sym typeface="Comfortaa"/>
                        </a:rPr>
                        <a:t>@LadywellPrimary </a:t>
                      </a:r>
                      <a:r>
                        <a:rPr lang="en-GB" sz="1200">
                          <a:latin typeface="Comfortaa"/>
                          <a:ea typeface="Comfortaa"/>
                          <a:cs typeface="Comfortaa"/>
                          <a:sym typeface="Comfortaa"/>
                        </a:rPr>
                        <a:t>to allow everyone to say thank you. </a:t>
                      </a:r>
                      <a:endParaRPr sz="1200">
                        <a:latin typeface="Comfortaa"/>
                        <a:ea typeface="Comfortaa"/>
                        <a:cs typeface="Comfortaa"/>
                        <a:sym typeface="Comfortaa"/>
                      </a:endParaRPr>
                    </a:p>
                  </a:txBody>
                  <a:tcPr marL="91425" marR="91425" marT="91425" marB="91425">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CFE2F3"/>
                    </a:solidFill>
                  </a:tcPr>
                </a:tc>
                <a:tc>
                  <a:txBody>
                    <a:bodyPr/>
                    <a:lstStyle/>
                    <a:p>
                      <a:pPr marL="0" lvl="0" indent="0" algn="ctr" rtl="0">
                        <a:spcBef>
                          <a:spcPts val="0"/>
                        </a:spcBef>
                        <a:spcAft>
                          <a:spcPts val="0"/>
                        </a:spcAft>
                        <a:buClr>
                          <a:schemeClr val="dk1"/>
                        </a:buClr>
                        <a:buSzPts val="1100"/>
                        <a:buFont typeface="Arial"/>
                        <a:buNone/>
                      </a:pPr>
                      <a:r>
                        <a:rPr lang="en-GB" sz="1200" b="1" u="sng">
                          <a:solidFill>
                            <a:schemeClr val="dk1"/>
                          </a:solidFill>
                          <a:latin typeface="Comfortaa"/>
                          <a:ea typeface="Comfortaa"/>
                          <a:cs typeface="Comfortaa"/>
                          <a:sym typeface="Comfortaa"/>
                        </a:rPr>
                        <a:t>RESEARCH </a:t>
                      </a:r>
                      <a:r>
                        <a:rPr lang="en-GB" sz="1200" b="1">
                          <a:solidFill>
                            <a:schemeClr val="dk1"/>
                          </a:solidFill>
                          <a:latin typeface="Comfortaa"/>
                          <a:ea typeface="Comfortaa"/>
                          <a:cs typeface="Comfortaa"/>
                          <a:sym typeface="Comfortaa"/>
                        </a:rPr>
                        <a:t/>
                      </a:r>
                      <a:br>
                        <a:rPr lang="en-GB" sz="1200" b="1">
                          <a:solidFill>
                            <a:schemeClr val="dk1"/>
                          </a:solidFill>
                          <a:latin typeface="Comfortaa"/>
                          <a:ea typeface="Comfortaa"/>
                          <a:cs typeface="Comfortaa"/>
                          <a:sym typeface="Comfortaa"/>
                        </a:rPr>
                      </a:br>
                      <a:endParaRPr sz="1200" b="1">
                        <a:solidFill>
                          <a:schemeClr val="dk1"/>
                        </a:solidFill>
                        <a:latin typeface="Comfortaa"/>
                        <a:ea typeface="Comfortaa"/>
                        <a:cs typeface="Comfortaa"/>
                        <a:sym typeface="Comfortaa"/>
                      </a:endParaRPr>
                    </a:p>
                    <a:p>
                      <a:pPr marL="0" lvl="0" indent="0" algn="ctr" rtl="0">
                        <a:spcBef>
                          <a:spcPts val="0"/>
                        </a:spcBef>
                        <a:spcAft>
                          <a:spcPts val="0"/>
                        </a:spcAft>
                        <a:buClr>
                          <a:schemeClr val="dk1"/>
                        </a:buClr>
                        <a:buSzPts val="1100"/>
                        <a:buFont typeface="Arial"/>
                        <a:buNone/>
                      </a:pPr>
                      <a:r>
                        <a:rPr lang="en-GB" sz="1200">
                          <a:solidFill>
                            <a:schemeClr val="dk1"/>
                          </a:solidFill>
                          <a:latin typeface="Comfortaa"/>
                          <a:ea typeface="Comfortaa"/>
                          <a:cs typeface="Comfortaa"/>
                          <a:sym typeface="Comfortaa"/>
                        </a:rPr>
                        <a:t>Learn about the different colours and types of uniforms nurses wear. </a:t>
                      </a:r>
                      <a:endParaRPr sz="1200">
                        <a:solidFill>
                          <a:schemeClr val="dk1"/>
                        </a:solidFill>
                        <a:latin typeface="Comfortaa"/>
                        <a:ea typeface="Comfortaa"/>
                        <a:cs typeface="Comfortaa"/>
                        <a:sym typeface="Comfortaa"/>
                      </a:endParaRPr>
                    </a:p>
                    <a:p>
                      <a:pPr marL="0" lvl="0" indent="0" algn="ctr" rtl="0">
                        <a:spcBef>
                          <a:spcPts val="0"/>
                        </a:spcBef>
                        <a:spcAft>
                          <a:spcPts val="0"/>
                        </a:spcAft>
                        <a:buClr>
                          <a:schemeClr val="dk1"/>
                        </a:buClr>
                        <a:buSzPts val="1100"/>
                        <a:buFont typeface="Arial"/>
                        <a:buNone/>
                      </a:pPr>
                      <a:endParaRPr sz="1200">
                        <a:solidFill>
                          <a:schemeClr val="dk1"/>
                        </a:solidFill>
                        <a:latin typeface="Comfortaa"/>
                        <a:ea typeface="Comfortaa"/>
                        <a:cs typeface="Comfortaa"/>
                        <a:sym typeface="Comfortaa"/>
                      </a:endParaRPr>
                    </a:p>
                    <a:p>
                      <a:pPr marL="0" lvl="0" indent="0" algn="ctr" rtl="0">
                        <a:spcBef>
                          <a:spcPts val="0"/>
                        </a:spcBef>
                        <a:spcAft>
                          <a:spcPts val="0"/>
                        </a:spcAft>
                        <a:buClr>
                          <a:schemeClr val="dk1"/>
                        </a:buClr>
                        <a:buSzPts val="1100"/>
                        <a:buFont typeface="Arial"/>
                        <a:buNone/>
                      </a:pPr>
                      <a:r>
                        <a:rPr lang="en-GB" sz="1200">
                          <a:solidFill>
                            <a:schemeClr val="dk1"/>
                          </a:solidFill>
                          <a:latin typeface="Comfortaa"/>
                          <a:ea typeface="Comfortaa"/>
                          <a:cs typeface="Comfortaa"/>
                          <a:sym typeface="Comfortaa"/>
                        </a:rPr>
                        <a:t>How do these compare to other countries in the world?</a:t>
                      </a:r>
                      <a:endParaRPr sz="1100">
                        <a:solidFill>
                          <a:schemeClr val="dk1"/>
                        </a:solidFill>
                      </a:endParaRPr>
                    </a:p>
                    <a:p>
                      <a:pPr marL="0" lvl="0" indent="0" algn="ctr" rtl="0">
                        <a:spcBef>
                          <a:spcPts val="0"/>
                        </a:spcBef>
                        <a:spcAft>
                          <a:spcPts val="0"/>
                        </a:spcAft>
                        <a:buClr>
                          <a:schemeClr val="dk1"/>
                        </a:buClr>
                        <a:buSzPts val="1100"/>
                        <a:buFont typeface="Arial"/>
                        <a:buNone/>
                      </a:pPr>
                      <a:endParaRPr sz="1200">
                        <a:solidFill>
                          <a:schemeClr val="dk1"/>
                        </a:solidFill>
                        <a:latin typeface="Comfortaa"/>
                        <a:ea typeface="Comfortaa"/>
                        <a:cs typeface="Comfortaa"/>
                        <a:sym typeface="Comfortaa"/>
                      </a:endParaRPr>
                    </a:p>
                  </a:txBody>
                  <a:tcPr marL="91425" marR="91425" marT="91425" marB="91425">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CFE2F3"/>
                    </a:solidFill>
                  </a:tcPr>
                </a:tc>
                <a:extLst>
                  <a:ext uri="{0D108BD9-81ED-4DB2-BD59-A6C34878D82A}">
                    <a16:rowId xmlns:a16="http://schemas.microsoft.com/office/drawing/2014/main" xmlns="" val="10000"/>
                  </a:ext>
                </a:extLst>
              </a:tr>
              <a:tr h="1486350">
                <a:tc>
                  <a:txBody>
                    <a:bodyPr/>
                    <a:lstStyle/>
                    <a:p>
                      <a:pPr marL="0" lvl="0" indent="0" algn="ctr" rtl="0">
                        <a:spcBef>
                          <a:spcPts val="0"/>
                        </a:spcBef>
                        <a:spcAft>
                          <a:spcPts val="0"/>
                        </a:spcAft>
                        <a:buClr>
                          <a:schemeClr val="dk1"/>
                        </a:buClr>
                        <a:buSzPts val="1100"/>
                        <a:buFont typeface="Arial"/>
                        <a:buNone/>
                      </a:pPr>
                      <a:r>
                        <a:rPr lang="en-GB" sz="1200" b="1" u="sng">
                          <a:solidFill>
                            <a:schemeClr val="dk1"/>
                          </a:solidFill>
                          <a:latin typeface="Comfortaa"/>
                          <a:ea typeface="Comfortaa"/>
                          <a:cs typeface="Comfortaa"/>
                          <a:sym typeface="Comfortaa"/>
                        </a:rPr>
                        <a:t>FIRST AID</a:t>
                      </a:r>
                      <a:endParaRPr sz="1200">
                        <a:solidFill>
                          <a:schemeClr val="dk1"/>
                        </a:solidFill>
                        <a:latin typeface="Comfortaa"/>
                        <a:ea typeface="Comfortaa"/>
                        <a:cs typeface="Comfortaa"/>
                        <a:sym typeface="Comfortaa"/>
                      </a:endParaRPr>
                    </a:p>
                    <a:p>
                      <a:pPr marL="0" lvl="0" indent="0" algn="ctr" rtl="0">
                        <a:spcBef>
                          <a:spcPts val="0"/>
                        </a:spcBef>
                        <a:spcAft>
                          <a:spcPts val="0"/>
                        </a:spcAft>
                        <a:buClr>
                          <a:schemeClr val="dk1"/>
                        </a:buClr>
                        <a:buSzPts val="1100"/>
                        <a:buFont typeface="Arial"/>
                        <a:buNone/>
                      </a:pPr>
                      <a:endParaRPr sz="1200">
                        <a:solidFill>
                          <a:schemeClr val="dk1"/>
                        </a:solidFill>
                        <a:latin typeface="Comfortaa"/>
                        <a:ea typeface="Comfortaa"/>
                        <a:cs typeface="Comfortaa"/>
                        <a:sym typeface="Comfortaa"/>
                      </a:endParaRPr>
                    </a:p>
                    <a:p>
                      <a:pPr marL="0" lvl="0" indent="0" algn="ctr" rtl="0">
                        <a:spcBef>
                          <a:spcPts val="0"/>
                        </a:spcBef>
                        <a:spcAft>
                          <a:spcPts val="0"/>
                        </a:spcAft>
                        <a:buClr>
                          <a:schemeClr val="dk1"/>
                        </a:buClr>
                        <a:buSzPts val="1100"/>
                        <a:buFont typeface="Arial"/>
                        <a:buNone/>
                      </a:pPr>
                      <a:r>
                        <a:rPr lang="en-GB" sz="1200">
                          <a:solidFill>
                            <a:schemeClr val="dk1"/>
                          </a:solidFill>
                          <a:latin typeface="Comfortaa"/>
                          <a:ea typeface="Comfortaa"/>
                          <a:cs typeface="Comfortaa"/>
                          <a:sym typeface="Comfortaa"/>
                        </a:rPr>
                        <a:t>Click </a:t>
                      </a:r>
                      <a:r>
                        <a:rPr lang="en-GB" sz="1200" b="1" u="sng">
                          <a:solidFill>
                            <a:schemeClr val="hlink"/>
                          </a:solidFill>
                          <a:latin typeface="Comfortaa"/>
                          <a:ea typeface="Comfortaa"/>
                          <a:cs typeface="Comfortaa"/>
                          <a:sym typeface="Comfortaa"/>
                          <a:hlinkClick r:id="rId4"/>
                        </a:rPr>
                        <a:t>HERE </a:t>
                      </a:r>
                      <a:r>
                        <a:rPr lang="en-GB" sz="1200">
                          <a:solidFill>
                            <a:schemeClr val="dk1"/>
                          </a:solidFill>
                          <a:latin typeface="Comfortaa"/>
                          <a:ea typeface="Comfortaa"/>
                          <a:cs typeface="Comfortaa"/>
                          <a:sym typeface="Comfortaa"/>
                        </a:rPr>
                        <a:t>to watch a short  video revising basic first aid. Comment something you learned. </a:t>
                      </a:r>
                      <a:endParaRPr sz="1200" b="1" u="sng">
                        <a:solidFill>
                          <a:schemeClr val="dk1"/>
                        </a:solidFill>
                        <a:latin typeface="Comfortaa"/>
                        <a:ea typeface="Comfortaa"/>
                        <a:cs typeface="Comfortaa"/>
                        <a:sym typeface="Comfortaa"/>
                      </a:endParaRPr>
                    </a:p>
                  </a:txBody>
                  <a:tcPr marL="91425" marR="91425" marT="91425" marB="91425">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CFE2F3"/>
                    </a:solidFill>
                  </a:tcPr>
                </a:tc>
                <a:tc>
                  <a:txBody>
                    <a:bodyPr/>
                    <a:lstStyle/>
                    <a:p>
                      <a:pPr marL="0" lvl="0" indent="0" algn="ctr" rtl="0">
                        <a:spcBef>
                          <a:spcPts val="0"/>
                        </a:spcBef>
                        <a:spcAft>
                          <a:spcPts val="0"/>
                        </a:spcAft>
                        <a:buNone/>
                      </a:pPr>
                      <a:r>
                        <a:rPr lang="en-GB" sz="1200" b="1" u="sng">
                          <a:latin typeface="Comfortaa"/>
                          <a:ea typeface="Comfortaa"/>
                          <a:cs typeface="Comfortaa"/>
                          <a:sym typeface="Comfortaa"/>
                        </a:rPr>
                        <a:t>CELEBRATE </a:t>
                      </a:r>
                      <a:endParaRPr sz="1200" b="1" u="sng">
                        <a:latin typeface="Comfortaa"/>
                        <a:ea typeface="Comfortaa"/>
                        <a:cs typeface="Comfortaa"/>
                        <a:sym typeface="Comfortaa"/>
                      </a:endParaRPr>
                    </a:p>
                    <a:p>
                      <a:pPr marL="0" lvl="0" indent="0" algn="ctr" rtl="0">
                        <a:spcBef>
                          <a:spcPts val="0"/>
                        </a:spcBef>
                        <a:spcAft>
                          <a:spcPts val="0"/>
                        </a:spcAft>
                        <a:buNone/>
                      </a:pPr>
                      <a:endParaRPr sz="1200">
                        <a:latin typeface="Comfortaa"/>
                        <a:ea typeface="Comfortaa"/>
                        <a:cs typeface="Comfortaa"/>
                        <a:sym typeface="Comfortaa"/>
                      </a:endParaRPr>
                    </a:p>
                    <a:p>
                      <a:pPr marL="0" lvl="0" indent="0" algn="ctr" rtl="0">
                        <a:spcBef>
                          <a:spcPts val="0"/>
                        </a:spcBef>
                        <a:spcAft>
                          <a:spcPts val="0"/>
                        </a:spcAft>
                        <a:buNone/>
                      </a:pPr>
                      <a:r>
                        <a:rPr lang="en-GB" sz="1200">
                          <a:latin typeface="Comfortaa"/>
                          <a:ea typeface="Comfortaa"/>
                          <a:cs typeface="Comfortaa"/>
                          <a:sym typeface="Comfortaa"/>
                        </a:rPr>
                        <a:t>Find out about some famous nurses from the past and create a TOP 5 facts poster about one of them. </a:t>
                      </a:r>
                      <a:endParaRPr sz="1200">
                        <a:latin typeface="Comfortaa"/>
                        <a:ea typeface="Comfortaa"/>
                        <a:cs typeface="Comfortaa"/>
                        <a:sym typeface="Comfortaa"/>
                      </a:endParaRPr>
                    </a:p>
                  </a:txBody>
                  <a:tcPr marL="91425" marR="91425" marT="91425" marB="91425">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CFE2F3"/>
                    </a:solidFill>
                  </a:tcPr>
                </a:tc>
                <a:tc>
                  <a:txBody>
                    <a:bodyPr/>
                    <a:lstStyle/>
                    <a:p>
                      <a:pPr marL="0" lvl="0" indent="0" algn="ctr" rtl="0">
                        <a:spcBef>
                          <a:spcPts val="0"/>
                        </a:spcBef>
                        <a:spcAft>
                          <a:spcPts val="0"/>
                        </a:spcAft>
                        <a:buNone/>
                      </a:pPr>
                      <a:r>
                        <a:rPr lang="en-GB" sz="1200" b="1" u="sng" dirty="0">
                          <a:solidFill>
                            <a:schemeClr val="dk1"/>
                          </a:solidFill>
                          <a:latin typeface="Comfortaa"/>
                          <a:ea typeface="Comfortaa"/>
                          <a:cs typeface="Comfortaa"/>
                          <a:sym typeface="Comfortaa"/>
                        </a:rPr>
                        <a:t>DEAR DIARY...</a:t>
                      </a:r>
                      <a:endParaRPr sz="1200" b="1" u="sng" dirty="0">
                        <a:solidFill>
                          <a:schemeClr val="dk1"/>
                        </a:solidFill>
                        <a:latin typeface="Comfortaa"/>
                        <a:ea typeface="Comfortaa"/>
                        <a:cs typeface="Comfortaa"/>
                        <a:sym typeface="Comfortaa"/>
                      </a:endParaRPr>
                    </a:p>
                    <a:p>
                      <a:pPr marL="0" lvl="0" indent="0" algn="ctr" rtl="0">
                        <a:spcBef>
                          <a:spcPts val="0"/>
                        </a:spcBef>
                        <a:spcAft>
                          <a:spcPts val="0"/>
                        </a:spcAft>
                        <a:buNone/>
                      </a:pPr>
                      <a:endParaRPr sz="1200" b="1" u="sng" dirty="0">
                        <a:solidFill>
                          <a:schemeClr val="dk1"/>
                        </a:solidFill>
                        <a:latin typeface="Comfortaa"/>
                        <a:ea typeface="Comfortaa"/>
                        <a:cs typeface="Comfortaa"/>
                        <a:sym typeface="Comfortaa"/>
                      </a:endParaRPr>
                    </a:p>
                    <a:p>
                      <a:pPr marL="0" lvl="0" indent="0" algn="ctr" rtl="0">
                        <a:spcBef>
                          <a:spcPts val="0"/>
                        </a:spcBef>
                        <a:spcAft>
                          <a:spcPts val="0"/>
                        </a:spcAft>
                        <a:buNone/>
                      </a:pPr>
                      <a:r>
                        <a:rPr lang="en-GB" sz="1200" dirty="0">
                          <a:solidFill>
                            <a:schemeClr val="dk1"/>
                          </a:solidFill>
                          <a:latin typeface="Comfortaa"/>
                          <a:ea typeface="Comfortaa"/>
                          <a:cs typeface="Comfortaa"/>
                          <a:sym typeface="Comfortaa"/>
                        </a:rPr>
                        <a:t>Pretend you are Florence Nightingale and create a diary entry. </a:t>
                      </a:r>
                      <a:endParaRPr sz="1200" dirty="0">
                        <a:solidFill>
                          <a:schemeClr val="dk1"/>
                        </a:solidFill>
                        <a:latin typeface="Comfortaa"/>
                        <a:ea typeface="Comfortaa"/>
                        <a:cs typeface="Comfortaa"/>
                        <a:sym typeface="Comfortaa"/>
                      </a:endParaRPr>
                    </a:p>
                    <a:p>
                      <a:pPr marL="0" lvl="0" indent="0" algn="ctr" rtl="0">
                        <a:spcBef>
                          <a:spcPts val="0"/>
                        </a:spcBef>
                        <a:spcAft>
                          <a:spcPts val="0"/>
                        </a:spcAft>
                        <a:buNone/>
                      </a:pPr>
                      <a:r>
                        <a:rPr lang="en-GB" sz="1200" dirty="0" smtClean="0">
                          <a:solidFill>
                            <a:schemeClr val="dk1"/>
                          </a:solidFill>
                          <a:latin typeface="Comfortaa"/>
                          <a:ea typeface="Comfortaa"/>
                          <a:cs typeface="Comfortaa"/>
                          <a:sym typeface="Comfortaa"/>
                        </a:rPr>
                        <a:t>Click to the next slide for </a:t>
                      </a:r>
                      <a:r>
                        <a:rPr lang="en-GB" sz="1200" dirty="0">
                          <a:solidFill>
                            <a:schemeClr val="dk1"/>
                          </a:solidFill>
                          <a:latin typeface="Comfortaa"/>
                          <a:ea typeface="Comfortaa"/>
                          <a:cs typeface="Comfortaa"/>
                          <a:sym typeface="Comfortaa"/>
                        </a:rPr>
                        <a:t>some handy hints...</a:t>
                      </a:r>
                      <a:endParaRPr sz="1200" dirty="0">
                        <a:solidFill>
                          <a:schemeClr val="dk1"/>
                        </a:solidFill>
                        <a:latin typeface="Comfortaa"/>
                        <a:ea typeface="Comfortaa"/>
                        <a:cs typeface="Comfortaa"/>
                        <a:sym typeface="Comfortaa"/>
                      </a:endParaRPr>
                    </a:p>
                  </a:txBody>
                  <a:tcPr marL="91425" marR="91425" marT="91425" marB="91425">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CFE2F3"/>
                    </a:solidFill>
                  </a:tcPr>
                </a:tc>
                <a:extLst>
                  <a:ext uri="{0D108BD9-81ED-4DB2-BD59-A6C34878D82A}">
                    <a16:rowId xmlns:a16="http://schemas.microsoft.com/office/drawing/2014/main" xmlns="" val="10001"/>
                  </a:ext>
                </a:extLst>
              </a:tr>
            </a:tbl>
          </a:graphicData>
        </a:graphic>
      </p:graphicFrame>
      <p:pic>
        <p:nvPicPr>
          <p:cNvPr id="69" name="Google Shape;69;p15"/>
          <p:cNvPicPr preferRelativeResize="0"/>
          <p:nvPr/>
        </p:nvPicPr>
        <p:blipFill>
          <a:blip r:embed="rId5">
            <a:alphaModFix/>
          </a:blip>
          <a:stretch>
            <a:fillRect/>
          </a:stretch>
        </p:blipFill>
        <p:spPr>
          <a:xfrm>
            <a:off x="239351" y="4274875"/>
            <a:ext cx="888624" cy="744925"/>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5" name="Google Shape;75;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76" name="Google Shape;76;p16"/>
          <p:cNvPicPr preferRelativeResize="0"/>
          <p:nvPr/>
        </p:nvPicPr>
        <p:blipFill>
          <a:blip r:embed="rId3">
            <a:alphaModFix/>
          </a:blip>
          <a:stretch>
            <a:fillRect/>
          </a:stretch>
        </p:blipFill>
        <p:spPr>
          <a:xfrm>
            <a:off x="0" y="0"/>
            <a:ext cx="9144000" cy="5143500"/>
          </a:xfrm>
          <a:prstGeom prst="rect">
            <a:avLst/>
          </a:prstGeom>
          <a:noFill/>
          <a:ln>
            <a:noFill/>
          </a:ln>
        </p:spPr>
      </p:pic>
      <p:sp>
        <p:nvSpPr>
          <p:cNvPr id="77" name="Google Shape;77;p16"/>
          <p:cNvSpPr txBox="1"/>
          <p:nvPr/>
        </p:nvSpPr>
        <p:spPr>
          <a:xfrm>
            <a:off x="270900" y="1293125"/>
            <a:ext cx="8602200" cy="334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200" b="1">
                <a:latin typeface="Comfortaa"/>
                <a:ea typeface="Comfortaa"/>
                <a:cs typeface="Comfortaa"/>
                <a:sym typeface="Comfortaa"/>
              </a:rPr>
              <a:t>Can you answer these questions in your diary? </a:t>
            </a:r>
            <a:endParaRPr sz="2200" b="1">
              <a:latin typeface="Comfortaa"/>
              <a:ea typeface="Comfortaa"/>
              <a:cs typeface="Comfortaa"/>
              <a:sym typeface="Comfortaa"/>
            </a:endParaRPr>
          </a:p>
          <a:p>
            <a:pPr marL="0" lvl="0" indent="0" algn="l" rtl="0">
              <a:spcBef>
                <a:spcPts val="0"/>
              </a:spcBef>
              <a:spcAft>
                <a:spcPts val="0"/>
              </a:spcAft>
              <a:buNone/>
            </a:pPr>
            <a:endParaRPr sz="1800">
              <a:latin typeface="Comfortaa"/>
              <a:ea typeface="Comfortaa"/>
              <a:cs typeface="Comfortaa"/>
              <a:sym typeface="Comfortaa"/>
            </a:endParaRPr>
          </a:p>
          <a:p>
            <a:pPr marL="0" lvl="0" indent="0" algn="l" rtl="0">
              <a:spcBef>
                <a:spcPts val="0"/>
              </a:spcBef>
              <a:spcAft>
                <a:spcPts val="0"/>
              </a:spcAft>
              <a:buNone/>
            </a:pPr>
            <a:endParaRPr sz="1800">
              <a:latin typeface="Comfortaa"/>
              <a:ea typeface="Comfortaa"/>
              <a:cs typeface="Comfortaa"/>
              <a:sym typeface="Comfortaa"/>
            </a:endParaRPr>
          </a:p>
          <a:p>
            <a:pPr marL="0" lvl="0" indent="0" algn="l" rtl="0">
              <a:spcBef>
                <a:spcPts val="0"/>
              </a:spcBef>
              <a:spcAft>
                <a:spcPts val="0"/>
              </a:spcAft>
              <a:buNone/>
            </a:pPr>
            <a:r>
              <a:rPr lang="en-GB" sz="1800">
                <a:latin typeface="Comfortaa"/>
                <a:ea typeface="Comfortaa"/>
                <a:cs typeface="Comfortaa"/>
                <a:sym typeface="Comfortaa"/>
              </a:rPr>
              <a:t>What was the hospital like? </a:t>
            </a:r>
            <a:endParaRPr sz="1800">
              <a:latin typeface="Comfortaa"/>
              <a:ea typeface="Comfortaa"/>
              <a:cs typeface="Comfortaa"/>
              <a:sym typeface="Comfortaa"/>
            </a:endParaRPr>
          </a:p>
          <a:p>
            <a:pPr marL="0" lvl="0" indent="0" algn="l" rtl="0">
              <a:spcBef>
                <a:spcPts val="0"/>
              </a:spcBef>
              <a:spcAft>
                <a:spcPts val="0"/>
              </a:spcAft>
              <a:buNone/>
            </a:pPr>
            <a:r>
              <a:rPr lang="en-GB" sz="1800">
                <a:latin typeface="Comfortaa"/>
                <a:ea typeface="Comfortaa"/>
                <a:cs typeface="Comfortaa"/>
                <a:sym typeface="Comfortaa"/>
              </a:rPr>
              <a:t>How were you feeling? </a:t>
            </a:r>
            <a:endParaRPr sz="1800">
              <a:latin typeface="Comfortaa"/>
              <a:ea typeface="Comfortaa"/>
              <a:cs typeface="Comfortaa"/>
              <a:sym typeface="Comfortaa"/>
            </a:endParaRPr>
          </a:p>
          <a:p>
            <a:pPr marL="0" lvl="0" indent="0" algn="l" rtl="0">
              <a:spcBef>
                <a:spcPts val="0"/>
              </a:spcBef>
              <a:spcAft>
                <a:spcPts val="0"/>
              </a:spcAft>
              <a:buNone/>
            </a:pPr>
            <a:r>
              <a:rPr lang="en-GB" sz="1800">
                <a:latin typeface="Comfortaa"/>
                <a:ea typeface="Comfortaa"/>
                <a:cs typeface="Comfortaa"/>
                <a:sym typeface="Comfortaa"/>
              </a:rPr>
              <a:t>What was happening around you? </a:t>
            </a:r>
            <a:br>
              <a:rPr lang="en-GB" sz="1800">
                <a:latin typeface="Comfortaa"/>
                <a:ea typeface="Comfortaa"/>
                <a:cs typeface="Comfortaa"/>
                <a:sym typeface="Comfortaa"/>
              </a:rPr>
            </a:br>
            <a:r>
              <a:rPr lang="en-GB" sz="1800">
                <a:latin typeface="Comfortaa"/>
                <a:ea typeface="Comfortaa"/>
                <a:cs typeface="Comfortaa"/>
                <a:sym typeface="Comfortaa"/>
              </a:rPr>
              <a:t>What could you see, hear and feel?</a:t>
            </a:r>
            <a:endParaRPr sz="1800">
              <a:latin typeface="Comfortaa"/>
              <a:ea typeface="Comfortaa"/>
              <a:cs typeface="Comfortaa"/>
              <a:sym typeface="Comfortaa"/>
            </a:endParaRPr>
          </a:p>
          <a:p>
            <a:pPr marL="0" lvl="0" indent="0" algn="l" rtl="0">
              <a:spcBef>
                <a:spcPts val="0"/>
              </a:spcBef>
              <a:spcAft>
                <a:spcPts val="0"/>
              </a:spcAft>
              <a:buNone/>
            </a:pPr>
            <a:r>
              <a:rPr lang="en-GB" sz="1800">
                <a:latin typeface="Comfortaa"/>
                <a:ea typeface="Comfortaa"/>
                <a:cs typeface="Comfortaa"/>
                <a:sym typeface="Comfortaa"/>
              </a:rPr>
              <a:t>What treatments did Florence give to injured soldiers? </a:t>
            </a:r>
            <a:endParaRPr sz="1800">
              <a:latin typeface="Comfortaa"/>
              <a:ea typeface="Comfortaa"/>
              <a:cs typeface="Comfortaa"/>
              <a:sym typeface="Comfortaa"/>
            </a:endParaRPr>
          </a:p>
          <a:p>
            <a:pPr marL="0" lvl="0" indent="0" algn="l" rtl="0">
              <a:spcBef>
                <a:spcPts val="0"/>
              </a:spcBef>
              <a:spcAft>
                <a:spcPts val="0"/>
              </a:spcAft>
              <a:buNone/>
            </a:pPr>
            <a:r>
              <a:rPr lang="en-GB" sz="1800">
                <a:latin typeface="Comfortaa"/>
                <a:ea typeface="Comfortaa"/>
                <a:cs typeface="Comfortaa"/>
                <a:sym typeface="Comfortaa"/>
              </a:rPr>
              <a:t>Florence would walk around with her lamp, writing letters to the injured soldiers and spend time talking to them. What might she have written or talked about?</a:t>
            </a:r>
            <a:endParaRPr sz="1800">
              <a:latin typeface="Comfortaa"/>
              <a:ea typeface="Comfortaa"/>
              <a:cs typeface="Comfortaa"/>
              <a:sym typeface="Comfortaa"/>
            </a:endParaRPr>
          </a:p>
        </p:txBody>
      </p:sp>
      <p:pic>
        <p:nvPicPr>
          <p:cNvPr id="78" name="Google Shape;78;p16"/>
          <p:cNvPicPr preferRelativeResize="0"/>
          <p:nvPr/>
        </p:nvPicPr>
        <p:blipFill>
          <a:blip r:embed="rId4">
            <a:alphaModFix/>
          </a:blip>
          <a:stretch>
            <a:fillRect/>
          </a:stretch>
        </p:blipFill>
        <p:spPr>
          <a:xfrm>
            <a:off x="7514175" y="613100"/>
            <a:ext cx="1318125" cy="2269049"/>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359</Words>
  <Application>Microsoft Office PowerPoint</Application>
  <PresentationFormat>On-screen Show (16:9)</PresentationFormat>
  <Paragraphs>33</Paragraphs>
  <Slides>4</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Comfortaa</vt:lpstr>
      <vt:lpstr>Simple Light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Fiona MacDonald</dc:creator>
  <cp:lastModifiedBy>hp</cp:lastModifiedBy>
  <cp:revision>3</cp:revision>
  <dcterms:modified xsi:type="dcterms:W3CDTF">2020-05-11T19:03:48Z</dcterms:modified>
</cp:coreProperties>
</file>