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7" r:id="rId5"/>
  </p:sldMasterIdLst>
  <p:notesMasterIdLst>
    <p:notesMasterId r:id="rId17"/>
  </p:notesMasterIdLst>
  <p:sldIdLst>
    <p:sldId id="271" r:id="rId6"/>
    <p:sldId id="410" r:id="rId7"/>
    <p:sldId id="411" r:id="rId8"/>
    <p:sldId id="412" r:id="rId9"/>
    <p:sldId id="413" r:id="rId10"/>
    <p:sldId id="414" r:id="rId11"/>
    <p:sldId id="455" r:id="rId12"/>
    <p:sldId id="416" r:id="rId13"/>
    <p:sldId id="415" r:id="rId14"/>
    <p:sldId id="417" r:id="rId15"/>
    <p:sldId id="418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9" userDrawn="1">
          <p15:clr>
            <a:srgbClr val="A4A3A4"/>
          </p15:clr>
        </p15:guide>
        <p15:guide id="2" pos="31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4489" autoAdjust="0"/>
  </p:normalViewPr>
  <p:slideViewPr>
    <p:cSldViewPr snapToGrid="0" showGuides="1">
      <p:cViewPr>
        <p:scale>
          <a:sx n="80" d="100"/>
          <a:sy n="80" d="100"/>
        </p:scale>
        <p:origin x="-756" y="-336"/>
      </p:cViewPr>
      <p:guideLst>
        <p:guide orient="horz" pos="2409"/>
        <p:guide pos="3165"/>
      </p:guideLst>
    </p:cSldViewPr>
  </p:slideViewPr>
  <p:outlineViewPr>
    <p:cViewPr>
      <p:scale>
        <a:sx n="33" d="100"/>
        <a:sy n="33" d="100"/>
      </p:scale>
      <p:origin x="0" y="-13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311AF-8457-4785-B190-D31CD4FDE7A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1FB06-1D9B-4317-BE37-4218AB785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5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21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54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94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769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04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3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42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1FB06-1D9B-4317-BE37-4218AB785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46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17" y="104674"/>
            <a:ext cx="958007" cy="95800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046053" y="6520171"/>
            <a:ext cx="2475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© White</a:t>
            </a:r>
            <a:r>
              <a:rPr lang="en-GB" sz="1200" baseline="0" dirty="0" smtClean="0"/>
              <a:t> Rose Maths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3179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391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8194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1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1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-1" y="0"/>
            <a:ext cx="9906001" cy="1695450"/>
          </a:xfrm>
          <a:prstGeom prst="rect">
            <a:avLst/>
          </a:prstGeom>
          <a:solidFill>
            <a:srgbClr val="00929F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Freeform: Shape 24"/>
          <p:cNvSpPr/>
          <p:nvPr userDrawn="1"/>
        </p:nvSpPr>
        <p:spPr>
          <a:xfrm>
            <a:off x="-495301" y="1163488"/>
            <a:ext cx="10896600" cy="695325"/>
          </a:xfrm>
          <a:custGeom>
            <a:avLst/>
            <a:gdLst>
              <a:gd name="connsiteX0" fmla="*/ 0 w 10536072"/>
              <a:gd name="connsiteY0" fmla="*/ 122830 h 648269"/>
              <a:gd name="connsiteX1" fmla="*/ 10536072 w 10536072"/>
              <a:gd name="connsiteY1" fmla="*/ 0 h 648269"/>
              <a:gd name="connsiteX2" fmla="*/ 10522424 w 10536072"/>
              <a:gd name="connsiteY2" fmla="*/ 580030 h 648269"/>
              <a:gd name="connsiteX3" fmla="*/ 6824 w 10536072"/>
              <a:gd name="connsiteY3" fmla="*/ 648269 h 648269"/>
              <a:gd name="connsiteX4" fmla="*/ 0 w 10536072"/>
              <a:gd name="connsiteY4" fmla="*/ 122830 h 648269"/>
              <a:gd name="connsiteX0" fmla="*/ 88752 w 10529289"/>
              <a:gd name="connsiteY0" fmla="*/ 107912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107912 h 648269"/>
              <a:gd name="connsiteX0" fmla="*/ 88752 w 10529289"/>
              <a:gd name="connsiteY0" fmla="*/ 70619 h 648269"/>
              <a:gd name="connsiteX1" fmla="*/ 10529289 w 10529289"/>
              <a:gd name="connsiteY1" fmla="*/ 0 h 648269"/>
              <a:gd name="connsiteX2" fmla="*/ 10515641 w 10529289"/>
              <a:gd name="connsiteY2" fmla="*/ 580030 h 648269"/>
              <a:gd name="connsiteX3" fmla="*/ 41 w 10529289"/>
              <a:gd name="connsiteY3" fmla="*/ 648269 h 648269"/>
              <a:gd name="connsiteX4" fmla="*/ 88752 w 10529289"/>
              <a:gd name="connsiteY4" fmla="*/ 70619 h 64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9289" h="648269">
                <a:moveTo>
                  <a:pt x="88752" y="70619"/>
                </a:moveTo>
                <a:lnTo>
                  <a:pt x="10529289" y="0"/>
                </a:lnTo>
                <a:lnTo>
                  <a:pt x="10515641" y="580030"/>
                </a:lnTo>
                <a:lnTo>
                  <a:pt x="41" y="648269"/>
                </a:lnTo>
                <a:cubicBezTo>
                  <a:pt x="-2234" y="473123"/>
                  <a:pt x="91027" y="245765"/>
                  <a:pt x="88752" y="70619"/>
                </a:cubicBezTo>
                <a:close/>
              </a:path>
            </a:pathLst>
          </a:custGeom>
          <a:solidFill>
            <a:srgbClr val="1D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Freeform: Shape 23"/>
          <p:cNvSpPr/>
          <p:nvPr userDrawn="1"/>
        </p:nvSpPr>
        <p:spPr>
          <a:xfrm>
            <a:off x="-495301" y="642767"/>
            <a:ext cx="5587365" cy="722630"/>
          </a:xfrm>
          <a:custGeom>
            <a:avLst/>
            <a:gdLst>
              <a:gd name="connsiteX0" fmla="*/ 27296 w 4189863"/>
              <a:gd name="connsiteY0" fmla="*/ 47767 h 689212"/>
              <a:gd name="connsiteX1" fmla="*/ 4060209 w 4189863"/>
              <a:gd name="connsiteY1" fmla="*/ 0 h 689212"/>
              <a:gd name="connsiteX2" fmla="*/ 4189863 w 4189863"/>
              <a:gd name="connsiteY2" fmla="*/ 689212 h 689212"/>
              <a:gd name="connsiteX3" fmla="*/ 0 w 4189863"/>
              <a:gd name="connsiteY3" fmla="*/ 627797 h 689212"/>
              <a:gd name="connsiteX4" fmla="*/ 27296 w 4189863"/>
              <a:gd name="connsiteY4" fmla="*/ 47767 h 68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9863" h="689212">
                <a:moveTo>
                  <a:pt x="27296" y="47767"/>
                </a:moveTo>
                <a:lnTo>
                  <a:pt x="4060209" y="0"/>
                </a:lnTo>
                <a:lnTo>
                  <a:pt x="4189863" y="689212"/>
                </a:lnTo>
                <a:lnTo>
                  <a:pt x="0" y="627797"/>
                </a:lnTo>
                <a:lnTo>
                  <a:pt x="27296" y="47767"/>
                </a:lnTo>
                <a:close/>
              </a:path>
            </a:pathLst>
          </a:custGeom>
          <a:solidFill>
            <a:srgbClr val="0092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23432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xmlns="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xmlns="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046722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169929" y="1311240"/>
            <a:ext cx="405463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FFFF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Reasoning and Problem Solving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/>
          </p:nvPr>
        </p:nvGraphicFramePr>
        <p:xfrm>
          <a:off x="5092064" y="1967040"/>
          <a:ext cx="4621012" cy="4589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304">
                  <a:extLst>
                    <a:ext uri="{9D8B030D-6E8A-4147-A177-3AD203B41FA5}">
                      <a16:colId xmlns:a16="http://schemas.microsoft.com/office/drawing/2014/main" xmlns="" val="989632053"/>
                    </a:ext>
                  </a:extLst>
                </a:gridCol>
                <a:gridCol w="1519708">
                  <a:extLst>
                    <a:ext uri="{9D8B030D-6E8A-4147-A177-3AD203B41FA5}">
                      <a16:colId xmlns:a16="http://schemas.microsoft.com/office/drawing/2014/main" xmlns="" val="1592275581"/>
                    </a:ext>
                  </a:extLst>
                </a:gridCol>
              </a:tblGrid>
              <a:tr h="458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29F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0467227"/>
                  </a:ext>
                </a:extLst>
              </a:tr>
            </a:tbl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042" y="6520171"/>
            <a:ext cx="469212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48BAC8EC-B437-49E7-9790-CFA1DD0E61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55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8" t="20592" r="19588" b="20728"/>
          <a:stretch/>
        </p:blipFill>
        <p:spPr bwMode="auto">
          <a:xfrm>
            <a:off x="-21601" y="1"/>
            <a:ext cx="9927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028"/>
          <a:stretch/>
        </p:blipFill>
        <p:spPr>
          <a:xfrm>
            <a:off x="-21642" y="507002"/>
            <a:ext cx="9393978" cy="59197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24625"/>
          <a:stretch/>
        </p:blipFill>
        <p:spPr>
          <a:xfrm>
            <a:off x="815048" y="2516983"/>
            <a:ext cx="8105482" cy="1799955"/>
          </a:xfrm>
          <a:prstGeom prst="rect">
            <a:avLst/>
          </a:prstGeom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2723914" y="2563703"/>
            <a:ext cx="39301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</a:t>
            </a:r>
            <a:r>
              <a:rPr lang="en-GB" altLang="en-US" sz="2400" dirty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GB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altLang="en-US" sz="2400" dirty="0" smtClean="0">
                <a:solidFill>
                  <a:srgbClr val="FFFFFF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</a:t>
            </a: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Block 2</a:t>
            </a: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23914" y="3288325"/>
            <a:ext cx="6116406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Money</a:t>
            </a:r>
            <a:endParaRPr kumimoji="0" lang="en-GB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6" y="2105876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1963" y="737962"/>
            <a:ext cx="80562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Dexter buys a teddy bear for £6.00, a board game for £4.00, a CD for £5.50 and a box of chocolates for £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2.50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He has some discount vouchers. </a:t>
            </a: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He can either get £10.00 off or pay half price for his items. </a:t>
            </a: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Which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voucher would save him more?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your thinking.</a:t>
            </a:r>
          </a:p>
        </p:txBody>
      </p:sp>
    </p:spTree>
    <p:extLst>
      <p:ext uri="{BB962C8B-B14F-4D97-AF65-F5344CB8AC3E}">
        <p14:creationId xmlns:p14="http://schemas.microsoft.com/office/powerpoint/2010/main" val="134290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Here is Dora’s receipt.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16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Use the information to complete the receipt: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The sandwich costs £2.15 more than the crisps.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The orange juice is the same price as the crisps and banana together.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The banana is half the price of the crisps.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389967"/>
              </p:ext>
            </p:extLst>
          </p:nvPr>
        </p:nvGraphicFramePr>
        <p:xfrm>
          <a:off x="2876591" y="1259001"/>
          <a:ext cx="418011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057">
                  <a:extLst>
                    <a:ext uri="{9D8B030D-6E8A-4147-A177-3AD203B41FA5}">
                      <a16:colId xmlns:a16="http://schemas.microsoft.com/office/drawing/2014/main" xmlns="" val="3823321943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xmlns="" val="7912159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</a:rPr>
                        <a:t>Receipt</a:t>
                      </a:r>
                      <a:endParaRPr lang="en-GB" sz="280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4289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Sandwich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3361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Orange Juice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5107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Crisps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60p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047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Banana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019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>
                          <a:latin typeface="Gill Sans MT" panose="020B0502020104020203" pitchFamily="34" charset="0"/>
                        </a:rPr>
                        <a:t>TOTAL</a:t>
                      </a:r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80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9821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3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121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Some children are converting 1206 p into pounds.</a:t>
            </a:r>
          </a:p>
          <a:p>
            <a:pPr lvl="0">
              <a:defRPr/>
            </a:pPr>
            <a:endParaRPr lang="en-GB" sz="20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Who is correct?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    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Whitney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	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	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     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                                   		Rosie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       Teddy</a:t>
            </a: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have the others done wrong?</a:t>
            </a: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Explain your answer.</a:t>
            </a:r>
          </a:p>
          <a:p>
            <a:pPr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latin typeface="Gill Sans MT" panose="020B0502020104020203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99" y="1844980"/>
            <a:ext cx="969545" cy="13683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6910" y="3002852"/>
            <a:ext cx="992691" cy="13987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99" y="4491698"/>
            <a:ext cx="969545" cy="7876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ular Callout 43"/>
              <p:cNvSpPr/>
              <p:nvPr/>
            </p:nvSpPr>
            <p:spPr>
              <a:xfrm>
                <a:off x="3068276" y="4603059"/>
                <a:ext cx="3327531" cy="587828"/>
              </a:xfrm>
              <a:prstGeom prst="wedgeRoundRectCallout">
                <a:avLst>
                  <a:gd name="adj1" fmla="val -63308"/>
                  <a:gd name="adj2" fmla="val 31066"/>
                  <a:gd name="adj3" fmla="val 16667"/>
                </a:avLst>
              </a:prstGeom>
              <a:solidFill>
                <a:srgbClr val="7030A0">
                  <a:alpha val="20000"/>
                </a:srgbClr>
              </a:solidFill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Calibri" charset="0"/>
                    <a:cs typeface="Times New Roman" charset="0"/>
                  </a:rPr>
                  <a:t>1206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charset="0"/>
                        <a:cs typeface="Times New Roman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Calibri" charset="0"/>
                    <a:cs typeface="Times New Roman" charset="0"/>
                  </a:rPr>
                  <a:t> £120.6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4" name="Rounded Rectangular Callou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276" y="4603059"/>
                <a:ext cx="3327531" cy="587828"/>
              </a:xfrm>
              <a:prstGeom prst="wedgeRoundRectCallout">
                <a:avLst>
                  <a:gd name="adj1" fmla="val -63308"/>
                  <a:gd name="adj2" fmla="val 31066"/>
                  <a:gd name="adj3" fmla="val 16667"/>
                </a:avLst>
              </a:prstGeom>
              <a:blipFill>
                <a:blip r:embed="rId6"/>
                <a:stretch>
                  <a:fillRect t="-4902" b="-15686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3978516" y="3394220"/>
                <a:ext cx="3161212" cy="616053"/>
              </a:xfrm>
              <a:prstGeom prst="wedgeRoundRectCallout">
                <a:avLst>
                  <a:gd name="adj1" fmla="val 70811"/>
                  <a:gd name="adj2" fmla="val 33205"/>
                  <a:gd name="adj3" fmla="val 16667"/>
                </a:avLst>
              </a:prstGeom>
              <a:solidFill>
                <a:schemeClr val="accent5">
                  <a:alpha val="20000"/>
                </a:schemeClr>
              </a:solidFill>
              <a:ln w="285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Calibri" charset="0"/>
                    <a:cs typeface="Times New Roman" charset="0"/>
                  </a:rPr>
                  <a:t>1206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charset="0"/>
                        <a:cs typeface="Times New Roman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Calibri" charset="0"/>
                    <a:cs typeface="Times New Roman" charset="0"/>
                  </a:rPr>
                  <a:t> £12.06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516" y="3394220"/>
                <a:ext cx="3161212" cy="616053"/>
              </a:xfrm>
              <a:prstGeom prst="wedgeRoundRectCallout">
                <a:avLst>
                  <a:gd name="adj1" fmla="val 70811"/>
                  <a:gd name="adj2" fmla="val 33205"/>
                  <a:gd name="adj3" fmla="val 16667"/>
                </a:avLst>
              </a:prstGeom>
              <a:blipFill>
                <a:blip r:embed="rId7"/>
                <a:stretch>
                  <a:fillRect t="-2804" b="-12150"/>
                </a:stretch>
              </a:blipFill>
              <a:ln w="28575"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ular Callout 45"/>
              <p:cNvSpPr/>
              <p:nvPr/>
            </p:nvSpPr>
            <p:spPr>
              <a:xfrm>
                <a:off x="3286674" y="2177520"/>
                <a:ext cx="3262033" cy="623914"/>
              </a:xfrm>
              <a:prstGeom prst="wedgeRoundRectCallout">
                <a:avLst>
                  <a:gd name="adj1" fmla="val -65959"/>
                  <a:gd name="adj2" fmla="val 22510"/>
                  <a:gd name="adj3" fmla="val 16667"/>
                </a:avLst>
              </a:prstGeom>
              <a:solidFill>
                <a:schemeClr val="accent6">
                  <a:alpha val="2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Calibri" charset="0"/>
                    <a:cs typeface="Times New Roman" charset="0"/>
                  </a:rPr>
                  <a:t>1206 p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charset="0"/>
                        <a:cs typeface="Times New Roman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Calibri" charset="0"/>
                    <a:cs typeface="Times New Roman" charset="0"/>
                  </a:rPr>
                  <a:t> £12.6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46" name="Rounded Rectangular Callou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674" y="2177520"/>
                <a:ext cx="3262033" cy="623914"/>
              </a:xfrm>
              <a:prstGeom prst="wedgeRoundRectCallout">
                <a:avLst>
                  <a:gd name="adj1" fmla="val -65959"/>
                  <a:gd name="adj2" fmla="val 22510"/>
                  <a:gd name="adj3" fmla="val 16667"/>
                </a:avLst>
              </a:prstGeom>
              <a:blipFill>
                <a:blip r:embed="rId8"/>
                <a:stretch>
                  <a:fillRect t="-1835" b="-11009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730" y="150705"/>
            <a:ext cx="778171" cy="715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729" y="2564079"/>
            <a:ext cx="778172" cy="685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0" y="123496"/>
            <a:ext cx="778172" cy="770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65" y="2411710"/>
            <a:ext cx="873402" cy="99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775" y="903675"/>
            <a:ext cx="740080" cy="737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902" y="3601858"/>
            <a:ext cx="1281075" cy="6573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65" y="883268"/>
            <a:ext cx="873403" cy="778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902" y="4332567"/>
            <a:ext cx="1303485" cy="7208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729" y="1671032"/>
            <a:ext cx="778172" cy="7781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902" y="5126769"/>
            <a:ext cx="1350170" cy="7600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65" y="1624777"/>
            <a:ext cx="873403" cy="8706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902" y="5960187"/>
            <a:ext cx="1540651" cy="8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5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Eva has these coins: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She picks three coins at a time.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Decide whether the statements will be always, sometimes or never true.</a:t>
            </a:r>
          </a:p>
          <a:p>
            <a:pPr lvl="0">
              <a:defRPr/>
            </a:pPr>
            <a:endParaRPr lang="en-GB" sz="20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She can make a total which ends in 2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She can make an odd amount.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She can make an amount greater than £6</a:t>
            </a:r>
          </a:p>
          <a:p>
            <a:pPr marL="285750" lvl="0" indent="-285750">
              <a:buFont typeface="Arial" pitchFamily="34" charset="0"/>
              <a:buChar char="•"/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She can make a total which is a multiple of 5 pence</a:t>
            </a: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Can you think of your own always, sometimes, never statements?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26" y="1188309"/>
            <a:ext cx="657219" cy="579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242" y="1342298"/>
            <a:ext cx="915758" cy="1038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84" y="1517811"/>
            <a:ext cx="638621" cy="636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06" y="1413677"/>
            <a:ext cx="794015" cy="707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78" y="1126990"/>
            <a:ext cx="905761" cy="1027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89" y="1023146"/>
            <a:ext cx="883577" cy="787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03" y="1223281"/>
            <a:ext cx="670480" cy="5907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711" y="577331"/>
            <a:ext cx="1116459" cy="1576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175" y="379882"/>
            <a:ext cx="699519" cy="6432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66" y="1004713"/>
            <a:ext cx="719937" cy="7123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34" y="1698664"/>
            <a:ext cx="882401" cy="8791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146" y="2559388"/>
            <a:ext cx="883577" cy="7872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094" y="3328191"/>
            <a:ext cx="935680" cy="935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50" y="4245438"/>
            <a:ext cx="1033169" cy="10299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759" y="5256956"/>
            <a:ext cx="744350" cy="6558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055" y="5894383"/>
            <a:ext cx="915758" cy="10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9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Teddy, Dora and Jack are buying toys.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			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                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	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                       Teddy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Dora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                                                                     Jack</a:t>
            </a: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How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much money could Jack have?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Is there only one answer?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US" sz="16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732042" y="1753723"/>
            <a:ext cx="2188147" cy="574765"/>
          </a:xfrm>
          <a:prstGeom prst="wedgeRoundRectCallout">
            <a:avLst>
              <a:gd name="adj1" fmla="val 74375"/>
              <a:gd name="adj2" fmla="val 37679"/>
              <a:gd name="adj3" fmla="val 16667"/>
            </a:avLst>
          </a:prstGeom>
          <a:solidFill>
            <a:srgbClr val="7030A0">
              <a:alpha val="23000"/>
            </a:srgb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have £5.43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9408" y="1729129"/>
            <a:ext cx="952866" cy="6891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6" y="2152207"/>
            <a:ext cx="1021420" cy="1436914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2425804" y="2813426"/>
            <a:ext cx="2294607" cy="574766"/>
          </a:xfrm>
          <a:prstGeom prst="wedgeRoundRectCallout">
            <a:avLst>
              <a:gd name="adj1" fmla="val -68340"/>
              <a:gd name="adj2" fmla="val 14509"/>
              <a:gd name="adj3" fmla="val 16667"/>
            </a:avLst>
          </a:prstGeom>
          <a:solidFill>
            <a:srgbClr val="0070C0">
              <a:alpha val="20000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have 534p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32" y="3833010"/>
            <a:ext cx="998342" cy="72293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021599" y="3955018"/>
            <a:ext cx="4780674" cy="1062565"/>
          </a:xfrm>
          <a:prstGeom prst="wedgeRoundRectCallout">
            <a:avLst>
              <a:gd name="adj1" fmla="val 64364"/>
              <a:gd name="adj2" fmla="val 5231"/>
              <a:gd name="adj3" fmla="val 16667"/>
            </a:avLst>
          </a:prstGeom>
          <a:solidFill>
            <a:srgbClr val="FF0000">
              <a:alpha val="17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I have more money than Dora but less than Teddy.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15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What would you rather have, five 50p coins or twelve 20p coins?  </a:t>
            </a: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Explain your answer fully.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83" y="3032190"/>
            <a:ext cx="1318454" cy="1318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648" y="2996064"/>
            <a:ext cx="1395051" cy="1390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054" y="988980"/>
            <a:ext cx="744350" cy="65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Amir has these digits cards.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He uses them to fill the frame below: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He makes a total that is more than three pounds but less than six pounds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.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How many amounts can he make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?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  <a:ea typeface="Bariol" charset="0"/>
                <a:cs typeface="Bariol" charset="0"/>
              </a:rPr>
              <a:t>Order your amounts in ascending order.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8315" y="1472283"/>
            <a:ext cx="684334" cy="578882"/>
          </a:xfrm>
          <a:prstGeom prst="roundRect">
            <a:avLst/>
          </a:prstGeom>
          <a:solidFill>
            <a:schemeClr val="accent6">
              <a:alpha val="2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4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0515" y="1472283"/>
            <a:ext cx="684334" cy="578882"/>
          </a:xfrm>
          <a:prstGeom prst="roundRect">
            <a:avLst/>
          </a:prstGeom>
          <a:solidFill>
            <a:schemeClr val="accent4">
              <a:alpha val="2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6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2715" y="1472283"/>
            <a:ext cx="684334" cy="578882"/>
          </a:xfrm>
          <a:prstGeom prst="roundRect">
            <a:avLst/>
          </a:prstGeom>
          <a:solidFill>
            <a:srgbClr val="7030A0">
              <a:alpha val="20000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3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4914" y="1472283"/>
            <a:ext cx="685892" cy="578882"/>
          </a:xfrm>
          <a:prstGeom prst="roundRect">
            <a:avLst/>
          </a:prstGeom>
          <a:solidFill>
            <a:schemeClr val="accent2">
              <a:alpha val="2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2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53770" y="3074538"/>
            <a:ext cx="25932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£</a:t>
            </a:r>
            <a:r>
              <a:rPr kumimoji="0" lang="en-GB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     .     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997990" y="3226423"/>
            <a:ext cx="600891" cy="74545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42655" y="3226423"/>
            <a:ext cx="600891" cy="74545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689927" y="3226423"/>
            <a:ext cx="600891" cy="74545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9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914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 smtClean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Three children buy toys. </a:t>
            </a: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Can you work out who buys what?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-Tommy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buys a toy which rounds to £5 but gets change from £5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-Amir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buys two toys which total approximately £25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-Eva’s 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toy costs 5 p more than the number the cost rounds to.</a:t>
            </a:r>
          </a:p>
          <a:p>
            <a:pPr lvl="0">
              <a:defRPr/>
            </a:pPr>
            <a:endParaRPr lang="en-GB" sz="14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If you had £30, what combinations could you buy and what change would you approximately get?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57" y="1852906"/>
            <a:ext cx="1426774" cy="8760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73" y="523080"/>
            <a:ext cx="1549601" cy="13298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83" y="458774"/>
            <a:ext cx="1284887" cy="10279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65" y="1306433"/>
            <a:ext cx="1013107" cy="1122043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 rot="1740190">
            <a:off x="7261727" y="1751958"/>
            <a:ext cx="1543558" cy="705148"/>
            <a:chOff x="1538042" y="3734313"/>
            <a:chExt cx="899066" cy="61824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2" name="Flowchart: Off-page Connector 31"/>
            <p:cNvSpPr/>
            <p:nvPr/>
          </p:nvSpPr>
          <p:spPr>
            <a:xfrm rot="3263927">
              <a:off x="1678454" y="3593901"/>
              <a:ext cx="618241" cy="899066"/>
            </a:xfrm>
            <a:prstGeom prst="flowChartOffpageConnector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9438445">
              <a:off x="1714714" y="3786152"/>
              <a:ext cx="612622" cy="4587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GB" sz="2800" dirty="0">
                  <a:solidFill>
                    <a:prstClr val="black"/>
                  </a:solidFill>
                  <a:latin typeface="Gill Sans MT" panose="020B0502020104020203" pitchFamily="34" charset="0"/>
                </a:rPr>
                <a:t>£4.65</a:t>
              </a:r>
            </a:p>
          </p:txBody>
        </p:sp>
      </p:grpSp>
      <p:sp>
        <p:nvSpPr>
          <p:cNvPr id="35" name="Flowchart: Off-page Connector 34"/>
          <p:cNvSpPr/>
          <p:nvPr/>
        </p:nvSpPr>
        <p:spPr>
          <a:xfrm rot="5004117">
            <a:off x="6131330" y="259012"/>
            <a:ext cx="705148" cy="154355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 rot="21178635">
            <a:off x="5996950" y="740202"/>
            <a:ext cx="120189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£19.83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39" name="Flowchart: Off-page Connector 38"/>
          <p:cNvSpPr/>
          <p:nvPr/>
        </p:nvSpPr>
        <p:spPr>
          <a:xfrm rot="15555762">
            <a:off x="2770679" y="1205093"/>
            <a:ext cx="705148" cy="154355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 rot="21178635">
            <a:off x="2504327" y="1695971"/>
            <a:ext cx="105177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£</a:t>
            </a: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3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.05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sp>
        <p:nvSpPr>
          <p:cNvPr id="40" name="Flowchart: Off-page Connector 39"/>
          <p:cNvSpPr/>
          <p:nvPr/>
        </p:nvSpPr>
        <p:spPr>
          <a:xfrm rot="5208795">
            <a:off x="3225184" y="27775"/>
            <a:ext cx="705148" cy="1543558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 rot="21204245">
            <a:off x="3058256" y="532621"/>
            <a:ext cx="105177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£5.45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017623"/>
              </p:ext>
            </p:extLst>
          </p:nvPr>
        </p:nvGraphicFramePr>
        <p:xfrm>
          <a:off x="10391531" y="386422"/>
          <a:ext cx="8127996" cy="4823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xmlns="" val="96521439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113839562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356224818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11550540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262661269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264788304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118247055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122251429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351222832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102788360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377876485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xmlns="" val="2749106426"/>
                    </a:ext>
                  </a:extLst>
                </a:gridCol>
              </a:tblGrid>
              <a:tr h="482351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7011768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9730856" y="1118123"/>
            <a:ext cx="10131504" cy="1457969"/>
            <a:chOff x="9730856" y="1118123"/>
            <a:chExt cx="10131504" cy="1457969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8360" y="1118123"/>
              <a:ext cx="9144000" cy="145796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30856" y="1118123"/>
              <a:ext cx="9144000" cy="14579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77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89551" y="736900"/>
                <a:ext cx="8056280" cy="65556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Mo buys some socks and gloves.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He estimates how much 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he’ll spend.</a:t>
                </a:r>
              </a:p>
              <a:p>
                <a:pPr lvl="0">
                  <a:defRPr/>
                </a:pPr>
                <a:endParaRPr lang="en-GB" sz="2400" dirty="0">
                  <a:solidFill>
                    <a:prstClr val="black"/>
                  </a:solidFill>
                  <a:latin typeface="Gill Sans MT" panose="020B0502020104020203" pitchFamily="34" charset="0"/>
                  <a:ea typeface="Bariol" charset="0"/>
                  <a:cs typeface="Bariol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£4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Bariol" charset="0"/>
                        <a:cs typeface="Bariol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 £5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Bariol" charset="0"/>
                        <a:cs typeface="Bariol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 £</a:t>
                </a:r>
                <a:r>
                  <a:rPr lang="en-GB" sz="2800" dirty="0" smtClean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9</a:t>
                </a:r>
                <a:endParaRPr lang="en-GB" sz="2800" dirty="0">
                  <a:solidFill>
                    <a:prstClr val="black"/>
                  </a:solidFill>
                  <a:latin typeface="Gill Sans MT" panose="020B0502020104020203" pitchFamily="34" charset="0"/>
                  <a:ea typeface="Bariol" charset="0"/>
                  <a:cs typeface="Bariol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What could the actual price of the socks and gloves have been?</a:t>
                </a:r>
              </a:p>
              <a:p>
                <a:pPr lvl="0">
                  <a:defRPr/>
                </a:pPr>
                <a:endParaRPr lang="en-GB" sz="2400" dirty="0">
                  <a:solidFill>
                    <a:prstClr val="black"/>
                  </a:solidFill>
                  <a:latin typeface="Gill Sans MT" panose="020B0502020104020203" pitchFamily="34" charset="0"/>
                  <a:ea typeface="Bariol" charset="0"/>
                  <a:cs typeface="Bariol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Mo has £12 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He says he has enough money to buy three pairs of socks. </a:t>
                </a:r>
              </a:p>
              <a:p>
                <a:pPr lvl="0">
                  <a:defRPr/>
                </a:pPr>
                <a:endParaRPr lang="en-GB" sz="2400" dirty="0">
                  <a:solidFill>
                    <a:prstClr val="black"/>
                  </a:solidFill>
                  <a:latin typeface="Gill Sans MT" panose="020B0502020104020203" pitchFamily="34" charset="0"/>
                  <a:ea typeface="Bariol" charset="0"/>
                  <a:cs typeface="Bariol" charset="0"/>
                </a:endParaRP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Do you agree? </a:t>
                </a:r>
              </a:p>
              <a:p>
                <a:pPr lvl="0"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Gill Sans MT" panose="020B0502020104020203" pitchFamily="34" charset="0"/>
                    <a:ea typeface="Bariol" charset="0"/>
                    <a:cs typeface="Bariol" charset="0"/>
                  </a:rPr>
                  <a:t>Explain why.</a:t>
                </a:r>
              </a:p>
              <a:p>
                <a:endParaRPr lang="en-US" sz="2800" dirty="0">
                  <a:solidFill>
                    <a:prstClr val="black"/>
                  </a:solidFill>
                  <a:latin typeface="Gill Sans MT" panose="020B0502020104020203" pitchFamily="34" charset="0"/>
                  <a:ea typeface="Bariol" charset="0"/>
                  <a:cs typeface="Bariol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1" y="736900"/>
                <a:ext cx="8056280" cy="6555641"/>
              </a:xfrm>
              <a:prstGeom prst="rect">
                <a:avLst/>
              </a:prstGeom>
              <a:blipFill>
                <a:blip r:embed="rId3"/>
                <a:stretch>
                  <a:fillRect l="-1590" t="-10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9979" y="651777"/>
            <a:ext cx="1305484" cy="9593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323" y="1684921"/>
            <a:ext cx="958797" cy="9799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07" y="1659109"/>
            <a:ext cx="790105" cy="10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AC8EC-B437-49E7-9790-CFA1DD0E61BE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9551" y="736900"/>
            <a:ext cx="8056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A class has £100 to spend on books.</a:t>
            </a: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books could they buy for £100</a:t>
            </a: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?</a:t>
            </a:r>
          </a:p>
          <a:p>
            <a:pPr lvl="0">
              <a:defRPr/>
            </a:pPr>
            <a:r>
              <a:rPr lang="en-GB" sz="28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endParaRPr lang="en-GB" sz="28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lvl="0">
              <a:defRPr/>
            </a:pPr>
            <a:r>
              <a:rPr lang="en-GB" sz="2800" dirty="0">
                <a:solidFill>
                  <a:prstClr val="black"/>
                </a:solidFill>
                <a:latin typeface="Gill Sans MT" panose="020B0502020104020203" pitchFamily="34" charset="0"/>
              </a:rPr>
              <a:t>How many different ways can this be done?</a:t>
            </a:r>
          </a:p>
          <a:p>
            <a:endParaRPr lang="en-US" sz="2800" dirty="0">
              <a:solidFill>
                <a:prstClr val="black"/>
              </a:solidFill>
              <a:latin typeface="Gill Sans MT" panose="020B0502020104020203" pitchFamily="34" charset="0"/>
              <a:ea typeface="Bariol" charset="0"/>
              <a:cs typeface="Bario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50432" y="1680467"/>
                <a:ext cx="4232432" cy="2009061"/>
              </a:xfrm>
              <a:prstGeom prst="roundRect">
                <a:avLst/>
              </a:prstGeom>
              <a:solidFill>
                <a:schemeClr val="accent6">
                  <a:alpha val="20000"/>
                </a:schemeClr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Book Prices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1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Hardback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£8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Paperback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+mn-ea"/>
                    <a:cs typeface="+mn-cs"/>
                  </a:rPr>
                  <a:t> £4</a:t>
                </a:r>
                <a:endParaRPr kumimoji="0" lang="en-GB" sz="2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432" y="1680467"/>
                <a:ext cx="4232432" cy="2009061"/>
              </a:xfrm>
              <a:prstGeom prst="roundRect">
                <a:avLst/>
              </a:prstGeom>
              <a:blipFill>
                <a:blip r:embed="rId3"/>
                <a:stretch>
                  <a:fillRect b="-2096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14506"/>
              </p:ext>
            </p:extLst>
          </p:nvPr>
        </p:nvGraphicFramePr>
        <p:xfrm>
          <a:off x="10072048" y="1011726"/>
          <a:ext cx="2647668" cy="530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1917">
                  <a:extLst>
                    <a:ext uri="{9D8B030D-6E8A-4147-A177-3AD203B41FA5}">
                      <a16:colId xmlns:a16="http://schemas.microsoft.com/office/drawing/2014/main" xmlns="" val="2591363262"/>
                    </a:ext>
                  </a:extLst>
                </a:gridCol>
                <a:gridCol w="661917">
                  <a:extLst>
                    <a:ext uri="{9D8B030D-6E8A-4147-A177-3AD203B41FA5}">
                      <a16:colId xmlns:a16="http://schemas.microsoft.com/office/drawing/2014/main" xmlns="" val="1958146446"/>
                    </a:ext>
                  </a:extLst>
                </a:gridCol>
                <a:gridCol w="661917">
                  <a:extLst>
                    <a:ext uri="{9D8B030D-6E8A-4147-A177-3AD203B41FA5}">
                      <a16:colId xmlns:a16="http://schemas.microsoft.com/office/drawing/2014/main" xmlns="" val="3012398160"/>
                    </a:ext>
                  </a:extLst>
                </a:gridCol>
                <a:gridCol w="661917">
                  <a:extLst>
                    <a:ext uri="{9D8B030D-6E8A-4147-A177-3AD203B41FA5}">
                      <a16:colId xmlns:a16="http://schemas.microsoft.com/office/drawing/2014/main" xmlns="" val="1030194404"/>
                    </a:ext>
                  </a:extLst>
                </a:gridCol>
              </a:tblGrid>
              <a:tr h="53047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ill Sans MT" panose="020B0502020104020203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9828019"/>
                  </a:ext>
                </a:extLst>
              </a:tr>
            </a:tbl>
          </a:graphicData>
        </a:graphic>
      </p:graphicFrame>
      <p:sp>
        <p:nvSpPr>
          <p:cNvPr id="4" name="Left Brace 3"/>
          <p:cNvSpPr/>
          <p:nvPr/>
        </p:nvSpPr>
        <p:spPr>
          <a:xfrm rot="5400000">
            <a:off x="11279876" y="-586934"/>
            <a:ext cx="232012" cy="264766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7BBA110A-F0D6-4815-A530-12842E058620}" vid="{DBCC5AE0-762A-486A-A91B-EF3AE4503D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6" ma:contentTypeDescription="Create a new document." ma:contentTypeScope="" ma:versionID="2245d72f9f22c961ac9c11b4021a29a4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c713bd9f538da43dbf4536b41f92027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4A12B6-53FC-4652-B09C-9D089BA126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9A85AF-D0F0-4964-95F2-C3766E3548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33C0BC-C241-46AF-963C-CBDED36083B0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522d4c35-b548-4432-90ae-af4376e1c4b4"/>
    <ds:schemaRef ds:uri="http://www.w3.org/XML/1998/namespac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2048</TotalTime>
  <Words>531</Words>
  <Application>Microsoft Office PowerPoint</Application>
  <PresentationFormat>A4 Paper (210x297 mm)</PresentationFormat>
  <Paragraphs>181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Trinity Academy Halifax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Brown</dc:creator>
  <cp:lastModifiedBy>Hazel</cp:lastModifiedBy>
  <cp:revision>99</cp:revision>
  <dcterms:created xsi:type="dcterms:W3CDTF">2019-02-04T08:17:32Z</dcterms:created>
  <dcterms:modified xsi:type="dcterms:W3CDTF">2020-05-17T20:28:42Z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