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9999FF"/>
    <a:srgbClr val="FF99CC"/>
    <a:srgbClr val="FF66CC"/>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9682725-415E-4800-9DE0-A7B76F4B39F2}" type="datetimeFigureOut">
              <a:rPr lang="en-GB" smtClean="0"/>
              <a:t>22/05/2020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A97F12-3A8F-4003-A07B-A6A93A90D704}" type="slidenum">
              <a:rPr lang="en-GB" smtClean="0"/>
              <a:t>‹#›</a:t>
            </a:fld>
            <a:endParaRPr lang="en-GB"/>
          </a:p>
        </p:txBody>
      </p:sp>
    </p:spTree>
    <p:extLst>
      <p:ext uri="{BB962C8B-B14F-4D97-AF65-F5344CB8AC3E}">
        <p14:creationId xmlns:p14="http://schemas.microsoft.com/office/powerpoint/2010/main" val="3131752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9682725-415E-4800-9DE0-A7B76F4B39F2}" type="datetimeFigureOut">
              <a:rPr lang="en-GB" smtClean="0"/>
              <a:t>22/05/2020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A97F12-3A8F-4003-A07B-A6A93A90D704}" type="slidenum">
              <a:rPr lang="en-GB" smtClean="0"/>
              <a:t>‹#›</a:t>
            </a:fld>
            <a:endParaRPr lang="en-GB"/>
          </a:p>
        </p:txBody>
      </p:sp>
    </p:spTree>
    <p:extLst>
      <p:ext uri="{BB962C8B-B14F-4D97-AF65-F5344CB8AC3E}">
        <p14:creationId xmlns:p14="http://schemas.microsoft.com/office/powerpoint/2010/main" val="1133719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9682725-415E-4800-9DE0-A7B76F4B39F2}" type="datetimeFigureOut">
              <a:rPr lang="en-GB" smtClean="0"/>
              <a:t>22/05/2020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A97F12-3A8F-4003-A07B-A6A93A90D704}" type="slidenum">
              <a:rPr lang="en-GB" smtClean="0"/>
              <a:t>‹#›</a:t>
            </a:fld>
            <a:endParaRPr lang="en-GB"/>
          </a:p>
        </p:txBody>
      </p:sp>
    </p:spTree>
    <p:extLst>
      <p:ext uri="{BB962C8B-B14F-4D97-AF65-F5344CB8AC3E}">
        <p14:creationId xmlns:p14="http://schemas.microsoft.com/office/powerpoint/2010/main" val="554911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9682725-415E-4800-9DE0-A7B76F4B39F2}" type="datetimeFigureOut">
              <a:rPr lang="en-GB" smtClean="0"/>
              <a:t>22/05/2020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A97F12-3A8F-4003-A07B-A6A93A90D704}" type="slidenum">
              <a:rPr lang="en-GB" smtClean="0"/>
              <a:t>‹#›</a:t>
            </a:fld>
            <a:endParaRPr lang="en-GB"/>
          </a:p>
        </p:txBody>
      </p:sp>
    </p:spTree>
    <p:extLst>
      <p:ext uri="{BB962C8B-B14F-4D97-AF65-F5344CB8AC3E}">
        <p14:creationId xmlns:p14="http://schemas.microsoft.com/office/powerpoint/2010/main" val="3050613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682725-415E-4800-9DE0-A7B76F4B39F2}" type="datetimeFigureOut">
              <a:rPr lang="en-GB" smtClean="0"/>
              <a:t>22/05/2020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A97F12-3A8F-4003-A07B-A6A93A90D704}" type="slidenum">
              <a:rPr lang="en-GB" smtClean="0"/>
              <a:t>‹#›</a:t>
            </a:fld>
            <a:endParaRPr lang="en-GB"/>
          </a:p>
        </p:txBody>
      </p:sp>
    </p:spTree>
    <p:extLst>
      <p:ext uri="{BB962C8B-B14F-4D97-AF65-F5344CB8AC3E}">
        <p14:creationId xmlns:p14="http://schemas.microsoft.com/office/powerpoint/2010/main" val="55262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9682725-415E-4800-9DE0-A7B76F4B39F2}" type="datetimeFigureOut">
              <a:rPr lang="en-GB" smtClean="0"/>
              <a:t>22/05/2020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A97F12-3A8F-4003-A07B-A6A93A90D704}" type="slidenum">
              <a:rPr lang="en-GB" smtClean="0"/>
              <a:t>‹#›</a:t>
            </a:fld>
            <a:endParaRPr lang="en-GB"/>
          </a:p>
        </p:txBody>
      </p:sp>
    </p:spTree>
    <p:extLst>
      <p:ext uri="{BB962C8B-B14F-4D97-AF65-F5344CB8AC3E}">
        <p14:creationId xmlns:p14="http://schemas.microsoft.com/office/powerpoint/2010/main" val="1817227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9682725-415E-4800-9DE0-A7B76F4B39F2}" type="datetimeFigureOut">
              <a:rPr lang="en-GB" smtClean="0"/>
              <a:t>22/05/2020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9A97F12-3A8F-4003-A07B-A6A93A90D704}" type="slidenum">
              <a:rPr lang="en-GB" smtClean="0"/>
              <a:t>‹#›</a:t>
            </a:fld>
            <a:endParaRPr lang="en-GB"/>
          </a:p>
        </p:txBody>
      </p:sp>
    </p:spTree>
    <p:extLst>
      <p:ext uri="{BB962C8B-B14F-4D97-AF65-F5344CB8AC3E}">
        <p14:creationId xmlns:p14="http://schemas.microsoft.com/office/powerpoint/2010/main" val="2098731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9682725-415E-4800-9DE0-A7B76F4B39F2}" type="datetimeFigureOut">
              <a:rPr lang="en-GB" smtClean="0"/>
              <a:t>22/05/2020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9A97F12-3A8F-4003-A07B-A6A93A90D704}" type="slidenum">
              <a:rPr lang="en-GB" smtClean="0"/>
              <a:t>‹#›</a:t>
            </a:fld>
            <a:endParaRPr lang="en-GB"/>
          </a:p>
        </p:txBody>
      </p:sp>
    </p:spTree>
    <p:extLst>
      <p:ext uri="{BB962C8B-B14F-4D97-AF65-F5344CB8AC3E}">
        <p14:creationId xmlns:p14="http://schemas.microsoft.com/office/powerpoint/2010/main" val="230642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682725-415E-4800-9DE0-A7B76F4B39F2}" type="datetimeFigureOut">
              <a:rPr lang="en-GB" smtClean="0"/>
              <a:t>22/05/2020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9A97F12-3A8F-4003-A07B-A6A93A90D704}" type="slidenum">
              <a:rPr lang="en-GB" smtClean="0"/>
              <a:t>‹#›</a:t>
            </a:fld>
            <a:endParaRPr lang="en-GB"/>
          </a:p>
        </p:txBody>
      </p:sp>
    </p:spTree>
    <p:extLst>
      <p:ext uri="{BB962C8B-B14F-4D97-AF65-F5344CB8AC3E}">
        <p14:creationId xmlns:p14="http://schemas.microsoft.com/office/powerpoint/2010/main" val="1144115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682725-415E-4800-9DE0-A7B76F4B39F2}" type="datetimeFigureOut">
              <a:rPr lang="en-GB" smtClean="0"/>
              <a:t>22/05/2020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A97F12-3A8F-4003-A07B-A6A93A90D704}" type="slidenum">
              <a:rPr lang="en-GB" smtClean="0"/>
              <a:t>‹#›</a:t>
            </a:fld>
            <a:endParaRPr lang="en-GB"/>
          </a:p>
        </p:txBody>
      </p:sp>
    </p:spTree>
    <p:extLst>
      <p:ext uri="{BB962C8B-B14F-4D97-AF65-F5344CB8AC3E}">
        <p14:creationId xmlns:p14="http://schemas.microsoft.com/office/powerpoint/2010/main" val="4189877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682725-415E-4800-9DE0-A7B76F4B39F2}" type="datetimeFigureOut">
              <a:rPr lang="en-GB" smtClean="0"/>
              <a:t>22/05/2020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A97F12-3A8F-4003-A07B-A6A93A90D704}" type="slidenum">
              <a:rPr lang="en-GB" smtClean="0"/>
              <a:t>‹#›</a:t>
            </a:fld>
            <a:endParaRPr lang="en-GB"/>
          </a:p>
        </p:txBody>
      </p:sp>
    </p:spTree>
    <p:extLst>
      <p:ext uri="{BB962C8B-B14F-4D97-AF65-F5344CB8AC3E}">
        <p14:creationId xmlns:p14="http://schemas.microsoft.com/office/powerpoint/2010/main" val="462821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682725-415E-4800-9DE0-A7B76F4B39F2}" type="datetimeFigureOut">
              <a:rPr lang="en-GB" smtClean="0"/>
              <a:t>22/05/2020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A97F12-3A8F-4003-A07B-A6A93A90D704}" type="slidenum">
              <a:rPr lang="en-GB" smtClean="0"/>
              <a:t>‹#›</a:t>
            </a:fld>
            <a:endParaRPr lang="en-GB"/>
          </a:p>
        </p:txBody>
      </p:sp>
    </p:spTree>
    <p:extLst>
      <p:ext uri="{BB962C8B-B14F-4D97-AF65-F5344CB8AC3E}">
        <p14:creationId xmlns:p14="http://schemas.microsoft.com/office/powerpoint/2010/main" val="3511234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rench-games.net/" TargetMode="External"/><Relationship Id="rId2" Type="http://schemas.openxmlformats.org/officeDocument/2006/relationships/hyperlink" Target="https://www.topmarks.co.uk/maths-games/daily10" TargetMode="External"/><Relationship Id="rId1" Type="http://schemas.openxmlformats.org/officeDocument/2006/relationships/slideLayout" Target="../slideLayouts/slideLayout1.xml"/><Relationship Id="rId4" Type="http://schemas.openxmlformats.org/officeDocument/2006/relationships/hyperlink" Target="https://firstaidchampions.redcross.org.uk/primary/first-aid-skills/bleed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9737897"/>
              </p:ext>
            </p:extLst>
          </p:nvPr>
        </p:nvGraphicFramePr>
        <p:xfrm>
          <a:off x="137885" y="144900"/>
          <a:ext cx="2997200" cy="4325040"/>
        </p:xfrm>
        <a:graphic>
          <a:graphicData uri="http://schemas.openxmlformats.org/drawingml/2006/table">
            <a:tbl>
              <a:tblPr firstRow="1" bandRow="1">
                <a:tableStyleId>{5C22544A-7EE6-4342-B048-85BDC9FD1C3A}</a:tableStyleId>
              </a:tblPr>
              <a:tblGrid>
                <a:gridCol w="1498600">
                  <a:extLst>
                    <a:ext uri="{9D8B030D-6E8A-4147-A177-3AD203B41FA5}">
                      <a16:colId xmlns:a16="http://schemas.microsoft.com/office/drawing/2014/main" val="1788138072"/>
                    </a:ext>
                  </a:extLst>
                </a:gridCol>
                <a:gridCol w="1498600">
                  <a:extLst>
                    <a:ext uri="{9D8B030D-6E8A-4147-A177-3AD203B41FA5}">
                      <a16:colId xmlns:a16="http://schemas.microsoft.com/office/drawing/2014/main" val="566476031"/>
                    </a:ext>
                  </a:extLst>
                </a:gridCol>
              </a:tblGrid>
              <a:tr h="49980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u="sng" dirty="0" smtClean="0">
                          <a:solidFill>
                            <a:schemeClr val="tx1"/>
                          </a:solidFill>
                          <a:latin typeface="Comic Sans MS" panose="030F0702030302020204" pitchFamily="66" charset="0"/>
                        </a:rPr>
                        <a:t>Spelling</a:t>
                      </a:r>
                    </a:p>
                  </a:txBody>
                  <a:tcPr>
                    <a:solidFill>
                      <a:schemeClr val="accent5">
                        <a:lumMod val="40000"/>
                        <a:lumOff val="60000"/>
                      </a:schemeClr>
                    </a:solidFill>
                  </a:tcPr>
                </a:tc>
                <a:tc hMerge="1">
                  <a:txBody>
                    <a:bodyPr/>
                    <a:lstStyle/>
                    <a:p>
                      <a:endParaRPr lang="en-GB" dirty="0"/>
                    </a:p>
                  </a:txBody>
                  <a:tcPr/>
                </a:tc>
                <a:extLst>
                  <a:ext uri="{0D108BD9-81ED-4DB2-BD59-A6C34878D82A}">
                    <a16:rowId xmlns:a16="http://schemas.microsoft.com/office/drawing/2014/main" val="2795617547"/>
                  </a:ext>
                </a:extLst>
              </a:tr>
              <a:tr h="2918541">
                <a:tc>
                  <a:txBody>
                    <a:bodyPr/>
                    <a:lstStyle/>
                    <a:p>
                      <a:pPr algn="ctr"/>
                      <a:r>
                        <a:rPr lang="en-GB" sz="1050" b="1" u="sng" dirty="0" smtClean="0">
                          <a:latin typeface="Comic Sans MS" panose="030F0702030302020204" pitchFamily="66" charset="0"/>
                        </a:rPr>
                        <a:t>Purple </a:t>
                      </a:r>
                      <a:r>
                        <a:rPr lang="en-GB" sz="1050" b="1" u="sng" dirty="0" smtClean="0">
                          <a:latin typeface="Comic Sans MS" panose="030F0702030302020204" pitchFamily="66" charset="0"/>
                        </a:rPr>
                        <a:t>Group</a:t>
                      </a:r>
                    </a:p>
                    <a:p>
                      <a:pPr algn="ctr"/>
                      <a:r>
                        <a:rPr lang="en-GB" sz="1100" b="0" u="none" dirty="0" smtClean="0">
                          <a:latin typeface="Comic Sans MS" panose="030F0702030302020204" pitchFamily="66" charset="0"/>
                        </a:rPr>
                        <a:t>ground</a:t>
                      </a:r>
                    </a:p>
                    <a:p>
                      <a:pPr algn="ctr"/>
                      <a:r>
                        <a:rPr lang="en-GB" sz="1100" b="0" u="none" dirty="0" smtClean="0">
                          <a:latin typeface="Comic Sans MS" panose="030F0702030302020204" pitchFamily="66" charset="0"/>
                        </a:rPr>
                        <a:t>count</a:t>
                      </a:r>
                    </a:p>
                    <a:p>
                      <a:pPr algn="ctr"/>
                      <a:r>
                        <a:rPr lang="en-GB" sz="1100" b="0" u="none" dirty="0" smtClean="0">
                          <a:latin typeface="Comic Sans MS" panose="030F0702030302020204" pitchFamily="66" charset="0"/>
                        </a:rPr>
                        <a:t>found</a:t>
                      </a:r>
                    </a:p>
                    <a:p>
                      <a:pPr algn="ctr"/>
                      <a:r>
                        <a:rPr lang="en-GB" sz="1100" b="0" u="none" dirty="0" smtClean="0">
                          <a:latin typeface="Comic Sans MS" panose="030F0702030302020204" pitchFamily="66" charset="0"/>
                        </a:rPr>
                        <a:t>house</a:t>
                      </a:r>
                    </a:p>
                    <a:p>
                      <a:pPr algn="ctr"/>
                      <a:r>
                        <a:rPr lang="en-GB" sz="1100" b="0" u="none" dirty="0" smtClean="0">
                          <a:latin typeface="Comic Sans MS" panose="030F0702030302020204" pitchFamily="66" charset="0"/>
                        </a:rPr>
                        <a:t>shout</a:t>
                      </a:r>
                    </a:p>
                    <a:p>
                      <a:pPr algn="ctr"/>
                      <a:r>
                        <a:rPr lang="en-GB" sz="1100" b="0" u="none" dirty="0" smtClean="0">
                          <a:latin typeface="Comic Sans MS" panose="030F0702030302020204" pitchFamily="66" charset="0"/>
                        </a:rPr>
                        <a:t>outside</a:t>
                      </a:r>
                    </a:p>
                    <a:p>
                      <a:pPr algn="ctr"/>
                      <a:r>
                        <a:rPr lang="en-GB" sz="1100" b="0" u="none" dirty="0" smtClean="0">
                          <a:latin typeface="Comic Sans MS" panose="030F0702030302020204" pitchFamily="66" charset="0"/>
                        </a:rPr>
                        <a:t>mouse</a:t>
                      </a:r>
                    </a:p>
                    <a:p>
                      <a:pPr algn="ctr"/>
                      <a:r>
                        <a:rPr lang="en-GB" sz="1100" b="0" u="none" dirty="0" smtClean="0">
                          <a:latin typeface="Comic Sans MS" panose="030F0702030302020204" pitchFamily="66" charset="0"/>
                        </a:rPr>
                        <a:t>about</a:t>
                      </a:r>
                    </a:p>
                    <a:p>
                      <a:pPr algn="ctr"/>
                      <a:r>
                        <a:rPr lang="en-GB" sz="1100" b="0" u="none" dirty="0" smtClean="0">
                          <a:latin typeface="Comic Sans MS" panose="030F0702030302020204" pitchFamily="66" charset="0"/>
                        </a:rPr>
                        <a:t>crowd</a:t>
                      </a:r>
                    </a:p>
                    <a:p>
                      <a:pPr algn="ctr"/>
                      <a:r>
                        <a:rPr lang="en-GB" sz="1100" b="0" u="none" dirty="0" smtClean="0">
                          <a:latin typeface="Comic Sans MS" panose="030F0702030302020204" pitchFamily="66" charset="0"/>
                        </a:rPr>
                        <a:t>drown</a:t>
                      </a:r>
                    </a:p>
                    <a:p>
                      <a:pPr algn="ctr"/>
                      <a:r>
                        <a:rPr lang="en-GB" sz="1100" b="0" u="none" dirty="0" smtClean="0">
                          <a:latin typeface="Comic Sans MS" panose="030F0702030302020204" pitchFamily="66" charset="0"/>
                        </a:rPr>
                        <a:t>owl</a:t>
                      </a:r>
                    </a:p>
                    <a:p>
                      <a:pPr algn="ctr"/>
                      <a:r>
                        <a:rPr lang="en-GB" sz="1100" b="0" u="none" dirty="0" smtClean="0">
                          <a:latin typeface="Comic Sans MS" panose="030F0702030302020204" pitchFamily="66" charset="0"/>
                        </a:rPr>
                        <a:t>brown</a:t>
                      </a:r>
                    </a:p>
                    <a:p>
                      <a:pPr algn="ctr"/>
                      <a:r>
                        <a:rPr lang="en-GB" sz="1100" b="0" u="none" dirty="0" smtClean="0">
                          <a:latin typeface="Comic Sans MS" panose="030F0702030302020204" pitchFamily="66" charset="0"/>
                        </a:rPr>
                        <a:t>growl</a:t>
                      </a:r>
                    </a:p>
                    <a:p>
                      <a:pPr algn="ctr"/>
                      <a:r>
                        <a:rPr lang="en-GB" sz="1100" b="0" u="none" dirty="0" smtClean="0">
                          <a:latin typeface="Comic Sans MS" panose="030F0702030302020204" pitchFamily="66" charset="0"/>
                        </a:rPr>
                        <a:t>down</a:t>
                      </a:r>
                    </a:p>
                    <a:p>
                      <a:pPr algn="ctr"/>
                      <a:r>
                        <a:rPr lang="en-GB" sz="1100" b="0" u="none" dirty="0" smtClean="0">
                          <a:latin typeface="Comic Sans MS" panose="030F0702030302020204" pitchFamily="66" charset="0"/>
                        </a:rPr>
                        <a:t>town</a:t>
                      </a:r>
                    </a:p>
                    <a:p>
                      <a:pPr algn="ctr"/>
                      <a:r>
                        <a:rPr lang="en-GB" sz="1100" b="0" u="none" dirty="0" smtClean="0">
                          <a:latin typeface="Comic Sans MS" panose="030F0702030302020204" pitchFamily="66" charset="0"/>
                        </a:rPr>
                        <a:t>now</a:t>
                      </a:r>
                      <a:endParaRPr lang="en-GB" sz="1050" dirty="0" smtClean="0">
                        <a:latin typeface="Comic Sans MS" panose="030F0702030302020204" pitchFamily="66" charset="0"/>
                      </a:endParaRPr>
                    </a:p>
                  </a:txBody>
                  <a:tcPr>
                    <a:solidFill>
                      <a:schemeClr val="accent5">
                        <a:lumMod val="40000"/>
                        <a:lumOff val="60000"/>
                      </a:schemeClr>
                    </a:solidFill>
                  </a:tcPr>
                </a:tc>
                <a:tc>
                  <a:txBody>
                    <a:bodyPr/>
                    <a:lstStyle/>
                    <a:p>
                      <a:pPr algn="ctr"/>
                      <a:r>
                        <a:rPr lang="en-GB" sz="1050" b="1" u="sng" dirty="0" smtClean="0">
                          <a:latin typeface="Comic Sans MS" panose="030F0702030302020204" pitchFamily="66" charset="0"/>
                        </a:rPr>
                        <a:t>Orange Group</a:t>
                      </a:r>
                      <a:endParaRPr lang="en-GB" sz="1050" dirty="0" smtClean="0">
                        <a:latin typeface="Comic Sans MS" panose="030F0702030302020204" pitchFamily="66" charset="0"/>
                      </a:endParaRPr>
                    </a:p>
                    <a:p>
                      <a:pPr algn="ctr"/>
                      <a:r>
                        <a:rPr lang="en-GB" sz="1100" dirty="0" smtClean="0">
                          <a:latin typeface="Comic Sans MS" panose="030F0702030302020204" pitchFamily="66" charset="0"/>
                        </a:rPr>
                        <a:t>king</a:t>
                      </a:r>
                    </a:p>
                    <a:p>
                      <a:pPr algn="ctr"/>
                      <a:r>
                        <a:rPr lang="en-GB" sz="1100" dirty="0" smtClean="0">
                          <a:latin typeface="Comic Sans MS" panose="030F0702030302020204" pitchFamily="66" charset="0"/>
                        </a:rPr>
                        <a:t>sing</a:t>
                      </a:r>
                    </a:p>
                    <a:p>
                      <a:pPr algn="ctr"/>
                      <a:r>
                        <a:rPr lang="en-GB" sz="1100" dirty="0" smtClean="0">
                          <a:latin typeface="Comic Sans MS" panose="030F0702030302020204" pitchFamily="66" charset="0"/>
                        </a:rPr>
                        <a:t>song</a:t>
                      </a:r>
                    </a:p>
                    <a:p>
                      <a:pPr algn="ctr"/>
                      <a:r>
                        <a:rPr lang="en-GB" sz="1100" dirty="0" smtClean="0">
                          <a:latin typeface="Comic Sans MS" panose="030F0702030302020204" pitchFamily="66" charset="0"/>
                        </a:rPr>
                        <a:t>lung</a:t>
                      </a:r>
                    </a:p>
                    <a:p>
                      <a:pPr algn="ctr"/>
                      <a:r>
                        <a:rPr lang="en-GB" sz="1100" dirty="0" smtClean="0">
                          <a:latin typeface="Comic Sans MS" panose="030F0702030302020204" pitchFamily="66" charset="0"/>
                        </a:rPr>
                        <a:t>swing</a:t>
                      </a:r>
                    </a:p>
                    <a:p>
                      <a:pPr algn="ctr"/>
                      <a:r>
                        <a:rPr lang="en-GB" sz="1100" dirty="0" smtClean="0">
                          <a:latin typeface="Comic Sans MS" panose="030F0702030302020204" pitchFamily="66" charset="0"/>
                        </a:rPr>
                        <a:t>bring</a:t>
                      </a:r>
                    </a:p>
                    <a:p>
                      <a:pPr algn="ctr"/>
                      <a:r>
                        <a:rPr lang="en-GB" sz="1100" dirty="0" smtClean="0">
                          <a:latin typeface="Comic Sans MS" panose="030F0702030302020204" pitchFamily="66" charset="0"/>
                        </a:rPr>
                        <a:t>ring</a:t>
                      </a:r>
                    </a:p>
                    <a:p>
                      <a:pPr algn="ctr"/>
                      <a:r>
                        <a:rPr lang="en-GB" sz="1100" dirty="0" smtClean="0">
                          <a:latin typeface="Comic Sans MS" panose="030F0702030302020204" pitchFamily="66" charset="0"/>
                        </a:rPr>
                        <a:t>wing</a:t>
                      </a:r>
                    </a:p>
                    <a:p>
                      <a:pPr algn="ctr"/>
                      <a:r>
                        <a:rPr lang="en-GB" sz="1100" dirty="0" smtClean="0">
                          <a:latin typeface="Comic Sans MS" panose="030F0702030302020204" pitchFamily="66" charset="0"/>
                        </a:rPr>
                        <a:t>long</a:t>
                      </a:r>
                    </a:p>
                    <a:p>
                      <a:pPr algn="ctr"/>
                      <a:r>
                        <a:rPr lang="en-GB" sz="1100" dirty="0" smtClean="0">
                          <a:latin typeface="Comic Sans MS" panose="030F0702030302020204" pitchFamily="66" charset="0"/>
                        </a:rPr>
                        <a:t>rung</a:t>
                      </a:r>
                    </a:p>
                    <a:p>
                      <a:pPr algn="ctr"/>
                      <a:r>
                        <a:rPr lang="en-GB" sz="1100" dirty="0" smtClean="0">
                          <a:latin typeface="Comic Sans MS" panose="030F0702030302020204" pitchFamily="66" charset="0"/>
                        </a:rPr>
                        <a:t>sting</a:t>
                      </a:r>
                    </a:p>
                    <a:p>
                      <a:pPr algn="ctr"/>
                      <a:r>
                        <a:rPr lang="en-GB" sz="1100" dirty="0" smtClean="0">
                          <a:latin typeface="Comic Sans MS" panose="030F0702030302020204" pitchFamily="66" charset="0"/>
                        </a:rPr>
                        <a:t>thing</a:t>
                      </a:r>
                    </a:p>
                    <a:p>
                      <a:pPr algn="ctr"/>
                      <a:r>
                        <a:rPr lang="en-GB" sz="1100" dirty="0" smtClean="0">
                          <a:latin typeface="Comic Sans MS" panose="030F0702030302020204" pitchFamily="66" charset="0"/>
                        </a:rPr>
                        <a:t>old</a:t>
                      </a:r>
                    </a:p>
                    <a:p>
                      <a:pPr algn="ctr"/>
                      <a:r>
                        <a:rPr lang="en-GB" sz="1100" dirty="0" smtClean="0">
                          <a:latin typeface="Comic Sans MS" panose="030F0702030302020204" pitchFamily="66" charset="0"/>
                        </a:rPr>
                        <a:t>do</a:t>
                      </a:r>
                    </a:p>
                    <a:p>
                      <a:pPr algn="ctr"/>
                      <a:r>
                        <a:rPr lang="en-GB" sz="1100" dirty="0" smtClean="0">
                          <a:latin typeface="Comic Sans MS" panose="030F0702030302020204" pitchFamily="66" charset="0"/>
                        </a:rPr>
                        <a:t>going</a:t>
                      </a:r>
                    </a:p>
                    <a:p>
                      <a:pPr algn="ctr"/>
                      <a:endParaRPr lang="en-GB" sz="1050" dirty="0" smtClean="0">
                        <a:latin typeface="Comic Sans MS" panose="030F0702030302020204" pitchFamily="66" charset="0"/>
                      </a:endParaRPr>
                    </a:p>
                  </a:txBody>
                  <a:tcPr>
                    <a:solidFill>
                      <a:schemeClr val="accent5">
                        <a:lumMod val="40000"/>
                        <a:lumOff val="60000"/>
                      </a:schemeClr>
                    </a:solidFill>
                  </a:tcPr>
                </a:tc>
                <a:extLst>
                  <a:ext uri="{0D108BD9-81ED-4DB2-BD59-A6C34878D82A}">
                    <a16:rowId xmlns:a16="http://schemas.microsoft.com/office/drawing/2014/main" val="3832372527"/>
                  </a:ext>
                </a:extLst>
              </a:tr>
              <a:tr h="856790">
                <a:tc gridSpan="2">
                  <a:txBody>
                    <a:bodyPr/>
                    <a:lstStyle/>
                    <a:p>
                      <a:pPr marL="285750" indent="-285750">
                        <a:buFont typeface="Arial" panose="020B0604020202020204" pitchFamily="34" charset="0"/>
                        <a:buChar char="•"/>
                      </a:pPr>
                      <a:r>
                        <a:rPr lang="en-GB" sz="1050" dirty="0" smtClean="0">
                          <a:latin typeface="Comic Sans MS" panose="030F0702030302020204" pitchFamily="66" charset="0"/>
                        </a:rPr>
                        <a:t>Make</a:t>
                      </a:r>
                      <a:r>
                        <a:rPr lang="en-GB" sz="1050" baseline="0" dirty="0" smtClean="0">
                          <a:latin typeface="Comic Sans MS" panose="030F0702030302020204" pitchFamily="66" charset="0"/>
                        </a:rPr>
                        <a:t> your own wordsearch using your spelling words</a:t>
                      </a:r>
                    </a:p>
                    <a:p>
                      <a:pPr marL="285750" indent="-285750">
                        <a:buFont typeface="Arial" panose="020B0604020202020204" pitchFamily="34" charset="0"/>
                        <a:buChar char="•"/>
                      </a:pPr>
                      <a:r>
                        <a:rPr lang="en-GB" sz="1050" baseline="0" dirty="0" smtClean="0">
                          <a:latin typeface="Comic Sans MS" panose="030F0702030302020204" pitchFamily="66" charset="0"/>
                        </a:rPr>
                        <a:t>Secret Code Spell (make a symbol for each letter of the alphabet and write your words using the symbols)</a:t>
                      </a:r>
                      <a:endParaRPr lang="en-GB" sz="1050" dirty="0">
                        <a:latin typeface="Comic Sans MS" panose="030F0702030302020204" pitchFamily="66" charset="0"/>
                      </a:endParaRPr>
                    </a:p>
                  </a:txBody>
                  <a:tcPr>
                    <a:solidFill>
                      <a:schemeClr val="accent5">
                        <a:lumMod val="40000"/>
                        <a:lumOff val="60000"/>
                      </a:schemeClr>
                    </a:solidFill>
                  </a:tcPr>
                </a:tc>
                <a:tc hMerge="1">
                  <a:txBody>
                    <a:bodyPr/>
                    <a:lstStyle/>
                    <a:p>
                      <a:endParaRPr lang="en-GB" dirty="0"/>
                    </a:p>
                  </a:txBody>
                  <a:tcPr/>
                </a:tc>
                <a:extLst>
                  <a:ext uri="{0D108BD9-81ED-4DB2-BD59-A6C34878D82A}">
                    <a16:rowId xmlns:a16="http://schemas.microsoft.com/office/drawing/2014/main" val="1857713738"/>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691848347"/>
              </p:ext>
            </p:extLst>
          </p:nvPr>
        </p:nvGraphicFramePr>
        <p:xfrm>
          <a:off x="7400835" y="144901"/>
          <a:ext cx="4081417" cy="5736717"/>
        </p:xfrm>
        <a:graphic>
          <a:graphicData uri="http://schemas.openxmlformats.org/drawingml/2006/table">
            <a:tbl>
              <a:tblPr firstRow="1" bandRow="1">
                <a:tableStyleId>{5C22544A-7EE6-4342-B048-85BDC9FD1C3A}</a:tableStyleId>
              </a:tblPr>
              <a:tblGrid>
                <a:gridCol w="4081417">
                  <a:extLst>
                    <a:ext uri="{9D8B030D-6E8A-4147-A177-3AD203B41FA5}">
                      <a16:colId xmlns:a16="http://schemas.microsoft.com/office/drawing/2014/main" val="2033038532"/>
                    </a:ext>
                  </a:extLst>
                </a:gridCol>
              </a:tblGrid>
              <a:tr h="338318">
                <a:tc>
                  <a:txBody>
                    <a:bodyPr/>
                    <a:lstStyle/>
                    <a:p>
                      <a:r>
                        <a:rPr lang="en-GB" sz="1400" b="1" u="sng" dirty="0" smtClean="0">
                          <a:solidFill>
                            <a:schemeClr val="tx1"/>
                          </a:solidFill>
                          <a:latin typeface="Comic Sans MS" panose="030F0702030302020204" pitchFamily="66" charset="0"/>
                        </a:rPr>
                        <a:t>Maths</a:t>
                      </a:r>
                      <a:endParaRPr lang="en-GB" sz="1400" b="1" u="sng" dirty="0">
                        <a:solidFill>
                          <a:schemeClr val="tx1"/>
                        </a:solidFill>
                        <a:latin typeface="Comic Sans MS" panose="030F0702030302020204" pitchFamily="66" charset="0"/>
                      </a:endParaRPr>
                    </a:p>
                  </a:txBody>
                  <a:tcPr>
                    <a:solidFill>
                      <a:schemeClr val="accent6">
                        <a:lumMod val="60000"/>
                        <a:lumOff val="40000"/>
                      </a:schemeClr>
                    </a:solidFill>
                  </a:tcPr>
                </a:tc>
                <a:extLst>
                  <a:ext uri="{0D108BD9-81ED-4DB2-BD59-A6C34878D82A}">
                    <a16:rowId xmlns:a16="http://schemas.microsoft.com/office/drawing/2014/main" val="2181944759"/>
                  </a:ext>
                </a:extLst>
              </a:tr>
              <a:tr h="912596">
                <a:tc>
                  <a:txBody>
                    <a:bodyPr/>
                    <a:lstStyle/>
                    <a:p>
                      <a:r>
                        <a:rPr lang="en-GB" sz="1100" b="1" u="sng" kern="1200" dirty="0" smtClean="0">
                          <a:solidFill>
                            <a:schemeClr val="dk1"/>
                          </a:solidFill>
                          <a:effectLst/>
                          <a:latin typeface="Comic Sans MS" panose="030F0702030302020204" pitchFamily="66" charset="0"/>
                          <a:ea typeface="+mn-ea"/>
                          <a:cs typeface="+mn-cs"/>
                        </a:rPr>
                        <a:t>Quick 10</a:t>
                      </a:r>
                      <a:endParaRPr lang="en-GB" sz="1100" kern="1200" dirty="0" smtClean="0">
                        <a:solidFill>
                          <a:schemeClr val="dk1"/>
                        </a:solidFill>
                        <a:effectLst/>
                        <a:latin typeface="Comic Sans MS" panose="030F0702030302020204" pitchFamily="66" charset="0"/>
                        <a:ea typeface="+mn-ea"/>
                        <a:cs typeface="+mn-cs"/>
                      </a:endParaRPr>
                    </a:p>
                    <a:p>
                      <a:pPr algn="just"/>
                      <a:r>
                        <a:rPr lang="en-GB" sz="1100" b="1" u="sng" kern="1200" dirty="0" smtClean="0">
                          <a:solidFill>
                            <a:schemeClr val="dk1"/>
                          </a:solidFill>
                          <a:effectLst/>
                          <a:latin typeface="Comic Sans MS" panose="030F0702030302020204" pitchFamily="66" charset="0"/>
                          <a:ea typeface="+mn-ea"/>
                          <a:cs typeface="+mn-cs"/>
                          <a:hlinkClick r:id="rId2"/>
                        </a:rPr>
                        <a:t>https://www.topmarks.co.uk/maths-games/daily10</a:t>
                      </a:r>
                      <a:r>
                        <a:rPr lang="en-GB" sz="1100" kern="1200" dirty="0" smtClean="0">
                          <a:solidFill>
                            <a:schemeClr val="dk1"/>
                          </a:solidFill>
                          <a:effectLst/>
                          <a:latin typeface="Comic Sans MS" panose="030F0702030302020204" pitchFamily="66" charset="0"/>
                          <a:ea typeface="+mn-ea"/>
                          <a:cs typeface="+mn-cs"/>
                        </a:rPr>
                        <a:t> </a:t>
                      </a: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1100" b="0" u="none" kern="1200" dirty="0" smtClean="0">
                          <a:solidFill>
                            <a:schemeClr val="dk1"/>
                          </a:solidFill>
                          <a:effectLst/>
                          <a:latin typeface="Comic Sans MS" panose="030F0702030302020204" pitchFamily="66" charset="0"/>
                          <a:ea typeface="+mn-ea"/>
                          <a:cs typeface="+mn-cs"/>
                        </a:rPr>
                        <a:t>(Choose Level 4, Ordering,</a:t>
                      </a:r>
                      <a:r>
                        <a:rPr lang="en-GB" sz="1100" b="0" u="none" kern="1200" baseline="0" dirty="0" smtClean="0">
                          <a:solidFill>
                            <a:schemeClr val="dk1"/>
                          </a:solidFill>
                          <a:effectLst/>
                          <a:latin typeface="Comic Sans MS" panose="030F0702030302020204" pitchFamily="66" charset="0"/>
                          <a:ea typeface="+mn-ea"/>
                          <a:cs typeface="+mn-cs"/>
                        </a:rPr>
                        <a:t> 4-digit Numbers - </a:t>
                      </a:r>
                      <a:r>
                        <a:rPr lang="en-GB" sz="1100" kern="1200" dirty="0" smtClean="0">
                          <a:solidFill>
                            <a:schemeClr val="dk1"/>
                          </a:solidFill>
                          <a:effectLst/>
                          <a:latin typeface="Comic Sans MS" panose="030F0702030302020204" pitchFamily="66" charset="0"/>
                          <a:ea typeface="+mn-ea"/>
                          <a:cs typeface="+mn-cs"/>
                        </a:rPr>
                        <a:t>make it more challenging for yourself by shortening the time between questions!)</a:t>
                      </a:r>
                    </a:p>
                  </a:txBody>
                  <a:tcPr>
                    <a:solidFill>
                      <a:schemeClr val="accent6">
                        <a:lumMod val="60000"/>
                        <a:lumOff val="40000"/>
                      </a:schemeClr>
                    </a:solidFill>
                  </a:tcPr>
                </a:tc>
                <a:extLst>
                  <a:ext uri="{0D108BD9-81ED-4DB2-BD59-A6C34878D82A}">
                    <a16:rowId xmlns:a16="http://schemas.microsoft.com/office/drawing/2014/main" val="396720623"/>
                  </a:ext>
                </a:extLst>
              </a:tr>
              <a:tr h="2558262">
                <a:tc>
                  <a:txBody>
                    <a:bodyPr/>
                    <a:lstStyle/>
                    <a:p>
                      <a:r>
                        <a:rPr lang="en-GB" sz="1100" b="1" u="sng" kern="1200" dirty="0" smtClean="0">
                          <a:solidFill>
                            <a:schemeClr val="tx1"/>
                          </a:solidFill>
                          <a:effectLst/>
                          <a:latin typeface="Comic Sans MS" panose="030F0702030302020204" pitchFamily="66" charset="0"/>
                          <a:ea typeface="+mn-ea"/>
                          <a:cs typeface="+mn-cs"/>
                        </a:rPr>
                        <a:t>Number Talks</a:t>
                      </a:r>
                    </a:p>
                    <a:p>
                      <a:endParaRPr lang="en-GB" sz="1100" b="1" u="sng" kern="1200" dirty="0" smtClean="0">
                        <a:solidFill>
                          <a:schemeClr val="tx1"/>
                        </a:solidFill>
                        <a:effectLst/>
                        <a:latin typeface="Comic Sans MS" panose="030F0702030302020204" pitchFamily="66" charset="0"/>
                        <a:ea typeface="+mn-ea"/>
                        <a:cs typeface="+mn-cs"/>
                      </a:endParaRPr>
                    </a:p>
                    <a:p>
                      <a:endParaRPr lang="en-GB" sz="1100" b="1" u="sng" kern="1200" dirty="0" smtClean="0">
                        <a:solidFill>
                          <a:schemeClr val="tx1"/>
                        </a:solidFill>
                        <a:effectLst/>
                        <a:latin typeface="Comic Sans MS" panose="030F0702030302020204" pitchFamily="66" charset="0"/>
                        <a:ea typeface="+mn-ea"/>
                        <a:cs typeface="+mn-cs"/>
                      </a:endParaRPr>
                    </a:p>
                    <a:p>
                      <a:endParaRPr lang="en-GB" sz="1100" b="1" u="sng" kern="1200" dirty="0" smtClean="0">
                        <a:solidFill>
                          <a:schemeClr val="tx1"/>
                        </a:solidFill>
                        <a:effectLst/>
                        <a:latin typeface="Comic Sans MS" panose="030F0702030302020204" pitchFamily="66" charset="0"/>
                        <a:ea typeface="+mn-ea"/>
                        <a:cs typeface="+mn-cs"/>
                      </a:endParaRPr>
                    </a:p>
                    <a:p>
                      <a:endParaRPr lang="en-GB" sz="1100" b="1" u="sng" kern="1200" dirty="0" smtClean="0">
                        <a:solidFill>
                          <a:schemeClr val="tx1"/>
                        </a:solidFill>
                        <a:effectLst/>
                        <a:latin typeface="Comic Sans MS" panose="030F0702030302020204" pitchFamily="66" charset="0"/>
                        <a:ea typeface="+mn-ea"/>
                        <a:cs typeface="+mn-cs"/>
                      </a:endParaRPr>
                    </a:p>
                    <a:p>
                      <a:endParaRPr lang="en-GB" sz="1100" b="1" u="sng" kern="1200" dirty="0" smtClean="0">
                        <a:solidFill>
                          <a:schemeClr val="tx1"/>
                        </a:solidFill>
                        <a:effectLst/>
                        <a:latin typeface="Comic Sans MS" panose="030F0702030302020204" pitchFamily="66" charset="0"/>
                        <a:ea typeface="+mn-ea"/>
                        <a:cs typeface="+mn-cs"/>
                      </a:endParaRPr>
                    </a:p>
                    <a:p>
                      <a:endParaRPr lang="en-GB" sz="1100" b="1" u="sng" kern="1200" dirty="0" smtClean="0">
                        <a:solidFill>
                          <a:schemeClr val="tx1"/>
                        </a:solidFill>
                        <a:effectLst/>
                        <a:latin typeface="Comic Sans MS" panose="030F0702030302020204" pitchFamily="66" charset="0"/>
                        <a:ea typeface="+mn-ea"/>
                        <a:cs typeface="+mn-cs"/>
                      </a:endParaRPr>
                    </a:p>
                    <a:p>
                      <a:pPr algn="just"/>
                      <a:r>
                        <a:rPr lang="en-GB" sz="1100" kern="1200" dirty="0" smtClean="0">
                          <a:solidFill>
                            <a:schemeClr val="tx1"/>
                          </a:solidFill>
                          <a:effectLst/>
                          <a:latin typeface="Comic Sans MS" panose="030F0702030302020204" pitchFamily="66" charset="0"/>
                          <a:ea typeface="+mn-ea"/>
                          <a:cs typeface="+mn-cs"/>
                        </a:rPr>
                        <a:t>Remember to talk about how you solved these chilli challenges – if other</a:t>
                      </a:r>
                      <a:r>
                        <a:rPr lang="en-GB" sz="1100" kern="1200" baseline="0" dirty="0" smtClean="0">
                          <a:solidFill>
                            <a:schemeClr val="tx1"/>
                          </a:solidFill>
                          <a:effectLst/>
                          <a:latin typeface="Comic Sans MS" panose="030F0702030302020204" pitchFamily="66" charset="0"/>
                          <a:ea typeface="+mn-ea"/>
                          <a:cs typeface="+mn-cs"/>
                        </a:rPr>
                        <a:t> people in your house</a:t>
                      </a:r>
                      <a:r>
                        <a:rPr lang="en-GB" sz="1100" kern="1200" dirty="0" smtClean="0">
                          <a:solidFill>
                            <a:schemeClr val="tx1"/>
                          </a:solidFill>
                          <a:effectLst/>
                          <a:latin typeface="Comic Sans MS" panose="030F0702030302020204" pitchFamily="66" charset="0"/>
                          <a:ea typeface="+mn-ea"/>
                          <a:cs typeface="+mn-cs"/>
                        </a:rPr>
                        <a:t> join in you can teach them the hand signals.</a:t>
                      </a:r>
                    </a:p>
                    <a:p>
                      <a:endParaRPr lang="en-GB" sz="1100" kern="1200" dirty="0" smtClean="0">
                        <a:solidFill>
                          <a:schemeClr val="tx1"/>
                        </a:solidFill>
                        <a:effectLst/>
                        <a:latin typeface="Comic Sans MS" panose="030F0702030302020204" pitchFamily="66" charset="0"/>
                        <a:ea typeface="+mn-ea"/>
                        <a:cs typeface="+mn-cs"/>
                      </a:endParaRPr>
                    </a:p>
                    <a:p>
                      <a:pPr algn="just"/>
                      <a:r>
                        <a:rPr lang="en-GB" sz="1100" kern="1200" dirty="0" smtClean="0">
                          <a:solidFill>
                            <a:schemeClr val="tx1"/>
                          </a:solidFill>
                          <a:effectLst/>
                          <a:latin typeface="Comic Sans MS" panose="030F0702030302020204" pitchFamily="66" charset="0"/>
                          <a:ea typeface="+mn-ea"/>
                          <a:cs typeface="+mn-cs"/>
                        </a:rPr>
                        <a:t>Try to solve these problems by adding on….for example</a:t>
                      </a:r>
                      <a:r>
                        <a:rPr lang="en-GB" sz="1100" kern="1200" baseline="0" dirty="0" smtClean="0">
                          <a:solidFill>
                            <a:schemeClr val="tx1"/>
                          </a:solidFill>
                          <a:effectLst/>
                          <a:latin typeface="Comic Sans MS" panose="030F0702030302020204" pitchFamily="66" charset="0"/>
                          <a:ea typeface="+mn-ea"/>
                          <a:cs typeface="+mn-cs"/>
                        </a:rPr>
                        <a:t> start at 124 and count on to 150 (how many steps to get there…this will give you the difference (the answer).</a:t>
                      </a:r>
                      <a:endParaRPr lang="en-GB" sz="1100" kern="1200" dirty="0" smtClean="0">
                        <a:solidFill>
                          <a:schemeClr val="tx1"/>
                        </a:solidFill>
                        <a:effectLst/>
                        <a:latin typeface="Comic Sans MS" panose="030F0702030302020204" pitchFamily="66" charset="0"/>
                        <a:ea typeface="+mn-ea"/>
                        <a:cs typeface="+mn-cs"/>
                      </a:endParaRPr>
                    </a:p>
                    <a:p>
                      <a:endParaRPr lang="en-GB" sz="1100" b="0" u="none" dirty="0">
                        <a:solidFill>
                          <a:schemeClr val="tx1"/>
                        </a:solidFill>
                        <a:latin typeface="Comic Sans MS" panose="030F0702030302020204" pitchFamily="66" charset="0"/>
                      </a:endParaRPr>
                    </a:p>
                  </a:txBody>
                  <a:tcPr>
                    <a:solidFill>
                      <a:schemeClr val="accent6">
                        <a:lumMod val="60000"/>
                        <a:lumOff val="40000"/>
                      </a:schemeClr>
                    </a:solidFill>
                  </a:tcPr>
                </a:tc>
                <a:extLst>
                  <a:ext uri="{0D108BD9-81ED-4DB2-BD59-A6C34878D82A}">
                    <a16:rowId xmlns:a16="http://schemas.microsoft.com/office/drawing/2014/main" val="2424692821"/>
                  </a:ext>
                </a:extLst>
              </a:tr>
              <a:tr h="1862719">
                <a:tc>
                  <a:txBody>
                    <a:bodyPr/>
                    <a:lstStyle/>
                    <a:p>
                      <a:pPr algn="l">
                        <a:lnSpc>
                          <a:spcPct val="107000"/>
                        </a:lnSpc>
                        <a:spcAft>
                          <a:spcPts val="0"/>
                        </a:spcAft>
                      </a:pPr>
                      <a:endParaRPr lang="en-GB" sz="1100" b="1" u="sng" dirty="0" smtClean="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p>
                      <a:pPr algn="l">
                        <a:lnSpc>
                          <a:spcPct val="107000"/>
                        </a:lnSpc>
                        <a:spcAft>
                          <a:spcPts val="0"/>
                        </a:spcAft>
                      </a:pPr>
                      <a:r>
                        <a:rPr lang="en-GB" sz="1100" b="1" u="sng" dirty="0" smtClean="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Written</a:t>
                      </a:r>
                      <a:r>
                        <a:rPr lang="en-GB" sz="1100" b="1" u="sng" baseline="0" dirty="0" smtClean="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Maths</a:t>
                      </a:r>
                    </a:p>
                    <a:p>
                      <a:pPr algn="l">
                        <a:lnSpc>
                          <a:spcPct val="107000"/>
                        </a:lnSpc>
                        <a:spcAft>
                          <a:spcPts val="0"/>
                        </a:spcAft>
                      </a:pPr>
                      <a:endParaRPr lang="en-GB" sz="1100" b="1" u="sng" baseline="0" dirty="0" smtClean="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p>
                      <a:pPr algn="just">
                        <a:lnSpc>
                          <a:spcPct val="107000"/>
                        </a:lnSpc>
                        <a:spcAft>
                          <a:spcPts val="0"/>
                        </a:spcAft>
                      </a:pPr>
                      <a:r>
                        <a:rPr lang="en-GB" sz="1200" b="0" u="none" baseline="0" dirty="0" smtClean="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Estimation &amp; Rounding (Estimating Addition &amp; Subtraction)</a:t>
                      </a:r>
                    </a:p>
                    <a:p>
                      <a:pPr algn="just">
                        <a:lnSpc>
                          <a:spcPct val="107000"/>
                        </a:lnSpc>
                        <a:spcAft>
                          <a:spcPts val="0"/>
                        </a:spcAft>
                      </a:pPr>
                      <a:r>
                        <a:rPr lang="en-GB" sz="1200" b="0" u="none" baseline="0" dirty="0" smtClean="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Place Value (</a:t>
                      </a:r>
                      <a:r>
                        <a:rPr lang="en-GB" sz="1200" b="0" u="none" baseline="0" dirty="0" smtClean="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Three-Digit </a:t>
                      </a:r>
                      <a:r>
                        <a:rPr lang="en-GB" sz="1200" b="0" u="none" baseline="0" dirty="0" smtClean="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Abacus Investigation</a:t>
                      </a:r>
                      <a:r>
                        <a:rPr lang="en-GB" sz="1200" b="0" u="none" baseline="0" dirty="0" smtClean="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a:t>
                      </a:r>
                    </a:p>
                    <a:p>
                      <a:pPr algn="just">
                        <a:lnSpc>
                          <a:spcPct val="107000"/>
                        </a:lnSpc>
                        <a:spcAft>
                          <a:spcPts val="0"/>
                        </a:spcAft>
                      </a:pPr>
                      <a:endParaRPr lang="en-GB" sz="1200" b="0" u="none" baseline="0" dirty="0" smtClean="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0"/>
                        </a:spcAft>
                        <a:buClrTx/>
                        <a:buSzTx/>
                        <a:buFontTx/>
                        <a:buNone/>
                        <a:tabLst/>
                        <a:defRPr/>
                      </a:pPr>
                      <a:r>
                        <a:rPr lang="en-GB" sz="1200" b="0" u="none" dirty="0" smtClean="0">
                          <a:latin typeface="Comic Sans MS" panose="030F0702030302020204" pitchFamily="66" charset="0"/>
                        </a:rPr>
                        <a:t>(These</a:t>
                      </a:r>
                      <a:r>
                        <a:rPr lang="en-GB" sz="1200" b="0" u="none" baseline="0" dirty="0" smtClean="0">
                          <a:latin typeface="Comic Sans MS" panose="030F0702030302020204" pitchFamily="66" charset="0"/>
                        </a:rPr>
                        <a:t> worksheets will be uploaded on to Teams and the Class Blog)</a:t>
                      </a:r>
                      <a:endParaRPr lang="en-GB" sz="1200" b="0" u="none" baseline="0" dirty="0" smtClean="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1926812692"/>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951231543"/>
              </p:ext>
            </p:extLst>
          </p:nvPr>
        </p:nvGraphicFramePr>
        <p:xfrm>
          <a:off x="3207657" y="144900"/>
          <a:ext cx="4120606" cy="1779550"/>
        </p:xfrm>
        <a:graphic>
          <a:graphicData uri="http://schemas.openxmlformats.org/drawingml/2006/table">
            <a:tbl>
              <a:tblPr firstRow="1" bandRow="1">
                <a:tableStyleId>{5C22544A-7EE6-4342-B048-85BDC9FD1C3A}</a:tableStyleId>
              </a:tblPr>
              <a:tblGrid>
                <a:gridCol w="4120606">
                  <a:extLst>
                    <a:ext uri="{9D8B030D-6E8A-4147-A177-3AD203B41FA5}">
                      <a16:colId xmlns:a16="http://schemas.microsoft.com/office/drawing/2014/main" val="1471190310"/>
                    </a:ext>
                  </a:extLst>
                </a:gridCol>
              </a:tblGrid>
              <a:tr h="297027">
                <a:tc>
                  <a:txBody>
                    <a:bodyPr/>
                    <a:lstStyle/>
                    <a:p>
                      <a:r>
                        <a:rPr lang="en-GB" sz="1400" b="1" u="sng" dirty="0" smtClean="0">
                          <a:solidFill>
                            <a:schemeClr val="tx1"/>
                          </a:solidFill>
                          <a:latin typeface="Comic Sans MS" panose="030F0702030302020204" pitchFamily="66" charset="0"/>
                        </a:rPr>
                        <a:t>Reading</a:t>
                      </a:r>
                      <a:endParaRPr lang="en-GB" sz="1400" b="1" u="sng" dirty="0">
                        <a:solidFill>
                          <a:schemeClr val="tx1"/>
                        </a:solidFill>
                        <a:latin typeface="Comic Sans MS" panose="030F0702030302020204" pitchFamily="66" charset="0"/>
                      </a:endParaRPr>
                    </a:p>
                  </a:txBody>
                  <a:tcPr>
                    <a:solidFill>
                      <a:schemeClr val="accent2">
                        <a:lumMod val="40000"/>
                        <a:lumOff val="60000"/>
                      </a:schemeClr>
                    </a:solidFill>
                  </a:tcPr>
                </a:tc>
                <a:extLst>
                  <a:ext uri="{0D108BD9-81ED-4DB2-BD59-A6C34878D82A}">
                    <a16:rowId xmlns:a16="http://schemas.microsoft.com/office/drawing/2014/main" val="1197923688"/>
                  </a:ext>
                </a:extLst>
              </a:tr>
              <a:tr h="1474750">
                <a:tc>
                  <a:txBody>
                    <a:bodyPr/>
                    <a:lstStyle/>
                    <a:p>
                      <a:r>
                        <a:rPr lang="en-GB" sz="1000" b="0" kern="1200" dirty="0" smtClean="0">
                          <a:solidFill>
                            <a:schemeClr val="dk1"/>
                          </a:solidFill>
                          <a:effectLst/>
                          <a:latin typeface="Comic Sans MS" panose="030F0702030302020204" pitchFamily="66" charset="0"/>
                          <a:ea typeface="+mn-ea"/>
                          <a:cs typeface="+mn-cs"/>
                        </a:rPr>
                        <a:t>With the book you’ve chosen at home complete the following tasks….</a:t>
                      </a:r>
                    </a:p>
                    <a:p>
                      <a:pPr algn="just"/>
                      <a:r>
                        <a:rPr lang="en-GB" sz="1000" b="0" kern="1200" dirty="0" smtClean="0">
                          <a:solidFill>
                            <a:schemeClr val="dk1"/>
                          </a:solidFill>
                          <a:effectLst/>
                          <a:latin typeface="Comic Sans MS" panose="030F0702030302020204" pitchFamily="66" charset="0"/>
                          <a:ea typeface="+mn-ea"/>
                          <a:cs typeface="+mn-cs"/>
                        </a:rPr>
                        <a:t> </a:t>
                      </a:r>
                      <a:endParaRPr lang="en-GB" sz="1100" b="0" kern="1200" dirty="0" smtClean="0">
                        <a:solidFill>
                          <a:schemeClr val="dk1"/>
                        </a:solidFill>
                        <a:effectLst/>
                        <a:latin typeface="Comic Sans MS" panose="030F0702030302020204" pitchFamily="66" charset="0"/>
                        <a:ea typeface="+mn-ea"/>
                        <a:cs typeface="+mn-cs"/>
                      </a:endParaRPr>
                    </a:p>
                    <a:p>
                      <a:pPr marL="171450" lvl="0" indent="-171450">
                        <a:buFont typeface="Arial" panose="020B0604020202020204" pitchFamily="34" charset="0"/>
                        <a:buChar char="•"/>
                      </a:pPr>
                      <a:r>
                        <a:rPr lang="en-GB" sz="1200" b="0" u="none" dirty="0" smtClean="0">
                          <a:latin typeface="Comic Sans MS" panose="030F0702030302020204" pitchFamily="66" charset="0"/>
                        </a:rPr>
                        <a:t>Novel Scavenger Hunt</a:t>
                      </a:r>
                    </a:p>
                    <a:p>
                      <a:pPr marL="171450" lvl="0" indent="-171450">
                        <a:buFont typeface="Arial" panose="020B0604020202020204" pitchFamily="34" charset="0"/>
                        <a:buChar char="•"/>
                      </a:pPr>
                      <a:r>
                        <a:rPr lang="en-GB" sz="1200" b="0" u="none" dirty="0" smtClean="0">
                          <a:latin typeface="Comic Sans MS" panose="030F0702030302020204" pitchFamily="66" charset="0"/>
                        </a:rPr>
                        <a:t>Novel Alphabet </a:t>
                      </a:r>
                      <a:r>
                        <a:rPr lang="en-GB" sz="1200" b="0" u="none" dirty="0" smtClean="0">
                          <a:latin typeface="Comic Sans MS" panose="030F0702030302020204" pitchFamily="66" charset="0"/>
                        </a:rPr>
                        <a:t>Sheet</a:t>
                      </a:r>
                    </a:p>
                    <a:p>
                      <a:pPr marL="171450" lvl="0" indent="-171450">
                        <a:buFont typeface="Arial" panose="020B0604020202020204" pitchFamily="34" charset="0"/>
                        <a:buChar char="•"/>
                      </a:pPr>
                      <a:endParaRPr lang="en-GB" sz="1200" b="0" u="none" dirty="0" smtClean="0">
                        <a:latin typeface="Comic Sans MS" panose="030F0702030302020204" pitchFamily="66" charset="0"/>
                      </a:endParaRPr>
                    </a:p>
                    <a:p>
                      <a:pPr marL="0" lvl="0" indent="0">
                        <a:buFont typeface="Arial" panose="020B0604020202020204" pitchFamily="34" charset="0"/>
                        <a:buNone/>
                      </a:pPr>
                      <a:r>
                        <a:rPr lang="en-GB" sz="1200" b="0" u="none" dirty="0" smtClean="0">
                          <a:latin typeface="Comic Sans MS" panose="030F0702030302020204" pitchFamily="66" charset="0"/>
                        </a:rPr>
                        <a:t>(These</a:t>
                      </a:r>
                      <a:r>
                        <a:rPr lang="en-GB" sz="1200" b="0" u="none" baseline="0" dirty="0" smtClean="0">
                          <a:latin typeface="Comic Sans MS" panose="030F0702030302020204" pitchFamily="66" charset="0"/>
                        </a:rPr>
                        <a:t> worksheets will be uploaded on to Teams and the Class Blog)</a:t>
                      </a:r>
                      <a:endParaRPr lang="en-GB" sz="1200" b="0" u="none" dirty="0">
                        <a:latin typeface="Comic Sans MS" panose="030F0702030302020204" pitchFamily="66" charset="0"/>
                      </a:endParaRPr>
                    </a:p>
                  </a:txBody>
                  <a:tcPr>
                    <a:solidFill>
                      <a:schemeClr val="accent2">
                        <a:lumMod val="40000"/>
                        <a:lumOff val="60000"/>
                      </a:schemeClr>
                    </a:solidFill>
                  </a:tcPr>
                </a:tc>
                <a:extLst>
                  <a:ext uri="{0D108BD9-81ED-4DB2-BD59-A6C34878D82A}">
                    <a16:rowId xmlns:a16="http://schemas.microsoft.com/office/drawing/2014/main" val="778406220"/>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4148709392"/>
              </p:ext>
            </p:extLst>
          </p:nvPr>
        </p:nvGraphicFramePr>
        <p:xfrm>
          <a:off x="7651387" y="1754393"/>
          <a:ext cx="3580312" cy="701040"/>
        </p:xfrm>
        <a:graphic>
          <a:graphicData uri="http://schemas.openxmlformats.org/drawingml/2006/table">
            <a:tbl>
              <a:tblPr firstRow="1" bandRow="1">
                <a:tableStyleId>{5C22544A-7EE6-4342-B048-85BDC9FD1C3A}</a:tableStyleId>
              </a:tblPr>
              <a:tblGrid>
                <a:gridCol w="1199536">
                  <a:extLst>
                    <a:ext uri="{9D8B030D-6E8A-4147-A177-3AD203B41FA5}">
                      <a16:colId xmlns:a16="http://schemas.microsoft.com/office/drawing/2014/main" val="1675738329"/>
                    </a:ext>
                  </a:extLst>
                </a:gridCol>
                <a:gridCol w="1190388">
                  <a:extLst>
                    <a:ext uri="{9D8B030D-6E8A-4147-A177-3AD203B41FA5}">
                      <a16:colId xmlns:a16="http://schemas.microsoft.com/office/drawing/2014/main" val="532630290"/>
                    </a:ext>
                  </a:extLst>
                </a:gridCol>
                <a:gridCol w="1190388">
                  <a:extLst>
                    <a:ext uri="{9D8B030D-6E8A-4147-A177-3AD203B41FA5}">
                      <a16:colId xmlns:a16="http://schemas.microsoft.com/office/drawing/2014/main" val="3441050188"/>
                    </a:ext>
                  </a:extLst>
                </a:gridCol>
              </a:tblGrid>
              <a:tr h="696781">
                <a:tc>
                  <a:txBody>
                    <a:bodyPr/>
                    <a:lstStyle/>
                    <a:p>
                      <a:r>
                        <a:rPr lang="en-GB" sz="1000" b="0" kern="1200" dirty="0" smtClean="0">
                          <a:solidFill>
                            <a:schemeClr val="tx1"/>
                          </a:solidFill>
                          <a:effectLst/>
                          <a:latin typeface="Comic Sans MS" panose="030F0702030302020204" pitchFamily="66" charset="0"/>
                          <a:ea typeface="+mn-ea"/>
                          <a:cs typeface="+mn-cs"/>
                        </a:rPr>
                        <a:t>500-449</a:t>
                      </a:r>
                    </a:p>
                    <a:p>
                      <a:r>
                        <a:rPr lang="en-GB" sz="1000" b="0" kern="1200" dirty="0" smtClean="0">
                          <a:solidFill>
                            <a:schemeClr val="tx1"/>
                          </a:solidFill>
                          <a:effectLst/>
                          <a:latin typeface="Comic Sans MS" panose="030F0702030302020204" pitchFamily="66" charset="0"/>
                          <a:ea typeface="+mn-ea"/>
                          <a:cs typeface="+mn-cs"/>
                        </a:rPr>
                        <a:t>500-419</a:t>
                      </a:r>
                    </a:p>
                    <a:p>
                      <a:r>
                        <a:rPr lang="en-GB" sz="1000" b="0" kern="1200" dirty="0" smtClean="0">
                          <a:solidFill>
                            <a:schemeClr val="tx1"/>
                          </a:solidFill>
                          <a:effectLst/>
                          <a:latin typeface="Comic Sans MS" panose="030F0702030302020204" pitchFamily="66" charset="0"/>
                          <a:ea typeface="+mn-ea"/>
                          <a:cs typeface="+mn-cs"/>
                        </a:rPr>
                        <a:t>500-299</a:t>
                      </a:r>
                    </a:p>
                    <a:p>
                      <a:r>
                        <a:rPr lang="en-GB" sz="1000" b="0" kern="1200" dirty="0" smtClean="0">
                          <a:solidFill>
                            <a:schemeClr val="tx1"/>
                          </a:solidFill>
                          <a:effectLst/>
                          <a:latin typeface="Comic Sans MS" panose="030F0702030302020204" pitchFamily="66" charset="0"/>
                          <a:ea typeface="+mn-ea"/>
                          <a:cs typeface="+mn-cs"/>
                        </a:rPr>
                        <a:t>500-249</a:t>
                      </a:r>
                      <a:endParaRPr lang="en-GB" sz="1000" b="0" kern="1200" dirty="0" smtClean="0">
                        <a:solidFill>
                          <a:schemeClr val="tx1"/>
                        </a:solidFill>
                        <a:effectLst/>
                        <a:latin typeface="Comic Sans MS" panose="030F0702030302020204" pitchFamily="66" charset="0"/>
                        <a:ea typeface="+mn-ea"/>
                        <a:cs typeface="+mn-cs"/>
                      </a:endParaRPr>
                    </a:p>
                  </a:txBody>
                  <a:tcPr/>
                </a:tc>
                <a:tc>
                  <a:txBody>
                    <a:bodyPr/>
                    <a:lstStyle/>
                    <a:p>
                      <a:r>
                        <a:rPr lang="en-GB" sz="1000" b="0" dirty="0" smtClean="0">
                          <a:solidFill>
                            <a:schemeClr val="tx1"/>
                          </a:solidFill>
                          <a:latin typeface="Comic Sans MS" panose="030F0702030302020204" pitchFamily="66" charset="0"/>
                        </a:rPr>
                        <a:t>750-709</a:t>
                      </a:r>
                    </a:p>
                    <a:p>
                      <a:r>
                        <a:rPr lang="en-GB" sz="1000" b="0" dirty="0" smtClean="0">
                          <a:solidFill>
                            <a:schemeClr val="tx1"/>
                          </a:solidFill>
                          <a:latin typeface="Comic Sans MS" panose="030F0702030302020204" pitchFamily="66" charset="0"/>
                        </a:rPr>
                        <a:t>750-599</a:t>
                      </a:r>
                    </a:p>
                    <a:p>
                      <a:r>
                        <a:rPr lang="en-GB" sz="1000" b="0" dirty="0" smtClean="0">
                          <a:solidFill>
                            <a:schemeClr val="tx1"/>
                          </a:solidFill>
                          <a:latin typeface="Comic Sans MS" panose="030F0702030302020204" pitchFamily="66" charset="0"/>
                        </a:rPr>
                        <a:t>750-449</a:t>
                      </a:r>
                    </a:p>
                    <a:p>
                      <a:r>
                        <a:rPr lang="en-GB" sz="1000" b="0" dirty="0" smtClean="0">
                          <a:solidFill>
                            <a:schemeClr val="tx1"/>
                          </a:solidFill>
                          <a:latin typeface="Comic Sans MS" panose="030F0702030302020204" pitchFamily="66" charset="0"/>
                        </a:rPr>
                        <a:t>750-324</a:t>
                      </a:r>
                      <a:endParaRPr lang="en-GB" sz="1000" b="0" dirty="0">
                        <a:solidFill>
                          <a:schemeClr val="tx1"/>
                        </a:solidFill>
                        <a:latin typeface="Comic Sans MS" panose="030F0702030302020204" pitchFamily="66" charset="0"/>
                      </a:endParaRPr>
                    </a:p>
                  </a:txBody>
                  <a:tcPr/>
                </a:tc>
                <a:tc>
                  <a:txBody>
                    <a:bodyPr/>
                    <a:lstStyle/>
                    <a:p>
                      <a:r>
                        <a:rPr lang="en-GB" sz="1000" b="0" dirty="0" smtClean="0">
                          <a:solidFill>
                            <a:schemeClr val="tx1"/>
                          </a:solidFill>
                          <a:latin typeface="Comic Sans MS" panose="030F0702030302020204" pitchFamily="66" charset="0"/>
                        </a:rPr>
                        <a:t>1000-899</a:t>
                      </a:r>
                    </a:p>
                    <a:p>
                      <a:r>
                        <a:rPr lang="en-GB" sz="1000" b="0" dirty="0" smtClean="0">
                          <a:solidFill>
                            <a:schemeClr val="tx1"/>
                          </a:solidFill>
                          <a:latin typeface="Comic Sans MS" panose="030F0702030302020204" pitchFamily="66" charset="0"/>
                        </a:rPr>
                        <a:t>1000-749</a:t>
                      </a:r>
                    </a:p>
                    <a:p>
                      <a:r>
                        <a:rPr lang="en-GB" sz="1000" b="0" dirty="0" smtClean="0">
                          <a:solidFill>
                            <a:schemeClr val="tx1"/>
                          </a:solidFill>
                          <a:latin typeface="Comic Sans MS" panose="030F0702030302020204" pitchFamily="66" charset="0"/>
                        </a:rPr>
                        <a:t>1000-624</a:t>
                      </a:r>
                    </a:p>
                    <a:p>
                      <a:r>
                        <a:rPr lang="en-GB" sz="1000" b="0" dirty="0" smtClean="0">
                          <a:solidFill>
                            <a:schemeClr val="tx1"/>
                          </a:solidFill>
                          <a:latin typeface="Comic Sans MS" panose="030F0702030302020204" pitchFamily="66" charset="0"/>
                        </a:rPr>
                        <a:t>1000-499</a:t>
                      </a:r>
                      <a:endParaRPr lang="en-GB" sz="1000" b="0" dirty="0">
                        <a:solidFill>
                          <a:schemeClr val="tx1"/>
                        </a:solidFill>
                        <a:latin typeface="Comic Sans MS" panose="030F0702030302020204" pitchFamily="66" charset="0"/>
                      </a:endParaRPr>
                    </a:p>
                  </a:txBody>
                  <a:tcPr/>
                </a:tc>
                <a:extLst>
                  <a:ext uri="{0D108BD9-81ED-4DB2-BD59-A6C34878D82A}">
                    <a16:rowId xmlns:a16="http://schemas.microsoft.com/office/drawing/2014/main" val="2815498257"/>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855264448"/>
              </p:ext>
            </p:extLst>
          </p:nvPr>
        </p:nvGraphicFramePr>
        <p:xfrm>
          <a:off x="3135085" y="2038869"/>
          <a:ext cx="4193178" cy="824611"/>
        </p:xfrm>
        <a:graphic>
          <a:graphicData uri="http://schemas.openxmlformats.org/drawingml/2006/table">
            <a:tbl>
              <a:tblPr firstRow="1" bandRow="1">
                <a:tableStyleId>{5C22544A-7EE6-4342-B048-85BDC9FD1C3A}</a:tableStyleId>
              </a:tblPr>
              <a:tblGrid>
                <a:gridCol w="4193178">
                  <a:extLst>
                    <a:ext uri="{9D8B030D-6E8A-4147-A177-3AD203B41FA5}">
                      <a16:colId xmlns:a16="http://schemas.microsoft.com/office/drawing/2014/main" val="1717689147"/>
                    </a:ext>
                  </a:extLst>
                </a:gridCol>
              </a:tblGrid>
              <a:tr h="343588">
                <a:tc>
                  <a:txBody>
                    <a:bodyPr/>
                    <a:lstStyle/>
                    <a:p>
                      <a:r>
                        <a:rPr lang="en-GB" sz="1400" u="sng" dirty="0" smtClean="0">
                          <a:solidFill>
                            <a:schemeClr val="tx1"/>
                          </a:solidFill>
                          <a:latin typeface="Comic Sans MS" panose="030F0702030302020204" pitchFamily="66" charset="0"/>
                        </a:rPr>
                        <a:t>French</a:t>
                      </a:r>
                      <a:endParaRPr lang="en-GB" sz="1400" u="sng" dirty="0">
                        <a:solidFill>
                          <a:schemeClr val="tx1"/>
                        </a:solidFill>
                        <a:latin typeface="Comic Sans MS" panose="030F0702030302020204" pitchFamily="66" charset="0"/>
                      </a:endParaRPr>
                    </a:p>
                  </a:txBody>
                  <a:tcPr>
                    <a:solidFill>
                      <a:srgbClr val="FFFF66"/>
                    </a:solidFill>
                  </a:tcPr>
                </a:tc>
                <a:extLst>
                  <a:ext uri="{0D108BD9-81ED-4DB2-BD59-A6C34878D82A}">
                    <a16:rowId xmlns:a16="http://schemas.microsoft.com/office/drawing/2014/main" val="2760865070"/>
                  </a:ext>
                </a:extLst>
              </a:tr>
              <a:tr h="481023">
                <a:tc>
                  <a:txBody>
                    <a:bodyPr/>
                    <a:lstStyle/>
                    <a:p>
                      <a:pPr algn="just"/>
                      <a:r>
                        <a:rPr lang="en-GB" sz="1100" dirty="0" smtClean="0">
                          <a:solidFill>
                            <a:schemeClr val="tx1"/>
                          </a:solidFill>
                          <a:latin typeface="Comic Sans MS" panose="030F0702030302020204" pitchFamily="66" charset="0"/>
                          <a:hlinkClick r:id="rId3"/>
                        </a:rPr>
                        <a:t>www.french-games.net</a:t>
                      </a:r>
                      <a:r>
                        <a:rPr lang="en-GB" sz="1100" baseline="0" dirty="0" smtClean="0">
                          <a:solidFill>
                            <a:schemeClr val="tx1"/>
                          </a:solidFill>
                          <a:latin typeface="Comic Sans MS" panose="030F0702030302020204" pitchFamily="66" charset="0"/>
                        </a:rPr>
                        <a:t> – choose the ‘animals’ activities and work through the different lessons and games </a:t>
                      </a:r>
                      <a:endParaRPr lang="en-GB" sz="1100" dirty="0">
                        <a:solidFill>
                          <a:schemeClr val="tx1"/>
                        </a:solidFill>
                        <a:latin typeface="Comic Sans MS" panose="030F0702030302020204" pitchFamily="66" charset="0"/>
                      </a:endParaRPr>
                    </a:p>
                  </a:txBody>
                  <a:tcPr>
                    <a:solidFill>
                      <a:srgbClr val="FFFF66"/>
                    </a:solidFill>
                  </a:tcPr>
                </a:tc>
                <a:extLst>
                  <a:ext uri="{0D108BD9-81ED-4DB2-BD59-A6C34878D82A}">
                    <a16:rowId xmlns:a16="http://schemas.microsoft.com/office/drawing/2014/main" val="1453479019"/>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245410586"/>
              </p:ext>
            </p:extLst>
          </p:nvPr>
        </p:nvGraphicFramePr>
        <p:xfrm>
          <a:off x="137886" y="4516314"/>
          <a:ext cx="2997200" cy="1300480"/>
        </p:xfrm>
        <a:graphic>
          <a:graphicData uri="http://schemas.openxmlformats.org/drawingml/2006/table">
            <a:tbl>
              <a:tblPr firstRow="1" bandRow="1">
                <a:tableStyleId>{5C22544A-7EE6-4342-B048-85BDC9FD1C3A}</a:tableStyleId>
              </a:tblPr>
              <a:tblGrid>
                <a:gridCol w="2997200">
                  <a:extLst>
                    <a:ext uri="{9D8B030D-6E8A-4147-A177-3AD203B41FA5}">
                      <a16:colId xmlns:a16="http://schemas.microsoft.com/office/drawing/2014/main" val="3659016338"/>
                    </a:ext>
                  </a:extLst>
                </a:gridCol>
              </a:tblGrid>
              <a:tr h="370840">
                <a:tc>
                  <a:txBody>
                    <a:bodyPr/>
                    <a:lstStyle/>
                    <a:p>
                      <a:r>
                        <a:rPr lang="en-GB" sz="1400" b="1" u="sng" dirty="0" smtClean="0">
                          <a:solidFill>
                            <a:schemeClr val="tx1"/>
                          </a:solidFill>
                          <a:latin typeface="Comic Sans MS" panose="030F0702030302020204" pitchFamily="66" charset="0"/>
                        </a:rPr>
                        <a:t>Handwriting</a:t>
                      </a:r>
                      <a:endParaRPr lang="en-GB" sz="1400" b="1" u="sng" dirty="0">
                        <a:solidFill>
                          <a:schemeClr val="tx1"/>
                        </a:solidFill>
                        <a:latin typeface="Comic Sans MS" panose="030F0702030302020204" pitchFamily="66" charset="0"/>
                      </a:endParaRPr>
                    </a:p>
                  </a:txBody>
                  <a:tcPr>
                    <a:solidFill>
                      <a:srgbClr val="9999FF"/>
                    </a:solidFill>
                  </a:tcPr>
                </a:tc>
                <a:extLst>
                  <a:ext uri="{0D108BD9-81ED-4DB2-BD59-A6C34878D82A}">
                    <a16:rowId xmlns:a16="http://schemas.microsoft.com/office/drawing/2014/main" val="3173833858"/>
                  </a:ext>
                </a:extLst>
              </a:tr>
              <a:tr h="370840">
                <a:tc>
                  <a:txBody>
                    <a:bodyPr/>
                    <a:lstStyle/>
                    <a:p>
                      <a:pPr algn="just"/>
                      <a:r>
                        <a:rPr lang="en-GB" sz="1100" b="0" u="none" dirty="0" smtClean="0">
                          <a:solidFill>
                            <a:schemeClr val="tx1"/>
                          </a:solidFill>
                          <a:latin typeface="Comic Sans MS" panose="030F0702030302020204" pitchFamily="66" charset="0"/>
                        </a:rPr>
                        <a:t>Please complete one of the Handwriting sheets previously posted on the class blog.</a:t>
                      </a:r>
                      <a:r>
                        <a:rPr lang="en-GB" sz="1100" b="0" u="none" baseline="0" dirty="0" smtClean="0">
                          <a:solidFill>
                            <a:schemeClr val="tx1"/>
                          </a:solidFill>
                          <a:latin typeface="Comic Sans MS" panose="030F0702030302020204" pitchFamily="66" charset="0"/>
                        </a:rPr>
                        <a:t> </a:t>
                      </a:r>
                    </a:p>
                    <a:p>
                      <a:endParaRPr lang="en-GB" sz="1100" b="0" u="none" baseline="0" dirty="0" smtClean="0">
                        <a:solidFill>
                          <a:schemeClr val="tx1"/>
                        </a:solidFill>
                        <a:latin typeface="Comic Sans MS" panose="030F0702030302020204" pitchFamily="66" charset="0"/>
                      </a:endParaRPr>
                    </a:p>
                    <a:p>
                      <a:r>
                        <a:rPr lang="en-GB" sz="1100" b="0" u="none" dirty="0" smtClean="0">
                          <a:solidFill>
                            <a:schemeClr val="tx1"/>
                          </a:solidFill>
                          <a:latin typeface="Comic Sans MS" panose="030F0702030302020204" pitchFamily="66" charset="0"/>
                        </a:rPr>
                        <a:t>https://blogs.glowscotland.org.uk/nl/p42020/2020/03/19/handwriting/</a:t>
                      </a:r>
                      <a:endParaRPr lang="en-GB" sz="1100" b="0" u="none" dirty="0">
                        <a:solidFill>
                          <a:schemeClr val="tx1"/>
                        </a:solidFill>
                        <a:latin typeface="Comic Sans MS" panose="030F0702030302020204" pitchFamily="66" charset="0"/>
                      </a:endParaRPr>
                    </a:p>
                  </a:txBody>
                  <a:tcPr>
                    <a:solidFill>
                      <a:srgbClr val="9999FF"/>
                    </a:solidFill>
                  </a:tcPr>
                </a:tc>
                <a:extLst>
                  <a:ext uri="{0D108BD9-81ED-4DB2-BD59-A6C34878D82A}">
                    <a16:rowId xmlns:a16="http://schemas.microsoft.com/office/drawing/2014/main" val="3788413626"/>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4056752534"/>
              </p:ext>
            </p:extLst>
          </p:nvPr>
        </p:nvGraphicFramePr>
        <p:xfrm>
          <a:off x="3207657" y="2977899"/>
          <a:ext cx="4120606" cy="2838895"/>
        </p:xfrm>
        <a:graphic>
          <a:graphicData uri="http://schemas.openxmlformats.org/drawingml/2006/table">
            <a:tbl>
              <a:tblPr firstRow="1" bandRow="1">
                <a:tableStyleId>{5C22544A-7EE6-4342-B048-85BDC9FD1C3A}</a:tableStyleId>
              </a:tblPr>
              <a:tblGrid>
                <a:gridCol w="4120606">
                  <a:extLst>
                    <a:ext uri="{9D8B030D-6E8A-4147-A177-3AD203B41FA5}">
                      <a16:colId xmlns:a16="http://schemas.microsoft.com/office/drawing/2014/main" val="3659016338"/>
                    </a:ext>
                  </a:extLst>
                </a:gridCol>
              </a:tblGrid>
              <a:tr h="442908">
                <a:tc>
                  <a:txBody>
                    <a:bodyPr/>
                    <a:lstStyle/>
                    <a:p>
                      <a:r>
                        <a:rPr lang="en-GB" sz="1400" b="1" u="sng" dirty="0" smtClean="0">
                          <a:solidFill>
                            <a:schemeClr val="tx1"/>
                          </a:solidFill>
                          <a:latin typeface="Comic Sans MS" panose="030F0702030302020204" pitchFamily="66" charset="0"/>
                        </a:rPr>
                        <a:t>Other</a:t>
                      </a:r>
                      <a:endParaRPr lang="en-GB" sz="1400" b="1" u="sng" dirty="0">
                        <a:solidFill>
                          <a:schemeClr val="tx1"/>
                        </a:solidFill>
                        <a:latin typeface="Comic Sans MS" panose="030F0702030302020204" pitchFamily="66" charset="0"/>
                      </a:endParaRPr>
                    </a:p>
                  </a:txBody>
                  <a:tcPr>
                    <a:solidFill>
                      <a:srgbClr val="FF9966"/>
                    </a:solidFill>
                  </a:tcPr>
                </a:tc>
                <a:extLst>
                  <a:ext uri="{0D108BD9-81ED-4DB2-BD59-A6C34878D82A}">
                    <a16:rowId xmlns:a16="http://schemas.microsoft.com/office/drawing/2014/main" val="3173833858"/>
                  </a:ext>
                </a:extLst>
              </a:tr>
              <a:tr h="2395987">
                <a:tc>
                  <a:txBody>
                    <a:bodyPr/>
                    <a:lstStyle/>
                    <a:p>
                      <a:pPr algn="just"/>
                      <a:endParaRPr lang="en-GB" sz="1200" b="0" u="none" dirty="0" smtClean="0">
                        <a:solidFill>
                          <a:schemeClr val="tx1"/>
                        </a:solidFill>
                        <a:latin typeface="Comic Sans MS" panose="030F0702030302020204" pitchFamily="66" charset="0"/>
                      </a:endParaRPr>
                    </a:p>
                    <a:p>
                      <a:pPr algn="just"/>
                      <a:r>
                        <a:rPr lang="en-GB" sz="1200" b="0" u="none" dirty="0" smtClean="0">
                          <a:solidFill>
                            <a:schemeClr val="tx1"/>
                          </a:solidFill>
                          <a:latin typeface="Comic Sans MS" panose="030F0702030302020204" pitchFamily="66" charset="0"/>
                        </a:rPr>
                        <a:t>Before the end of P4 we would have completed our annual British Heart Foundation ‘Heartstart’ training.  Due to the fact we can’t do that I am going to upload some information from the Red Cross website to allow you to receive similar information.  In P4 we would be covering how to deal with serious bleeding after an injury.  There is a video clip to watch, activities to do</a:t>
                      </a:r>
                      <a:r>
                        <a:rPr lang="en-GB" sz="1200" b="0" u="none" baseline="0" dirty="0" smtClean="0">
                          <a:solidFill>
                            <a:schemeClr val="tx1"/>
                          </a:solidFill>
                          <a:latin typeface="Comic Sans MS" panose="030F0702030302020204" pitchFamily="66" charset="0"/>
                        </a:rPr>
                        <a:t> </a:t>
                      </a:r>
                      <a:r>
                        <a:rPr lang="en-GB" sz="1200" b="0" u="none" dirty="0" smtClean="0">
                          <a:solidFill>
                            <a:schemeClr val="tx1"/>
                          </a:solidFill>
                          <a:latin typeface="Comic Sans MS" panose="030F0702030302020204" pitchFamily="66" charset="0"/>
                        </a:rPr>
                        <a:t> and a quiz to complete.</a:t>
                      </a:r>
                    </a:p>
                    <a:p>
                      <a:pPr algn="just"/>
                      <a:endParaRPr lang="en-GB" sz="1200" b="0" u="none" dirty="0" smtClean="0">
                        <a:solidFill>
                          <a:schemeClr val="tx1"/>
                        </a:solidFill>
                        <a:latin typeface="Comic Sans MS" panose="030F0702030302020204" pitchFamily="66" charset="0"/>
                      </a:endParaRPr>
                    </a:p>
                    <a:p>
                      <a:pPr algn="just"/>
                      <a:r>
                        <a:rPr lang="en-GB" sz="1200" b="0" u="none" dirty="0" smtClean="0">
                          <a:solidFill>
                            <a:schemeClr val="tx1"/>
                          </a:solidFill>
                          <a:latin typeface="Comic Sans MS" panose="030F0702030302020204" pitchFamily="66" charset="0"/>
                          <a:hlinkClick r:id="rId4"/>
                        </a:rPr>
                        <a:t>https://firstaidchampions.redcross.org.uk/primary/first-aid-skills/bleeding/</a:t>
                      </a:r>
                      <a:r>
                        <a:rPr lang="en-GB" sz="1200" b="0" u="none" dirty="0" smtClean="0">
                          <a:solidFill>
                            <a:schemeClr val="tx1"/>
                          </a:solidFill>
                          <a:latin typeface="Comic Sans MS" panose="030F0702030302020204" pitchFamily="66" charset="0"/>
                        </a:rPr>
                        <a:t> </a:t>
                      </a:r>
                      <a:endParaRPr lang="en-GB" sz="1200" b="0" u="none" dirty="0">
                        <a:solidFill>
                          <a:schemeClr val="tx1"/>
                        </a:solidFill>
                        <a:latin typeface="Comic Sans MS" panose="030F0702030302020204" pitchFamily="66" charset="0"/>
                      </a:endParaRPr>
                    </a:p>
                  </a:txBody>
                  <a:tcPr>
                    <a:solidFill>
                      <a:srgbClr val="FF9966"/>
                    </a:solidFill>
                  </a:tcPr>
                </a:tc>
                <a:extLst>
                  <a:ext uri="{0D108BD9-81ED-4DB2-BD59-A6C34878D82A}">
                    <a16:rowId xmlns:a16="http://schemas.microsoft.com/office/drawing/2014/main" val="3788413626"/>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293893395"/>
              </p:ext>
            </p:extLst>
          </p:nvPr>
        </p:nvGraphicFramePr>
        <p:xfrm>
          <a:off x="137884" y="5931989"/>
          <a:ext cx="11344367" cy="914400"/>
        </p:xfrm>
        <a:graphic>
          <a:graphicData uri="http://schemas.openxmlformats.org/drawingml/2006/table">
            <a:tbl>
              <a:tblPr firstRow="1" bandRow="1">
                <a:tableStyleId>{5C22544A-7EE6-4342-B048-85BDC9FD1C3A}</a:tableStyleId>
              </a:tblPr>
              <a:tblGrid>
                <a:gridCol w="11344367">
                  <a:extLst>
                    <a:ext uri="{9D8B030D-6E8A-4147-A177-3AD203B41FA5}">
                      <a16:colId xmlns:a16="http://schemas.microsoft.com/office/drawing/2014/main" val="385660059"/>
                    </a:ext>
                  </a:extLst>
                </a:gridCol>
              </a:tblGrid>
              <a:tr h="370840">
                <a:tc>
                  <a:txBody>
                    <a:bodyPr/>
                    <a:lstStyle/>
                    <a:p>
                      <a:pPr algn="ctr"/>
                      <a:r>
                        <a:rPr lang="en-GB" sz="1800" b="0" dirty="0" smtClean="0">
                          <a:solidFill>
                            <a:schemeClr val="tx1"/>
                          </a:solidFill>
                          <a:latin typeface="Comic Sans MS" panose="030F0702030302020204" pitchFamily="66" charset="0"/>
                        </a:rPr>
                        <a:t>Remember I will also be posting Daily Challenges on the Glow P4 Team, our Class Blog on the school website </a:t>
                      </a:r>
                      <a:r>
                        <a:rPr lang="en-GB" sz="1800" b="0" baseline="0" dirty="0" smtClean="0">
                          <a:solidFill>
                            <a:schemeClr val="tx1"/>
                          </a:solidFill>
                          <a:latin typeface="Comic Sans MS" panose="030F0702030302020204" pitchFamily="66" charset="0"/>
                        </a:rPr>
                        <a:t> and on Twitter (@MrsSteel_LWell).  If you have any questions please email me AlisonSteel@ladywell.n-lanark.sch.uk</a:t>
                      </a:r>
                      <a:endParaRPr lang="en-GB" sz="1800" b="0" dirty="0">
                        <a:solidFill>
                          <a:schemeClr val="tx1"/>
                        </a:solidFill>
                        <a:latin typeface="Comic Sans MS" panose="030F0702030302020204" pitchFamily="66" charset="0"/>
                      </a:endParaRPr>
                    </a:p>
                  </a:txBody>
                  <a:tcPr/>
                </a:tc>
                <a:extLst>
                  <a:ext uri="{0D108BD9-81ED-4DB2-BD59-A6C34878D82A}">
                    <a16:rowId xmlns:a16="http://schemas.microsoft.com/office/drawing/2014/main" val="1481052655"/>
                  </a:ext>
                </a:extLst>
              </a:tr>
            </a:tbl>
          </a:graphicData>
        </a:graphic>
      </p:graphicFrame>
    </p:spTree>
    <p:extLst>
      <p:ext uri="{BB962C8B-B14F-4D97-AF65-F5344CB8AC3E}">
        <p14:creationId xmlns:p14="http://schemas.microsoft.com/office/powerpoint/2010/main" val="9862364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TotalTime>
  <Words>393</Words>
  <Application>Microsoft Office PowerPoint</Application>
  <PresentationFormat>Widescreen</PresentationFormat>
  <Paragraphs>88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Comic Sans MS</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Alison Duncan</dc:creator>
  <cp:lastModifiedBy>Alison Duncan</cp:lastModifiedBy>
  <cp:revision>40</cp:revision>
  <dcterms:created xsi:type="dcterms:W3CDTF">2020-04-20T12:55:14Z</dcterms:created>
  <dcterms:modified xsi:type="dcterms:W3CDTF">2020-05-22T13:00:56Z</dcterms:modified>
</cp:coreProperties>
</file>