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99FF"/>
    <a:srgbClr val="FF99CC"/>
    <a:srgbClr val="FF66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752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1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91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61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22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73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4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11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7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82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82725-415E-4800-9DE0-A7B76F4B39F2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7F12-3A8F-4003-A07B-A6A93A90D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3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nch-games.net/" TargetMode="External"/><Relationship Id="rId2" Type="http://schemas.openxmlformats.org/officeDocument/2006/relationships/hyperlink" Target="https://www.topmarks.co.uk/maths-games/daily1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logs.glowscotland.org.uk/nl/public/p42020/uploads/sites/39479/2020/03/19132720/t-re-367-eid-alfitr-flapboo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206415"/>
              </p:ext>
            </p:extLst>
          </p:nvPr>
        </p:nvGraphicFramePr>
        <p:xfrm>
          <a:off x="137885" y="144900"/>
          <a:ext cx="2997200" cy="4466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1788138072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566476031"/>
                    </a:ext>
                  </a:extLst>
                </a:gridCol>
              </a:tblGrid>
              <a:tr h="4429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Spelling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617547"/>
                  </a:ext>
                </a:extLst>
              </a:tr>
              <a:tr h="2586445">
                <a:tc>
                  <a:txBody>
                    <a:bodyPr/>
                    <a:lstStyle/>
                    <a:p>
                      <a:pPr algn="ctr"/>
                      <a:r>
                        <a:rPr lang="en-GB" sz="1050" b="1" u="sng" dirty="0" smtClean="0">
                          <a:latin typeface="Comic Sans MS" panose="030F0702030302020204" pitchFamily="66" charset="0"/>
                        </a:rPr>
                        <a:t>Purple Group</a:t>
                      </a:r>
                      <a:endParaRPr lang="en-GB" sz="105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105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counting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idea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liked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mile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music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river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running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speechless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outside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twelve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thirteen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money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inside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interesting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u="sng" dirty="0" smtClean="0">
                          <a:latin typeface="Comic Sans MS" panose="030F0702030302020204" pitchFamily="66" charset="0"/>
                        </a:rPr>
                        <a:t>Orange Group</a:t>
                      </a:r>
                      <a:endParaRPr lang="en-GB" sz="105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105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much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of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or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chop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cheese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cheek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child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chat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change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chain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chip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church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beach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each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372527"/>
                  </a:ext>
                </a:extLst>
              </a:tr>
              <a:tr h="759297">
                <a:tc gridSpan="2"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Cut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&amp; paste magazine spell (cut letters from a magazine/newspaper/catalogue to make your spelling words)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Write 4 ways (pencil, pen, crayon, paint)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Scribble spell (take your pencil for a walk over your page then fill the gaps with spelling words)</a:t>
                      </a:r>
                      <a:endParaRPr lang="en-GB" sz="1050" dirty="0" smtClean="0">
                        <a:latin typeface="Comic Sans MS" panose="030F0702030302020204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71373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179881"/>
              </p:ext>
            </p:extLst>
          </p:nvPr>
        </p:nvGraphicFramePr>
        <p:xfrm>
          <a:off x="7400835" y="144900"/>
          <a:ext cx="4081417" cy="5604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1417">
                  <a:extLst>
                    <a:ext uri="{9D8B030D-6E8A-4147-A177-3AD203B41FA5}">
                      <a16:colId xmlns:a16="http://schemas.microsoft.com/office/drawing/2014/main" val="2033038532"/>
                    </a:ext>
                  </a:extLst>
                </a:gridCol>
              </a:tblGrid>
              <a:tr h="565849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Maths</a:t>
                      </a:r>
                      <a:endParaRPr lang="en-GB" sz="140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944759"/>
                  </a:ext>
                </a:extLst>
              </a:tr>
              <a:tr h="1026611">
                <a:tc>
                  <a:txBody>
                    <a:bodyPr/>
                    <a:lstStyle/>
                    <a:p>
                      <a:r>
                        <a:rPr lang="en-GB" sz="1100" b="1" u="sng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Quick 10</a:t>
                      </a:r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GB" sz="1100" b="1" u="sng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  <a:hlinkClick r:id="rId2"/>
                        </a:rPr>
                        <a:t>https://www.topmarks.co.uk/maths-games/daily10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(choose Level 3,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Division,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Mixed Tables – make it more challenging for yourself by shortening the time between questions!)</a:t>
                      </a:r>
                    </a:p>
                    <a:p>
                      <a:endParaRPr lang="en-GB" sz="11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20623"/>
                  </a:ext>
                </a:extLst>
              </a:tr>
              <a:tr h="2401777">
                <a:tc>
                  <a:txBody>
                    <a:bodyPr/>
                    <a:lstStyle/>
                    <a:p>
                      <a:r>
                        <a:rPr lang="en-GB" sz="1100" b="1" u="sng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Number Talks</a:t>
                      </a:r>
                    </a:p>
                    <a:p>
                      <a:endParaRPr lang="en-GB" sz="1100" b="1" u="sng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GB" sz="1100" b="1" u="sng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GB" sz="1100" b="1" u="sng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GB" sz="1100" b="1" u="sng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GB" sz="1100" b="1" u="sng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GB" sz="1100" b="1" u="sng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Remember to talk about how you solved these chilli challenges – if other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people in your house</a:t>
                      </a: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join in you can teach them the hand signals.</a:t>
                      </a:r>
                    </a:p>
                    <a:p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Try to solve these problems by adding on….for example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start at 124 and count on to 150 (how many steps to get there…this will give you the difference (the answer).</a:t>
                      </a:r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GB" sz="11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692821"/>
                  </a:ext>
                </a:extLst>
              </a:tr>
              <a:tr h="13356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1" u="sng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Written</a:t>
                      </a:r>
                      <a:r>
                        <a:rPr lang="en-GB" sz="1100" b="1" u="sng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Maths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1" u="sng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 complete 3 </a:t>
                      </a:r>
                      <a:r>
                        <a:rPr lang="en-GB" sz="1100" b="0" u="none" baseline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written activities </a:t>
                      </a: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 the files uploaded – there are sheets to practise rounding numbers and ordering numbers.</a:t>
                      </a:r>
                      <a:endParaRPr lang="en-GB" sz="1100" b="0" u="none" dirty="0" smtClean="0">
                        <a:solidFill>
                          <a:srgbClr val="0563C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81269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517118"/>
              </p:ext>
            </p:extLst>
          </p:nvPr>
        </p:nvGraphicFramePr>
        <p:xfrm>
          <a:off x="3207657" y="144900"/>
          <a:ext cx="4120606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606">
                  <a:extLst>
                    <a:ext uri="{9D8B030D-6E8A-4147-A177-3AD203B41FA5}">
                      <a16:colId xmlns:a16="http://schemas.microsoft.com/office/drawing/2014/main" val="1471190310"/>
                    </a:ext>
                  </a:extLst>
                </a:gridCol>
              </a:tblGrid>
              <a:tr h="297027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Reading</a:t>
                      </a:r>
                      <a:endParaRPr lang="en-GB" sz="140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923688"/>
                  </a:ext>
                </a:extLst>
              </a:tr>
              <a:tr h="1474750">
                <a:tc>
                  <a:txBody>
                    <a:bodyPr/>
                    <a:lstStyle/>
                    <a:p>
                      <a:r>
                        <a:rPr lang="en-GB" sz="1000" b="0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With the book you’ve chosen at home complete the following tasks….</a:t>
                      </a:r>
                    </a:p>
                    <a:p>
                      <a:pPr algn="just"/>
                      <a:r>
                        <a:rPr lang="en-GB" sz="1000" b="0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 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Choose a character or setting in your book – draw a picture of it and label with facts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Look up tricky words in a dictionary and write down the meanings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Summarise a chapter by drawing a picture or writing a paragraph</a:t>
                      </a:r>
                      <a:endParaRPr lang="en-GB" sz="1100" b="0" u="none" kern="1200" baseline="0" dirty="0" smtClean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000" b="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0622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23237"/>
              </p:ext>
            </p:extLst>
          </p:nvPr>
        </p:nvGraphicFramePr>
        <p:xfrm>
          <a:off x="7640681" y="2162441"/>
          <a:ext cx="358031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536">
                  <a:extLst>
                    <a:ext uri="{9D8B030D-6E8A-4147-A177-3AD203B41FA5}">
                      <a16:colId xmlns:a16="http://schemas.microsoft.com/office/drawing/2014/main" val="1675738329"/>
                    </a:ext>
                  </a:extLst>
                </a:gridCol>
                <a:gridCol w="1190388">
                  <a:extLst>
                    <a:ext uri="{9D8B030D-6E8A-4147-A177-3AD203B41FA5}">
                      <a16:colId xmlns:a16="http://schemas.microsoft.com/office/drawing/2014/main" val="532630290"/>
                    </a:ext>
                  </a:extLst>
                </a:gridCol>
                <a:gridCol w="1190388">
                  <a:extLst>
                    <a:ext uri="{9D8B030D-6E8A-4147-A177-3AD203B41FA5}">
                      <a16:colId xmlns:a16="http://schemas.microsoft.com/office/drawing/2014/main" val="3441050188"/>
                    </a:ext>
                  </a:extLst>
                </a:gridCol>
              </a:tblGrid>
              <a:tr h="696781">
                <a:tc>
                  <a:txBody>
                    <a:bodyPr/>
                    <a:lstStyle/>
                    <a:p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250-224</a:t>
                      </a:r>
                    </a:p>
                    <a:p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250-219</a:t>
                      </a:r>
                    </a:p>
                    <a:p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200-199</a:t>
                      </a:r>
                    </a:p>
                    <a:p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200-149</a:t>
                      </a:r>
                      <a:endParaRPr lang="en-GB" sz="1000" b="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300-269</a:t>
                      </a:r>
                    </a:p>
                    <a:p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300-249</a:t>
                      </a:r>
                    </a:p>
                    <a:p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300-99</a:t>
                      </a:r>
                    </a:p>
                    <a:p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300-149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400-349</a:t>
                      </a:r>
                    </a:p>
                    <a:p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400-299</a:t>
                      </a:r>
                    </a:p>
                    <a:p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400-274</a:t>
                      </a:r>
                    </a:p>
                    <a:p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200-199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49825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121022"/>
              </p:ext>
            </p:extLst>
          </p:nvPr>
        </p:nvGraphicFramePr>
        <p:xfrm>
          <a:off x="3135085" y="2038869"/>
          <a:ext cx="4193178" cy="824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3178">
                  <a:extLst>
                    <a:ext uri="{9D8B030D-6E8A-4147-A177-3AD203B41FA5}">
                      <a16:colId xmlns:a16="http://schemas.microsoft.com/office/drawing/2014/main" val="1717689147"/>
                    </a:ext>
                  </a:extLst>
                </a:gridCol>
              </a:tblGrid>
              <a:tr h="343588">
                <a:tc>
                  <a:txBody>
                    <a:bodyPr/>
                    <a:lstStyle/>
                    <a:p>
                      <a:r>
                        <a:rPr lang="en-GB" sz="140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French</a:t>
                      </a:r>
                      <a:endParaRPr lang="en-GB" sz="140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865070"/>
                  </a:ext>
                </a:extLst>
              </a:tr>
              <a:tr h="481023">
                <a:tc>
                  <a:txBody>
                    <a:bodyPr/>
                    <a:lstStyle/>
                    <a:p>
                      <a:pPr algn="just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hlinkClick r:id="rId3"/>
                        </a:rPr>
                        <a:t>www.french-games.net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choose the colours activities and work through the different lessons and games </a:t>
                      </a:r>
                      <a:endParaRPr lang="en-GB" sz="11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79019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3973"/>
              </p:ext>
            </p:extLst>
          </p:nvPr>
        </p:nvGraphicFramePr>
        <p:xfrm>
          <a:off x="3207657" y="2932999"/>
          <a:ext cx="4120606" cy="148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606">
                  <a:extLst>
                    <a:ext uri="{9D8B030D-6E8A-4147-A177-3AD203B41FA5}">
                      <a16:colId xmlns:a16="http://schemas.microsoft.com/office/drawing/2014/main" val="1341828722"/>
                    </a:ext>
                  </a:extLst>
                </a:gridCol>
              </a:tblGrid>
              <a:tr h="486786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RME</a:t>
                      </a:r>
                      <a:endParaRPr lang="en-GB" sz="140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445133"/>
                  </a:ext>
                </a:extLst>
              </a:tr>
              <a:tr h="1000246">
                <a:tc>
                  <a:txBody>
                    <a:bodyPr/>
                    <a:lstStyle/>
                    <a:p>
                      <a:r>
                        <a:rPr lang="en-GB" sz="1100" baseline="0" dirty="0" smtClean="0">
                          <a:latin typeface="Comic Sans MS" panose="030F0702030302020204" pitchFamily="66" charset="0"/>
                          <a:hlinkClick r:id="rId4"/>
                        </a:rPr>
                        <a:t>https://blogs.glowscotland.org.uk/nl/public/p42020/uploads/sites/39479/2020/03/19132828/t-tp-615-eid-alfitr-celebrations-activity-sheet-english.pdf</a:t>
                      </a:r>
                    </a:p>
                    <a:p>
                      <a:endParaRPr lang="en-GB" sz="1100" baseline="0" dirty="0" smtClean="0">
                        <a:latin typeface="Comic Sans MS" panose="030F0702030302020204" pitchFamily="66" charset="0"/>
                        <a:hlinkClick r:id="rId4"/>
                      </a:endParaRPr>
                    </a:p>
                    <a:p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Complete the Eid Celebrations Summary Sheet</a:t>
                      </a:r>
                      <a:endParaRPr lang="en-GB" sz="1100" b="0" baseline="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hlinkClick r:id="rId4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5348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410586"/>
              </p:ext>
            </p:extLst>
          </p:nvPr>
        </p:nvGraphicFramePr>
        <p:xfrm>
          <a:off x="137886" y="4516314"/>
          <a:ext cx="2997200" cy="130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200">
                  <a:extLst>
                    <a:ext uri="{9D8B030D-6E8A-4147-A177-3AD203B41FA5}">
                      <a16:colId xmlns:a16="http://schemas.microsoft.com/office/drawing/2014/main" val="3659016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Handwriting</a:t>
                      </a:r>
                      <a:endParaRPr lang="en-GB" sz="140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83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Please complete one of the Handwriting sheets previously posted on the class blog.</a:t>
                      </a: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endParaRPr lang="en-GB" sz="1100" b="0" u="none" baseline="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https://blogs.glowscotland.org.uk/nl/p42020/2020/03/19/handwriting/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413626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67266"/>
              </p:ext>
            </p:extLst>
          </p:nvPr>
        </p:nvGraphicFramePr>
        <p:xfrm>
          <a:off x="3207657" y="4516314"/>
          <a:ext cx="4120606" cy="130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606">
                  <a:extLst>
                    <a:ext uri="{9D8B030D-6E8A-4147-A177-3AD203B41FA5}">
                      <a16:colId xmlns:a16="http://schemas.microsoft.com/office/drawing/2014/main" val="3659016338"/>
                    </a:ext>
                  </a:extLst>
                </a:gridCol>
              </a:tblGrid>
              <a:tr h="393007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Other</a:t>
                      </a:r>
                      <a:endParaRPr lang="en-GB" sz="140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833858"/>
                  </a:ext>
                </a:extLst>
              </a:tr>
              <a:tr h="907473">
                <a:tc>
                  <a:txBody>
                    <a:bodyPr/>
                    <a:lstStyle/>
                    <a:p>
                      <a:pPr algn="just"/>
                      <a:r>
                        <a:rPr lang="en-GB" sz="1200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 have £1000 to pretend to spend on the Argos website.  You can buy something for yourself but you also</a:t>
                      </a:r>
                      <a:r>
                        <a:rPr lang="en-GB" sz="1200" b="0" u="none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have to buy something for everyone in your house – what are you going to spend the money on?</a:t>
                      </a:r>
                      <a:endParaRPr lang="en-GB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413626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93395"/>
              </p:ext>
            </p:extLst>
          </p:nvPr>
        </p:nvGraphicFramePr>
        <p:xfrm>
          <a:off x="137884" y="5931989"/>
          <a:ext cx="1134436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4367">
                  <a:extLst>
                    <a:ext uri="{9D8B030D-6E8A-4147-A177-3AD203B41FA5}">
                      <a16:colId xmlns:a16="http://schemas.microsoft.com/office/drawing/2014/main" val="385660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Remember I will also be posting Daily Challenges on the Glow P4 Team, our Class Blog on the school website 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on Twitter (@</a:t>
                      </a:r>
                      <a:r>
                        <a:rPr lang="en-GB" sz="1800" b="0" baseline="0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MrsSteel_LWell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).  If you have any questions please email me AlisonSteel@ladywell.n-lanark.sch.uk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052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23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388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Duncan</dc:creator>
  <cp:lastModifiedBy>Alison Duncan</cp:lastModifiedBy>
  <cp:revision>30</cp:revision>
  <dcterms:created xsi:type="dcterms:W3CDTF">2020-04-20T12:55:14Z</dcterms:created>
  <dcterms:modified xsi:type="dcterms:W3CDTF">2020-05-17T19:26:43Z</dcterms:modified>
</cp:coreProperties>
</file>