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9999FF"/>
    <a:srgbClr val="FF99CC"/>
    <a:srgbClr val="FF66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752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71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91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61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6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22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73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42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11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87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82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82725-415E-4800-9DE0-A7B76F4B39F2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23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sEz58BblMY" TargetMode="External"/><Relationship Id="rId2" Type="http://schemas.openxmlformats.org/officeDocument/2006/relationships/hyperlink" Target="https://www.topmarks.co.uk/maths-games/daily10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blogs.glowscotland.org.uk/nl/p42020/page/6/" TargetMode="External"/><Relationship Id="rId4" Type="http://schemas.openxmlformats.org/officeDocument/2006/relationships/hyperlink" Target="https://blogs.glowscotland.org.uk/nl/public/p42020/uploads/sites/39479/2020/03/19132720/t-re-367-eid-alfitr-flapbook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348108"/>
              </p:ext>
            </p:extLst>
          </p:nvPr>
        </p:nvGraphicFramePr>
        <p:xfrm>
          <a:off x="137885" y="144900"/>
          <a:ext cx="2997200" cy="4275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600">
                  <a:extLst>
                    <a:ext uri="{9D8B030D-6E8A-4147-A177-3AD203B41FA5}">
                      <a16:colId xmlns:a16="http://schemas.microsoft.com/office/drawing/2014/main" val="1788138072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566476031"/>
                    </a:ext>
                  </a:extLst>
                </a:gridCol>
              </a:tblGrid>
              <a:tr h="4429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Spelling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617547"/>
                  </a:ext>
                </a:extLst>
              </a:tr>
              <a:tr h="3070202"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>
                          <a:latin typeface="Comic Sans MS" panose="030F0702030302020204" pitchFamily="66" charset="0"/>
                        </a:rPr>
                        <a:t>Purple Group</a:t>
                      </a:r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faithful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family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profile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safe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flight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puff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offer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office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offering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phonics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phoneme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pheasant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photocopy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ctr"/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>
                          <a:latin typeface="Comic Sans MS" panose="030F0702030302020204" pitchFamily="66" charset="0"/>
                        </a:rPr>
                        <a:t>Orange Group</a:t>
                      </a:r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should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shoe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shopping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shoulder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shriek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shuffle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shy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washing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she</a:t>
                      </a:r>
                    </a:p>
                    <a:p>
                      <a:pPr algn="ctr"/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come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from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372527"/>
                  </a:ext>
                </a:extLst>
              </a:tr>
              <a:tr h="759297">
                <a:tc gridSpan="2"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pyramid</a:t>
                      </a:r>
                      <a:r>
                        <a:rPr lang="en-GB" sz="1100" baseline="0" dirty="0" smtClean="0">
                          <a:latin typeface="Comic Sans MS" panose="030F0702030302020204" pitchFamily="66" charset="0"/>
                        </a:rPr>
                        <a:t> spell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>
                          <a:latin typeface="Comic Sans MS" panose="030F0702030302020204" pitchFamily="66" charset="0"/>
                        </a:rPr>
                        <a:t>alphabetical order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>
                          <a:latin typeface="Comic Sans MS" panose="030F0702030302020204" pitchFamily="66" charset="0"/>
                        </a:rPr>
                        <a:t>capital spell</a:t>
                      </a:r>
                      <a:endParaRPr lang="en-GB" sz="1100" dirty="0" smtClean="0">
                        <a:latin typeface="Comic Sans MS" panose="030F0702030302020204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71373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651398"/>
              </p:ext>
            </p:extLst>
          </p:nvPr>
        </p:nvGraphicFramePr>
        <p:xfrm>
          <a:off x="7400835" y="144900"/>
          <a:ext cx="4081417" cy="5664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1417">
                  <a:extLst>
                    <a:ext uri="{9D8B030D-6E8A-4147-A177-3AD203B41FA5}">
                      <a16:colId xmlns:a16="http://schemas.microsoft.com/office/drawing/2014/main" val="2033038532"/>
                    </a:ext>
                  </a:extLst>
                </a:gridCol>
              </a:tblGrid>
              <a:tr h="455991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Maths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944759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GB" sz="1100" b="1" u="sng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Quick 10</a:t>
                      </a:r>
                      <a:endParaRPr lang="en-GB" sz="11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1" u="sng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  <a:hlinkClick r:id="rId2"/>
                        </a:rPr>
                        <a:t>https://www.topmarks.co.uk/maths-games/daily10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(choose Level 2, 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Division, 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Mixed Tables)</a:t>
                      </a:r>
                    </a:p>
                    <a:p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20623"/>
                  </a:ext>
                </a:extLst>
              </a:tr>
              <a:tr h="983666">
                <a:tc>
                  <a:txBody>
                    <a:bodyPr/>
                    <a:lstStyle/>
                    <a:p>
                      <a:r>
                        <a:rPr lang="en-GB" sz="1100" b="1" u="sng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Number Talks</a:t>
                      </a: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Remember to talk about how you solved these chilli challenges – if </a:t>
                      </a: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other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people in your house</a:t>
                      </a: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join </a:t>
                      </a: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in you can teach them the hand signals.</a:t>
                      </a:r>
                    </a:p>
                    <a:p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692821"/>
                  </a:ext>
                </a:extLst>
              </a:tr>
              <a:tr h="9836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u="sng" dirty="0" smtClean="0">
                        <a:solidFill>
                          <a:srgbClr val="0563C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u="sng" dirty="0" smtClean="0">
                          <a:solidFill>
                            <a:srgbClr val="0563C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https://www.bbc.co.uk/bitesize/topics/z9sycdm/articles/zhmjy9q</a:t>
                      </a:r>
                      <a:endParaRPr lang="en-GB" sz="1100" dirty="0" smtClean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Have</a:t>
                      </a:r>
                      <a:r>
                        <a:rPr lang="en-GB" sz="1100" baseline="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baseline="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look at the short clip &amp; </a:t>
                      </a:r>
                      <a:r>
                        <a:rPr lang="en-GB" sz="1100" baseline="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play the game </a:t>
                      </a:r>
                      <a:r>
                        <a:rPr lang="en-GB" sz="1100" baseline="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have fun</a:t>
                      </a:r>
                      <a:r>
                        <a:rPr lang="en-GB" sz="1100" baseline="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aseline="0" dirty="0" smtClean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will update a file on the Blog called ‘Stained Glass Fractions’ – this will be your written activity for Maths this week.</a:t>
                      </a:r>
                      <a:endParaRPr lang="en-GB" sz="1100" dirty="0" smtClean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81269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69331"/>
              </p:ext>
            </p:extLst>
          </p:nvPr>
        </p:nvGraphicFramePr>
        <p:xfrm>
          <a:off x="3207657" y="144900"/>
          <a:ext cx="4120606" cy="1707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606">
                  <a:extLst>
                    <a:ext uri="{9D8B030D-6E8A-4147-A177-3AD203B41FA5}">
                      <a16:colId xmlns:a16="http://schemas.microsoft.com/office/drawing/2014/main" val="1471190310"/>
                    </a:ext>
                  </a:extLst>
                </a:gridCol>
              </a:tblGrid>
              <a:tr h="491138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Reading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923688"/>
                  </a:ext>
                </a:extLst>
              </a:tr>
              <a:tr h="1216711">
                <a:tc>
                  <a:txBody>
                    <a:bodyPr/>
                    <a:lstStyle/>
                    <a:p>
                      <a:r>
                        <a:rPr lang="en-GB" sz="11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With the book you’ve chosen at home complete the following tasks….</a:t>
                      </a:r>
                    </a:p>
                    <a:p>
                      <a:r>
                        <a:rPr lang="en-GB" sz="11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Write what you like/dislike about the main</a:t>
                      </a: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characters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5 words from your book in another book</a:t>
                      </a:r>
                      <a:endParaRPr lang="en-GB" sz="1100" b="0" u="none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lvl="0"/>
                      <a:endParaRPr lang="en-GB" sz="1100" b="0" u="sng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40622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360102"/>
              </p:ext>
            </p:extLst>
          </p:nvPr>
        </p:nvGraphicFramePr>
        <p:xfrm>
          <a:off x="7614557" y="1580074"/>
          <a:ext cx="365397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344">
                  <a:extLst>
                    <a:ext uri="{9D8B030D-6E8A-4147-A177-3AD203B41FA5}">
                      <a16:colId xmlns:a16="http://schemas.microsoft.com/office/drawing/2014/main" val="1675738329"/>
                    </a:ext>
                  </a:extLst>
                </a:gridCol>
                <a:gridCol w="1227908">
                  <a:extLst>
                    <a:ext uri="{9D8B030D-6E8A-4147-A177-3AD203B41FA5}">
                      <a16:colId xmlns:a16="http://schemas.microsoft.com/office/drawing/2014/main" val="532630290"/>
                    </a:ext>
                  </a:extLst>
                </a:gridCol>
                <a:gridCol w="1188719">
                  <a:extLst>
                    <a:ext uri="{9D8B030D-6E8A-4147-A177-3AD203B41FA5}">
                      <a16:colId xmlns:a16="http://schemas.microsoft.com/office/drawing/2014/main" val="173249764"/>
                    </a:ext>
                  </a:extLst>
                </a:gridCol>
              </a:tblGrid>
              <a:tr h="696781">
                <a:tc>
                  <a:txBody>
                    <a:bodyPr/>
                    <a:lstStyle/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65+30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65+36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65+50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65+57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73+30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73+38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73+50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73+58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100-89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100-69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100-49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100-37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49825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155596"/>
              </p:ext>
            </p:extLst>
          </p:nvPr>
        </p:nvGraphicFramePr>
        <p:xfrm>
          <a:off x="3207657" y="1910274"/>
          <a:ext cx="412060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606">
                  <a:extLst>
                    <a:ext uri="{9D8B030D-6E8A-4147-A177-3AD203B41FA5}">
                      <a16:colId xmlns:a16="http://schemas.microsoft.com/office/drawing/2014/main" val="17176891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French</a:t>
                      </a:r>
                      <a:endParaRPr lang="en-GB" sz="140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865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hlinkClick r:id="rId3"/>
                        </a:rPr>
                        <a:t>https://www.youtube.com/watch?v=UsEz58BblMY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– a video to watch to revise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Number 1-20</a:t>
                      </a:r>
                      <a:endParaRPr lang="en-GB" sz="11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79019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686546"/>
              </p:ext>
            </p:extLst>
          </p:nvPr>
        </p:nvGraphicFramePr>
        <p:xfrm>
          <a:off x="3207657" y="2932999"/>
          <a:ext cx="4120606" cy="1487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606">
                  <a:extLst>
                    <a:ext uri="{9D8B030D-6E8A-4147-A177-3AD203B41FA5}">
                      <a16:colId xmlns:a16="http://schemas.microsoft.com/office/drawing/2014/main" val="1341828722"/>
                    </a:ext>
                  </a:extLst>
                </a:gridCol>
              </a:tblGrid>
              <a:tr h="486786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RME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445133"/>
                  </a:ext>
                </a:extLst>
              </a:tr>
              <a:tr h="1000246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Please </a:t>
                      </a:r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work through the Eid Activity PowerPoint</a:t>
                      </a:r>
                      <a:r>
                        <a:rPr lang="en-GB" sz="11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100" baseline="0" dirty="0" err="1" smtClean="0">
                          <a:latin typeface="Comic Sans MS" panose="030F0702030302020204" pitchFamily="66" charset="0"/>
                        </a:rPr>
                        <a:t>ver</a:t>
                      </a:r>
                      <a:r>
                        <a:rPr lang="en-GB" sz="1100" baseline="0" dirty="0" smtClean="0">
                          <a:latin typeface="Comic Sans MS" panose="030F0702030302020204" pitchFamily="66" charset="0"/>
                        </a:rPr>
                        <a:t> 2</a:t>
                      </a:r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posted</a:t>
                      </a:r>
                      <a:r>
                        <a:rPr lang="en-GB" sz="1100" baseline="0" dirty="0" smtClean="0">
                          <a:latin typeface="Comic Sans MS" panose="030F0702030302020204" pitchFamily="66" charset="0"/>
                        </a:rPr>
                        <a:t> on the class </a:t>
                      </a:r>
                      <a:r>
                        <a:rPr lang="en-GB" sz="1100" baseline="0" dirty="0" smtClean="0">
                          <a:latin typeface="Comic Sans MS" panose="030F0702030302020204" pitchFamily="66" charset="0"/>
                        </a:rPr>
                        <a:t>blog which includes a quiz at the end..</a:t>
                      </a:r>
                      <a:endParaRPr lang="en-GB" sz="1100" baseline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100" baseline="0" dirty="0" smtClean="0">
                        <a:latin typeface="Comic Sans MS" panose="030F0702030302020204" pitchFamily="66" charset="0"/>
                        <a:hlinkClick r:id="rId4"/>
                      </a:endParaRPr>
                    </a:p>
                    <a:p>
                      <a:r>
                        <a:rPr lang="en-GB" sz="1100" baseline="0" dirty="0" smtClean="0">
                          <a:latin typeface="Comic Sans MS" panose="030F0702030302020204" pitchFamily="66" charset="0"/>
                          <a:hlinkClick r:id="rId5"/>
                        </a:rPr>
                        <a:t>https://blogs.glowscotland.org.uk/nl/p42020/page/6/</a:t>
                      </a:r>
                      <a:r>
                        <a:rPr lang="en-GB" sz="11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n-GB" sz="1100" baseline="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5348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489385"/>
              </p:ext>
            </p:extLst>
          </p:nvPr>
        </p:nvGraphicFramePr>
        <p:xfrm>
          <a:off x="137886" y="4516314"/>
          <a:ext cx="2997200" cy="130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200">
                  <a:extLst>
                    <a:ext uri="{9D8B030D-6E8A-4147-A177-3AD203B41FA5}">
                      <a16:colId xmlns:a16="http://schemas.microsoft.com/office/drawing/2014/main" val="36590163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Handwriting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833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Please complete one of the Handwriting sheets previously posted on the class blog.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endParaRPr lang="en-GB" sz="1100" b="0" u="none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https://blogs.glowscotland.org.uk/nl/p42020/2020/03/19/handwriting/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413626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755913"/>
              </p:ext>
            </p:extLst>
          </p:nvPr>
        </p:nvGraphicFramePr>
        <p:xfrm>
          <a:off x="3207657" y="4516314"/>
          <a:ext cx="4120606" cy="1293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606">
                  <a:extLst>
                    <a:ext uri="{9D8B030D-6E8A-4147-A177-3AD203B41FA5}">
                      <a16:colId xmlns:a16="http://schemas.microsoft.com/office/drawing/2014/main" val="3659016338"/>
                    </a:ext>
                  </a:extLst>
                </a:gridCol>
              </a:tblGrid>
              <a:tr h="601428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Music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833858"/>
                  </a:ext>
                </a:extLst>
              </a:tr>
              <a:tr h="692054">
                <a:tc>
                  <a:txBody>
                    <a:bodyPr/>
                    <a:lstStyle/>
                    <a:p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Use the internet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to research songs from the year you were born and tell me on Teams your favourite one!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413626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93395"/>
              </p:ext>
            </p:extLst>
          </p:nvPr>
        </p:nvGraphicFramePr>
        <p:xfrm>
          <a:off x="137884" y="5931989"/>
          <a:ext cx="1134436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4367">
                  <a:extLst>
                    <a:ext uri="{9D8B030D-6E8A-4147-A177-3AD203B41FA5}">
                      <a16:colId xmlns:a16="http://schemas.microsoft.com/office/drawing/2014/main" val="385660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Remember I will also be posting Daily Challenges on the Glow P4 Team, our Class Blog on the school website 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and on Twitter (@</a:t>
                      </a:r>
                      <a:r>
                        <a:rPr lang="en-GB" sz="1800" b="0" baseline="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MrsSteel_LWell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).  If you have any questions please email me AlisonSteel@ladywell.n-lanark.sch.uk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052655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964" y="4951027"/>
            <a:ext cx="529155" cy="85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23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287</Words>
  <Application>Microsoft Office PowerPoint</Application>
  <PresentationFormat>Widescreen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Duncan</dc:creator>
  <cp:lastModifiedBy>Alison Duncan</cp:lastModifiedBy>
  <cp:revision>20</cp:revision>
  <dcterms:created xsi:type="dcterms:W3CDTF">2020-04-20T12:55:14Z</dcterms:created>
  <dcterms:modified xsi:type="dcterms:W3CDTF">2020-05-02T14:13:41Z</dcterms:modified>
</cp:coreProperties>
</file>