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8" r:id="rId2"/>
  </p:sldMasterIdLst>
  <p:notesMasterIdLst>
    <p:notesMasterId r:id="rId20"/>
  </p:notesMasterIdLst>
  <p:handoutMasterIdLst>
    <p:handoutMasterId r:id="rId21"/>
  </p:handoutMasterIdLst>
  <p:sldIdLst>
    <p:sldId id="258" r:id="rId3"/>
    <p:sldId id="264" r:id="rId4"/>
    <p:sldId id="276" r:id="rId5"/>
    <p:sldId id="275" r:id="rId6"/>
    <p:sldId id="277" r:id="rId7"/>
    <p:sldId id="288" r:id="rId8"/>
    <p:sldId id="278" r:id="rId9"/>
    <p:sldId id="287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67" r:id="rId1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Twinkl" pitchFamily="2" charset="0"/>
      <p:regular r:id="rId26"/>
      <p:bold r:id="rId27"/>
    </p:embeddedFont>
    <p:embeddedFont>
      <p:font typeface="Calibri Light" panose="020F0302020204030204" pitchFamily="34" charset="0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C93"/>
    <a:srgbClr val="F5828F"/>
    <a:srgbClr val="ED6C76"/>
    <a:srgbClr val="EA516C"/>
    <a:srgbClr val="BC0105"/>
    <a:srgbClr val="DC2238"/>
    <a:srgbClr val="F9CBCB"/>
    <a:srgbClr val="D81C33"/>
    <a:srgbClr val="E41E21"/>
    <a:srgbClr val="F39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786" y="108"/>
      </p:cViewPr>
      <p:guideLst>
        <p:guide orient="horz" pos="2160"/>
        <p:guide pos="2880"/>
        <p:guide pos="340"/>
        <p:guide orient="horz" pos="3974"/>
        <p:guide pos="5443"/>
        <p:guide orient="horz" pos="346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twinkl.co.uk/resource/cfe2-g-151-japan-second-level-cfe-idl-topic-web" TargetMode="Externa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twinkl.co.uk/resource/cfe2-g-151-japan-second-level-cfe-idl-topic-web" TargetMode="Externa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5" name="Rectangle 4">
            <a:hlinkClick r:id="rId5"/>
          </p:cNvPr>
          <p:cNvSpPr/>
          <p:nvPr userDrawn="1"/>
        </p:nvSpPr>
        <p:spPr>
          <a:xfrm>
            <a:off x="3873731" y="5364500"/>
            <a:ext cx="1396538" cy="947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AAC9-9BFD-47B5-A13E-B355C41A527C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B0E7E-990D-4E57-9AE5-CA78ADBC65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98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AAC9-9BFD-47B5-A13E-B355C41A527C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B0E7E-990D-4E57-9AE5-CA78ADBC65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971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AAC9-9BFD-47B5-A13E-B355C41A527C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B0E7E-990D-4E57-9AE5-CA78ADBC65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74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AAC9-9BFD-47B5-A13E-B355C41A527C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B0E7E-990D-4E57-9AE5-CA78ADBC65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600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AAC9-9BFD-47B5-A13E-B355C41A527C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B0E7E-990D-4E57-9AE5-CA78ADBC65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600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AAC9-9BFD-47B5-A13E-B355C41A527C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B0E7E-990D-4E57-9AE5-CA78ADBC65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260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AAC9-9BFD-47B5-A13E-B355C41A527C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B0E7E-990D-4E57-9AE5-CA78ADBC65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951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3" name="Rectangle 2">
            <a:hlinkClick r:id="rId5"/>
          </p:cNvPr>
          <p:cNvSpPr/>
          <p:nvPr userDrawn="1"/>
        </p:nvSpPr>
        <p:spPr>
          <a:xfrm>
            <a:off x="3848793" y="2884516"/>
            <a:ext cx="1396538" cy="947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hlinkClick r:id="rId5"/>
          </p:cNvPr>
          <p:cNvSpPr txBox="1"/>
          <p:nvPr userDrawn="1"/>
        </p:nvSpPr>
        <p:spPr>
          <a:xfrm>
            <a:off x="3753196" y="2884516"/>
            <a:ext cx="1637608" cy="1216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AAC9-9BFD-47B5-A13E-B355C41A527C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B0E7E-990D-4E57-9AE5-CA78ADBC65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50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AAC9-9BFD-47B5-A13E-B355C41A527C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B0E7E-990D-4E57-9AE5-CA78ADBC65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1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AAC9-9BFD-47B5-A13E-B355C41A527C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B0E7E-990D-4E57-9AE5-CA78ADBC65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717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AAC9-9BFD-47B5-A13E-B355C41A527C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B0E7E-990D-4E57-9AE5-CA78ADBC65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280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6AAC9-9BFD-47B5-A13E-B355C41A527C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B0E7E-990D-4E57-9AE5-CA78ADBC65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106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slide" Target="slide5.xml"/><Relationship Id="rId12" Type="http://schemas.openxmlformats.org/officeDocument/2006/relationships/image" Target="../media/image16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1.xml"/><Relationship Id="rId11" Type="http://schemas.openxmlformats.org/officeDocument/2006/relationships/slide" Target="slide8.xml"/><Relationship Id="rId5" Type="http://schemas.openxmlformats.org/officeDocument/2006/relationships/slide" Target="slide10.xml"/><Relationship Id="rId10" Type="http://schemas.openxmlformats.org/officeDocument/2006/relationships/image" Target="../media/image15.jpeg"/><Relationship Id="rId4" Type="http://schemas.openxmlformats.org/officeDocument/2006/relationships/slide" Target="slide9.xml"/><Relationship Id="rId9" Type="http://schemas.openxmlformats.org/officeDocument/2006/relationships/image" Target="../media/image14.jpeg"/><Relationship Id="rId14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1513145"/>
            <a:ext cx="7632700" cy="680207"/>
          </a:xfrm>
          <a:prstGeom prst="rect">
            <a:avLst/>
          </a:prstGeom>
          <a:solidFill>
            <a:srgbClr val="DC2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Twinkl" pitchFamily="2" charset="77"/>
              </a:rPr>
              <a:t>Tokyo Tower is a communications and observation tower and is the second-tallest structure in Japan.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5650" y="2378707"/>
            <a:ext cx="4101576" cy="696916"/>
          </a:xfrm>
          <a:prstGeom prst="rect">
            <a:avLst/>
          </a:prstGeom>
          <a:solidFill>
            <a:srgbClr val="EA5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Twinkl" pitchFamily="2" charset="77"/>
              </a:rPr>
              <a:t>The design of the tower is based on the Eiffel Tower in Paris.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5649" y="3260978"/>
            <a:ext cx="4101577" cy="703005"/>
          </a:xfrm>
          <a:prstGeom prst="rect">
            <a:avLst/>
          </a:prstGeom>
          <a:solidFill>
            <a:srgbClr val="ED6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Twinkl" pitchFamily="2" charset="77"/>
              </a:rPr>
              <a:t>It is painted white and orange due to air safety regulations.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5649" y="4143249"/>
            <a:ext cx="4101577" cy="720948"/>
          </a:xfrm>
          <a:prstGeom prst="rect">
            <a:avLst/>
          </a:prstGeom>
          <a:solidFill>
            <a:srgbClr val="F582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Twinkl" pitchFamily="2" charset="77"/>
              </a:rPr>
              <a:t>It is painted every five years and takes around one year to paint.</a:t>
            </a:r>
          </a:p>
        </p:txBody>
      </p:sp>
      <p:sp>
        <p:nvSpPr>
          <p:cNvPr id="7" name="Rectangle 6"/>
          <p:cNvSpPr/>
          <p:nvPr/>
        </p:nvSpPr>
        <p:spPr>
          <a:xfrm>
            <a:off x="755648" y="5045319"/>
            <a:ext cx="4101578" cy="1047506"/>
          </a:xfrm>
          <a:prstGeom prst="rect">
            <a:avLst/>
          </a:prstGeom>
          <a:solidFill>
            <a:srgbClr val="F39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Twinkl" pitchFamily="2" charset="77"/>
              </a:rPr>
              <a:t>It is a popular tourist attraction and </a:t>
            </a:r>
            <a:r>
              <a:rPr lang="en-GB" dirty="0"/>
              <a:t>visitors can take a lift up to the observation decks of the tower</a:t>
            </a:r>
            <a:r>
              <a:rPr lang="en-US" dirty="0">
                <a:latin typeface="Twinkl" pitchFamily="2" charset="77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0" r="22833"/>
          <a:stretch/>
        </p:blipFill>
        <p:spPr>
          <a:xfrm>
            <a:off x="5033394" y="2417799"/>
            <a:ext cx="3354956" cy="3675026"/>
          </a:xfrm>
          <a:prstGeom prst="rect">
            <a:avLst/>
          </a:prstGeom>
        </p:spPr>
      </p:pic>
      <p:sp>
        <p:nvSpPr>
          <p:cNvPr id="9" name="Title 20"/>
          <p:cNvSpPr txBox="1">
            <a:spLocks/>
          </p:cNvSpPr>
          <p:nvPr/>
        </p:nvSpPr>
        <p:spPr>
          <a:xfrm>
            <a:off x="464961" y="633898"/>
            <a:ext cx="3150693" cy="99536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BC0105"/>
                </a:solidFill>
                <a:latin typeface="Twinkl" pitchFamily="2" charset="77"/>
              </a:rPr>
              <a:t>Tokyo Tower</a:t>
            </a:r>
            <a:endParaRPr lang="en-GB" sz="3200" dirty="0">
              <a:solidFill>
                <a:srgbClr val="BC0105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19609" y="675844"/>
            <a:ext cx="1568741" cy="505756"/>
          </a:xfrm>
          <a:prstGeom prst="rect">
            <a:avLst/>
          </a:prstGeom>
          <a:solidFill>
            <a:srgbClr val="BC0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7239059" y="728324"/>
            <a:ext cx="825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45333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1" y="1662747"/>
            <a:ext cx="4823029" cy="921062"/>
          </a:xfrm>
          <a:prstGeom prst="rect">
            <a:avLst/>
          </a:prstGeom>
          <a:solidFill>
            <a:srgbClr val="DC2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Twinkl" pitchFamily="2" charset="77"/>
              </a:rPr>
              <a:t>Skytree</a:t>
            </a:r>
            <a:r>
              <a:rPr lang="en-US" dirty="0">
                <a:latin typeface="Twinkl" pitchFamily="2" charset="77"/>
              </a:rPr>
              <a:t> is the world’s tallest tower at 634 </a:t>
            </a:r>
            <a:r>
              <a:rPr lang="en-US" dirty="0" err="1">
                <a:latin typeface="Twinkl" pitchFamily="2" charset="77"/>
              </a:rPr>
              <a:t>metres</a:t>
            </a:r>
            <a:r>
              <a:rPr lang="en-US" dirty="0">
                <a:latin typeface="Twinkl" pitchFamily="2" charset="77"/>
              </a:rPr>
              <a:t> high and the second tallest structure in the world.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5650" y="2782373"/>
            <a:ext cx="4823029" cy="680044"/>
          </a:xfrm>
          <a:prstGeom prst="rect">
            <a:avLst/>
          </a:prstGeom>
          <a:solidFill>
            <a:srgbClr val="EA5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Twinkl" pitchFamily="2" charset="77"/>
              </a:rPr>
              <a:t>It is a broadcasting and observation tower and broadcasts television and radio.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5649" y="3707726"/>
            <a:ext cx="4823029" cy="738144"/>
          </a:xfrm>
          <a:prstGeom prst="rect">
            <a:avLst/>
          </a:prstGeom>
          <a:solidFill>
            <a:srgbClr val="ED6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Twinkl" pitchFamily="2" charset="77"/>
              </a:rPr>
              <a:t>Its design includes features to help it withstand earthquakes.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5650" y="4685785"/>
            <a:ext cx="4823028" cy="835401"/>
          </a:xfrm>
          <a:prstGeom prst="rect">
            <a:avLst/>
          </a:prstGeom>
          <a:solidFill>
            <a:srgbClr val="F582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Twinkl" pitchFamily="2" charset="77"/>
              </a:rPr>
              <a:t>Construction began in 2008 and it opened to the public in 2012.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3" r="3532"/>
          <a:stretch/>
        </p:blipFill>
        <p:spPr>
          <a:xfrm>
            <a:off x="5763236" y="1470174"/>
            <a:ext cx="2516697" cy="4622652"/>
          </a:xfrm>
          <a:prstGeom prst="rect">
            <a:avLst/>
          </a:prstGeom>
        </p:spPr>
      </p:pic>
      <p:sp>
        <p:nvSpPr>
          <p:cNvPr id="8" name="Title 20"/>
          <p:cNvSpPr txBox="1">
            <a:spLocks/>
          </p:cNvSpPr>
          <p:nvPr/>
        </p:nvSpPr>
        <p:spPr>
          <a:xfrm>
            <a:off x="464962" y="633898"/>
            <a:ext cx="2202738" cy="99536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3200" dirty="0" err="1">
                <a:solidFill>
                  <a:srgbClr val="BC0105"/>
                </a:solidFill>
                <a:latin typeface="Twinkl" pitchFamily="2" charset="77"/>
              </a:rPr>
              <a:t>Skytree</a:t>
            </a:r>
            <a:endParaRPr lang="en-GB" sz="3200" dirty="0">
              <a:solidFill>
                <a:srgbClr val="BC0105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11192" y="633898"/>
            <a:ext cx="1568741" cy="505756"/>
          </a:xfrm>
          <a:prstGeom prst="rect">
            <a:avLst/>
          </a:prstGeom>
          <a:solidFill>
            <a:srgbClr val="BC0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7130642" y="686378"/>
            <a:ext cx="825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83208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BC0105"/>
                </a:solidFill>
                <a:latin typeface="Twinkl" pitchFamily="2" charset="77"/>
              </a:rPr>
              <a:t>Transport</a:t>
            </a:r>
            <a:endParaRPr lang="en-GB" sz="3600" dirty="0">
              <a:solidFill>
                <a:srgbClr val="BC0105"/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5650" y="1545302"/>
            <a:ext cx="7632700" cy="642422"/>
          </a:xfrm>
          <a:prstGeom prst="rect">
            <a:avLst/>
          </a:prstGeom>
          <a:solidFill>
            <a:srgbClr val="DC2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Twinkl" pitchFamily="2" charset="77"/>
              </a:rPr>
              <a:t>Trains, subways and buses are all popular modes of transport in Tokyo.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5650" y="3788138"/>
            <a:ext cx="4881752" cy="1522093"/>
          </a:xfrm>
          <a:prstGeom prst="rect">
            <a:avLst/>
          </a:prstGeom>
          <a:solidFill>
            <a:srgbClr val="ED6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atin typeface="Twinkl" pitchFamily="2" charset="77"/>
              </a:rPr>
              <a:t>Shinjuku station is the largest and busiest station in the world with an average of 3.7 million passengers passing through each day.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5650" y="2432807"/>
            <a:ext cx="4881752" cy="1110248"/>
          </a:xfrm>
          <a:prstGeom prst="rect">
            <a:avLst/>
          </a:prstGeom>
          <a:solidFill>
            <a:srgbClr val="EA5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err="1">
                <a:latin typeface="Twinkl" pitchFamily="2" charset="77"/>
              </a:rPr>
              <a:t>Oshiya</a:t>
            </a:r>
            <a:r>
              <a:rPr lang="en-GB">
                <a:latin typeface="Twinkl" pitchFamily="2" charset="77"/>
              </a:rPr>
              <a:t>, </a:t>
            </a:r>
            <a:r>
              <a:rPr lang="en-GB" dirty="0">
                <a:latin typeface="Twinkl" pitchFamily="2" charset="77"/>
              </a:rPr>
              <a:t>or passenger </a:t>
            </a:r>
            <a:r>
              <a:rPr lang="en-GB">
                <a:latin typeface="Twinkl" pitchFamily="2" charset="77"/>
              </a:rPr>
              <a:t>arrangement staff, </a:t>
            </a:r>
            <a:r>
              <a:rPr lang="en-GB" dirty="0">
                <a:latin typeface="Twinkl" pitchFamily="2" charset="77"/>
              </a:rPr>
              <a:t>are station staff that are employed to push passengers onto trains during peak times.</a:t>
            </a:r>
            <a:endParaRPr lang="en-US" dirty="0">
              <a:latin typeface="Twinkl" pitchFamily="2" charset="7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065" y="2795868"/>
            <a:ext cx="2266063" cy="352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3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49" y="1722978"/>
            <a:ext cx="7608175" cy="1015019"/>
          </a:xfrm>
          <a:prstGeom prst="rect">
            <a:avLst/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br>
              <a:rPr lang="en-US" dirty="0"/>
            </a:br>
            <a:endParaRPr lang="en-US" dirty="0"/>
          </a:p>
          <a:p>
            <a:pPr fontAlgn="base"/>
            <a:r>
              <a:rPr lang="en-US" dirty="0"/>
              <a:t>Seafood is very popular in Japan. The Japanese dish sushi, which is made with rice, vegetables and seafood, is served in many sushi bars across Tokyo. </a:t>
            </a:r>
          </a:p>
          <a:p>
            <a:br>
              <a:rPr lang="en-US" dirty="0"/>
            </a:br>
            <a:endParaRPr lang="en-US" dirty="0">
              <a:latin typeface="Twinkl" pitchFamily="2" charset="77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5649" y="2960792"/>
            <a:ext cx="4453914" cy="638632"/>
          </a:xfrm>
          <a:prstGeom prst="rect">
            <a:avLst/>
          </a:prstGeom>
          <a:solidFill>
            <a:srgbClr val="ED6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Twinkl" pitchFamily="2" charset="77"/>
              </a:rPr>
              <a:t>Sumo wrestling is a popular and </a:t>
            </a:r>
          </a:p>
          <a:p>
            <a:r>
              <a:rPr lang="en-US" dirty="0">
                <a:latin typeface="Twinkl" pitchFamily="2" charset="77"/>
              </a:rPr>
              <a:t>well-respected sport.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5649" y="3737862"/>
            <a:ext cx="4235801" cy="1014288"/>
          </a:xfrm>
          <a:prstGeom prst="rect">
            <a:avLst/>
          </a:prstGeom>
          <a:solidFill>
            <a:srgbClr val="F582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Twinkl" pitchFamily="2" charset="77"/>
              </a:rPr>
              <a:t>Tokyo is one of the safest places to live and visit with very low rates of crime.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650" y="4910505"/>
            <a:ext cx="4453914" cy="626229"/>
          </a:xfrm>
          <a:prstGeom prst="rect">
            <a:avLst/>
          </a:prstGeom>
          <a:solidFill>
            <a:srgbClr val="F39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Twinkl" pitchFamily="2" charset="77"/>
              </a:rPr>
              <a:t>Living in and visiting Tokyo can</a:t>
            </a:r>
          </a:p>
          <a:p>
            <a:r>
              <a:rPr lang="en-US">
                <a:latin typeface="Twinkl" pitchFamily="2" charset="77"/>
              </a:rPr>
              <a:t>be </a:t>
            </a:r>
            <a:r>
              <a:rPr lang="en-US" dirty="0">
                <a:latin typeface="Twinkl" pitchFamily="2" charset="77"/>
              </a:rPr>
              <a:t>expensive.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23" y="3143148"/>
            <a:ext cx="3974732" cy="2627524"/>
          </a:xfrm>
          <a:prstGeom prst="rect">
            <a:avLst/>
          </a:prstGeom>
        </p:spPr>
      </p:pic>
      <p:sp>
        <p:nvSpPr>
          <p:cNvPr id="10" name="Title 20"/>
          <p:cNvSpPr txBox="1">
            <a:spLocks/>
          </p:cNvSpPr>
          <p:nvPr/>
        </p:nvSpPr>
        <p:spPr>
          <a:xfrm>
            <a:off x="305317" y="728663"/>
            <a:ext cx="2483976" cy="8166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12800" dirty="0">
                <a:solidFill>
                  <a:srgbClr val="BC0105"/>
                </a:solidFill>
                <a:latin typeface="Twinkl" pitchFamily="2" charset="77"/>
              </a:rPr>
              <a:t>Lifestyle</a:t>
            </a:r>
            <a:endParaRPr lang="en-GB" sz="3600" dirty="0">
              <a:solidFill>
                <a:srgbClr val="BC010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300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BC0105"/>
                </a:solidFill>
                <a:latin typeface="Twinkl" pitchFamily="2" charset="77"/>
              </a:rPr>
              <a:t>Food</a:t>
            </a:r>
            <a:endParaRPr lang="en-GB" sz="3600" dirty="0">
              <a:solidFill>
                <a:srgbClr val="BC0105"/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43166" y="1545301"/>
            <a:ext cx="6391770" cy="1139606"/>
          </a:xfrm>
          <a:prstGeom prst="rect">
            <a:avLst/>
          </a:prstGeom>
          <a:solidFill>
            <a:srgbClr val="DC2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winkl" pitchFamily="2" charset="77"/>
              </a:rPr>
              <a:t>Food in Tokyo is very important; there are more top-rated restaurants than anywhere in the world.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43867" y="4972328"/>
            <a:ext cx="6515819" cy="1103719"/>
          </a:xfrm>
          <a:prstGeom prst="rect">
            <a:avLst/>
          </a:prstGeom>
          <a:solidFill>
            <a:srgbClr val="EA5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fish market, </a:t>
            </a:r>
            <a:r>
              <a:rPr lang="en-US" dirty="0" err="1"/>
              <a:t>Toyosu</a:t>
            </a:r>
            <a:r>
              <a:rPr lang="en-US" dirty="0"/>
              <a:t> is the largest in the world and visitors can visit the market to watch tuna auctions or eat at one of the restaurants onsite.</a:t>
            </a:r>
            <a:endParaRPr lang="en-US" dirty="0">
              <a:latin typeface="Twinkl" pitchFamily="2" charset="7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320" y="2869334"/>
            <a:ext cx="3081645" cy="1774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17" y="2562883"/>
            <a:ext cx="4192224" cy="253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3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22" y="1297590"/>
            <a:ext cx="573074" cy="428978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5651" y="1558785"/>
            <a:ext cx="4336466" cy="924355"/>
          </a:xfrm>
          <a:prstGeom prst="rect">
            <a:avLst/>
          </a:prstGeom>
          <a:solidFill>
            <a:srgbClr val="DC2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Olympic Games will begin on the 24th of July 2020. This will be the second time Tokyo has hosted.</a:t>
            </a:r>
            <a:endParaRPr lang="en-US" dirty="0">
              <a:latin typeface="Twinkl" pitchFamily="2" charset="77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BC0105"/>
                </a:solidFill>
              </a:rPr>
              <a:t>The Olympics 2020</a:t>
            </a:r>
            <a:endParaRPr lang="en-GB" sz="3600" dirty="0">
              <a:solidFill>
                <a:srgbClr val="BC0105"/>
              </a:solidFill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5649" y="2573734"/>
            <a:ext cx="4336467" cy="1671096"/>
          </a:xfrm>
          <a:prstGeom prst="rect">
            <a:avLst/>
          </a:prstGeom>
          <a:solidFill>
            <a:srgbClr val="EA5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winkl" pitchFamily="2" charset="77"/>
              </a:rPr>
              <a:t>The Olympic Games in Tokyo will feature 33 different sports and 22 sports in the Paralympic Games.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5655794" y="3442485"/>
            <a:ext cx="2732556" cy="2334237"/>
          </a:xfrm>
          <a:prstGeom prst="rect">
            <a:avLst/>
          </a:prstGeom>
          <a:solidFill>
            <a:srgbClr val="ED6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winkl" pitchFamily="2" charset="77"/>
              </a:rPr>
              <a:t>Karate, sport climbing, surfing and skateboarding will be introduced in the Olympic Games for the first time.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22" y="3442485"/>
            <a:ext cx="2068168" cy="2866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650" y="3961209"/>
            <a:ext cx="2387940" cy="23475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9684" r="79276" b="31143"/>
          <a:stretch/>
        </p:blipFill>
        <p:spPr>
          <a:xfrm rot="5400000">
            <a:off x="6780379" y="695800"/>
            <a:ext cx="623945" cy="6131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9685" r="82051" b="38526"/>
          <a:stretch/>
        </p:blipFill>
        <p:spPr>
          <a:xfrm rot="3457710">
            <a:off x="6716198" y="704142"/>
            <a:ext cx="540391" cy="49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0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05865" y="3162649"/>
            <a:ext cx="4182485" cy="2783797"/>
          </a:xfrm>
          <a:prstGeom prst="rect">
            <a:avLst/>
          </a:prstGeom>
          <a:solidFill>
            <a:srgbClr val="ED6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winkl" pitchFamily="2" charset="77"/>
              </a:rPr>
              <a:t>A new National Olympic Stadium has been built in place of the previous National Stadium. It has a larger capacity and will host the opening and closing ceremonies, in addition to hosting athletics, rugby and some football matches.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2961045"/>
            <a:ext cx="1831237" cy="21217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968" y="3521600"/>
            <a:ext cx="1952978" cy="2520891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BC0105"/>
                </a:solidFill>
              </a:rPr>
              <a:t>The Olympics 2020</a:t>
            </a:r>
            <a:endParaRPr lang="en-GB" sz="3600" dirty="0">
              <a:solidFill>
                <a:srgbClr val="BC0105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649" y="1914036"/>
            <a:ext cx="4705583" cy="795608"/>
          </a:xfrm>
          <a:prstGeom prst="rect">
            <a:avLst/>
          </a:prstGeom>
          <a:solidFill>
            <a:srgbClr val="DC2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winkl" pitchFamily="2" charset="77"/>
              </a:rPr>
              <a:t>Eleven new venues are under construction in preparation for the games.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17" y="443979"/>
            <a:ext cx="2377522" cy="23939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4"/>
          <a:stretch/>
        </p:blipFill>
        <p:spPr>
          <a:xfrm>
            <a:off x="5957841" y="443978"/>
            <a:ext cx="3190143" cy="1728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7"/>
          <a:stretch/>
        </p:blipFill>
        <p:spPr>
          <a:xfrm>
            <a:off x="5086150" y="443978"/>
            <a:ext cx="677004" cy="12435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081" y="4578393"/>
            <a:ext cx="2468753" cy="184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4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59259E-6 L 0.25556 -0.0090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8" y="-46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22222E-6 L -0.21736 0.0062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68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651" y="2084595"/>
            <a:ext cx="3866789" cy="3928303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02" y="2068118"/>
            <a:ext cx="3947086" cy="39447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290" y="2068118"/>
            <a:ext cx="3945298" cy="39447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56" y="513887"/>
            <a:ext cx="370826" cy="85957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070" y="728663"/>
            <a:ext cx="719259" cy="9231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151" y="936370"/>
            <a:ext cx="454232" cy="72984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871" y="718677"/>
            <a:ext cx="719259" cy="9231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857" y="548827"/>
            <a:ext cx="370826" cy="85957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253" y="733263"/>
            <a:ext cx="454232" cy="7298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042" y="529700"/>
            <a:ext cx="719259" cy="92310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447135" y="425196"/>
            <a:ext cx="0" cy="3034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748169" y="425196"/>
            <a:ext cx="0" cy="886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20901" y="425196"/>
            <a:ext cx="0" cy="1240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43201" y="425196"/>
            <a:ext cx="0" cy="3034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028751" y="425196"/>
            <a:ext cx="0" cy="3034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259935" y="425196"/>
            <a:ext cx="0" cy="51117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055671" y="441009"/>
            <a:ext cx="0" cy="886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55649" y="1972347"/>
            <a:ext cx="3630937" cy="755879"/>
          </a:xfrm>
          <a:prstGeom prst="rect">
            <a:avLst/>
          </a:prstGeom>
          <a:solidFill>
            <a:srgbClr val="DC2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winkl" pitchFamily="2" charset="77"/>
              </a:rPr>
              <a:t>Tokyo is located in the country</a:t>
            </a:r>
          </a:p>
          <a:p>
            <a:pPr algn="ctr"/>
            <a:r>
              <a:rPr lang="en-US" dirty="0">
                <a:latin typeface="Twinkl" pitchFamily="2" charset="77"/>
              </a:rPr>
              <a:t>of Japan.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55650" y="3273388"/>
            <a:ext cx="3630937" cy="1950620"/>
          </a:xfrm>
          <a:prstGeom prst="rect">
            <a:avLst/>
          </a:prstGeom>
          <a:solidFill>
            <a:srgbClr val="EA5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winkl" pitchFamily="2" charset="77"/>
              </a:rPr>
              <a:t>Tokyo is on the eastern coast of Japan and is the capital. Tokyo was first named Edo but was renamed Tokyo in 1868. The name Tokyo translates to </a:t>
            </a:r>
          </a:p>
          <a:p>
            <a:pPr algn="ctr"/>
            <a:r>
              <a:rPr lang="en-US" dirty="0">
                <a:latin typeface="Twinkl" pitchFamily="2" charset="77"/>
              </a:rPr>
              <a:t>‘Eastern Capital’.</a:t>
            </a:r>
          </a:p>
        </p:txBody>
      </p:sp>
      <p:sp>
        <p:nvSpPr>
          <p:cNvPr id="23" name="Title 20"/>
          <p:cNvSpPr txBox="1">
            <a:spLocks/>
          </p:cNvSpPr>
          <p:nvPr/>
        </p:nvSpPr>
        <p:spPr>
          <a:xfrm>
            <a:off x="263627" y="631810"/>
            <a:ext cx="3939258" cy="99536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BC0105"/>
                </a:solidFill>
                <a:latin typeface="Twinkl" pitchFamily="2" charset="77"/>
              </a:rPr>
              <a:t>Where is Tokyo?</a:t>
            </a:r>
            <a:endParaRPr lang="en-GB" sz="3600" dirty="0">
              <a:solidFill>
                <a:srgbClr val="BC0105"/>
              </a:solidFill>
              <a:latin typeface="+mn-lt"/>
            </a:endParaRPr>
          </a:p>
        </p:txBody>
      </p:sp>
      <p:sp>
        <p:nvSpPr>
          <p:cNvPr id="2" name="Right Arrow 1"/>
          <p:cNvSpPr/>
          <p:nvPr/>
        </p:nvSpPr>
        <p:spPr>
          <a:xfrm rot="12561328">
            <a:off x="6858494" y="4947427"/>
            <a:ext cx="774817" cy="218114"/>
          </a:xfrm>
          <a:prstGeom prst="rightArrow">
            <a:avLst/>
          </a:prstGeom>
          <a:solidFill>
            <a:srgbClr val="BC0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0"/>
          <p:cNvSpPr txBox="1">
            <a:spLocks/>
          </p:cNvSpPr>
          <p:nvPr/>
        </p:nvSpPr>
        <p:spPr>
          <a:xfrm>
            <a:off x="263627" y="631810"/>
            <a:ext cx="3939258" cy="99536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BC0105"/>
                </a:solidFill>
                <a:latin typeface="Twinkl" pitchFamily="2" charset="77"/>
              </a:rPr>
              <a:t>All about Tokyo</a:t>
            </a:r>
            <a:endParaRPr lang="en-GB" sz="3600" dirty="0">
              <a:solidFill>
                <a:srgbClr val="BC0105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59322" y="1848486"/>
            <a:ext cx="6702163" cy="800356"/>
          </a:xfrm>
          <a:prstGeom prst="rect">
            <a:avLst/>
          </a:prstGeom>
          <a:solidFill>
            <a:srgbClr val="DC2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winkl" pitchFamily="2" charset="77"/>
              </a:rPr>
              <a:t>Tokyo is the most populated district in Japan and is considered one of the most important and powerful cities in the world.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59322" y="2765733"/>
            <a:ext cx="6702163" cy="581475"/>
          </a:xfrm>
          <a:prstGeom prst="rect">
            <a:avLst/>
          </a:prstGeom>
          <a:solidFill>
            <a:srgbClr val="EA5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winkl" pitchFamily="2" charset="77"/>
              </a:rPr>
              <a:t>Tokyo is made up of special wards, cities and islands.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59322" y="3499579"/>
            <a:ext cx="6702163" cy="694917"/>
          </a:xfrm>
          <a:prstGeom prst="rect">
            <a:avLst/>
          </a:prstGeom>
          <a:solidFill>
            <a:srgbClr val="ED6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winkl" pitchFamily="2" charset="77"/>
              </a:rPr>
              <a:t>Many of the buildings in Tokyo are modern and contemporary in design.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59321" y="4346867"/>
            <a:ext cx="6702163" cy="694917"/>
          </a:xfrm>
          <a:prstGeom prst="rect">
            <a:avLst/>
          </a:prstGeom>
          <a:solidFill>
            <a:srgbClr val="F582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winkl" pitchFamily="2" charset="77"/>
              </a:rPr>
              <a:t>Many of the streets in Tokyo are lit up with neon lights. Tokyo has more neon lights than anywhere else in the world.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59322" y="5194155"/>
            <a:ext cx="6702163" cy="567390"/>
          </a:xfrm>
          <a:prstGeom prst="rect">
            <a:avLst/>
          </a:prstGeom>
          <a:solidFill>
            <a:srgbClr val="F39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winkl" pitchFamily="2" charset="77"/>
              </a:rPr>
              <a:t>Most people in Tokyo speak Japanese.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420" y="443769"/>
            <a:ext cx="4441274" cy="120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4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6938" y="1528909"/>
            <a:ext cx="20641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rgbClr val="EA516C"/>
                </a:solidFill>
                <a:latin typeface="Twinkl" pitchFamily="2" charset="77"/>
              </a:rPr>
              <a:t>The Imperial Palace</a:t>
            </a:r>
          </a:p>
        </p:txBody>
      </p:sp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116" y="1870746"/>
            <a:ext cx="1359900" cy="1800674"/>
          </a:xfrm>
          <a:prstGeom prst="rect">
            <a:avLst/>
          </a:prstGeom>
        </p:spPr>
      </p:pic>
      <p:sp>
        <p:nvSpPr>
          <p:cNvPr id="6" name="Title 20"/>
          <p:cNvSpPr txBox="1">
            <a:spLocks/>
          </p:cNvSpPr>
          <p:nvPr/>
        </p:nvSpPr>
        <p:spPr>
          <a:xfrm>
            <a:off x="456574" y="631810"/>
            <a:ext cx="3939258" cy="99536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BC0105"/>
                </a:solidFill>
              </a:rPr>
              <a:t>Famous Landmarks</a:t>
            </a:r>
            <a:endParaRPr lang="en-GB" sz="3600" dirty="0">
              <a:solidFill>
                <a:srgbClr val="BC0105"/>
              </a:solidFill>
              <a:latin typeface="+mn-lt"/>
            </a:endParaRPr>
          </a:p>
        </p:txBody>
      </p:sp>
      <p:sp>
        <p:nvSpPr>
          <p:cNvPr id="8" name="Rectangle 7">
            <a:hlinkClick r:id="rId2" action="ppaction://hlinksldjump"/>
          </p:cNvPr>
          <p:cNvSpPr/>
          <p:nvPr/>
        </p:nvSpPr>
        <p:spPr>
          <a:xfrm>
            <a:off x="4016909" y="1492497"/>
            <a:ext cx="1296172" cy="277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rgbClr val="EA516C"/>
                </a:solidFill>
                <a:latin typeface="Twinkl" pitchFamily="2" charset="77"/>
              </a:rPr>
              <a:t>Disneyland</a:t>
            </a:r>
          </a:p>
        </p:txBody>
      </p:sp>
      <p:sp>
        <p:nvSpPr>
          <p:cNvPr id="9" name="Rectangle 8"/>
          <p:cNvSpPr/>
          <p:nvPr/>
        </p:nvSpPr>
        <p:spPr>
          <a:xfrm>
            <a:off x="6768634" y="1492497"/>
            <a:ext cx="880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rgbClr val="EA516C"/>
                </a:solidFill>
                <a:latin typeface="Twinkl" pitchFamily="2" charset="77"/>
              </a:rPr>
              <a:t>Shibuya</a:t>
            </a: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1180338" y="3865764"/>
            <a:ext cx="13318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rgbClr val="EA516C"/>
                </a:solidFill>
                <a:latin typeface="Twinkl" pitchFamily="2" charset="77"/>
              </a:rPr>
              <a:t>Mount Takao</a:t>
            </a: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6615365" y="3865764"/>
            <a:ext cx="13318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rgbClr val="EA516C"/>
                </a:solidFill>
                <a:latin typeface="Twinkl" pitchFamily="2" charset="77"/>
              </a:rPr>
              <a:t>Tokyo</a:t>
            </a:r>
            <a:r>
              <a:rPr lang="en-US" dirty="0">
                <a:latin typeface="Twinkl" pitchFamily="2" charset="77"/>
              </a:rPr>
              <a:t> </a:t>
            </a:r>
            <a:r>
              <a:rPr lang="en-US" dirty="0">
                <a:solidFill>
                  <a:srgbClr val="EA516C"/>
                </a:solidFill>
                <a:latin typeface="Twinkl" pitchFamily="2" charset="77"/>
              </a:rPr>
              <a:t>Tower</a:t>
            </a:r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4170732" y="3865764"/>
            <a:ext cx="81263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 err="1">
                <a:solidFill>
                  <a:srgbClr val="EA516C"/>
                </a:solidFill>
                <a:latin typeface="Twinkl" pitchFamily="2" charset="77"/>
              </a:rPr>
              <a:t>Skytree</a:t>
            </a:r>
            <a:endParaRPr lang="en-US" dirty="0">
              <a:solidFill>
                <a:srgbClr val="EA516C"/>
              </a:solidFill>
              <a:latin typeface="Twinkl" pitchFamily="2" charset="77"/>
            </a:endParaRPr>
          </a:p>
        </p:txBody>
      </p:sp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2" r="8488"/>
          <a:stretch/>
        </p:blipFill>
        <p:spPr>
          <a:xfrm>
            <a:off x="755650" y="1870745"/>
            <a:ext cx="2213185" cy="1807152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r="17376"/>
          <a:stretch/>
        </p:blipFill>
        <p:spPr>
          <a:xfrm>
            <a:off x="6123963" y="4251005"/>
            <a:ext cx="2264387" cy="2057720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76"/>
          <a:stretch/>
        </p:blipFill>
        <p:spPr>
          <a:xfrm>
            <a:off x="3898117" y="4251004"/>
            <a:ext cx="1359900" cy="2057720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5" r="8999"/>
          <a:stretch/>
        </p:blipFill>
        <p:spPr>
          <a:xfrm>
            <a:off x="6145581" y="1884913"/>
            <a:ext cx="2264387" cy="1814136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r="8656"/>
          <a:stretch/>
        </p:blipFill>
        <p:spPr>
          <a:xfrm>
            <a:off x="755650" y="4251005"/>
            <a:ext cx="2213185" cy="2057720"/>
          </a:xfrm>
          <a:prstGeom prst="rect">
            <a:avLst/>
          </a:prstGeom>
        </p:spPr>
      </p:pic>
      <p:sp>
        <p:nvSpPr>
          <p:cNvPr id="17" name="Rectangle 16">
            <a:hlinkClick r:id="rId14" action="ppaction://hlinksldjump"/>
          </p:cNvPr>
          <p:cNvSpPr/>
          <p:nvPr/>
        </p:nvSpPr>
        <p:spPr>
          <a:xfrm>
            <a:off x="6825104" y="755009"/>
            <a:ext cx="1568741" cy="505756"/>
          </a:xfrm>
          <a:prstGeom prst="rect">
            <a:avLst/>
          </a:prstGeom>
          <a:solidFill>
            <a:srgbClr val="BC0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hlinkClick r:id="rId14" action="ppaction://hlinksldjump"/>
          </p:cNvPr>
          <p:cNvSpPr txBox="1"/>
          <p:nvPr/>
        </p:nvSpPr>
        <p:spPr>
          <a:xfrm>
            <a:off x="6959277" y="805480"/>
            <a:ext cx="1379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More Info</a:t>
            </a:r>
          </a:p>
        </p:txBody>
      </p:sp>
    </p:spTree>
    <p:extLst>
      <p:ext uri="{BB962C8B-B14F-4D97-AF65-F5344CB8AC3E}">
        <p14:creationId xmlns:p14="http://schemas.microsoft.com/office/powerpoint/2010/main" val="1709951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55650" y="1517651"/>
            <a:ext cx="6391770" cy="442431"/>
          </a:xfrm>
          <a:prstGeom prst="rect">
            <a:avLst/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winkl" pitchFamily="2" charset="77"/>
              </a:rPr>
              <a:t>The Imperial Place is the home of Japan’s Imperial Family.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5650" y="2158669"/>
            <a:ext cx="6391770" cy="442431"/>
          </a:xfrm>
          <a:prstGeom prst="rect">
            <a:avLst/>
          </a:prstGeom>
          <a:solidFill>
            <a:srgbClr val="EA5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winkl" pitchFamily="2" charset="77"/>
              </a:rPr>
              <a:t>It is located in the </a:t>
            </a:r>
            <a:r>
              <a:rPr lang="en-US" dirty="0" err="1">
                <a:latin typeface="Twinkl" pitchFamily="2" charset="77"/>
              </a:rPr>
              <a:t>centre</a:t>
            </a:r>
            <a:r>
              <a:rPr lang="en-US" dirty="0">
                <a:latin typeface="Twinkl" pitchFamily="2" charset="77"/>
              </a:rPr>
              <a:t> of Tokyo.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7262" y="2843835"/>
            <a:ext cx="3363266" cy="1211952"/>
          </a:xfrm>
          <a:prstGeom prst="rect">
            <a:avLst/>
          </a:prstGeom>
          <a:solidFill>
            <a:srgbClr val="ED6C76"/>
          </a:solidFill>
          <a:ln>
            <a:solidFill>
              <a:srgbClr val="ED6C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winkl" pitchFamily="2" charset="77"/>
              </a:rPr>
              <a:t>The Imperial Palace is a large park area, surrounded by moats and stone walls.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4248371"/>
            <a:ext cx="3354878" cy="1844453"/>
          </a:xfrm>
          <a:prstGeom prst="rect">
            <a:avLst/>
          </a:prstGeom>
          <a:solidFill>
            <a:srgbClr val="F582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winkl" pitchFamily="2" charset="77"/>
              </a:rPr>
              <a:t>Two bridges, called the </a:t>
            </a:r>
            <a:r>
              <a:rPr lang="en-GB" dirty="0" err="1">
                <a:latin typeface="Twinkl" pitchFamily="2" charset="77"/>
              </a:rPr>
              <a:t>Nijubashi</a:t>
            </a:r>
            <a:r>
              <a:rPr lang="en-GB" dirty="0">
                <a:latin typeface="Twinkl" pitchFamily="2" charset="77"/>
              </a:rPr>
              <a:t> are at the entrance of the inner palace grounds. These bridges can be seen by members of the public.</a:t>
            </a:r>
          </a:p>
        </p:txBody>
      </p:sp>
      <p:sp>
        <p:nvSpPr>
          <p:cNvPr id="15" name="Title 20"/>
          <p:cNvSpPr txBox="1">
            <a:spLocks/>
          </p:cNvSpPr>
          <p:nvPr/>
        </p:nvSpPr>
        <p:spPr>
          <a:xfrm>
            <a:off x="464962" y="633898"/>
            <a:ext cx="4308374" cy="99536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BC0105"/>
                </a:solidFill>
              </a:rPr>
              <a:t>The Imperial Palace</a:t>
            </a:r>
            <a:endParaRPr lang="en-GB" sz="3600" dirty="0">
              <a:solidFill>
                <a:srgbClr val="BC0105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2" r="8488" b="20344"/>
          <a:stretch/>
        </p:blipFill>
        <p:spPr>
          <a:xfrm>
            <a:off x="4324233" y="2823364"/>
            <a:ext cx="4064117" cy="26043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85244" y="5587068"/>
            <a:ext cx="1568741" cy="505756"/>
          </a:xfrm>
          <a:prstGeom prst="rect">
            <a:avLst/>
          </a:prstGeom>
          <a:solidFill>
            <a:srgbClr val="BC0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5004694" y="5639548"/>
            <a:ext cx="825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Back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628701" y="5587068"/>
            <a:ext cx="1568741" cy="505756"/>
            <a:chOff x="6628701" y="5587068"/>
            <a:chExt cx="1568741" cy="505756"/>
          </a:xfrm>
        </p:grpSpPr>
        <p:sp>
          <p:nvSpPr>
            <p:cNvPr id="16" name="Rectangle 15">
              <a:hlinkClick r:id="rId4" action="ppaction://hlinksldjump"/>
            </p:cNvPr>
            <p:cNvSpPr/>
            <p:nvPr/>
          </p:nvSpPr>
          <p:spPr>
            <a:xfrm>
              <a:off x="6628701" y="5587068"/>
              <a:ext cx="1568741" cy="505756"/>
            </a:xfrm>
            <a:prstGeom prst="rect">
              <a:avLst/>
            </a:prstGeom>
            <a:solidFill>
              <a:srgbClr val="BC0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04870" y="5633305"/>
              <a:ext cx="12569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More info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01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297150" y="1523860"/>
            <a:ext cx="6419506" cy="678982"/>
          </a:xfrm>
          <a:prstGeom prst="rect">
            <a:avLst/>
          </a:prstGeom>
          <a:solidFill>
            <a:srgbClr val="DC2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77"/>
              </a:rPr>
              <a:t>The public do not often get the opportunity to visit the inner palace grounds.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41954" y="5236342"/>
            <a:ext cx="6729898" cy="867371"/>
          </a:xfrm>
          <a:prstGeom prst="rect">
            <a:avLst/>
          </a:prstGeom>
          <a:solidFill>
            <a:srgbClr val="EA5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77"/>
              </a:rPr>
              <a:t>The Imperial Palace East Gardens are next to the inner grounds of the palace and are open to the public all year round.</a:t>
            </a:r>
            <a:endParaRPr lang="en-US" dirty="0">
              <a:latin typeface="Twinkl" pitchFamily="2" charset="77"/>
            </a:endParaRPr>
          </a:p>
        </p:txBody>
      </p:sp>
      <p:sp>
        <p:nvSpPr>
          <p:cNvPr id="15" name="Title 20"/>
          <p:cNvSpPr txBox="1">
            <a:spLocks/>
          </p:cNvSpPr>
          <p:nvPr/>
        </p:nvSpPr>
        <p:spPr>
          <a:xfrm>
            <a:off x="464962" y="633898"/>
            <a:ext cx="4308374" cy="99536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BC0105"/>
                </a:solidFill>
              </a:rPr>
              <a:t>The Imperial Palace</a:t>
            </a:r>
            <a:endParaRPr lang="en-GB" sz="3600" dirty="0">
              <a:solidFill>
                <a:srgbClr val="BC0105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147" y="2374278"/>
            <a:ext cx="3807967" cy="269267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825104" y="755009"/>
            <a:ext cx="1568741" cy="505756"/>
          </a:xfrm>
          <a:prstGeom prst="rect">
            <a:avLst/>
          </a:prstGeom>
          <a:solidFill>
            <a:srgbClr val="BC0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hlinkClick r:id="rId3" action="ppaction://hlinksldjump"/>
          </p:cNvPr>
          <p:cNvSpPr txBox="1"/>
          <p:nvPr/>
        </p:nvSpPr>
        <p:spPr>
          <a:xfrm>
            <a:off x="7244554" y="807489"/>
            <a:ext cx="825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56289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1" y="1629261"/>
            <a:ext cx="4680416" cy="1004882"/>
          </a:xfrm>
          <a:prstGeom prst="rect">
            <a:avLst/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winkl" pitchFamily="2" charset="77"/>
              </a:rPr>
              <a:t>Tokyo Disneyland opened in 1983 and was the first Disney park to be built outside of the United States.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5650" y="2852121"/>
            <a:ext cx="4680417" cy="855813"/>
          </a:xfrm>
          <a:prstGeom prst="rect">
            <a:avLst/>
          </a:prstGeom>
          <a:solidFill>
            <a:srgbClr val="EA5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winkl" pitchFamily="2" charset="77"/>
              </a:rPr>
              <a:t>It is a very popular tourist attraction and hosts millions of visitors each year.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5650" y="3925912"/>
            <a:ext cx="4680417" cy="563730"/>
          </a:xfrm>
          <a:prstGeom prst="rect">
            <a:avLst/>
          </a:prstGeom>
          <a:solidFill>
            <a:srgbClr val="ED6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winkl" pitchFamily="2" charset="77"/>
              </a:rPr>
              <a:t>The park has seven themed areas.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5650" y="4707620"/>
            <a:ext cx="4680417" cy="946560"/>
          </a:xfrm>
          <a:prstGeom prst="rect">
            <a:avLst/>
          </a:prstGeom>
          <a:solidFill>
            <a:srgbClr val="F582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winkl" pitchFamily="2" charset="77"/>
              </a:rPr>
              <a:t>A second Disney park, Tokyo </a:t>
            </a:r>
            <a:r>
              <a:rPr lang="en-US" dirty="0" err="1">
                <a:latin typeface="Twinkl" pitchFamily="2" charset="77"/>
              </a:rPr>
              <a:t>DisneySea</a:t>
            </a:r>
            <a:r>
              <a:rPr lang="en-US" dirty="0">
                <a:latin typeface="Twinkl" pitchFamily="2" charset="77"/>
              </a:rPr>
              <a:t> opened in 2001. This park has a </a:t>
            </a:r>
          </a:p>
          <a:p>
            <a:pPr algn="ctr"/>
            <a:r>
              <a:rPr lang="en-US" dirty="0">
                <a:latin typeface="Twinkl" pitchFamily="2" charset="77"/>
              </a:rPr>
              <a:t>nautical theme.</a:t>
            </a:r>
          </a:p>
        </p:txBody>
      </p:sp>
      <p:sp>
        <p:nvSpPr>
          <p:cNvPr id="7" name="Title 20"/>
          <p:cNvSpPr txBox="1">
            <a:spLocks/>
          </p:cNvSpPr>
          <p:nvPr/>
        </p:nvSpPr>
        <p:spPr>
          <a:xfrm>
            <a:off x="464962" y="633898"/>
            <a:ext cx="2647354" cy="99536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BC0105"/>
                </a:solidFill>
              </a:rPr>
              <a:t>Disneyland</a:t>
            </a:r>
            <a:endParaRPr lang="en-GB" sz="3600" dirty="0">
              <a:solidFill>
                <a:srgbClr val="BC0105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1" r="3068"/>
          <a:stretch/>
        </p:blipFill>
        <p:spPr>
          <a:xfrm>
            <a:off x="5640329" y="1637090"/>
            <a:ext cx="2748022" cy="44557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19610" y="763398"/>
            <a:ext cx="1568741" cy="505756"/>
          </a:xfrm>
          <a:prstGeom prst="rect">
            <a:avLst/>
          </a:prstGeom>
          <a:solidFill>
            <a:srgbClr val="BC0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hlinkClick r:id="rId3" action="ppaction://hlinksldjump"/>
          </p:cNvPr>
          <p:cNvSpPr txBox="1"/>
          <p:nvPr/>
        </p:nvSpPr>
        <p:spPr>
          <a:xfrm>
            <a:off x="7239060" y="815878"/>
            <a:ext cx="825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41900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47" y="1519518"/>
            <a:ext cx="7632699" cy="577044"/>
          </a:xfrm>
          <a:prstGeom prst="rect">
            <a:avLst/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winkl" pitchFamily="2" charset="77"/>
              </a:rPr>
              <a:t>Shibuya is one of the Japan’s busiest districts.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5646" y="2311928"/>
            <a:ext cx="7632700" cy="601217"/>
          </a:xfrm>
          <a:prstGeom prst="rect">
            <a:avLst/>
          </a:prstGeom>
          <a:solidFill>
            <a:srgbClr val="EA5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winkl" pitchFamily="2" charset="77"/>
              </a:rPr>
              <a:t>It is a popular for shopping, entertainment and nightlife.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5649" y="3128511"/>
            <a:ext cx="3891851" cy="831093"/>
          </a:xfrm>
          <a:prstGeom prst="rect">
            <a:avLst/>
          </a:prstGeom>
          <a:solidFill>
            <a:srgbClr val="ED6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winkl" pitchFamily="2" charset="77"/>
              </a:rPr>
              <a:t>Two of the train stations in Shibuya are the busiest in the world.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5647" y="4174970"/>
            <a:ext cx="3891854" cy="1386931"/>
          </a:xfrm>
          <a:prstGeom prst="rect">
            <a:avLst/>
          </a:prstGeom>
          <a:solidFill>
            <a:srgbClr val="F582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winkl" pitchFamily="2" charset="77"/>
              </a:rPr>
              <a:t>Shibuya crossing, outside Shibuya, is one of the busiest crossings in the world and as has featured in movies and television shows. </a:t>
            </a:r>
          </a:p>
        </p:txBody>
      </p:sp>
      <p:sp>
        <p:nvSpPr>
          <p:cNvPr id="7" name="Title 20"/>
          <p:cNvSpPr txBox="1">
            <a:spLocks/>
          </p:cNvSpPr>
          <p:nvPr/>
        </p:nvSpPr>
        <p:spPr>
          <a:xfrm>
            <a:off x="347516" y="633898"/>
            <a:ext cx="2647354" cy="99536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BC0105"/>
                </a:solidFill>
              </a:rPr>
              <a:t>Shibuya</a:t>
            </a:r>
            <a:endParaRPr lang="en-GB" sz="3600" dirty="0">
              <a:solidFill>
                <a:srgbClr val="BC0105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5" r="8999"/>
          <a:stretch/>
        </p:blipFill>
        <p:spPr>
          <a:xfrm>
            <a:off x="4856581" y="3263317"/>
            <a:ext cx="3531765" cy="28295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19605" y="672429"/>
            <a:ext cx="1568741" cy="505756"/>
          </a:xfrm>
          <a:prstGeom prst="rect">
            <a:avLst/>
          </a:prstGeom>
          <a:solidFill>
            <a:srgbClr val="BC0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hlinkClick r:id="rId3" action="ppaction://hlinksldjump"/>
          </p:cNvPr>
          <p:cNvSpPr txBox="1"/>
          <p:nvPr/>
        </p:nvSpPr>
        <p:spPr>
          <a:xfrm>
            <a:off x="7239055" y="724909"/>
            <a:ext cx="825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756772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1503356"/>
            <a:ext cx="4395190" cy="793368"/>
          </a:xfrm>
          <a:prstGeom prst="rect">
            <a:avLst/>
          </a:prstGeom>
          <a:solidFill>
            <a:srgbClr val="DC2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winkl" pitchFamily="2" charset="77"/>
              </a:rPr>
              <a:t>Mount Takao is located in </a:t>
            </a:r>
            <a:r>
              <a:rPr lang="en-GB" dirty="0" err="1">
                <a:latin typeface="Twinkl" pitchFamily="2" charset="77"/>
              </a:rPr>
              <a:t>Hachiōji</a:t>
            </a:r>
            <a:r>
              <a:rPr lang="en-GB" dirty="0">
                <a:latin typeface="Twinkl" pitchFamily="2" charset="77"/>
              </a:rPr>
              <a:t>, Japan and is a popular hiking spot.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5647" y="2498719"/>
            <a:ext cx="4395191" cy="558787"/>
          </a:xfrm>
          <a:prstGeom prst="rect">
            <a:avLst/>
          </a:prstGeom>
          <a:solidFill>
            <a:srgbClr val="EA5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77"/>
              </a:rPr>
              <a:t>It is 599 metres tall.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5645" y="3259501"/>
            <a:ext cx="4395191" cy="738144"/>
          </a:xfrm>
          <a:prstGeom prst="rect">
            <a:avLst/>
          </a:prstGeom>
          <a:solidFill>
            <a:srgbClr val="ED6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atin typeface="Twinkl" pitchFamily="2" charset="77"/>
              </a:rPr>
              <a:t>There are several trails up Mount Takao and trail one takes around 90 minutes.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5643" y="4199640"/>
            <a:ext cx="4395193" cy="835401"/>
          </a:xfrm>
          <a:prstGeom prst="rect">
            <a:avLst/>
          </a:prstGeom>
          <a:solidFill>
            <a:srgbClr val="F582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77"/>
              </a:rPr>
              <a:t>There is a cable car that can take visitors half way up the mountain.</a:t>
            </a:r>
          </a:p>
        </p:txBody>
      </p:sp>
      <p:sp>
        <p:nvSpPr>
          <p:cNvPr id="7" name="Rectangle 6"/>
          <p:cNvSpPr/>
          <p:nvPr/>
        </p:nvSpPr>
        <p:spPr>
          <a:xfrm>
            <a:off x="755650" y="5237036"/>
            <a:ext cx="4395192" cy="835401"/>
          </a:xfrm>
          <a:prstGeom prst="rect">
            <a:avLst/>
          </a:prstGeom>
          <a:solidFill>
            <a:srgbClr val="F39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77"/>
              </a:rPr>
              <a:t>On a clear day you can see Mount Fuji from the observation deck at the cable car’s top station.</a:t>
            </a:r>
            <a:endParaRPr lang="en-US" dirty="0">
              <a:latin typeface="Twinkl" pitchFamily="2" charset="77"/>
            </a:endParaRPr>
          </a:p>
        </p:txBody>
      </p:sp>
      <p:sp>
        <p:nvSpPr>
          <p:cNvPr id="8" name="Title 20"/>
          <p:cNvSpPr txBox="1">
            <a:spLocks/>
          </p:cNvSpPr>
          <p:nvPr/>
        </p:nvSpPr>
        <p:spPr>
          <a:xfrm>
            <a:off x="464961" y="633898"/>
            <a:ext cx="3150693" cy="99536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BC0105"/>
                </a:solidFill>
                <a:latin typeface="Twinkl" pitchFamily="2" charset="77"/>
              </a:rPr>
              <a:t>Mount Takao</a:t>
            </a:r>
            <a:endParaRPr lang="en-GB" sz="3200" dirty="0">
              <a:solidFill>
                <a:srgbClr val="BC0105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456" y="1943749"/>
            <a:ext cx="3322725" cy="4122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86" y="1018836"/>
            <a:ext cx="2488024" cy="35185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25772" y="633898"/>
            <a:ext cx="1568741" cy="505756"/>
          </a:xfrm>
          <a:prstGeom prst="rect">
            <a:avLst/>
          </a:prstGeom>
          <a:solidFill>
            <a:srgbClr val="BC0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7345222" y="686378"/>
            <a:ext cx="825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8621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59259E-6 L 0.00069 0.2071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1119</TotalTime>
  <Words>856</Words>
  <Application>Microsoft Office PowerPoint</Application>
  <PresentationFormat>On-screen Show (4:3)</PresentationFormat>
  <Paragraphs>86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Calibri</vt:lpstr>
      <vt:lpstr>Arial</vt:lpstr>
      <vt:lpstr>Twinkl</vt:lpstr>
      <vt:lpstr>Calibri Light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Transport</vt:lpstr>
      <vt:lpstr>PowerPoint Presentation</vt:lpstr>
      <vt:lpstr>Food</vt:lpstr>
      <vt:lpstr>The Olympics 2020</vt:lpstr>
      <vt:lpstr>The Olympics 2020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Carly Rogers</dc:creator>
  <cp:lastModifiedBy>Carly Rogers</cp:lastModifiedBy>
  <cp:revision>75</cp:revision>
  <dcterms:created xsi:type="dcterms:W3CDTF">2019-12-19T11:28:46Z</dcterms:created>
  <dcterms:modified xsi:type="dcterms:W3CDTF">2020-02-14T12:19:30Z</dcterms:modified>
</cp:coreProperties>
</file>