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4"/>
  </p:sldMasterIdLst>
  <p:sldIdLst>
    <p:sldId id="256" r:id="rId5"/>
    <p:sldId id="260" r:id="rId6"/>
    <p:sldId id="270" r:id="rId7"/>
    <p:sldId id="284" r:id="rId8"/>
    <p:sldId id="285" r:id="rId9"/>
    <p:sldId id="288" r:id="rId10"/>
    <p:sldId id="289" r:id="rId11"/>
    <p:sldId id="292" r:id="rId12"/>
    <p:sldId id="290" r:id="rId13"/>
    <p:sldId id="271"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CC1DAC-9648-4255-AB5C-CB1FE63E3751}">
          <p14:sldIdLst>
            <p14:sldId id="256"/>
            <p14:sldId id="260"/>
          </p14:sldIdLst>
        </p14:section>
        <p14:section name="Untitled Section" id="{792AC349-2CBC-4611-814F-81296243EB0C}">
          <p14:sldIdLst>
            <p14:sldId id="270"/>
            <p14:sldId id="284"/>
            <p14:sldId id="285"/>
            <p14:sldId id="288"/>
            <p14:sldId id="289"/>
            <p14:sldId id="292"/>
            <p14:sldId id="290"/>
            <p14:sldId id="271"/>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34BD2-A747-CAC4-246A-D436E1FF9FB8}" v="290" dt="2022-08-23T09:00:31.641"/>
    <p1510:client id="{CB662846-46D9-278C-45F1-445CB04FBBD2}" v="4" dt="2022-08-29T09:54:36.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55"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15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92197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629288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722342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974359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082835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085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656593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204610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76717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28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979595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33504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8534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6471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708215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8087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586B75A-687E-405C-8A0B-8D00578BA2C3}" type="datetimeFigureOut">
              <a:rPr lang="en-US" smtClean="0"/>
              <a:pPr/>
              <a:t>11/1/2022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19930513"/>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flickr.com/photos/davydubbit/3070560872/" TargetMode="External"/><Relationship Id="rId7" Type="http://schemas.openxmlformats.org/officeDocument/2006/relationships/image" Target="../media/image3.jpeg"/><Relationship Id="rId2" Type="http://schemas.openxmlformats.org/officeDocument/2006/relationships/hyperlink" Target="mailto:Enquiries-at-orchard@northlan.org.uk" TargetMode="Externa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knowthymoney.com/2013/12/merry-christmas-2013.html" TargetMode="Externa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hyperlink" Target="mailto:enquiries-at-orchard@northlan.org.uk" TargetMode="External"/><Relationship Id="rId7" Type="http://schemas.openxmlformats.org/officeDocument/2006/relationships/image" Target="../media/image8.jpeg"/><Relationship Id="rId2" Type="http://schemas.openxmlformats.org/officeDocument/2006/relationships/hyperlink" Target="mailto:enquiries-at-orchard@northland.org.uk"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607" y="1298448"/>
            <a:ext cx="3847930" cy="3255264"/>
          </a:xfrm>
        </p:spPr>
        <p:txBody>
          <a:bodyPr>
            <a:normAutofit/>
          </a:bodyPr>
          <a:lstStyle/>
          <a:p>
            <a:r>
              <a:rPr lang="en-GB" sz="4600" b="1" dirty="0">
                <a:cs typeface="Calibri Light"/>
              </a:rPr>
              <a:t>Orchard Primary and LCSC  </a:t>
            </a:r>
            <a:br>
              <a:rPr lang="en-GB" sz="4600" b="1" dirty="0">
                <a:cs typeface="Calibri Light"/>
              </a:rPr>
            </a:br>
            <a:r>
              <a:rPr lang="en-GB" sz="4600" b="1" dirty="0">
                <a:cs typeface="Calibri Light"/>
              </a:rPr>
              <a:t>Newsletter</a:t>
            </a:r>
            <a:endParaRPr lang="en-GB" sz="4600" b="1" dirty="0"/>
          </a:p>
        </p:txBody>
      </p:sp>
      <p:sp>
        <p:nvSpPr>
          <p:cNvPr id="3" name="Subtitle 2"/>
          <p:cNvSpPr>
            <a:spLocks noGrp="1"/>
          </p:cNvSpPr>
          <p:nvPr>
            <p:ph type="subTitle" idx="1"/>
          </p:nvPr>
        </p:nvSpPr>
        <p:spPr>
          <a:xfrm>
            <a:off x="480607" y="4670246"/>
            <a:ext cx="3847929" cy="914400"/>
          </a:xfrm>
        </p:spPr>
        <p:txBody>
          <a:bodyPr vert="horz" lIns="91440" tIns="45720" rIns="91440" bIns="45720" rtlCol="0">
            <a:normAutofit/>
          </a:bodyPr>
          <a:lstStyle/>
          <a:p>
            <a:r>
              <a:rPr lang="en-GB" dirty="0">
                <a:solidFill>
                  <a:schemeClr val="bg1"/>
                </a:solidFill>
                <a:latin typeface="Rockwell" panose="02060603020205020403" pitchFamily="18" charset="0"/>
                <a:cs typeface="Calibri"/>
              </a:rPr>
              <a:t>November 2022</a:t>
            </a:r>
          </a:p>
        </p:txBody>
      </p:sp>
      <p:pic>
        <p:nvPicPr>
          <p:cNvPr id="6" name="Picture 6" descr="3 Best Primary School in North Lanarkshire, UK - Expert ...">
            <a:extLst>
              <a:ext uri="{FF2B5EF4-FFF2-40B4-BE49-F238E27FC236}">
                <a16:creationId xmlns:a16="http://schemas.microsoft.com/office/drawing/2014/main" id="{7DFA49FE-ADF8-42F2-A153-D66B1ECF6D50}"/>
              </a:ext>
            </a:extLst>
          </p:cNvPr>
          <p:cNvPicPr>
            <a:picLocks noChangeAspect="1"/>
          </p:cNvPicPr>
          <p:nvPr/>
        </p:nvPicPr>
        <p:blipFill>
          <a:blip r:embed="rId2"/>
          <a:stretch>
            <a:fillRect/>
          </a:stretch>
        </p:blipFill>
        <p:spPr>
          <a:xfrm>
            <a:off x="4672360" y="606626"/>
            <a:ext cx="2910470" cy="2319454"/>
          </a:xfrm>
          <a:prstGeom prst="rect">
            <a:avLst/>
          </a:prstGeom>
        </p:spPr>
      </p:pic>
      <p:pic>
        <p:nvPicPr>
          <p:cNvPr id="5" name="Picture 5" descr="Logo&#10;&#10;Description automatically generated">
            <a:extLst>
              <a:ext uri="{FF2B5EF4-FFF2-40B4-BE49-F238E27FC236}">
                <a16:creationId xmlns:a16="http://schemas.microsoft.com/office/drawing/2014/main" id="{816A464A-5ED2-44AA-9EB4-562EC97B3222}"/>
              </a:ext>
            </a:extLst>
          </p:cNvPr>
          <p:cNvPicPr>
            <a:picLocks noChangeAspect="1"/>
          </p:cNvPicPr>
          <p:nvPr/>
        </p:nvPicPr>
        <p:blipFill>
          <a:blip r:embed="rId3"/>
          <a:stretch>
            <a:fillRect/>
          </a:stretch>
        </p:blipFill>
        <p:spPr>
          <a:xfrm>
            <a:off x="9080168" y="4183545"/>
            <a:ext cx="2523744" cy="22298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654" y="325656"/>
            <a:ext cx="7248292" cy="764892"/>
          </a:xfrm>
        </p:spPr>
        <p:txBody>
          <a:bodyPr>
            <a:normAutofit fontScale="90000"/>
          </a:bodyPr>
          <a:lstStyle/>
          <a:p>
            <a:pPr algn="ctr"/>
            <a:r>
              <a:rPr lang="en-GB" dirty="0"/>
              <a:t>Dates for your diary 2022-2023</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35878823"/>
              </p:ext>
            </p:extLst>
          </p:nvPr>
        </p:nvGraphicFramePr>
        <p:xfrm>
          <a:off x="416235" y="1096704"/>
          <a:ext cx="5281614" cy="5456110"/>
        </p:xfrm>
        <a:graphic>
          <a:graphicData uri="http://schemas.openxmlformats.org/drawingml/2006/table">
            <a:tbl>
              <a:tblPr firstRow="1" bandRow="1">
                <a:tableStyleId>{21E4AEA4-8DFA-4A89-87EB-49C32662AFE0}</a:tableStyleId>
              </a:tblPr>
              <a:tblGrid>
                <a:gridCol w="1825160">
                  <a:extLst>
                    <a:ext uri="{9D8B030D-6E8A-4147-A177-3AD203B41FA5}">
                      <a16:colId xmlns:a16="http://schemas.microsoft.com/office/drawing/2014/main" val="4097286676"/>
                    </a:ext>
                  </a:extLst>
                </a:gridCol>
                <a:gridCol w="3456454">
                  <a:extLst>
                    <a:ext uri="{9D8B030D-6E8A-4147-A177-3AD203B41FA5}">
                      <a16:colId xmlns:a16="http://schemas.microsoft.com/office/drawing/2014/main" val="1283313991"/>
                    </a:ext>
                  </a:extLst>
                </a:gridCol>
              </a:tblGrid>
              <a:tr h="392335">
                <a:tc>
                  <a:txBody>
                    <a:bodyPr/>
                    <a:lstStyle/>
                    <a:p>
                      <a:r>
                        <a:rPr lang="en-GB" dirty="0"/>
                        <a:t>Dates</a:t>
                      </a:r>
                    </a:p>
                  </a:txBody>
                  <a:tcPr/>
                </a:tc>
                <a:tc>
                  <a:txBody>
                    <a:bodyPr/>
                    <a:lstStyle/>
                    <a:p>
                      <a:r>
                        <a:rPr lang="en-GB" dirty="0"/>
                        <a:t>What’s happening?</a:t>
                      </a:r>
                    </a:p>
                  </a:txBody>
                  <a:tcPr/>
                </a:tc>
                <a:extLst>
                  <a:ext uri="{0D108BD9-81ED-4DB2-BD59-A6C34878D82A}">
                    <a16:rowId xmlns:a16="http://schemas.microsoft.com/office/drawing/2014/main" val="2607041555"/>
                  </a:ext>
                </a:extLst>
              </a:tr>
              <a:tr h="677181">
                <a:tc>
                  <a:txBody>
                    <a:bodyPr/>
                    <a:lstStyle/>
                    <a:p>
                      <a:r>
                        <a:rPr lang="en-GB" dirty="0"/>
                        <a:t>10/11/2022 </a:t>
                      </a:r>
                    </a:p>
                  </a:txBody>
                  <a:tcPr/>
                </a:tc>
                <a:tc>
                  <a:txBody>
                    <a:bodyPr/>
                    <a:lstStyle/>
                    <a:p>
                      <a:r>
                        <a:rPr lang="en-GB" dirty="0"/>
                        <a:t>P7 taster visits</a:t>
                      </a:r>
                      <a:r>
                        <a:rPr lang="en-GB" baseline="0" dirty="0"/>
                        <a:t> </a:t>
                      </a:r>
                      <a:r>
                        <a:rPr lang="en-GB" baseline="0"/>
                        <a:t>to CVHS</a:t>
                      </a:r>
                    </a:p>
                  </a:txBody>
                  <a:tcPr/>
                </a:tc>
                <a:extLst>
                  <a:ext uri="{0D108BD9-81ED-4DB2-BD59-A6C34878D82A}">
                    <a16:rowId xmlns:a16="http://schemas.microsoft.com/office/drawing/2014/main" val="3111072002"/>
                  </a:ext>
                </a:extLst>
              </a:tr>
              <a:tr h="677181">
                <a:tc>
                  <a:txBody>
                    <a:bodyPr/>
                    <a:lstStyle/>
                    <a:p>
                      <a:r>
                        <a:rPr lang="en-GB" dirty="0"/>
                        <a:t>14/11/2022</a:t>
                      </a:r>
                    </a:p>
                  </a:txBody>
                  <a:tcPr/>
                </a:tc>
                <a:tc>
                  <a:txBody>
                    <a:bodyPr/>
                    <a:lstStyle/>
                    <a:p>
                      <a:r>
                        <a:rPr lang="en-GB" dirty="0"/>
                        <a:t>Inservice</a:t>
                      </a:r>
                      <a:r>
                        <a:rPr lang="en-GB" baseline="0" dirty="0"/>
                        <a:t> Day 3 (holiday for pupils)</a:t>
                      </a:r>
                      <a:endParaRPr lang="en-GB" dirty="0"/>
                    </a:p>
                  </a:txBody>
                  <a:tcPr/>
                </a:tc>
                <a:extLst>
                  <a:ext uri="{0D108BD9-81ED-4DB2-BD59-A6C34878D82A}">
                    <a16:rowId xmlns:a16="http://schemas.microsoft.com/office/drawing/2014/main" val="2656603112"/>
                  </a:ext>
                </a:extLst>
              </a:tr>
              <a:tr h="967402">
                <a:tc>
                  <a:txBody>
                    <a:bodyPr/>
                    <a:lstStyle/>
                    <a:p>
                      <a:r>
                        <a:rPr lang="en-GB" dirty="0"/>
                        <a:t>15/11/2022-18/11/2022</a:t>
                      </a:r>
                    </a:p>
                  </a:txBody>
                  <a:tcPr/>
                </a:tc>
                <a:tc>
                  <a:txBody>
                    <a:bodyPr/>
                    <a:lstStyle/>
                    <a:p>
                      <a:r>
                        <a:rPr lang="en-GB" dirty="0"/>
                        <a:t>Stay and Learn Week </a:t>
                      </a:r>
                    </a:p>
                    <a:p>
                      <a:r>
                        <a:rPr lang="en-GB" dirty="0"/>
                        <a:t>(See next slide, L5/6/7B date to follow)</a:t>
                      </a:r>
                    </a:p>
                  </a:txBody>
                  <a:tcPr/>
                </a:tc>
                <a:extLst>
                  <a:ext uri="{0D108BD9-81ED-4DB2-BD59-A6C34878D82A}">
                    <a16:rowId xmlns:a16="http://schemas.microsoft.com/office/drawing/2014/main" val="1153369659"/>
                  </a:ext>
                </a:extLst>
              </a:tr>
              <a:tr h="392335">
                <a:tc>
                  <a:txBody>
                    <a:bodyPr/>
                    <a:lstStyle/>
                    <a:p>
                      <a:r>
                        <a:rPr lang="en-GB" dirty="0"/>
                        <a:t>18/11/2022</a:t>
                      </a:r>
                    </a:p>
                  </a:txBody>
                  <a:tcPr/>
                </a:tc>
                <a:tc>
                  <a:txBody>
                    <a:bodyPr/>
                    <a:lstStyle/>
                    <a:p>
                      <a:r>
                        <a:rPr lang="en-GB" dirty="0"/>
                        <a:t>Children in Need </a:t>
                      </a:r>
                    </a:p>
                  </a:txBody>
                  <a:tcPr/>
                </a:tc>
                <a:extLst>
                  <a:ext uri="{0D108BD9-81ED-4DB2-BD59-A6C34878D82A}">
                    <a16:rowId xmlns:a16="http://schemas.microsoft.com/office/drawing/2014/main" val="4050919409"/>
                  </a:ext>
                </a:extLst>
              </a:tr>
              <a:tr h="392335">
                <a:tc>
                  <a:txBody>
                    <a:bodyPr/>
                    <a:lstStyle/>
                    <a:p>
                      <a:r>
                        <a:rPr lang="en-GB" dirty="0"/>
                        <a:t>23/11/2022</a:t>
                      </a:r>
                    </a:p>
                  </a:txBody>
                  <a:tcPr/>
                </a:tc>
                <a:tc>
                  <a:txBody>
                    <a:bodyPr/>
                    <a:lstStyle/>
                    <a:p>
                      <a:r>
                        <a:rPr lang="en-GB" dirty="0"/>
                        <a:t>LCSC Sensory </a:t>
                      </a:r>
                      <a:r>
                        <a:rPr lang="en-GB" dirty="0" err="1"/>
                        <a:t>Pantomine</a:t>
                      </a:r>
                      <a:endParaRPr lang="en-GB" dirty="0"/>
                    </a:p>
                  </a:txBody>
                  <a:tcPr/>
                </a:tc>
                <a:extLst>
                  <a:ext uri="{0D108BD9-81ED-4DB2-BD59-A6C34878D82A}">
                    <a16:rowId xmlns:a16="http://schemas.microsoft.com/office/drawing/2014/main" val="3415240069"/>
                  </a:ext>
                </a:extLst>
              </a:tr>
              <a:tr h="677181">
                <a:tc>
                  <a:txBody>
                    <a:bodyPr/>
                    <a:lstStyle/>
                    <a:p>
                      <a:r>
                        <a:rPr lang="en-GB" dirty="0"/>
                        <a:t>5/12/2022</a:t>
                      </a:r>
                    </a:p>
                  </a:txBody>
                  <a:tcPr/>
                </a:tc>
                <a:tc>
                  <a:txBody>
                    <a:bodyPr/>
                    <a:lstStyle/>
                    <a:p>
                      <a:r>
                        <a:rPr lang="en-GB" dirty="0"/>
                        <a:t>Mainstream </a:t>
                      </a:r>
                      <a:r>
                        <a:rPr lang="en-GB" dirty="0" err="1"/>
                        <a:t>Pantomine</a:t>
                      </a:r>
                      <a:r>
                        <a:rPr lang="en-GB" dirty="0"/>
                        <a:t> (permission forms to follow)</a:t>
                      </a:r>
                    </a:p>
                  </a:txBody>
                  <a:tcPr/>
                </a:tc>
                <a:extLst>
                  <a:ext uri="{0D108BD9-81ED-4DB2-BD59-A6C34878D82A}">
                    <a16:rowId xmlns:a16="http://schemas.microsoft.com/office/drawing/2014/main" val="1338483991"/>
                  </a:ext>
                </a:extLst>
              </a:tr>
              <a:tr h="392335">
                <a:tc>
                  <a:txBody>
                    <a:bodyPr/>
                    <a:lstStyle/>
                    <a:p>
                      <a:r>
                        <a:rPr lang="en-GB" dirty="0"/>
                        <a:t>8/12/2022</a:t>
                      </a:r>
                    </a:p>
                  </a:txBody>
                  <a:tcPr/>
                </a:tc>
                <a:tc>
                  <a:txBody>
                    <a:bodyPr/>
                    <a:lstStyle/>
                    <a:p>
                      <a:r>
                        <a:rPr lang="en-GB" dirty="0"/>
                        <a:t>P7 and L5/6/7C Christmas Party</a:t>
                      </a:r>
                    </a:p>
                  </a:txBody>
                  <a:tcPr/>
                </a:tc>
                <a:extLst>
                  <a:ext uri="{0D108BD9-81ED-4DB2-BD59-A6C34878D82A}">
                    <a16:rowId xmlns:a16="http://schemas.microsoft.com/office/drawing/2014/main" val="1429159302"/>
                  </a:ext>
                </a:extLst>
              </a:tr>
              <a:tr h="392335">
                <a:tc>
                  <a:txBody>
                    <a:bodyPr/>
                    <a:lstStyle/>
                    <a:p>
                      <a:r>
                        <a:rPr lang="en-GB" dirty="0"/>
                        <a:t>9/12/2022</a:t>
                      </a:r>
                    </a:p>
                  </a:txBody>
                  <a:tcPr/>
                </a:tc>
                <a:tc>
                  <a:txBody>
                    <a:bodyPr/>
                    <a:lstStyle/>
                    <a:p>
                      <a:r>
                        <a:rPr lang="en-GB" dirty="0"/>
                        <a:t>P6, L5/6/7A and L5/6/7B Christmas Party</a:t>
                      </a:r>
                    </a:p>
                  </a:txBody>
                  <a:tcPr/>
                </a:tc>
                <a:extLst>
                  <a:ext uri="{0D108BD9-81ED-4DB2-BD59-A6C34878D82A}">
                    <a16:rowId xmlns:a16="http://schemas.microsoft.com/office/drawing/2014/main" val="967813305"/>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726153731"/>
              </p:ext>
            </p:extLst>
          </p:nvPr>
        </p:nvGraphicFramePr>
        <p:xfrm>
          <a:off x="6307409" y="1094164"/>
          <a:ext cx="5368111" cy="5219031"/>
        </p:xfrm>
        <a:graphic>
          <a:graphicData uri="http://schemas.openxmlformats.org/drawingml/2006/table">
            <a:tbl>
              <a:tblPr firstRow="1" bandRow="1">
                <a:tableStyleId>{21E4AEA4-8DFA-4A89-87EB-49C32662AFE0}</a:tableStyleId>
              </a:tblPr>
              <a:tblGrid>
                <a:gridCol w="1685395">
                  <a:extLst>
                    <a:ext uri="{9D8B030D-6E8A-4147-A177-3AD203B41FA5}">
                      <a16:colId xmlns:a16="http://schemas.microsoft.com/office/drawing/2014/main" val="3952611791"/>
                    </a:ext>
                  </a:extLst>
                </a:gridCol>
                <a:gridCol w="3682716">
                  <a:extLst>
                    <a:ext uri="{9D8B030D-6E8A-4147-A177-3AD203B41FA5}">
                      <a16:colId xmlns:a16="http://schemas.microsoft.com/office/drawing/2014/main" val="1036959530"/>
                    </a:ext>
                  </a:extLst>
                </a:gridCol>
              </a:tblGrid>
              <a:tr h="384211">
                <a:tc>
                  <a:txBody>
                    <a:bodyPr/>
                    <a:lstStyle/>
                    <a:p>
                      <a:r>
                        <a:rPr lang="en-GB" dirty="0"/>
                        <a:t>Dates</a:t>
                      </a:r>
                    </a:p>
                  </a:txBody>
                  <a:tcPr/>
                </a:tc>
                <a:tc>
                  <a:txBody>
                    <a:bodyPr/>
                    <a:lstStyle/>
                    <a:p>
                      <a:r>
                        <a:rPr lang="en-GB" dirty="0"/>
                        <a:t>What’s happening?</a:t>
                      </a:r>
                    </a:p>
                  </a:txBody>
                  <a:tcPr/>
                </a:tc>
                <a:extLst>
                  <a:ext uri="{0D108BD9-81ED-4DB2-BD59-A6C34878D82A}">
                    <a16:rowId xmlns:a16="http://schemas.microsoft.com/office/drawing/2014/main" val="392782278"/>
                  </a:ext>
                </a:extLst>
              </a:tr>
              <a:tr h="384211">
                <a:tc>
                  <a:txBody>
                    <a:bodyPr/>
                    <a:lstStyle/>
                    <a:p>
                      <a:r>
                        <a:rPr lang="en-GB" dirty="0"/>
                        <a:t>Dates</a:t>
                      </a:r>
                    </a:p>
                  </a:txBody>
                  <a:tcPr/>
                </a:tc>
                <a:tc>
                  <a:txBody>
                    <a:bodyPr/>
                    <a:lstStyle/>
                    <a:p>
                      <a:r>
                        <a:rPr lang="en-GB" dirty="0"/>
                        <a:t>What’s happening?</a:t>
                      </a:r>
                    </a:p>
                  </a:txBody>
                  <a:tcPr/>
                </a:tc>
                <a:extLst>
                  <a:ext uri="{0D108BD9-81ED-4DB2-BD59-A6C34878D82A}">
                    <a16:rowId xmlns:a16="http://schemas.microsoft.com/office/drawing/2014/main" val="1161794036"/>
                  </a:ext>
                </a:extLst>
              </a:tr>
              <a:tr h="384211">
                <a:tc>
                  <a:txBody>
                    <a:bodyPr/>
                    <a:lstStyle/>
                    <a:p>
                      <a:pPr algn="l"/>
                      <a:r>
                        <a:rPr lang="en-GB" dirty="0">
                          <a:solidFill>
                            <a:schemeClr val="bg1"/>
                          </a:solidFill>
                        </a:rPr>
                        <a:t>12/12/2022</a:t>
                      </a:r>
                    </a:p>
                  </a:txBody>
                  <a:tcPr/>
                </a:tc>
                <a:tc>
                  <a:txBody>
                    <a:bodyPr/>
                    <a:lstStyle/>
                    <a:p>
                      <a:r>
                        <a:rPr lang="en-GB" dirty="0"/>
                        <a:t>P5 and L5 Christmas Party</a:t>
                      </a:r>
                    </a:p>
                  </a:txBody>
                  <a:tcPr/>
                </a:tc>
                <a:extLst>
                  <a:ext uri="{0D108BD9-81ED-4DB2-BD59-A6C34878D82A}">
                    <a16:rowId xmlns:a16="http://schemas.microsoft.com/office/drawing/2014/main" val="150961778"/>
                  </a:ext>
                </a:extLst>
              </a:tr>
              <a:tr h="384211">
                <a:tc>
                  <a:txBody>
                    <a:bodyPr/>
                    <a:lstStyle/>
                    <a:p>
                      <a:pPr algn="l"/>
                      <a:r>
                        <a:rPr lang="en-GB" dirty="0">
                          <a:solidFill>
                            <a:schemeClr val="bg1"/>
                          </a:solidFill>
                        </a:rPr>
                        <a:t>13/12/2022</a:t>
                      </a:r>
                    </a:p>
                  </a:txBody>
                  <a:tcPr/>
                </a:tc>
                <a:tc>
                  <a:txBody>
                    <a:bodyPr/>
                    <a:lstStyle/>
                    <a:p>
                      <a:r>
                        <a:rPr lang="en-GB" dirty="0"/>
                        <a:t>P4, L4/5/6 and L4/5 Christmas Party</a:t>
                      </a:r>
                    </a:p>
                  </a:txBody>
                  <a:tcPr/>
                </a:tc>
                <a:extLst>
                  <a:ext uri="{0D108BD9-81ED-4DB2-BD59-A6C34878D82A}">
                    <a16:rowId xmlns:a16="http://schemas.microsoft.com/office/drawing/2014/main" val="696979969"/>
                  </a:ext>
                </a:extLst>
              </a:tr>
              <a:tr h="384211">
                <a:tc>
                  <a:txBody>
                    <a:bodyPr/>
                    <a:lstStyle/>
                    <a:p>
                      <a:pPr algn="l"/>
                      <a:r>
                        <a:rPr lang="en-GB" dirty="0">
                          <a:solidFill>
                            <a:schemeClr val="bg1"/>
                          </a:solidFill>
                        </a:rPr>
                        <a:t>14/12/2022</a:t>
                      </a:r>
                    </a:p>
                  </a:txBody>
                  <a:tcPr/>
                </a:tc>
                <a:tc>
                  <a:txBody>
                    <a:bodyPr/>
                    <a:lstStyle/>
                    <a:p>
                      <a:r>
                        <a:rPr lang="en-GB" dirty="0"/>
                        <a:t>P3 and L2/3B Christmas Party</a:t>
                      </a:r>
                    </a:p>
                  </a:txBody>
                  <a:tcPr/>
                </a:tc>
                <a:extLst>
                  <a:ext uri="{0D108BD9-81ED-4DB2-BD59-A6C34878D82A}">
                    <a16:rowId xmlns:a16="http://schemas.microsoft.com/office/drawing/2014/main" val="3991568329"/>
                  </a:ext>
                </a:extLst>
              </a:tr>
              <a:tr h="384211">
                <a:tc>
                  <a:txBody>
                    <a:bodyPr/>
                    <a:lstStyle/>
                    <a:p>
                      <a:pPr algn="l"/>
                      <a:r>
                        <a:rPr lang="en-GB" dirty="0">
                          <a:solidFill>
                            <a:schemeClr val="bg1"/>
                          </a:solidFill>
                        </a:rPr>
                        <a:t>15/12/2022</a:t>
                      </a:r>
                    </a:p>
                  </a:txBody>
                  <a:tcPr/>
                </a:tc>
                <a:tc>
                  <a:txBody>
                    <a:bodyPr/>
                    <a:lstStyle/>
                    <a:p>
                      <a:r>
                        <a:rPr lang="en-GB" dirty="0"/>
                        <a:t>P2 and L2/3A Christmas Party</a:t>
                      </a:r>
                    </a:p>
                  </a:txBody>
                  <a:tcPr/>
                </a:tc>
                <a:extLst>
                  <a:ext uri="{0D108BD9-81ED-4DB2-BD59-A6C34878D82A}">
                    <a16:rowId xmlns:a16="http://schemas.microsoft.com/office/drawing/2014/main" val="3455743118"/>
                  </a:ext>
                </a:extLst>
              </a:tr>
              <a:tr h="384211">
                <a:tc>
                  <a:txBody>
                    <a:bodyPr/>
                    <a:lstStyle/>
                    <a:p>
                      <a:pPr algn="l"/>
                      <a:r>
                        <a:rPr lang="en-GB" dirty="0">
                          <a:solidFill>
                            <a:schemeClr val="bg1"/>
                          </a:solidFill>
                        </a:rPr>
                        <a:t>16/12/2022</a:t>
                      </a:r>
                    </a:p>
                  </a:txBody>
                  <a:tcPr/>
                </a:tc>
                <a:tc>
                  <a:txBody>
                    <a:bodyPr/>
                    <a:lstStyle/>
                    <a:p>
                      <a:r>
                        <a:rPr lang="en-GB" dirty="0"/>
                        <a:t>P1, L1 </a:t>
                      </a:r>
                      <a:r>
                        <a:rPr lang="en-GB"/>
                        <a:t>and L1/2 Christmas Party</a:t>
                      </a:r>
                      <a:endParaRPr lang="en-GB" dirty="0"/>
                    </a:p>
                  </a:txBody>
                  <a:tcPr/>
                </a:tc>
                <a:extLst>
                  <a:ext uri="{0D108BD9-81ED-4DB2-BD59-A6C34878D82A}">
                    <a16:rowId xmlns:a16="http://schemas.microsoft.com/office/drawing/2014/main" val="3537829805"/>
                  </a:ext>
                </a:extLst>
              </a:tr>
              <a:tr h="947369">
                <a:tc>
                  <a:txBody>
                    <a:bodyPr/>
                    <a:lstStyle/>
                    <a:p>
                      <a:r>
                        <a:rPr lang="en-GB" dirty="0">
                          <a:solidFill>
                            <a:srgbClr val="FF0000"/>
                          </a:solidFill>
                        </a:rPr>
                        <a:t>19/12/2022</a:t>
                      </a:r>
                    </a:p>
                    <a:p>
                      <a:pPr algn="ctr"/>
                      <a:r>
                        <a:rPr lang="en-GB" dirty="0">
                          <a:solidFill>
                            <a:srgbClr val="FF0000"/>
                          </a:solidFill>
                        </a:rPr>
                        <a:t>Change of date</a:t>
                      </a:r>
                    </a:p>
                  </a:txBody>
                  <a:tcPr/>
                </a:tc>
                <a:tc>
                  <a:txBody>
                    <a:bodyPr/>
                    <a:lstStyle/>
                    <a:p>
                      <a:r>
                        <a:rPr lang="en-GB" dirty="0"/>
                        <a:t>Nativity</a:t>
                      </a:r>
                      <a:r>
                        <a:rPr lang="en-GB" baseline="0" dirty="0"/>
                        <a:t> – Evening performance</a:t>
                      </a:r>
                    </a:p>
                    <a:p>
                      <a:r>
                        <a:rPr lang="en-GB" baseline="0" dirty="0"/>
                        <a:t>6.30pm</a:t>
                      </a:r>
                      <a:endParaRPr lang="en-GB" dirty="0"/>
                    </a:p>
                  </a:txBody>
                  <a:tcPr/>
                </a:tc>
                <a:extLst>
                  <a:ext uri="{0D108BD9-81ED-4DB2-BD59-A6C34878D82A}">
                    <a16:rowId xmlns:a16="http://schemas.microsoft.com/office/drawing/2014/main" val="654198345"/>
                  </a:ext>
                </a:extLst>
              </a:tr>
              <a:tr h="663158">
                <a:tc>
                  <a:txBody>
                    <a:bodyPr/>
                    <a:lstStyle/>
                    <a:p>
                      <a:r>
                        <a:rPr lang="en-GB" dirty="0"/>
                        <a:t>21/12/2022</a:t>
                      </a:r>
                    </a:p>
                  </a:txBody>
                  <a:tcPr/>
                </a:tc>
                <a:tc>
                  <a:txBody>
                    <a:bodyPr/>
                    <a:lstStyle/>
                    <a:p>
                      <a:r>
                        <a:rPr lang="en-GB" dirty="0"/>
                        <a:t>Nativity – Afternoon performance 1pm</a:t>
                      </a:r>
                    </a:p>
                  </a:txBody>
                  <a:tcPr/>
                </a:tc>
                <a:extLst>
                  <a:ext uri="{0D108BD9-81ED-4DB2-BD59-A6C34878D82A}">
                    <a16:rowId xmlns:a16="http://schemas.microsoft.com/office/drawing/2014/main" val="106572474"/>
                  </a:ext>
                </a:extLst>
              </a:tr>
              <a:tr h="663158">
                <a:tc>
                  <a:txBody>
                    <a:bodyPr/>
                    <a:lstStyle/>
                    <a:p>
                      <a:r>
                        <a:rPr lang="en-GB" dirty="0"/>
                        <a:t>23/12/2022-09/01/2023</a:t>
                      </a:r>
                    </a:p>
                  </a:txBody>
                  <a:tcPr/>
                </a:tc>
                <a:tc>
                  <a:txBody>
                    <a:bodyPr/>
                    <a:lstStyle/>
                    <a:p>
                      <a:r>
                        <a:rPr lang="en-GB" dirty="0"/>
                        <a:t>Christmas</a:t>
                      </a:r>
                      <a:r>
                        <a:rPr lang="en-GB" baseline="0" dirty="0"/>
                        <a:t> and New Year holiday</a:t>
                      </a:r>
                      <a:endParaRPr lang="en-GB" dirty="0"/>
                    </a:p>
                  </a:txBody>
                  <a:tcPr/>
                </a:tc>
                <a:extLst>
                  <a:ext uri="{0D108BD9-81ED-4DB2-BD59-A6C34878D82A}">
                    <a16:rowId xmlns:a16="http://schemas.microsoft.com/office/drawing/2014/main" val="1556812688"/>
                  </a:ext>
                </a:extLst>
              </a:tr>
            </a:tbl>
          </a:graphicData>
        </a:graphic>
      </p:graphicFrame>
    </p:spTree>
    <p:extLst>
      <p:ext uri="{BB962C8B-B14F-4D97-AF65-F5344CB8AC3E}">
        <p14:creationId xmlns:p14="http://schemas.microsoft.com/office/powerpoint/2010/main" val="278930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654" y="325656"/>
            <a:ext cx="7248292" cy="764892"/>
          </a:xfrm>
        </p:spPr>
        <p:txBody>
          <a:bodyPr>
            <a:normAutofit/>
          </a:bodyPr>
          <a:lstStyle/>
          <a:p>
            <a:pPr algn="ctr"/>
            <a:r>
              <a:rPr lang="en-GB" dirty="0"/>
              <a:t>Stay and Learn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33323479"/>
              </p:ext>
            </p:extLst>
          </p:nvPr>
        </p:nvGraphicFramePr>
        <p:xfrm>
          <a:off x="416235" y="1132264"/>
          <a:ext cx="10134534" cy="4023360"/>
        </p:xfrm>
        <a:graphic>
          <a:graphicData uri="http://schemas.openxmlformats.org/drawingml/2006/table">
            <a:tbl>
              <a:tblPr firstRow="1" bandRow="1">
                <a:tableStyleId>{21E4AEA4-8DFA-4A89-87EB-49C32662AFE0}</a:tableStyleId>
              </a:tblPr>
              <a:tblGrid>
                <a:gridCol w="2116846">
                  <a:extLst>
                    <a:ext uri="{9D8B030D-6E8A-4147-A177-3AD203B41FA5}">
                      <a16:colId xmlns:a16="http://schemas.microsoft.com/office/drawing/2014/main" val="4097286676"/>
                    </a:ext>
                  </a:extLst>
                </a:gridCol>
                <a:gridCol w="4008844">
                  <a:extLst>
                    <a:ext uri="{9D8B030D-6E8A-4147-A177-3AD203B41FA5}">
                      <a16:colId xmlns:a16="http://schemas.microsoft.com/office/drawing/2014/main" val="1283313991"/>
                    </a:ext>
                  </a:extLst>
                </a:gridCol>
                <a:gridCol w="4008844">
                  <a:extLst>
                    <a:ext uri="{9D8B030D-6E8A-4147-A177-3AD203B41FA5}">
                      <a16:colId xmlns:a16="http://schemas.microsoft.com/office/drawing/2014/main" val="2819421475"/>
                    </a:ext>
                  </a:extLst>
                </a:gridCol>
              </a:tblGrid>
              <a:tr h="361363">
                <a:tc>
                  <a:txBody>
                    <a:bodyPr/>
                    <a:lstStyle/>
                    <a:p>
                      <a:pPr algn="l"/>
                      <a:r>
                        <a:rPr lang="en-GB" dirty="0"/>
                        <a:t>Date</a:t>
                      </a:r>
                    </a:p>
                  </a:txBody>
                  <a:tcPr/>
                </a:tc>
                <a:tc>
                  <a:txBody>
                    <a:bodyPr/>
                    <a:lstStyle/>
                    <a:p>
                      <a:pPr algn="l"/>
                      <a:r>
                        <a:rPr lang="en-GB" dirty="0"/>
                        <a:t>Class</a:t>
                      </a:r>
                    </a:p>
                  </a:txBody>
                  <a:tcPr/>
                </a:tc>
                <a:tc>
                  <a:txBody>
                    <a:bodyPr/>
                    <a:lstStyle/>
                    <a:p>
                      <a:pPr algn="l"/>
                      <a:r>
                        <a:rPr lang="en-GB" dirty="0"/>
                        <a:t>Time</a:t>
                      </a:r>
                    </a:p>
                  </a:txBody>
                  <a:tcPr/>
                </a:tc>
                <a:extLst>
                  <a:ext uri="{0D108BD9-81ED-4DB2-BD59-A6C34878D82A}">
                    <a16:rowId xmlns:a16="http://schemas.microsoft.com/office/drawing/2014/main" val="2607041555"/>
                  </a:ext>
                </a:extLst>
              </a:tr>
              <a:tr h="623723">
                <a:tc>
                  <a:txBody>
                    <a:bodyPr/>
                    <a:lstStyle/>
                    <a:p>
                      <a:pPr algn="l"/>
                      <a:r>
                        <a:rPr lang="en-GB" dirty="0"/>
                        <a:t>Tue 15</a:t>
                      </a:r>
                      <a:r>
                        <a:rPr lang="en-GB" baseline="30000" dirty="0"/>
                        <a:t>th</a:t>
                      </a:r>
                      <a:r>
                        <a:rPr lang="en-GB" dirty="0"/>
                        <a:t> Nov</a:t>
                      </a:r>
                    </a:p>
                  </a:txBody>
                  <a:tcPr/>
                </a:tc>
                <a:tc>
                  <a:txBody>
                    <a:bodyPr/>
                    <a:lstStyle/>
                    <a:p>
                      <a:pPr algn="l"/>
                      <a:r>
                        <a:rPr lang="en-GB" dirty="0"/>
                        <a:t>L1/2 Mr McLeod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Mainstream P5, P6 &amp; P7</a:t>
                      </a:r>
                    </a:p>
                  </a:txBody>
                  <a:tcPr/>
                </a:tc>
                <a:tc>
                  <a:txBody>
                    <a:bodyPr/>
                    <a:lstStyle/>
                    <a:p>
                      <a:pPr algn="l"/>
                      <a:r>
                        <a:rPr lang="en-GB" dirty="0"/>
                        <a:t>10.40am</a:t>
                      </a:r>
                    </a:p>
                    <a:p>
                      <a:pPr algn="l"/>
                      <a:r>
                        <a:rPr lang="en-GB" dirty="0"/>
                        <a:t>1.30pm</a:t>
                      </a:r>
                    </a:p>
                  </a:txBody>
                  <a:tcPr/>
                </a:tc>
                <a:extLst>
                  <a:ext uri="{0D108BD9-81ED-4DB2-BD59-A6C34878D82A}">
                    <a16:rowId xmlns:a16="http://schemas.microsoft.com/office/drawing/2014/main" val="3111072002"/>
                  </a:ext>
                </a:extLst>
              </a:tr>
              <a:tr h="623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Wed 16</a:t>
                      </a:r>
                      <a:r>
                        <a:rPr lang="en-GB" baseline="30000" dirty="0"/>
                        <a:t>th</a:t>
                      </a:r>
                      <a:r>
                        <a:rPr lang="en-GB" dirty="0"/>
                        <a:t> Nov</a:t>
                      </a:r>
                    </a:p>
                    <a:p>
                      <a:pPr algn="l"/>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 2/3B Mrs </a:t>
                      </a:r>
                      <a:r>
                        <a:rPr lang="en-GB" dirty="0" err="1"/>
                        <a:t>Garvie</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a:t>L5/6/7B </a:t>
                      </a:r>
                      <a:r>
                        <a:rPr lang="en-GB" dirty="0"/>
                        <a:t>Miss Cassels</a:t>
                      </a:r>
                    </a:p>
                    <a:p>
                      <a:pPr algn="l"/>
                      <a:r>
                        <a:rPr lang="en-GB" dirty="0"/>
                        <a:t>Mainstream P1-4</a:t>
                      </a:r>
                    </a:p>
                    <a:p>
                      <a:pPr algn="l"/>
                      <a:r>
                        <a:rPr lang="en-GB" dirty="0"/>
                        <a:t>L4/5/6 Mrs Young</a:t>
                      </a:r>
                    </a:p>
                    <a:p>
                      <a:pPr algn="l"/>
                      <a:r>
                        <a:rPr lang="en-GB" dirty="0"/>
                        <a:t>L2/3A Mrs </a:t>
                      </a:r>
                      <a:r>
                        <a:rPr lang="en-GB" dirty="0" err="1"/>
                        <a:t>Kydd</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9.20am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10.40am</a:t>
                      </a:r>
                    </a:p>
                    <a:p>
                      <a:pPr algn="l"/>
                      <a:r>
                        <a:rPr lang="en-GB" dirty="0"/>
                        <a:t>1.30pm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1.30pm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2.00pm</a:t>
                      </a:r>
                    </a:p>
                  </a:txBody>
                  <a:tcPr/>
                </a:tc>
                <a:extLst>
                  <a:ext uri="{0D108BD9-81ED-4DB2-BD59-A6C34878D82A}">
                    <a16:rowId xmlns:a16="http://schemas.microsoft.com/office/drawing/2014/main" val="2656603112"/>
                  </a:ext>
                </a:extLst>
              </a:tr>
              <a:tr h="361363">
                <a:tc>
                  <a:txBody>
                    <a:bodyPr/>
                    <a:lstStyle/>
                    <a:p>
                      <a:pPr algn="l"/>
                      <a:r>
                        <a:rPr lang="en-GB" dirty="0"/>
                        <a:t>Thu 17</a:t>
                      </a:r>
                      <a:r>
                        <a:rPr lang="en-GB" baseline="30000" dirty="0"/>
                        <a:t>th</a:t>
                      </a:r>
                      <a:r>
                        <a:rPr lang="en-GB" dirty="0"/>
                        <a:t> Nov</a:t>
                      </a:r>
                    </a:p>
                    <a:p>
                      <a:pPr algn="l"/>
                      <a:endParaRPr lang="en-GB" dirty="0"/>
                    </a:p>
                  </a:txBody>
                  <a:tcPr/>
                </a:tc>
                <a:tc>
                  <a:txBody>
                    <a:bodyPr/>
                    <a:lstStyle/>
                    <a:p>
                      <a:pPr algn="l"/>
                      <a:r>
                        <a:rPr lang="en-GB" dirty="0"/>
                        <a:t>L5 Mrs Monaghan</a:t>
                      </a:r>
                    </a:p>
                    <a:p>
                      <a:pPr algn="l"/>
                      <a:r>
                        <a:rPr lang="en-GB" dirty="0"/>
                        <a:t>L5/6/7A Mrs </a:t>
                      </a:r>
                      <a:r>
                        <a:rPr lang="en-GB" dirty="0" err="1"/>
                        <a:t>Clemenson</a:t>
                      </a:r>
                      <a:endParaRPr lang="en-GB" dirty="0"/>
                    </a:p>
                    <a:p>
                      <a:pPr algn="l"/>
                      <a:r>
                        <a:rPr lang="en-GB" dirty="0"/>
                        <a:t>L3 Mrs Kent</a:t>
                      </a:r>
                    </a:p>
                    <a:p>
                      <a:pPr algn="l"/>
                      <a:r>
                        <a:rPr lang="en-GB" dirty="0"/>
                        <a:t>L4/5 Mr Dornan</a:t>
                      </a:r>
                    </a:p>
                  </a:txBody>
                  <a:tcPr/>
                </a:tc>
                <a:tc>
                  <a:txBody>
                    <a:bodyPr/>
                    <a:lstStyle/>
                    <a:p>
                      <a:pPr algn="l"/>
                      <a:r>
                        <a:rPr lang="en-GB" dirty="0"/>
                        <a:t>9.30am</a:t>
                      </a:r>
                    </a:p>
                    <a:p>
                      <a:pPr algn="l"/>
                      <a:r>
                        <a:rPr lang="en-GB" dirty="0"/>
                        <a:t>12.45pm</a:t>
                      </a:r>
                    </a:p>
                    <a:p>
                      <a:pPr algn="l"/>
                      <a:r>
                        <a:rPr lang="en-GB" dirty="0"/>
                        <a:t>1.15pm</a:t>
                      </a:r>
                    </a:p>
                    <a:p>
                      <a:pPr algn="l"/>
                      <a:r>
                        <a:rPr lang="en-GB" dirty="0"/>
                        <a:t>2pm</a:t>
                      </a:r>
                    </a:p>
                  </a:txBody>
                  <a:tcPr/>
                </a:tc>
                <a:extLst>
                  <a:ext uri="{0D108BD9-81ED-4DB2-BD59-A6C34878D82A}">
                    <a16:rowId xmlns:a16="http://schemas.microsoft.com/office/drawing/2014/main" val="1153369659"/>
                  </a:ext>
                </a:extLst>
              </a:tr>
              <a:tr h="361363">
                <a:tc>
                  <a:txBody>
                    <a:bodyPr/>
                    <a:lstStyle/>
                    <a:p>
                      <a:pPr algn="l"/>
                      <a:r>
                        <a:rPr lang="en-GB" dirty="0"/>
                        <a:t>Fri 18</a:t>
                      </a:r>
                      <a:r>
                        <a:rPr lang="en-GB" baseline="30000" dirty="0"/>
                        <a:t>th</a:t>
                      </a:r>
                      <a:r>
                        <a:rPr lang="en-GB" dirty="0"/>
                        <a:t> Nov</a:t>
                      </a:r>
                    </a:p>
                  </a:txBody>
                  <a:tcPr/>
                </a:tc>
                <a:tc>
                  <a:txBody>
                    <a:bodyPr/>
                    <a:lstStyle/>
                    <a:p>
                      <a:pPr algn="l"/>
                      <a:r>
                        <a:rPr lang="en-GB" dirty="0"/>
                        <a:t>L1 Mrs </a:t>
                      </a:r>
                      <a:r>
                        <a:rPr lang="en-GB" dirty="0" err="1"/>
                        <a:t>Brownlie</a:t>
                      </a:r>
                      <a:endParaRPr lang="en-GB" dirty="0"/>
                    </a:p>
                  </a:txBody>
                  <a:tcPr/>
                </a:tc>
                <a:tc>
                  <a:txBody>
                    <a:bodyPr/>
                    <a:lstStyle/>
                    <a:p>
                      <a:pPr algn="l"/>
                      <a:r>
                        <a:rPr lang="en-GB" dirty="0"/>
                        <a:t>9.30am</a:t>
                      </a:r>
                    </a:p>
                  </a:txBody>
                  <a:tcPr/>
                </a:tc>
                <a:extLst>
                  <a:ext uri="{0D108BD9-81ED-4DB2-BD59-A6C34878D82A}">
                    <a16:rowId xmlns:a16="http://schemas.microsoft.com/office/drawing/2014/main" val="4050919409"/>
                  </a:ext>
                </a:extLst>
              </a:tr>
            </a:tbl>
          </a:graphicData>
        </a:graphic>
      </p:graphicFrame>
    </p:spTree>
    <p:extLst>
      <p:ext uri="{BB962C8B-B14F-4D97-AF65-F5344CB8AC3E}">
        <p14:creationId xmlns:p14="http://schemas.microsoft.com/office/powerpoint/2010/main" val="85743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BA83-CC7C-4D52-ABB5-6D144BCF4B44}"/>
              </a:ext>
            </a:extLst>
          </p:cNvPr>
          <p:cNvSpPr>
            <a:spLocks noGrp="1"/>
          </p:cNvSpPr>
          <p:nvPr>
            <p:ph type="title"/>
          </p:nvPr>
        </p:nvSpPr>
        <p:spPr>
          <a:xfrm rot="20699377">
            <a:off x="1229677" y="491895"/>
            <a:ext cx="5467049" cy="4821361"/>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endParaRPr lang="en-US" dirty="0"/>
          </a:p>
        </p:txBody>
      </p:sp>
      <p:sp>
        <p:nvSpPr>
          <p:cNvPr id="3" name="Content Placeholder 2">
            <a:extLst>
              <a:ext uri="{FF2B5EF4-FFF2-40B4-BE49-F238E27FC236}">
                <a16:creationId xmlns:a16="http://schemas.microsoft.com/office/drawing/2014/main" id="{63E696B5-AB95-495C-A410-79BB22A6F29F}"/>
              </a:ext>
            </a:extLst>
          </p:cNvPr>
          <p:cNvSpPr>
            <a:spLocks noGrp="1"/>
          </p:cNvSpPr>
          <p:nvPr>
            <p:ph idx="1"/>
          </p:nvPr>
        </p:nvSpPr>
        <p:spPr>
          <a:xfrm>
            <a:off x="5550041" y="217337"/>
            <a:ext cx="4705609" cy="6161160"/>
          </a:xfrm>
        </p:spPr>
        <p:txBody>
          <a:bodyPr>
            <a:normAutofit fontScale="47500" lnSpcReduction="20000"/>
          </a:bodyPr>
          <a:lstStyle/>
          <a:p>
            <a:pPr marL="0" indent="0">
              <a:buNone/>
            </a:pPr>
            <a:endParaRPr lang="en-GB" sz="3600" dirty="0">
              <a:solidFill>
                <a:schemeClr val="tx2">
                  <a:lumMod val="75000"/>
                </a:schemeClr>
              </a:solidFill>
            </a:endParaRPr>
          </a:p>
          <a:p>
            <a:r>
              <a:rPr lang="en-GB" sz="3600" dirty="0">
                <a:solidFill>
                  <a:schemeClr val="tx1"/>
                </a:solidFill>
                <a:latin typeface="Times New Roman" panose="02020603050405020304" pitchFamily="18" charset="0"/>
                <a:cs typeface="Times New Roman" panose="02020603050405020304" pitchFamily="18" charset="0"/>
              </a:rPr>
              <a:t>Due to Parental Feedback we will now send monthly Newsletters and alert you on the School’s Twitter Page when they have been sent. </a:t>
            </a:r>
          </a:p>
          <a:p>
            <a:r>
              <a:rPr lang="en-GB" sz="3600" dirty="0">
                <a:solidFill>
                  <a:schemeClr val="tx1"/>
                </a:solidFill>
                <a:latin typeface="Times New Roman" panose="02020603050405020304" pitchFamily="18" charset="0"/>
                <a:cs typeface="Times New Roman" panose="02020603050405020304" pitchFamily="18" charset="0"/>
              </a:rPr>
              <a:t>Thank you to everyone who responded we now have a clearer picture of Improvements we can make in regards to Communication.</a:t>
            </a:r>
          </a:p>
          <a:p>
            <a:pPr marL="0" indent="0">
              <a:buNone/>
            </a:pPr>
            <a:r>
              <a:rPr lang="en-GB" sz="3600" dirty="0">
                <a:solidFill>
                  <a:schemeClr val="tx1"/>
                </a:solidFill>
                <a:latin typeface="Times New Roman" panose="02020603050405020304" pitchFamily="18" charset="0"/>
                <a:cs typeface="Times New Roman" panose="02020603050405020304" pitchFamily="18" charset="0"/>
              </a:rPr>
              <a:t>    The survey will be open until Friday, please consider completing if you haven’t already done so.</a:t>
            </a:r>
          </a:p>
          <a:p>
            <a:pPr>
              <a:buFont typeface="Wingdings" panose="05000000000000000000" pitchFamily="2" charset="2"/>
              <a:buChar char="Ø"/>
            </a:pPr>
            <a:r>
              <a:rPr lang="en-GB" sz="3600" dirty="0">
                <a:solidFill>
                  <a:schemeClr val="tx1"/>
                </a:solidFill>
                <a:latin typeface="Times New Roman" panose="02020603050405020304" pitchFamily="18" charset="0"/>
                <a:cs typeface="Times New Roman" panose="02020603050405020304" pitchFamily="18" charset="0"/>
              </a:rPr>
              <a:t>If you would like a paper copy of the survey please email the enquiries box.</a:t>
            </a:r>
          </a:p>
          <a:p>
            <a:pPr>
              <a:buFont typeface="Wingdings" panose="05000000000000000000" pitchFamily="2" charset="2"/>
              <a:buChar char="Ø"/>
            </a:pPr>
            <a:r>
              <a:rPr lang="en-GB" sz="3600" dirty="0">
                <a:solidFill>
                  <a:schemeClr val="tx1"/>
                </a:solidFill>
                <a:latin typeface="Times New Roman" panose="02020603050405020304" pitchFamily="18" charset="0"/>
                <a:cs typeface="Times New Roman" panose="02020603050405020304" pitchFamily="18" charset="0"/>
                <a:hlinkClick r:id="rId2"/>
              </a:rPr>
              <a:t>Enquiries-at-orchard@northlan.org.uk</a:t>
            </a:r>
            <a:endParaRPr lang="en-GB" sz="36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GB" sz="36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GB" sz="3600" dirty="0">
              <a:solidFill>
                <a:schemeClr val="tx1"/>
              </a:solidFill>
              <a:latin typeface="Times New Roman" panose="02020603050405020304" pitchFamily="18" charset="0"/>
              <a:cs typeface="Times New Roman" panose="02020603050405020304" pitchFamily="18" charset="0"/>
            </a:endParaRPr>
          </a:p>
          <a:p>
            <a:endParaRPr lang="en-GB" sz="3600" dirty="0">
              <a:solidFill>
                <a:schemeClr val="tx1"/>
              </a:solidFill>
              <a:latin typeface="Times New Roman" panose="02020603050405020304" pitchFamily="18" charset="0"/>
              <a:cs typeface="Times New Roman" panose="02020603050405020304" pitchFamily="18" charset="0"/>
            </a:endParaRPr>
          </a:p>
          <a:p>
            <a:endParaRPr lang="en-GB" sz="3600" dirty="0">
              <a:solidFill>
                <a:schemeClr val="tx1"/>
              </a:solidFill>
              <a:latin typeface="Times New Roman" panose="02020603050405020304" pitchFamily="18" charset="0"/>
              <a:ea typeface="+mn-lt"/>
              <a:cs typeface="Times New Roman" panose="02020603050405020304" pitchFamily="18" charset="0"/>
            </a:endParaRPr>
          </a:p>
          <a:p>
            <a:endParaRPr lang="en-GB" sz="3600" dirty="0">
              <a:solidFill>
                <a:schemeClr val="tx1"/>
              </a:solidFill>
              <a:latin typeface="Times New Roman" panose="02020603050405020304" pitchFamily="18" charset="0"/>
              <a:ea typeface="+mn-lt"/>
              <a:cs typeface="Times New Roman" panose="02020603050405020304" pitchFamily="18" charset="0"/>
            </a:endParaRPr>
          </a:p>
          <a:p>
            <a:endParaRPr lang="en-GB" sz="3600" dirty="0">
              <a:solidFill>
                <a:schemeClr val="tx1"/>
              </a:solidFill>
              <a:latin typeface="Times New Roman" panose="02020603050405020304" pitchFamily="18" charset="0"/>
              <a:ea typeface="+mn-lt"/>
              <a:cs typeface="Times New Roman" panose="02020603050405020304" pitchFamily="18" charset="0"/>
            </a:endParaRPr>
          </a:p>
          <a:p>
            <a:endParaRPr lang="en-GB" sz="3600" dirty="0">
              <a:solidFill>
                <a:schemeClr val="tx1"/>
              </a:solidFill>
              <a:latin typeface="Times New Roman" panose="02020603050405020304" pitchFamily="18" charset="0"/>
              <a:ea typeface="+mn-lt"/>
              <a:cs typeface="Times New Roman" panose="02020603050405020304" pitchFamily="18" charset="0"/>
            </a:endParaRPr>
          </a:p>
          <a:p>
            <a:pPr marL="0" indent="0">
              <a:buNone/>
            </a:pPr>
            <a:endParaRPr lang="en-GB" sz="2400" dirty="0">
              <a:solidFill>
                <a:schemeClr val="tx2">
                  <a:lumMod val="75000"/>
                </a:schemeClr>
              </a:solidFill>
              <a:latin typeface="Times New Roman" panose="02020603050405020304" pitchFamily="18" charset="0"/>
              <a:ea typeface="+mn-lt"/>
              <a:cs typeface="Times New Roman" panose="02020603050405020304" pitchFamily="18" charset="0"/>
            </a:endParaRPr>
          </a:p>
          <a:p>
            <a:pPr marL="0" indent="0">
              <a:buNone/>
            </a:pPr>
            <a:r>
              <a:rPr lang="en-GB" sz="2400" dirty="0">
                <a:solidFill>
                  <a:schemeClr val="tx2">
                    <a:lumMod val="75000"/>
                  </a:schemeClr>
                </a:solidFill>
                <a:latin typeface="Times New Roman" panose="02020603050405020304" pitchFamily="18" charset="0"/>
                <a:ea typeface="+mn-lt"/>
                <a:cs typeface="Times New Roman" panose="02020603050405020304" pitchFamily="18" charset="0"/>
              </a:rPr>
              <a:t> </a:t>
            </a:r>
            <a:endParaRPr lang="en-GB" dirty="0">
              <a:ea typeface="+mn-lt"/>
              <a:cs typeface="+mn-lt"/>
            </a:endParaRPr>
          </a:p>
          <a:p>
            <a:endParaRPr lang="en-GB" sz="1600" dirty="0"/>
          </a:p>
          <a:p>
            <a:endParaRPr lang="en-GB" sz="1600" dirty="0"/>
          </a:p>
        </p:txBody>
      </p:sp>
      <p:sp>
        <p:nvSpPr>
          <p:cNvPr id="7" name="TextBox 6">
            <a:extLst>
              <a:ext uri="{FF2B5EF4-FFF2-40B4-BE49-F238E27FC236}">
                <a16:creationId xmlns:a16="http://schemas.microsoft.com/office/drawing/2014/main" id="{4BB00DF1-069E-4D08-A541-7FD0C74B426A}"/>
              </a:ext>
            </a:extLst>
          </p:cNvPr>
          <p:cNvSpPr txBox="1"/>
          <p:nvPr/>
        </p:nvSpPr>
        <p:spPr>
          <a:xfrm>
            <a:off x="7553996" y="6870700"/>
            <a:ext cx="238558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13" name="TextBox 12">
            <a:extLst>
              <a:ext uri="{FF2B5EF4-FFF2-40B4-BE49-F238E27FC236}">
                <a16:creationId xmlns:a16="http://schemas.microsoft.com/office/drawing/2014/main" id="{D0A33F37-329D-4322-B181-F6E298761F18}"/>
              </a:ext>
            </a:extLst>
          </p:cNvPr>
          <p:cNvSpPr txBox="1"/>
          <p:nvPr/>
        </p:nvSpPr>
        <p:spPr>
          <a:xfrm>
            <a:off x="9952284" y="6870700"/>
            <a:ext cx="22397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pic>
        <p:nvPicPr>
          <p:cNvPr id="6" name="Picture 5" descr="Fireworks lighting up sky at night">
            <a:extLst>
              <a:ext uri="{FF2B5EF4-FFF2-40B4-BE49-F238E27FC236}">
                <a16:creationId xmlns:a16="http://schemas.microsoft.com/office/drawing/2014/main" id="{E8734552-9FFE-5F83-0AFA-03BC5254F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75" y="329504"/>
            <a:ext cx="5336978" cy="4901966"/>
          </a:xfrm>
          <a:prstGeom prst="rect">
            <a:avLst/>
          </a:prstGeom>
        </p:spPr>
      </p:pic>
      <p:pic>
        <p:nvPicPr>
          <p:cNvPr id="9" name="Picture 8" descr="Grilled marshmallows on stick">
            <a:extLst>
              <a:ext uri="{FF2B5EF4-FFF2-40B4-BE49-F238E27FC236}">
                <a16:creationId xmlns:a16="http://schemas.microsoft.com/office/drawing/2014/main" id="{70E1385B-224D-8820-8679-EEAD84EFF3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066" y="479504"/>
            <a:ext cx="5359661" cy="4901966"/>
          </a:xfrm>
          <a:prstGeom prst="rect">
            <a:avLst/>
          </a:prstGeom>
        </p:spPr>
      </p:pic>
    </p:spTree>
    <p:extLst>
      <p:ext uri="{BB962C8B-B14F-4D97-AF65-F5344CB8AC3E}">
        <p14:creationId xmlns:p14="http://schemas.microsoft.com/office/powerpoint/2010/main" val="235039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747243">
            <a:off x="0" y="879475"/>
            <a:ext cx="4014788" cy="4600575"/>
          </a:xfrm>
        </p:spPr>
        <p:txBody>
          <a:bodyPr>
            <a:normAutofit/>
          </a:bodyPr>
          <a:lstStyle/>
          <a:p>
            <a:r>
              <a:rPr lang="en-GB" sz="4400" dirty="0"/>
              <a:t>staffing update</a:t>
            </a:r>
            <a:endParaRPr lang="en-GB" sz="2800" dirty="0"/>
          </a:p>
        </p:txBody>
      </p:sp>
      <p:sp>
        <p:nvSpPr>
          <p:cNvPr id="2" name="TextBox 1"/>
          <p:cNvSpPr txBox="1"/>
          <p:nvPr/>
        </p:nvSpPr>
        <p:spPr>
          <a:xfrm>
            <a:off x="4662069" y="2682864"/>
            <a:ext cx="6289288" cy="1200329"/>
          </a:xfrm>
          <a:prstGeom prst="rect">
            <a:avLst/>
          </a:prstGeom>
          <a:solidFill>
            <a:schemeClr val="tx1"/>
          </a:solidFill>
          <a:ln>
            <a:solidFill>
              <a:srgbClr val="000000"/>
            </a:solidFill>
          </a:ln>
        </p:spPr>
        <p:txBody>
          <a:bodyPr wrap="square" rtlCol="0">
            <a:spAutoFit/>
          </a:bodyPr>
          <a:lstStyle/>
          <a:p>
            <a:r>
              <a:rPr lang="en-US" dirty="0">
                <a:ln w="0"/>
                <a:solidFill>
                  <a:schemeClr val="bg1"/>
                </a:solidFill>
                <a:effectLst>
                  <a:outerShdw blurRad="38100" dist="25400" dir="5400000" algn="ctr" rotWithShape="0">
                    <a:srgbClr val="6E747A">
                      <a:alpha val="43000"/>
                    </a:srgbClr>
                  </a:outerShdw>
                </a:effectLst>
                <a:latin typeface="Times New Roman"/>
                <a:cs typeface="Times New Roman"/>
              </a:rPr>
              <a:t>We have a new addition to our staffing, </a:t>
            </a:r>
            <a:r>
              <a:rPr lang="en-US" dirty="0" err="1">
                <a:ln w="0"/>
                <a:solidFill>
                  <a:schemeClr val="bg1"/>
                </a:solidFill>
                <a:effectLst>
                  <a:outerShdw blurRad="38100" dist="25400" dir="5400000" algn="ctr" rotWithShape="0">
                    <a:srgbClr val="6E747A">
                      <a:alpha val="43000"/>
                    </a:srgbClr>
                  </a:outerShdw>
                </a:effectLst>
                <a:latin typeface="Times New Roman"/>
                <a:cs typeface="Times New Roman"/>
              </a:rPr>
              <a:t>Lorrraine</a:t>
            </a:r>
            <a:r>
              <a:rPr lang="en-US" dirty="0">
                <a:ln w="0"/>
                <a:solidFill>
                  <a:schemeClr val="bg1"/>
                </a:solidFill>
                <a:effectLst>
                  <a:outerShdw blurRad="38100" dist="25400" dir="5400000" algn="ctr" rotWithShape="0">
                    <a:srgbClr val="6E747A">
                      <a:alpha val="43000"/>
                    </a:srgbClr>
                  </a:outerShdw>
                </a:effectLst>
                <a:latin typeface="Times New Roman"/>
                <a:cs typeface="Times New Roman"/>
              </a:rPr>
              <a:t> </a:t>
            </a:r>
            <a:r>
              <a:rPr lang="en-US" dirty="0" err="1">
                <a:ln w="0"/>
                <a:solidFill>
                  <a:schemeClr val="bg1"/>
                </a:solidFill>
                <a:effectLst>
                  <a:outerShdw blurRad="38100" dist="25400" dir="5400000" algn="ctr" rotWithShape="0">
                    <a:srgbClr val="6E747A">
                      <a:alpha val="43000"/>
                    </a:srgbClr>
                  </a:outerShdw>
                </a:effectLst>
                <a:latin typeface="Times New Roman"/>
                <a:cs typeface="Times New Roman"/>
              </a:rPr>
              <a:t>Rieley</a:t>
            </a:r>
            <a:r>
              <a:rPr lang="en-US" dirty="0">
                <a:ln w="0"/>
                <a:solidFill>
                  <a:schemeClr val="bg1"/>
                </a:solidFill>
                <a:effectLst>
                  <a:outerShdw blurRad="38100" dist="25400" dir="5400000" algn="ctr" rotWithShape="0">
                    <a:srgbClr val="6E747A">
                      <a:alpha val="43000"/>
                    </a:srgbClr>
                  </a:outerShdw>
                </a:effectLst>
                <a:latin typeface="Times New Roman"/>
                <a:cs typeface="Times New Roman"/>
              </a:rPr>
              <a:t>, ASNA Mon-Wed in Mrs Young’s class.</a:t>
            </a:r>
          </a:p>
          <a:p>
            <a:r>
              <a:rPr lang="en-US" dirty="0">
                <a:ln w="0"/>
                <a:solidFill>
                  <a:schemeClr val="bg1"/>
                </a:solidFill>
                <a:effectLst>
                  <a:outerShdw blurRad="38100" dist="25400" dir="5400000" algn="ctr" rotWithShape="0">
                    <a:srgbClr val="6E747A">
                      <a:alpha val="43000"/>
                    </a:srgbClr>
                  </a:outerShdw>
                </a:effectLst>
                <a:latin typeface="Times New Roman"/>
                <a:cs typeface="Times New Roman"/>
              </a:rPr>
              <a:t>Due to Mrs </a:t>
            </a:r>
            <a:r>
              <a:rPr lang="en-US" dirty="0" err="1">
                <a:ln w="0"/>
                <a:solidFill>
                  <a:schemeClr val="bg1"/>
                </a:solidFill>
                <a:effectLst>
                  <a:outerShdw blurRad="38100" dist="25400" dir="5400000" algn="ctr" rotWithShape="0">
                    <a:srgbClr val="6E747A">
                      <a:alpha val="43000"/>
                    </a:srgbClr>
                  </a:outerShdw>
                </a:effectLst>
                <a:latin typeface="Times New Roman"/>
                <a:cs typeface="Times New Roman"/>
              </a:rPr>
              <a:t>Scallan’s</a:t>
            </a:r>
            <a:r>
              <a:rPr lang="en-US" dirty="0">
                <a:ln w="0"/>
                <a:solidFill>
                  <a:schemeClr val="bg1"/>
                </a:solidFill>
                <a:effectLst>
                  <a:outerShdw blurRad="38100" dist="25400" dir="5400000" algn="ctr" rotWithShape="0">
                    <a:srgbClr val="6E747A">
                      <a:alpha val="43000"/>
                    </a:srgbClr>
                  </a:outerShdw>
                </a:effectLst>
                <a:latin typeface="Times New Roman"/>
                <a:cs typeface="Times New Roman"/>
              </a:rPr>
              <a:t> absence her class have been temporarily moved into other classes while we await a replacement.</a:t>
            </a:r>
          </a:p>
        </p:txBody>
      </p:sp>
    </p:spTree>
    <p:extLst>
      <p:ext uri="{BB962C8B-B14F-4D97-AF65-F5344CB8AC3E}">
        <p14:creationId xmlns:p14="http://schemas.microsoft.com/office/powerpoint/2010/main" val="380496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9406" y="586130"/>
            <a:ext cx="2978808" cy="2057602"/>
          </a:xfrm>
        </p:spPr>
        <p:txBody>
          <a:bodyPr>
            <a:normAutofit/>
          </a:bodyPr>
          <a:lstStyle/>
          <a:p>
            <a:pPr algn="ctr"/>
            <a:r>
              <a:rPr lang="en-GB" sz="4400" dirty="0"/>
              <a:t>Contact us</a:t>
            </a:r>
            <a:endParaRPr lang="en-GB" sz="2800" dirty="0"/>
          </a:p>
        </p:txBody>
      </p:sp>
      <p:sp>
        <p:nvSpPr>
          <p:cNvPr id="2" name="TextBox 1"/>
          <p:cNvSpPr txBox="1"/>
          <p:nvPr/>
        </p:nvSpPr>
        <p:spPr>
          <a:xfrm>
            <a:off x="4428561" y="260516"/>
            <a:ext cx="7112952" cy="6186309"/>
          </a:xfrm>
          <a:prstGeom prst="rect">
            <a:avLst/>
          </a:prstGeom>
          <a:solidFill>
            <a:schemeClr val="tx1"/>
          </a:solidFill>
          <a:ln>
            <a:solidFill>
              <a:srgbClr val="000000"/>
            </a:solidFill>
          </a:ln>
        </p:spPr>
        <p:txBody>
          <a:bodyPr wrap="square" rtlCol="0">
            <a:spAutoFit/>
          </a:bodyPr>
          <a:lstStyle/>
          <a:p>
            <a:r>
              <a:rPr lang="en-US" dirty="0">
                <a:ln w="0"/>
                <a:solidFill>
                  <a:schemeClr val="accent1"/>
                </a:solidFill>
                <a:latin typeface="Times New Roman" panose="02020603050405020304" pitchFamily="18" charset="0"/>
                <a:cs typeface="Times New Roman" panose="02020603050405020304" pitchFamily="18" charset="0"/>
              </a:rPr>
              <a:t>Mrs Mackenzie is our </a:t>
            </a:r>
            <a:r>
              <a:rPr lang="en-US" dirty="0" err="1">
                <a:ln w="0"/>
                <a:solidFill>
                  <a:schemeClr val="accent1"/>
                </a:solidFill>
                <a:latin typeface="Times New Roman" panose="02020603050405020304" pitchFamily="18" charset="0"/>
                <a:cs typeface="Times New Roman" panose="02020603050405020304" pitchFamily="18" charset="0"/>
              </a:rPr>
              <a:t>Headteacher</a:t>
            </a:r>
            <a:r>
              <a:rPr lang="en-US" dirty="0">
                <a:ln w="0"/>
                <a:solidFill>
                  <a:schemeClr val="accent1"/>
                </a:solidFill>
                <a:latin typeface="Times New Roman" panose="02020603050405020304" pitchFamily="18" charset="0"/>
                <a:cs typeface="Times New Roman" panose="02020603050405020304" pitchFamily="18" charset="0"/>
              </a:rPr>
              <a:t> (Acting) with overall responsibility for the whole school. Mrs Mackenzie can be contacted on the phone number below or by email at:</a:t>
            </a:r>
          </a:p>
          <a:p>
            <a:endParaRPr lang="en-US" dirty="0">
              <a:ln w="0"/>
              <a:solidFill>
                <a:schemeClr val="accent6"/>
              </a:solidFill>
              <a:latin typeface="Times New Roman" panose="02020603050405020304" pitchFamily="18" charset="0"/>
              <a:cs typeface="Times New Roman" panose="02020603050405020304" pitchFamily="18" charset="0"/>
              <a:hlinkClick r:id="rId2"/>
            </a:endParaRPr>
          </a:p>
          <a:p>
            <a:r>
              <a:rPr lang="en-US" b="1" dirty="0">
                <a:ln w="0"/>
                <a:solidFill>
                  <a:schemeClr val="accent6"/>
                </a:solidFill>
                <a:latin typeface="Times New Roman" panose="02020603050405020304" pitchFamily="18" charset="0"/>
                <a:cs typeface="Times New Roman" panose="02020603050405020304" pitchFamily="18" charset="0"/>
                <a:hlinkClick r:id="rId3"/>
              </a:rPr>
              <a:t>enquiries-at-orchard@northlan.org.uk</a:t>
            </a:r>
            <a:endParaRPr lang="en-US" b="1" dirty="0">
              <a:ln w="0"/>
              <a:solidFill>
                <a:schemeClr val="accent6"/>
              </a:solidFill>
              <a:latin typeface="Times New Roman" panose="02020603050405020304" pitchFamily="18" charset="0"/>
              <a:cs typeface="Times New Roman" panose="02020603050405020304" pitchFamily="18" charset="0"/>
            </a:endParaRPr>
          </a:p>
          <a:p>
            <a:endParaRPr lang="en-US" dirty="0">
              <a:ln w="0"/>
              <a:solidFill>
                <a:schemeClr val="accent1"/>
              </a:solidFill>
              <a:latin typeface="Times New Roman" panose="02020603050405020304" pitchFamily="18" charset="0"/>
              <a:cs typeface="Times New Roman" panose="02020603050405020304" pitchFamily="18" charset="0"/>
            </a:endParaRPr>
          </a:p>
          <a:p>
            <a:r>
              <a:rPr lang="en-US" dirty="0">
                <a:ln w="0"/>
                <a:solidFill>
                  <a:schemeClr val="accent1"/>
                </a:solidFill>
                <a:latin typeface="Times New Roman" panose="02020603050405020304" pitchFamily="18" charset="0"/>
                <a:cs typeface="Times New Roman" panose="02020603050405020304" pitchFamily="18" charset="0"/>
              </a:rPr>
              <a:t>Mrs Sneddon is the Acting Depute Head Teacher with responsibility for  the LCSC so we ask that in the first instance, if your child is in our LCSC that you contact her with any issues or concerns you may have.</a:t>
            </a:r>
          </a:p>
          <a:p>
            <a:endParaRPr lang="en-US" dirty="0">
              <a:ln w="0"/>
              <a:solidFill>
                <a:schemeClr val="accent1"/>
              </a:solidFill>
              <a:latin typeface="Times New Roman" panose="02020603050405020304" pitchFamily="18" charset="0"/>
              <a:cs typeface="Times New Roman" panose="02020603050405020304" pitchFamily="18" charset="0"/>
            </a:endParaRPr>
          </a:p>
          <a:p>
            <a:r>
              <a:rPr lang="en-US" dirty="0">
                <a:ln w="0"/>
                <a:solidFill>
                  <a:schemeClr val="accent1"/>
                </a:solidFill>
                <a:latin typeface="Times New Roman" panose="02020603050405020304" pitchFamily="18" charset="0"/>
                <a:cs typeface="Times New Roman" panose="02020603050405020304" pitchFamily="18" charset="0"/>
              </a:rPr>
              <a:t>Mrs Dyer is the Principal Teacher with responsibility for Primaries 1-4 so we ask that in the first instance, if your child is in these classes that you contact her with any issues or concerns you may have.</a:t>
            </a:r>
          </a:p>
          <a:p>
            <a:endParaRPr lang="en-US" dirty="0">
              <a:ln w="0"/>
              <a:solidFill>
                <a:schemeClr val="accent1"/>
              </a:solidFill>
              <a:latin typeface="Times New Roman" panose="02020603050405020304" pitchFamily="18" charset="0"/>
              <a:cs typeface="Times New Roman" panose="02020603050405020304" pitchFamily="18" charset="0"/>
            </a:endParaRPr>
          </a:p>
          <a:p>
            <a:r>
              <a:rPr lang="en-US" dirty="0">
                <a:ln w="0"/>
                <a:solidFill>
                  <a:schemeClr val="accent1"/>
                </a:solidFill>
                <a:latin typeface="Times New Roman" panose="02020603050405020304" pitchFamily="18" charset="0"/>
                <a:cs typeface="Times New Roman" panose="02020603050405020304" pitchFamily="18" charset="0"/>
              </a:rPr>
              <a:t>Mrs Bowden is the Principal Teacher with responsibility for Nursery and  Primaries 5-7 so we ask that in the first instance, if your child is in our Nursery or these classes that you contact her with any issues or concerns you may have.</a:t>
            </a:r>
          </a:p>
          <a:p>
            <a:endParaRPr lang="en-US" dirty="0">
              <a:ln w="0"/>
              <a:solidFill>
                <a:schemeClr val="accent1"/>
              </a:solidFill>
              <a:latin typeface="Times New Roman" panose="02020603050405020304" pitchFamily="18" charset="0"/>
              <a:cs typeface="Times New Roman" panose="02020603050405020304" pitchFamily="18" charset="0"/>
            </a:endParaRPr>
          </a:p>
          <a:p>
            <a:r>
              <a:rPr lang="en-US" dirty="0">
                <a:ln w="0"/>
                <a:solidFill>
                  <a:schemeClr val="accent1"/>
                </a:solidFill>
                <a:latin typeface="Times New Roman" panose="02020603050405020304" pitchFamily="18" charset="0"/>
                <a:cs typeface="Times New Roman" panose="02020603050405020304" pitchFamily="18" charset="0"/>
              </a:rPr>
              <a:t>Our school telephone number is </a:t>
            </a:r>
            <a:r>
              <a:rPr lang="en-US" b="1" dirty="0">
                <a:ln w="0"/>
                <a:solidFill>
                  <a:srgbClr val="FF0000"/>
                </a:solidFill>
                <a:latin typeface="Times New Roman" panose="02020603050405020304" pitchFamily="18" charset="0"/>
                <a:cs typeface="Times New Roman" panose="02020603050405020304" pitchFamily="18" charset="0"/>
              </a:rPr>
              <a:t>01698 274984</a:t>
            </a:r>
          </a:p>
          <a:p>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hlinkClick r:id="rId2"/>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416" y="282594"/>
            <a:ext cx="930459" cy="93586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35695" y="1998994"/>
            <a:ext cx="919049" cy="94827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61465" y="4247982"/>
            <a:ext cx="890359" cy="95737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6828" y="3184337"/>
            <a:ext cx="887916" cy="85678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49109">
            <a:off x="557351" y="2743200"/>
            <a:ext cx="1552253" cy="122094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217">
            <a:off x="1133581" y="4527395"/>
            <a:ext cx="1355917" cy="1355917"/>
          </a:xfrm>
          <a:prstGeom prst="rect">
            <a:avLst/>
          </a:prstGeom>
        </p:spPr>
      </p:pic>
    </p:spTree>
    <p:extLst>
      <p:ext uri="{BB962C8B-B14F-4D97-AF65-F5344CB8AC3E}">
        <p14:creationId xmlns:p14="http://schemas.microsoft.com/office/powerpoint/2010/main" val="28006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7612" y="474277"/>
            <a:ext cx="7704305" cy="5909310"/>
          </a:xfrm>
          <a:prstGeom prst="rect">
            <a:avLst/>
          </a:prstGeom>
          <a:solidFill>
            <a:schemeClr val="tx1"/>
          </a:solidFill>
          <a:ln>
            <a:solidFill>
              <a:srgbClr val="000000"/>
            </a:solidFill>
          </a:ln>
        </p:spPr>
        <p:txBody>
          <a:bodyPr wrap="square" rtlCol="0">
            <a:spAutoFit/>
          </a:bodyPr>
          <a:lstStyle/>
          <a:p>
            <a:pPr algn="ctr"/>
            <a:r>
              <a:rPr lang="en-GB" i="1" dirty="0">
                <a:solidFill>
                  <a:srgbClr val="FF0000"/>
                </a:solidFill>
                <a:latin typeface="Times New Roman" panose="02020603050405020304" pitchFamily="18" charset="0"/>
                <a:cs typeface="Times New Roman" panose="02020603050405020304" pitchFamily="18" charset="0"/>
              </a:rPr>
              <a:t>Section 30 of the 1980 Education Act places a duty on </a:t>
            </a:r>
          </a:p>
          <a:p>
            <a:pPr algn="ctr"/>
            <a:r>
              <a:rPr lang="en-GB" i="1" dirty="0">
                <a:solidFill>
                  <a:srgbClr val="FF0000"/>
                </a:solidFill>
                <a:latin typeface="Times New Roman" panose="02020603050405020304" pitchFamily="18" charset="0"/>
                <a:cs typeface="Times New Roman" panose="02020603050405020304" pitchFamily="18" charset="0"/>
              </a:rPr>
              <a:t>every parent of a child of ‘school age’ to ensure that their </a:t>
            </a:r>
          </a:p>
          <a:p>
            <a:pPr algn="ctr"/>
            <a:r>
              <a:rPr lang="en-GB" i="1" dirty="0">
                <a:solidFill>
                  <a:srgbClr val="FF0000"/>
                </a:solidFill>
                <a:latin typeface="Times New Roman" panose="02020603050405020304" pitchFamily="18" charset="0"/>
                <a:cs typeface="Times New Roman" panose="02020603050405020304" pitchFamily="18" charset="0"/>
              </a:rPr>
              <a:t>child attends school regularly. Attendance must be recorded</a:t>
            </a:r>
          </a:p>
          <a:p>
            <a:pPr algn="ctr"/>
            <a:r>
              <a:rPr lang="en-GB" i="1" dirty="0">
                <a:solidFill>
                  <a:srgbClr val="FF0000"/>
                </a:solidFill>
                <a:latin typeface="Times New Roman" panose="02020603050405020304" pitchFamily="18" charset="0"/>
                <a:cs typeface="Times New Roman" panose="02020603050405020304" pitchFamily="18" charset="0"/>
              </a:rPr>
              <a:t>twice a day, morning and afternoon.</a:t>
            </a:r>
          </a:p>
          <a:p>
            <a:endParaRPr lang="en-GB" i="1" dirty="0">
              <a:solidFill>
                <a:srgbClr val="FF0000"/>
              </a:solidFill>
              <a:latin typeface="Times New Roman" panose="02020603050405020304" pitchFamily="18" charset="0"/>
              <a:cs typeface="Times New Roman" panose="02020603050405020304" pitchFamily="18" charset="0"/>
            </a:endParaRPr>
          </a:p>
          <a:p>
            <a:r>
              <a:rPr lang="en-GB" dirty="0">
                <a:solidFill>
                  <a:schemeClr val="bg1"/>
                </a:solidFill>
                <a:latin typeface="Times New Roman" panose="02020603050405020304" pitchFamily="18" charset="0"/>
                <a:cs typeface="Times New Roman" panose="02020603050405020304" pitchFamily="18" charset="0"/>
              </a:rPr>
              <a:t>North Lanarkshire Council values attendance at school and aims to optimise attendance to impact on teaching and learning.</a:t>
            </a:r>
          </a:p>
          <a:p>
            <a:endParaRPr lang="en-GB" dirty="0">
              <a:solidFill>
                <a:schemeClr val="bg1"/>
              </a:solidFill>
              <a:latin typeface="Times New Roman" panose="02020603050405020304" pitchFamily="18" charset="0"/>
              <a:cs typeface="Times New Roman" panose="02020603050405020304" pitchFamily="18" charset="0"/>
            </a:endParaRPr>
          </a:p>
          <a:p>
            <a:r>
              <a:rPr lang="en-GB" dirty="0">
                <a:solidFill>
                  <a:schemeClr val="bg1"/>
                </a:solidFill>
                <a:latin typeface="Times New Roman" panose="02020603050405020304" pitchFamily="18" charset="0"/>
                <a:cs typeface="Times New Roman" panose="02020603050405020304" pitchFamily="18" charset="0"/>
              </a:rPr>
              <a:t>At Orchard we would love to see your children at school every day but understand that this isn’t always possible due illness and other reasons. </a:t>
            </a:r>
          </a:p>
          <a:p>
            <a:endParaRPr lang="en-GB" dirty="0">
              <a:solidFill>
                <a:schemeClr val="bg1"/>
              </a:solidFill>
              <a:latin typeface="Times New Roman" panose="02020603050405020304" pitchFamily="18" charset="0"/>
              <a:cs typeface="Times New Roman" panose="02020603050405020304" pitchFamily="18" charset="0"/>
            </a:endParaRPr>
          </a:p>
          <a:p>
            <a:r>
              <a:rPr lang="en-GB" dirty="0">
                <a:solidFill>
                  <a:schemeClr val="bg1"/>
                </a:solidFill>
                <a:latin typeface="Times New Roman" panose="02020603050405020304" pitchFamily="18" charset="0"/>
                <a:cs typeface="Times New Roman" panose="02020603050405020304" pitchFamily="18" charset="0"/>
              </a:rPr>
              <a:t>If you child is going to be absent from school then we would ask that you phone the school to let us know and to provide a reason for the absence. </a:t>
            </a:r>
          </a:p>
          <a:p>
            <a:endParaRPr lang="en-GB" dirty="0">
              <a:solidFill>
                <a:schemeClr val="bg1"/>
              </a:solidFill>
              <a:latin typeface="Times New Roman" panose="02020603050405020304" pitchFamily="18" charset="0"/>
              <a:cs typeface="Times New Roman" panose="02020603050405020304" pitchFamily="18" charset="0"/>
            </a:endParaRPr>
          </a:p>
          <a:p>
            <a:r>
              <a:rPr lang="en-GB" dirty="0">
                <a:solidFill>
                  <a:schemeClr val="bg1"/>
                </a:solidFill>
                <a:latin typeface="Times New Roman" panose="02020603050405020304" pitchFamily="18" charset="0"/>
                <a:cs typeface="Times New Roman" panose="02020603050405020304" pitchFamily="18" charset="0"/>
              </a:rPr>
              <a:t>If your child’s absence rate is causing concern then we will invite you to a meeting to discuss the reasons for the absence and to see if there is anything we can do to help.</a:t>
            </a:r>
          </a:p>
          <a:p>
            <a:r>
              <a:rPr lang="en-US" dirty="0">
                <a:solidFill>
                  <a:schemeClr val="bg1"/>
                </a:solidFill>
              </a:rPr>
              <a:t> </a:t>
            </a:r>
            <a:endParaRPr lang="en-GB" dirty="0">
              <a:solidFill>
                <a:schemeClr val="bg1"/>
              </a:solidFill>
            </a:endParaRPr>
          </a:p>
          <a:p>
            <a:r>
              <a:rPr lang="en-GB" dirty="0">
                <a:solidFill>
                  <a:schemeClr val="bg1"/>
                </a:solidFill>
              </a:rPr>
              <a:t> </a:t>
            </a:r>
            <a:r>
              <a:rPr lang="en-GB" dirty="0"/>
              <a:t>1993 requires each child’s absence from school to be recorded in the school register as authorised or unauthorised: As defined by the Scottish Government.</a:t>
            </a:r>
          </a:p>
        </p:txBody>
      </p:sp>
      <p:sp>
        <p:nvSpPr>
          <p:cNvPr id="4" name="Title 3"/>
          <p:cNvSpPr>
            <a:spLocks noGrp="1"/>
          </p:cNvSpPr>
          <p:nvPr>
            <p:ph type="title" idx="4294967295"/>
          </p:nvPr>
        </p:nvSpPr>
        <p:spPr>
          <a:xfrm rot="20747243">
            <a:off x="0" y="207963"/>
            <a:ext cx="4014788" cy="2997200"/>
          </a:xfrm>
        </p:spPr>
        <p:txBody>
          <a:bodyPr>
            <a:normAutofit/>
          </a:bodyPr>
          <a:lstStyle/>
          <a:p>
            <a:pPr algn="ctr"/>
            <a:r>
              <a:rPr lang="en-GB" sz="4400" dirty="0"/>
              <a:t>Attendance &amp; ABSENCE</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045" y="5088836"/>
            <a:ext cx="2210360" cy="11051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3" y="4008978"/>
            <a:ext cx="3367668" cy="852953"/>
          </a:xfrm>
          <a:prstGeom prst="rect">
            <a:avLst/>
          </a:prstGeom>
        </p:spPr>
      </p:pic>
    </p:spTree>
    <p:extLst>
      <p:ext uri="{BB962C8B-B14F-4D97-AF65-F5344CB8AC3E}">
        <p14:creationId xmlns:p14="http://schemas.microsoft.com/office/powerpoint/2010/main" val="334766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627626">
            <a:off x="0" y="977900"/>
            <a:ext cx="4013200" cy="2411413"/>
          </a:xfrm>
        </p:spPr>
        <p:txBody>
          <a:bodyPr>
            <a:normAutofit fontScale="90000"/>
          </a:bodyPr>
          <a:lstStyle/>
          <a:p>
            <a:pPr algn="ctr"/>
            <a:r>
              <a:rPr lang="en-GB" sz="4400" dirty="0"/>
              <a:t>After school &amp; </a:t>
            </a:r>
            <a:br>
              <a:rPr lang="en-GB" sz="4400" dirty="0"/>
            </a:br>
            <a:r>
              <a:rPr lang="en-GB" sz="4400" dirty="0"/>
              <a:t>lunchtime clubs</a:t>
            </a:r>
            <a:endParaRPr lang="en-GB" sz="2800" dirty="0"/>
          </a:p>
        </p:txBody>
      </p:sp>
      <p:sp>
        <p:nvSpPr>
          <p:cNvPr id="2" name="TextBox 1"/>
          <p:cNvSpPr txBox="1"/>
          <p:nvPr/>
        </p:nvSpPr>
        <p:spPr>
          <a:xfrm>
            <a:off x="4204011" y="276338"/>
            <a:ext cx="7705492" cy="3416320"/>
          </a:xfrm>
          <a:prstGeom prst="rect">
            <a:avLst/>
          </a:prstGeom>
          <a:solidFill>
            <a:schemeClr val="tx1"/>
          </a:solidFill>
          <a:ln>
            <a:solidFill>
              <a:srgbClr val="000000"/>
            </a:solidFill>
          </a:ln>
        </p:spPr>
        <p:txBody>
          <a:bodyPr wrap="square" rtlCol="0">
            <a:spAutoFit/>
          </a:bodyPr>
          <a:lstStyle/>
          <a:p>
            <a:pPr algn="ctr"/>
            <a:r>
              <a:rPr lang="en-US" u="sng"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Lunchtime Clubs </a:t>
            </a:r>
          </a:p>
          <a:p>
            <a:pPr algn="ctr"/>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These clubs will run from 12.05pm – 12.30pm</a:t>
            </a:r>
          </a:p>
          <a:p>
            <a:pPr marL="285750" indent="-285750">
              <a:buFont typeface="Wingdings" panose="05000000000000000000" pitchFamily="2" charset="2"/>
              <a:buChar char="v"/>
            </a:pP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Gardening Club			Mrs Monaghan		25/10/22, 01/11/22</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Music Club				</a:t>
            </a:r>
            <a:r>
              <a:rPr lang="en-US"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Mr</a:t>
            </a: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Macleod			04/05/23, 11/05/23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18/05/23</a:t>
            </a:r>
          </a:p>
          <a:p>
            <a:endPar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Hamma</a:t>
            </a: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Beads Club		Mrs Kent			Dates TBC</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Sewing Club			Mrs </a:t>
            </a:r>
            <a:r>
              <a:rPr lang="en-US"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Clemenson</a:t>
            </a: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June ’23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lgn="ctr"/>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33" y="4230160"/>
            <a:ext cx="2636062" cy="1713440"/>
          </a:xfrm>
          <a:prstGeom prst="rect">
            <a:avLst/>
          </a:prstGeom>
        </p:spPr>
      </p:pic>
    </p:spTree>
    <p:extLst>
      <p:ext uri="{BB962C8B-B14F-4D97-AF65-F5344CB8AC3E}">
        <p14:creationId xmlns:p14="http://schemas.microsoft.com/office/powerpoint/2010/main" val="81797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627626">
            <a:off x="0" y="788988"/>
            <a:ext cx="4013200" cy="2409825"/>
          </a:xfrm>
        </p:spPr>
        <p:txBody>
          <a:bodyPr>
            <a:normAutofit fontScale="90000"/>
          </a:bodyPr>
          <a:lstStyle/>
          <a:p>
            <a:pPr algn="ctr"/>
            <a:r>
              <a:rPr lang="en-GB" sz="4400" dirty="0"/>
              <a:t>After school &amp; </a:t>
            </a:r>
            <a:br>
              <a:rPr lang="en-GB" sz="4400" dirty="0"/>
            </a:br>
            <a:r>
              <a:rPr lang="en-GB" sz="4400" dirty="0"/>
              <a:t>lunchtime clubs</a:t>
            </a:r>
            <a:endParaRPr lang="en-GB" sz="2800" dirty="0"/>
          </a:p>
        </p:txBody>
      </p:sp>
      <p:sp>
        <p:nvSpPr>
          <p:cNvPr id="2" name="TextBox 1"/>
          <p:cNvSpPr txBox="1"/>
          <p:nvPr/>
        </p:nvSpPr>
        <p:spPr>
          <a:xfrm>
            <a:off x="4204011" y="276339"/>
            <a:ext cx="7705492" cy="5355312"/>
          </a:xfrm>
          <a:prstGeom prst="rect">
            <a:avLst/>
          </a:prstGeom>
          <a:solidFill>
            <a:schemeClr val="tx1"/>
          </a:solidFill>
          <a:ln>
            <a:solidFill>
              <a:srgbClr val="000000"/>
            </a:solidFill>
          </a:ln>
        </p:spPr>
        <p:txBody>
          <a:bodyPr wrap="square" rtlCol="0">
            <a:spAutoFit/>
          </a:bodyPr>
          <a:lstStyle/>
          <a:p>
            <a:pPr algn="ctr"/>
            <a:r>
              <a:rPr lang="en-US" u="sng"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After School Clubs </a:t>
            </a:r>
          </a:p>
          <a:p>
            <a:pPr algn="ctr"/>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These clubs will run from 2.50pm – 3.50pm</a:t>
            </a:r>
          </a:p>
          <a:p>
            <a:pPr algn="ctr"/>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Cross Stitch Club		Mrs McDonagh		28/11/22, 05/12/22,</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12/12/22</a:t>
            </a:r>
          </a:p>
          <a:p>
            <a:pPr marL="285750" indent="-285750">
              <a:buFont typeface="Wingdings" panose="05000000000000000000" pitchFamily="2" charset="2"/>
              <a:buChar char="v"/>
            </a:pP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Christmas Craft Club		Miss Craig			08/12/22, 15/12/22</a:t>
            </a: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Netball Club			Mrs </a:t>
            </a:r>
            <a:r>
              <a:rPr lang="en-US"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Garvie</a:t>
            </a: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18/01/23, 25/01/23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01/02/23, 08/02/23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15/02/23, 22/02/23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01/03/23, 08/03/23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15/03/23, 22/03/23</a:t>
            </a:r>
          </a:p>
          <a:p>
            <a:pPr marL="285750" indent="-285750">
              <a:buFont typeface="Wingdings" panose="05000000000000000000" pitchFamily="2" charset="2"/>
              <a:buChar char="v"/>
            </a:pP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Running Club			</a:t>
            </a:r>
            <a:r>
              <a:rPr lang="en-US"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Mr</a:t>
            </a: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Dornan			30/01/23, 06/02/23</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13/02/23, 20/02/23</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27/02/23</a:t>
            </a: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Running Club			Miss </a:t>
            </a:r>
            <a:r>
              <a:rPr lang="en-US"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Karran</a:t>
            </a: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13/03/23, 20/03/23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Miss Wilson			27/03/23, 17/04/23</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24/04/23</a:t>
            </a:r>
          </a:p>
          <a:p>
            <a:pPr marL="285750" indent="-285750">
              <a:buFont typeface="Wingdings" panose="05000000000000000000" pitchFamily="2" charset="2"/>
              <a:buChar char="v"/>
            </a:pP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Board Games Club		Mrs Hill				03/05/23, 10/05/23</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17/05/23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79" y="3986522"/>
            <a:ext cx="2787804" cy="1924050"/>
          </a:xfrm>
          <a:prstGeom prst="rect">
            <a:avLst/>
          </a:prstGeom>
        </p:spPr>
      </p:pic>
    </p:spTree>
    <p:extLst>
      <p:ext uri="{BB962C8B-B14F-4D97-AF65-F5344CB8AC3E}">
        <p14:creationId xmlns:p14="http://schemas.microsoft.com/office/powerpoint/2010/main" val="117963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627626">
            <a:off x="0" y="788988"/>
            <a:ext cx="4013200" cy="2409825"/>
          </a:xfrm>
        </p:spPr>
        <p:txBody>
          <a:bodyPr>
            <a:normAutofit fontScale="90000"/>
          </a:bodyPr>
          <a:lstStyle/>
          <a:p>
            <a:pPr algn="ctr"/>
            <a:r>
              <a:rPr lang="en-GB" sz="4400" dirty="0"/>
              <a:t>After school &amp; </a:t>
            </a:r>
            <a:br>
              <a:rPr lang="en-GB" sz="4400" dirty="0"/>
            </a:br>
            <a:r>
              <a:rPr lang="en-GB" sz="4400" dirty="0"/>
              <a:t>lunchtime clubs</a:t>
            </a:r>
            <a:endParaRPr lang="en-GB" sz="2800" dirty="0"/>
          </a:p>
        </p:txBody>
      </p:sp>
      <p:sp>
        <p:nvSpPr>
          <p:cNvPr id="2" name="TextBox 1"/>
          <p:cNvSpPr txBox="1"/>
          <p:nvPr/>
        </p:nvSpPr>
        <p:spPr>
          <a:xfrm>
            <a:off x="4204011" y="276339"/>
            <a:ext cx="7705492" cy="2585323"/>
          </a:xfrm>
          <a:prstGeom prst="rect">
            <a:avLst/>
          </a:prstGeom>
          <a:solidFill>
            <a:schemeClr val="tx1"/>
          </a:solidFill>
          <a:ln>
            <a:solidFill>
              <a:srgbClr val="000000"/>
            </a:solidFill>
          </a:ln>
        </p:spPr>
        <p:txBody>
          <a:bodyPr wrap="square" rtlCol="0">
            <a:spAutoFit/>
          </a:bodyPr>
          <a:lstStyle/>
          <a:p>
            <a:pPr algn="ctr"/>
            <a:r>
              <a:rPr lang="en-US" u="sng"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After School Clubs </a:t>
            </a:r>
          </a:p>
          <a:p>
            <a:pPr algn="ctr"/>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These clubs will run from 2.50pm – 3.50pm</a:t>
            </a:r>
          </a:p>
          <a:p>
            <a:pPr algn="ctr"/>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Football		                Football Coach		24/10/22, 31/10/22,</a:t>
            </a:r>
          </a:p>
          <a:p>
            <a:r>
              <a:rPr lang="en-US"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7/11/22</a:t>
            </a:r>
          </a:p>
          <a:p>
            <a:pPr marL="285750" indent="-285750">
              <a:buFont typeface="Wingdings" panose="05000000000000000000" pitchFamily="2" charset="2"/>
              <a:buChar char="v"/>
            </a:pPr>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Dance		                        Dance Coach			27/10/22, 3/11/22,</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10/11/22, 17/11/22</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r>
              <a:rPr lang="en-US"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79" y="3986522"/>
            <a:ext cx="2787804" cy="1924050"/>
          </a:xfrm>
          <a:prstGeom prst="rect">
            <a:avLst/>
          </a:prstGeom>
        </p:spPr>
      </p:pic>
    </p:spTree>
    <p:extLst>
      <p:ext uri="{BB962C8B-B14F-4D97-AF65-F5344CB8AC3E}">
        <p14:creationId xmlns:p14="http://schemas.microsoft.com/office/powerpoint/2010/main" val="24440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627626">
            <a:off x="0" y="2808288"/>
            <a:ext cx="4013200" cy="1119187"/>
          </a:xfrm>
        </p:spPr>
        <p:txBody>
          <a:bodyPr>
            <a:normAutofit fontScale="90000"/>
          </a:bodyPr>
          <a:lstStyle/>
          <a:p>
            <a:pPr algn="ctr"/>
            <a:r>
              <a:rPr lang="en-GB" sz="4400" dirty="0"/>
              <a:t>Parent council</a:t>
            </a:r>
            <a:br>
              <a:rPr lang="en-GB" sz="4400" dirty="0"/>
            </a:br>
            <a:r>
              <a:rPr lang="en-GB" sz="4400" dirty="0"/>
              <a:t>&amp;</a:t>
            </a:r>
            <a:br>
              <a:rPr lang="en-GB" sz="4400" dirty="0"/>
            </a:br>
            <a:r>
              <a:rPr lang="en-GB" sz="4400" dirty="0"/>
              <a:t>PARENT SUPPORT GROUP</a:t>
            </a:r>
            <a:endParaRPr lang="en-GB" sz="2800" dirty="0"/>
          </a:p>
        </p:txBody>
      </p:sp>
      <p:sp>
        <p:nvSpPr>
          <p:cNvPr id="2" name="TextBox 1"/>
          <p:cNvSpPr txBox="1"/>
          <p:nvPr/>
        </p:nvSpPr>
        <p:spPr>
          <a:xfrm>
            <a:off x="4204011" y="276338"/>
            <a:ext cx="7705492" cy="5970865"/>
          </a:xfrm>
          <a:prstGeom prst="rect">
            <a:avLst/>
          </a:prstGeom>
          <a:solidFill>
            <a:schemeClr val="tx1"/>
          </a:solidFill>
          <a:ln>
            <a:solidFill>
              <a:srgbClr val="000000"/>
            </a:solidFill>
          </a:ln>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Parent Council Meetings will be held on the following dates. Meetings are held in school in the Conference Room from 6.45pm – 9.00pm. Parents are encouraged to join the Parent Council and become part of the life of the school.</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Tuesday 1</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November 2022</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Tuesday 10</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January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Tuesday 7</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March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Tuesday 9</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May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Tuesday 6</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June 2023</a:t>
            </a:r>
          </a:p>
          <a:p>
            <a:endParaRPr lang="en-US"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Further dates will follow in due </a:t>
            </a:r>
          </a:p>
          <a:p>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course,.</a:t>
            </a:r>
          </a:p>
          <a:p>
            <a:endParaRPr lang="en-US"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Parent Support Group for our LCSC families and families of children with Autism in our Mainstream will meet on the following dates. Meetings are held in school in the Conference Room AT 9.30AM. </a:t>
            </a:r>
          </a:p>
          <a:p>
            <a:endPar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7</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November 2022</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9</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January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6</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February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6</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March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17</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April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15</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May 2023</a:t>
            </a:r>
          </a:p>
          <a:p>
            <a:pPr marL="285750" indent="-285750">
              <a:buFont typeface="Wingdings" panose="05000000000000000000" pitchFamily="2" charset="2"/>
              <a:buChar char="v"/>
            </a:pP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Monday 5</a:t>
            </a:r>
            <a:r>
              <a:rPr lang="en-US" sz="1400" baseline="300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t>
            </a:r>
            <a:r>
              <a:rPr lang="en-US" sz="1400" dirty="0">
                <a:ln w="0"/>
                <a:solidFill>
                  <a:schemeClr val="accent1">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June 2023</a:t>
            </a:r>
          </a:p>
          <a:p>
            <a:r>
              <a:rPr lang="en-US" sz="140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6844">
            <a:off x="8672649" y="4164750"/>
            <a:ext cx="1827360" cy="16132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9959">
            <a:off x="7733718" y="1344427"/>
            <a:ext cx="3705225" cy="1228725"/>
          </a:xfrm>
          <a:prstGeom prst="rect">
            <a:avLst/>
          </a:prstGeom>
        </p:spPr>
      </p:pic>
    </p:spTree>
    <p:extLst>
      <p:ext uri="{BB962C8B-B14F-4D97-AF65-F5344CB8AC3E}">
        <p14:creationId xmlns:p14="http://schemas.microsoft.com/office/powerpoint/2010/main" val="73893412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287DAA5217F545A205D183FEF06AB9" ma:contentTypeVersion="13" ma:contentTypeDescription="Create a new document." ma:contentTypeScope="" ma:versionID="7b19f86ab6267b336286eddc7de7df01">
  <xsd:schema xmlns:xsd="http://www.w3.org/2001/XMLSchema" xmlns:xs="http://www.w3.org/2001/XMLSchema" xmlns:p="http://schemas.microsoft.com/office/2006/metadata/properties" xmlns:ns3="ba83a886-e7a8-4ddf-b347-fa94fe194291" xmlns:ns4="174d63b7-015c-4ef7-ad7b-c0ec45453f8f" targetNamespace="http://schemas.microsoft.com/office/2006/metadata/properties" ma:root="true" ma:fieldsID="6d23b082f56866b2955df6524cb0d5cc" ns3:_="" ns4:_="">
    <xsd:import namespace="ba83a886-e7a8-4ddf-b347-fa94fe194291"/>
    <xsd:import namespace="174d63b7-015c-4ef7-ad7b-c0ec45453f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3a886-e7a8-4ddf-b347-fa94fe19429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4d63b7-015c-4ef7-ad7b-c0ec45453f8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1241A-24EF-4117-8F63-C0EBF0D62FC4}">
  <ds:schemaRefs>
    <ds:schemaRef ds:uri="http://schemas.microsoft.com/sharepoint/v3/contenttype/forms"/>
  </ds:schemaRefs>
</ds:datastoreItem>
</file>

<file path=customXml/itemProps2.xml><?xml version="1.0" encoding="utf-8"?>
<ds:datastoreItem xmlns:ds="http://schemas.openxmlformats.org/officeDocument/2006/customXml" ds:itemID="{5F15F41A-BEB4-4B6D-9F0E-9D3793923198}">
  <ds:schemaRefs>
    <ds:schemaRef ds:uri="http://purl.org/dc/terms/"/>
    <ds:schemaRef ds:uri="http://schemas.openxmlformats.org/package/2006/metadata/core-properties"/>
    <ds:schemaRef ds:uri="http://schemas.microsoft.com/office/2006/documentManagement/types"/>
    <ds:schemaRef ds:uri="ba83a886-e7a8-4ddf-b347-fa94fe194291"/>
    <ds:schemaRef ds:uri="http://purl.org/dc/elements/1.1/"/>
    <ds:schemaRef ds:uri="http://schemas.microsoft.com/office/2006/metadata/properties"/>
    <ds:schemaRef ds:uri="http://schemas.microsoft.com/office/infopath/2007/PartnerControls"/>
    <ds:schemaRef ds:uri="174d63b7-015c-4ef7-ad7b-c0ec45453f8f"/>
    <ds:schemaRef ds:uri="http://www.w3.org/XML/1998/namespace"/>
    <ds:schemaRef ds:uri="http://purl.org/dc/dcmitype/"/>
  </ds:schemaRefs>
</ds:datastoreItem>
</file>

<file path=customXml/itemProps3.xml><?xml version="1.0" encoding="utf-8"?>
<ds:datastoreItem xmlns:ds="http://schemas.openxmlformats.org/officeDocument/2006/customXml" ds:itemID="{D0463E32-E3FD-4B3D-9EF6-2AC0BAE3A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3a886-e7a8-4ddf-b347-fa94fe194291"/>
    <ds:schemaRef ds:uri="174d63b7-015c-4ef7-ad7b-c0ec45453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3812</TotalTime>
  <Words>1257</Words>
  <Application>Microsoft Office PowerPoint</Application>
  <PresentationFormat>Widescreen</PresentationFormat>
  <Paragraphs>189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Century Gothic</vt:lpstr>
      <vt:lpstr>Rockwell</vt:lpstr>
      <vt:lpstr>Times New Roman</vt:lpstr>
      <vt:lpstr>Wingdings</vt:lpstr>
      <vt:lpstr>Wingdings 3</vt:lpstr>
      <vt:lpstr>Slice</vt:lpstr>
      <vt:lpstr>Orchard Primary and LCSC   Newsletter</vt:lpstr>
      <vt:lpstr>        </vt:lpstr>
      <vt:lpstr>staffing update</vt:lpstr>
      <vt:lpstr>Contact us</vt:lpstr>
      <vt:lpstr>Attendance &amp; ABSENCE</vt:lpstr>
      <vt:lpstr>After school &amp;  lunchtime clubs</vt:lpstr>
      <vt:lpstr>After school &amp;  lunchtime clubs</vt:lpstr>
      <vt:lpstr>After school &amp;  lunchtime clubs</vt:lpstr>
      <vt:lpstr>Parent council &amp; PARENT SUPPORT GROUP</vt:lpstr>
      <vt:lpstr>Dates for your diary 2022-2023</vt:lpstr>
      <vt:lpstr>Stay and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Orcfhard P</dc:title>
  <dc:creator>Mrs Bowden</dc:creator>
  <cp:lastModifiedBy>Mrs Histead</cp:lastModifiedBy>
  <cp:revision>532</cp:revision>
  <dcterms:created xsi:type="dcterms:W3CDTF">2021-08-23T08:20:13Z</dcterms:created>
  <dcterms:modified xsi:type="dcterms:W3CDTF">2022-11-01T15:15:18Z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0x01010031287DAA5217F545A205D183FEF06AB9</vt:lpwstr>
  </property>
</Properties>
</file>