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notesMasterIdLst>
    <p:notesMasterId r:id="rId14"/>
  </p:notesMasterIdLst>
  <p:sldIdLst>
    <p:sldId id="256" r:id="rId2"/>
    <p:sldId id="257" r:id="rId3"/>
    <p:sldId id="258" r:id="rId4"/>
    <p:sldId id="263" r:id="rId5"/>
    <p:sldId id="259" r:id="rId6"/>
    <p:sldId id="260" r:id="rId7"/>
    <p:sldId id="261" r:id="rId8"/>
    <p:sldId id="262"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44" autoAdjust="0"/>
    <p:restoredTop sz="94660"/>
  </p:normalViewPr>
  <p:slideViewPr>
    <p:cSldViewPr snapToGrid="0">
      <p:cViewPr varScale="1">
        <p:scale>
          <a:sx n="71" d="100"/>
          <a:sy n="71" d="100"/>
        </p:scale>
        <p:origin x="55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39AD85-F6FA-4596-A699-9273262744B4}" type="datetimeFigureOut">
              <a:rPr lang="en-GB" smtClean="0"/>
              <a:t>24/02/2017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5FAB9C-6248-407C-AF7B-7C53EDE519C3}" type="slidenum">
              <a:rPr lang="en-GB" smtClean="0"/>
              <a:t>‹#›</a:t>
            </a:fld>
            <a:endParaRPr lang="en-GB"/>
          </a:p>
        </p:txBody>
      </p:sp>
    </p:spTree>
    <p:extLst>
      <p:ext uri="{BB962C8B-B14F-4D97-AF65-F5344CB8AC3E}">
        <p14:creationId xmlns:p14="http://schemas.microsoft.com/office/powerpoint/2010/main" val="1190836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B5FAB9C-6248-407C-AF7B-7C53EDE519C3}" type="slidenum">
              <a:rPr lang="en-GB" smtClean="0"/>
              <a:t>2</a:t>
            </a:fld>
            <a:endParaRPr lang="en-GB"/>
          </a:p>
        </p:txBody>
      </p:sp>
    </p:spTree>
    <p:extLst>
      <p:ext uri="{BB962C8B-B14F-4D97-AF65-F5344CB8AC3E}">
        <p14:creationId xmlns:p14="http://schemas.microsoft.com/office/powerpoint/2010/main" val="24210940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56C5CC-4CC7-4B3D-877F-C2AED1CD38D8}" type="datetimeFigureOut">
              <a:rPr lang="en-GB" smtClean="0"/>
              <a:t>24/02/2017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FF3490-EA7E-4A19-9C0C-8E86827C0181}" type="slidenum">
              <a:rPr lang="en-GB" smtClean="0"/>
              <a:t>‹#›</a:t>
            </a:fld>
            <a:endParaRPr lang="en-GB"/>
          </a:p>
        </p:txBody>
      </p:sp>
    </p:spTree>
    <p:extLst>
      <p:ext uri="{BB962C8B-B14F-4D97-AF65-F5344CB8AC3E}">
        <p14:creationId xmlns:p14="http://schemas.microsoft.com/office/powerpoint/2010/main" val="4278319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56C5CC-4CC7-4B3D-877F-C2AED1CD38D8}" type="datetimeFigureOut">
              <a:rPr lang="en-GB" smtClean="0"/>
              <a:t>24/02/2017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FF3490-EA7E-4A19-9C0C-8E86827C0181}" type="slidenum">
              <a:rPr lang="en-GB" smtClean="0"/>
              <a:t>‹#›</a:t>
            </a:fld>
            <a:endParaRPr lang="en-GB"/>
          </a:p>
        </p:txBody>
      </p:sp>
    </p:spTree>
    <p:extLst>
      <p:ext uri="{BB962C8B-B14F-4D97-AF65-F5344CB8AC3E}">
        <p14:creationId xmlns:p14="http://schemas.microsoft.com/office/powerpoint/2010/main" val="1803447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56C5CC-4CC7-4B3D-877F-C2AED1CD38D8}" type="datetimeFigureOut">
              <a:rPr lang="en-GB" smtClean="0"/>
              <a:t>24/02/2017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FF3490-EA7E-4A19-9C0C-8E86827C0181}" type="slidenum">
              <a:rPr lang="en-GB" smtClean="0"/>
              <a:t>‹#›</a:t>
            </a:fld>
            <a:endParaRPr lang="en-GB"/>
          </a:p>
        </p:txBody>
      </p:sp>
    </p:spTree>
    <p:extLst>
      <p:ext uri="{BB962C8B-B14F-4D97-AF65-F5344CB8AC3E}">
        <p14:creationId xmlns:p14="http://schemas.microsoft.com/office/powerpoint/2010/main" val="2302470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56C5CC-4CC7-4B3D-877F-C2AED1CD38D8}" type="datetimeFigureOut">
              <a:rPr lang="en-GB" smtClean="0"/>
              <a:t>24/02/2017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FF3490-EA7E-4A19-9C0C-8E86827C0181}" type="slidenum">
              <a:rPr lang="en-GB" smtClean="0"/>
              <a:t>‹#›</a:t>
            </a:fld>
            <a:endParaRPr lang="en-GB"/>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19773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56C5CC-4CC7-4B3D-877F-C2AED1CD38D8}" type="datetimeFigureOut">
              <a:rPr lang="en-GB" smtClean="0"/>
              <a:t>24/02/2017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FF3490-EA7E-4A19-9C0C-8E86827C0181}" type="slidenum">
              <a:rPr lang="en-GB" smtClean="0"/>
              <a:t>‹#›</a:t>
            </a:fld>
            <a:endParaRPr lang="en-GB"/>
          </a:p>
        </p:txBody>
      </p:sp>
    </p:spTree>
    <p:extLst>
      <p:ext uri="{BB962C8B-B14F-4D97-AF65-F5344CB8AC3E}">
        <p14:creationId xmlns:p14="http://schemas.microsoft.com/office/powerpoint/2010/main" val="2573132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6C5CC-4CC7-4B3D-877F-C2AED1CD38D8}" type="datetimeFigureOut">
              <a:rPr lang="en-GB" smtClean="0"/>
              <a:t>24/02/2017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7FF3490-EA7E-4A19-9C0C-8E86827C0181}" type="slidenum">
              <a:rPr lang="en-GB" smtClean="0"/>
              <a:t>‹#›</a:t>
            </a:fld>
            <a:endParaRPr lang="en-GB"/>
          </a:p>
        </p:txBody>
      </p:sp>
    </p:spTree>
    <p:extLst>
      <p:ext uri="{BB962C8B-B14F-4D97-AF65-F5344CB8AC3E}">
        <p14:creationId xmlns:p14="http://schemas.microsoft.com/office/powerpoint/2010/main" val="2322570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6C5CC-4CC7-4B3D-877F-C2AED1CD38D8}" type="datetimeFigureOut">
              <a:rPr lang="en-GB" smtClean="0"/>
              <a:t>24/02/2017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7FF3490-EA7E-4A19-9C0C-8E86827C0181}" type="slidenum">
              <a:rPr lang="en-GB" smtClean="0"/>
              <a:t>‹#›</a:t>
            </a:fld>
            <a:endParaRPr lang="en-GB"/>
          </a:p>
        </p:txBody>
      </p:sp>
    </p:spTree>
    <p:extLst>
      <p:ext uri="{BB962C8B-B14F-4D97-AF65-F5344CB8AC3E}">
        <p14:creationId xmlns:p14="http://schemas.microsoft.com/office/powerpoint/2010/main" val="355030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56C5CC-4CC7-4B3D-877F-C2AED1CD38D8}" type="datetimeFigureOut">
              <a:rPr lang="en-GB" smtClean="0"/>
              <a:t>24/02/2017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FF3490-EA7E-4A19-9C0C-8E86827C0181}" type="slidenum">
              <a:rPr lang="en-GB" smtClean="0"/>
              <a:t>‹#›</a:t>
            </a:fld>
            <a:endParaRPr lang="en-GB"/>
          </a:p>
        </p:txBody>
      </p:sp>
    </p:spTree>
    <p:extLst>
      <p:ext uri="{BB962C8B-B14F-4D97-AF65-F5344CB8AC3E}">
        <p14:creationId xmlns:p14="http://schemas.microsoft.com/office/powerpoint/2010/main" val="455621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56C5CC-4CC7-4B3D-877F-C2AED1CD38D8}" type="datetimeFigureOut">
              <a:rPr lang="en-GB" smtClean="0"/>
              <a:t>24/02/2017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FF3490-EA7E-4A19-9C0C-8E86827C0181}" type="slidenum">
              <a:rPr lang="en-GB" smtClean="0"/>
              <a:t>‹#›</a:t>
            </a:fld>
            <a:endParaRPr lang="en-GB"/>
          </a:p>
        </p:txBody>
      </p:sp>
    </p:spTree>
    <p:extLst>
      <p:ext uri="{BB962C8B-B14F-4D97-AF65-F5344CB8AC3E}">
        <p14:creationId xmlns:p14="http://schemas.microsoft.com/office/powerpoint/2010/main" val="798593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56C5CC-4CC7-4B3D-877F-C2AED1CD38D8}" type="datetimeFigureOut">
              <a:rPr lang="en-GB" smtClean="0"/>
              <a:t>24/02/2017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FF3490-EA7E-4A19-9C0C-8E86827C0181}" type="slidenum">
              <a:rPr lang="en-GB" smtClean="0"/>
              <a:t>‹#›</a:t>
            </a:fld>
            <a:endParaRPr lang="en-GB"/>
          </a:p>
        </p:txBody>
      </p:sp>
    </p:spTree>
    <p:extLst>
      <p:ext uri="{BB962C8B-B14F-4D97-AF65-F5344CB8AC3E}">
        <p14:creationId xmlns:p14="http://schemas.microsoft.com/office/powerpoint/2010/main" val="600894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56C5CC-4CC7-4B3D-877F-C2AED1CD38D8}" type="datetimeFigureOut">
              <a:rPr lang="en-GB" smtClean="0"/>
              <a:t>24/02/2017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FF3490-EA7E-4A19-9C0C-8E86827C0181}" type="slidenum">
              <a:rPr lang="en-GB" smtClean="0"/>
              <a:t>‹#›</a:t>
            </a:fld>
            <a:endParaRPr lang="en-GB"/>
          </a:p>
        </p:txBody>
      </p:sp>
    </p:spTree>
    <p:extLst>
      <p:ext uri="{BB962C8B-B14F-4D97-AF65-F5344CB8AC3E}">
        <p14:creationId xmlns:p14="http://schemas.microsoft.com/office/powerpoint/2010/main" val="1087543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56C5CC-4CC7-4B3D-877F-C2AED1CD38D8}" type="datetimeFigureOut">
              <a:rPr lang="en-GB" smtClean="0"/>
              <a:t>24/02/2017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FF3490-EA7E-4A19-9C0C-8E86827C0181}" type="slidenum">
              <a:rPr lang="en-GB" smtClean="0"/>
              <a:t>‹#›</a:t>
            </a:fld>
            <a:endParaRPr lang="en-GB"/>
          </a:p>
        </p:txBody>
      </p:sp>
    </p:spTree>
    <p:extLst>
      <p:ext uri="{BB962C8B-B14F-4D97-AF65-F5344CB8AC3E}">
        <p14:creationId xmlns:p14="http://schemas.microsoft.com/office/powerpoint/2010/main" val="4082155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56C5CC-4CC7-4B3D-877F-C2AED1CD38D8}" type="datetimeFigureOut">
              <a:rPr lang="en-GB" smtClean="0"/>
              <a:t>24/02/2017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7FF3490-EA7E-4A19-9C0C-8E86827C0181}" type="slidenum">
              <a:rPr lang="en-GB" smtClean="0"/>
              <a:t>‹#›</a:t>
            </a:fld>
            <a:endParaRPr lang="en-GB"/>
          </a:p>
        </p:txBody>
      </p:sp>
    </p:spTree>
    <p:extLst>
      <p:ext uri="{BB962C8B-B14F-4D97-AF65-F5344CB8AC3E}">
        <p14:creationId xmlns:p14="http://schemas.microsoft.com/office/powerpoint/2010/main" val="2999806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D56C5CC-4CC7-4B3D-877F-C2AED1CD38D8}" type="datetimeFigureOut">
              <a:rPr lang="en-GB" smtClean="0"/>
              <a:t>24/02/2017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7FF3490-EA7E-4A19-9C0C-8E86827C0181}" type="slidenum">
              <a:rPr lang="en-GB" smtClean="0"/>
              <a:t>‹#›</a:t>
            </a:fld>
            <a:endParaRPr lang="en-GB"/>
          </a:p>
        </p:txBody>
      </p:sp>
    </p:spTree>
    <p:extLst>
      <p:ext uri="{BB962C8B-B14F-4D97-AF65-F5344CB8AC3E}">
        <p14:creationId xmlns:p14="http://schemas.microsoft.com/office/powerpoint/2010/main" val="1050392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0D56C5CC-4CC7-4B3D-877F-C2AED1CD38D8}" type="datetimeFigureOut">
              <a:rPr lang="en-GB" smtClean="0"/>
              <a:t>24/02/2017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7FF3490-EA7E-4A19-9C0C-8E86827C0181}" type="slidenum">
              <a:rPr lang="en-GB" smtClean="0"/>
              <a:t>‹#›</a:t>
            </a:fld>
            <a:endParaRPr lang="en-GB"/>
          </a:p>
        </p:txBody>
      </p:sp>
    </p:spTree>
    <p:extLst>
      <p:ext uri="{BB962C8B-B14F-4D97-AF65-F5344CB8AC3E}">
        <p14:creationId xmlns:p14="http://schemas.microsoft.com/office/powerpoint/2010/main" val="2125534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56C5CC-4CC7-4B3D-877F-C2AED1CD38D8}" type="datetimeFigureOut">
              <a:rPr lang="en-GB" smtClean="0"/>
              <a:t>24/02/2017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FF3490-EA7E-4A19-9C0C-8E86827C0181}" type="slidenum">
              <a:rPr lang="en-GB" smtClean="0"/>
              <a:t>‹#›</a:t>
            </a:fld>
            <a:endParaRPr lang="en-GB"/>
          </a:p>
        </p:txBody>
      </p:sp>
    </p:spTree>
    <p:extLst>
      <p:ext uri="{BB962C8B-B14F-4D97-AF65-F5344CB8AC3E}">
        <p14:creationId xmlns:p14="http://schemas.microsoft.com/office/powerpoint/2010/main" val="535678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56C5CC-4CC7-4B3D-877F-C2AED1CD38D8}" type="datetimeFigureOut">
              <a:rPr lang="en-GB" smtClean="0"/>
              <a:t>24/02/2017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FF3490-EA7E-4A19-9C0C-8E86827C0181}" type="slidenum">
              <a:rPr lang="en-GB" smtClean="0"/>
              <a:t>‹#›</a:t>
            </a:fld>
            <a:endParaRPr lang="en-GB"/>
          </a:p>
        </p:txBody>
      </p:sp>
    </p:spTree>
    <p:extLst>
      <p:ext uri="{BB962C8B-B14F-4D97-AF65-F5344CB8AC3E}">
        <p14:creationId xmlns:p14="http://schemas.microsoft.com/office/powerpoint/2010/main" val="1240858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0D56C5CC-4CC7-4B3D-877F-C2AED1CD38D8}" type="datetimeFigureOut">
              <a:rPr lang="en-GB" smtClean="0"/>
              <a:t>24/02/2017</a:t>
            </a:fld>
            <a:endParaRPr lang="en-GB"/>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GB"/>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C7FF3490-EA7E-4A19-9C0C-8E86827C0181}" type="slidenum">
              <a:rPr lang="en-GB" smtClean="0"/>
              <a:t>‹#›</a:t>
            </a:fld>
            <a:endParaRPr lang="en-GB"/>
          </a:p>
        </p:txBody>
      </p:sp>
    </p:spTree>
    <p:extLst>
      <p:ext uri="{BB962C8B-B14F-4D97-AF65-F5344CB8AC3E}">
        <p14:creationId xmlns:p14="http://schemas.microsoft.com/office/powerpoint/2010/main" val="5355328"/>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2.wav"/><Relationship Id="rId1" Type="http://schemas.openxmlformats.org/officeDocument/2006/relationships/slideLayout" Target="../slideLayouts/slideLayout8.xml"/><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audio" Target="../media/audio2.wav"/><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audio" Target="../media/audio2.wav"/><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2.wav"/><Relationship Id="rId1" Type="http://schemas.openxmlformats.org/officeDocument/2006/relationships/slideLayout" Target="../slideLayouts/slideLayout8.xml"/><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2.wav"/><Relationship Id="rId1" Type="http://schemas.openxmlformats.org/officeDocument/2006/relationships/slideLayout" Target="../slideLayouts/slideLayout8.xml"/><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audio" Target="../media/audio2.wav"/><Relationship Id="rId1" Type="http://schemas.openxmlformats.org/officeDocument/2006/relationships/slideLayout" Target="../slideLayouts/slideLayout8.xml"/><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audio" Target="../media/audio2.wav"/><Relationship Id="rId1" Type="http://schemas.openxmlformats.org/officeDocument/2006/relationships/slideLayout" Target="../slideLayouts/slideLayout13.xml"/><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2.wav"/><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524435" y="5596234"/>
            <a:ext cx="3146612" cy="461665"/>
          </a:xfrm>
          <a:prstGeom prst="rect">
            <a:avLst/>
          </a:prstGeom>
          <a:noFill/>
        </p:spPr>
        <p:txBody>
          <a:bodyPr wrap="square" rtlCol="0">
            <a:spAutoFit/>
          </a:bodyPr>
          <a:lstStyle/>
          <a:p>
            <a:r>
              <a:rPr lang="en-GB" sz="2400" b="1" dirty="0" smtClean="0"/>
              <a:t>By Abbey and Isla</a:t>
            </a:r>
            <a:r>
              <a:rPr lang="en-GB" sz="2400" b="1" dirty="0" smtClean="0">
                <a:sym typeface="Wingdings" panose="05000000000000000000" pitchFamily="2" charset="2"/>
              </a:rPr>
              <a:t></a:t>
            </a:r>
            <a:endParaRPr lang="en-GB" sz="2400" b="1" dirty="0"/>
          </a:p>
        </p:txBody>
      </p:sp>
    </p:spTree>
    <p:extLst>
      <p:ext uri="{BB962C8B-B14F-4D97-AF65-F5344CB8AC3E}">
        <p14:creationId xmlns:p14="http://schemas.microsoft.com/office/powerpoint/2010/main" val="1099625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2" name="explode.wav"/>
          </p:stSnd>
        </p:sndAc>
      </p:transition>
    </mc:Choice>
    <mc:Fallback xmlns="">
      <p:transition spd="slow">
        <p:fade/>
        <p:sndAc>
          <p:stSnd>
            <p:snd r:embed="rId4" name="explod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411" y="363070"/>
            <a:ext cx="3935688" cy="1512264"/>
          </a:xfrm>
        </p:spPr>
        <p:txBody>
          <a:bodyPr>
            <a:normAutofit/>
          </a:bodyPr>
          <a:lstStyle/>
          <a:p>
            <a:r>
              <a:rPr lang="en-GB" sz="4400" b="1" u="sng" dirty="0" smtClean="0"/>
              <a:t>Random fishy facts</a:t>
            </a:r>
            <a:endParaRPr lang="en-GB" sz="4400" b="1" u="sng" dirty="0"/>
          </a:p>
        </p:txBody>
      </p:sp>
      <p:sp>
        <p:nvSpPr>
          <p:cNvPr id="4" name="Text Placeholder 3"/>
          <p:cNvSpPr>
            <a:spLocks noGrp="1"/>
          </p:cNvSpPr>
          <p:nvPr>
            <p:ph type="body" sz="half" idx="2"/>
          </p:nvPr>
        </p:nvSpPr>
        <p:spPr>
          <a:xfrm>
            <a:off x="752410" y="1976717"/>
            <a:ext cx="3935689" cy="3814482"/>
          </a:xfrm>
        </p:spPr>
        <p:txBody>
          <a:bodyPr>
            <a:noAutofit/>
          </a:bodyPr>
          <a:lstStyle/>
          <a:p>
            <a:pPr marL="342900" indent="-342900">
              <a:buFont typeface="+mj-lt"/>
              <a:buAutoNum type="arabicPeriod"/>
            </a:pPr>
            <a:r>
              <a:rPr lang="en-GB" sz="1800" dirty="0"/>
              <a:t>Electric eels and electric rays have enough electricity to kill a </a:t>
            </a:r>
            <a:r>
              <a:rPr lang="en-GB" sz="1800" dirty="0" smtClean="0"/>
              <a:t>horse.</a:t>
            </a:r>
          </a:p>
          <a:p>
            <a:pPr marL="342900" indent="-342900">
              <a:buFont typeface="+mj-lt"/>
              <a:buAutoNum type="arabicPeriod"/>
            </a:pPr>
            <a:r>
              <a:rPr lang="en-GB" sz="1800" dirty="0" smtClean="0"/>
              <a:t>Most </a:t>
            </a:r>
            <a:r>
              <a:rPr lang="en-GB" sz="1800" dirty="0"/>
              <a:t>fish have </a:t>
            </a:r>
            <a:r>
              <a:rPr lang="en-GB" sz="1800" dirty="0" smtClean="0"/>
              <a:t>taste buds </a:t>
            </a:r>
            <a:r>
              <a:rPr lang="en-GB" sz="1800" dirty="0"/>
              <a:t>all over their </a:t>
            </a:r>
            <a:r>
              <a:rPr lang="en-GB" sz="1800" dirty="0" smtClean="0"/>
              <a:t>body.</a:t>
            </a:r>
          </a:p>
          <a:p>
            <a:pPr marL="342900" indent="-342900">
              <a:buFont typeface="+mj-lt"/>
              <a:buAutoNum type="arabicPeriod"/>
            </a:pPr>
            <a:r>
              <a:rPr lang="en-GB" sz="1800" dirty="0"/>
              <a:t>Sharks are the only fish that have eyelids</a:t>
            </a:r>
            <a:r>
              <a:rPr lang="en-GB" sz="1800" dirty="0" smtClean="0"/>
              <a:t>.</a:t>
            </a:r>
            <a:endParaRPr lang="en-GB" sz="1800" baseline="-25000" dirty="0" smtClean="0"/>
          </a:p>
          <a:p>
            <a:pPr marL="342900" indent="-342900">
              <a:buFont typeface="+mj-lt"/>
              <a:buAutoNum type="arabicPeriod"/>
            </a:pPr>
            <a:r>
              <a:rPr lang="en-GB" sz="1800" dirty="0"/>
              <a:t>Most brands of lipstick contain fish scales</a:t>
            </a:r>
            <a:r>
              <a:rPr lang="en-GB" sz="1800" dirty="0" smtClean="0"/>
              <a:t>.</a:t>
            </a:r>
            <a:endParaRPr lang="en-GB" sz="1800" baseline="-25000" dirty="0" smtClean="0"/>
          </a:p>
          <a:p>
            <a:pPr marL="342900" indent="-342900">
              <a:buFont typeface="+mj-lt"/>
              <a:buAutoNum type="arabicPeriod"/>
            </a:pPr>
            <a:r>
              <a:rPr lang="en-GB" sz="1800" dirty="0"/>
              <a:t>Starfish are not fish. Neither are jellyfish</a:t>
            </a:r>
            <a:r>
              <a:rPr lang="en-GB" sz="1800" dirty="0" smtClean="0"/>
              <a:t>.</a:t>
            </a:r>
            <a:endParaRPr lang="en-GB" sz="1800" dirty="0"/>
          </a:p>
        </p:txBody>
      </p:sp>
      <p:pic>
        <p:nvPicPr>
          <p:cNvPr id="8" name="Content Placeholder 7"/>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5078413" y="1255027"/>
            <a:ext cx="6199187" cy="4132791"/>
          </a:xfrm>
        </p:spPr>
      </p:pic>
    </p:spTree>
    <p:extLst>
      <p:ext uri="{BB962C8B-B14F-4D97-AF65-F5344CB8AC3E}">
        <p14:creationId xmlns:p14="http://schemas.microsoft.com/office/powerpoint/2010/main" val="518826644"/>
      </p:ext>
    </p:extLst>
  </p:cSld>
  <p:clrMapOvr>
    <a:masterClrMapping/>
  </p:clrMapOvr>
  <mc:AlternateContent xmlns:mc="http://schemas.openxmlformats.org/markup-compatibility/2006" xmlns:p14="http://schemas.microsoft.com/office/powerpoint/2010/main">
    <mc:Choice Requires="p14">
      <p:transition spd="slow" p14:dur="1500">
        <p14:ripple dir="lu"/>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1"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80">
                                          <p:stCondLst>
                                            <p:cond delay="0"/>
                                          </p:stCondLst>
                                        </p:cTn>
                                        <p:tgtEl>
                                          <p:spTgt spid="2"/>
                                        </p:tgtEl>
                                      </p:cBhvr>
                                    </p:animEffect>
                                    <p:anim calcmode="lin" valueType="num">
                                      <p:cBhvr>
                                        <p:cTn id="1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0" dur="26">
                                          <p:stCondLst>
                                            <p:cond delay="650"/>
                                          </p:stCondLst>
                                        </p:cTn>
                                        <p:tgtEl>
                                          <p:spTgt spid="2"/>
                                        </p:tgtEl>
                                      </p:cBhvr>
                                      <p:to x="100000" y="60000"/>
                                    </p:animScale>
                                    <p:animScale>
                                      <p:cBhvr>
                                        <p:cTn id="21" dur="166" decel="50000">
                                          <p:stCondLst>
                                            <p:cond delay="676"/>
                                          </p:stCondLst>
                                        </p:cTn>
                                        <p:tgtEl>
                                          <p:spTgt spid="2"/>
                                        </p:tgtEl>
                                      </p:cBhvr>
                                      <p:to x="100000" y="100000"/>
                                    </p:animScale>
                                    <p:animScale>
                                      <p:cBhvr>
                                        <p:cTn id="22" dur="26">
                                          <p:stCondLst>
                                            <p:cond delay="1312"/>
                                          </p:stCondLst>
                                        </p:cTn>
                                        <p:tgtEl>
                                          <p:spTgt spid="2"/>
                                        </p:tgtEl>
                                      </p:cBhvr>
                                      <p:to x="100000" y="80000"/>
                                    </p:animScale>
                                    <p:animScale>
                                      <p:cBhvr>
                                        <p:cTn id="23" dur="166" decel="50000">
                                          <p:stCondLst>
                                            <p:cond delay="1338"/>
                                          </p:stCondLst>
                                        </p:cTn>
                                        <p:tgtEl>
                                          <p:spTgt spid="2"/>
                                        </p:tgtEl>
                                      </p:cBhvr>
                                      <p:to x="100000" y="100000"/>
                                    </p:animScale>
                                    <p:animScale>
                                      <p:cBhvr>
                                        <p:cTn id="24" dur="26">
                                          <p:stCondLst>
                                            <p:cond delay="1642"/>
                                          </p:stCondLst>
                                        </p:cTn>
                                        <p:tgtEl>
                                          <p:spTgt spid="2"/>
                                        </p:tgtEl>
                                      </p:cBhvr>
                                      <p:to x="100000" y="90000"/>
                                    </p:animScale>
                                    <p:animScale>
                                      <p:cBhvr>
                                        <p:cTn id="25" dur="166" decel="50000">
                                          <p:stCondLst>
                                            <p:cond delay="1668"/>
                                          </p:stCondLst>
                                        </p:cTn>
                                        <p:tgtEl>
                                          <p:spTgt spid="2"/>
                                        </p:tgtEl>
                                      </p:cBhvr>
                                      <p:to x="100000" y="100000"/>
                                    </p:animScale>
                                    <p:animScale>
                                      <p:cBhvr>
                                        <p:cTn id="26" dur="26">
                                          <p:stCondLst>
                                            <p:cond delay="1808"/>
                                          </p:stCondLst>
                                        </p:cTn>
                                        <p:tgtEl>
                                          <p:spTgt spid="2"/>
                                        </p:tgtEl>
                                      </p:cBhvr>
                                      <p:to x="100000" y="95000"/>
                                    </p:animScale>
                                    <p:animScale>
                                      <p:cBhvr>
                                        <p:cTn id="27" dur="166" decel="50000">
                                          <p:stCondLst>
                                            <p:cond delay="1834"/>
                                          </p:stCondLst>
                                        </p:cTn>
                                        <p:tgtEl>
                                          <p:spTgt spid="2"/>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circle(in)">
                                      <p:cBhvr>
                                        <p:cTn id="32" dur="20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circle(in)">
                                      <p:cBhvr>
                                        <p:cTn id="37" dur="20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circle(in)">
                                      <p:cBhvr>
                                        <p:cTn id="42" dur="2000"/>
                                        <p:tgtEl>
                                          <p:spTgt spid="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circle(in)">
                                      <p:cBhvr>
                                        <p:cTn id="47" dur="2000"/>
                                        <p:tgtEl>
                                          <p:spTgt spid="4">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Effect transition="in" filter="circle(in)">
                                      <p:cBhvr>
                                        <p:cTn id="52" dur="2000"/>
                                        <p:tgtEl>
                                          <p:spTgt spid="4">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barn(inVertical)">
                                      <p:cBhvr>
                                        <p:cTn id="5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3150" y="-109910"/>
            <a:ext cx="3935688" cy="1194017"/>
          </a:xfrm>
        </p:spPr>
        <p:txBody>
          <a:bodyPr>
            <a:normAutofit/>
          </a:bodyPr>
          <a:lstStyle/>
          <a:p>
            <a:r>
              <a:rPr lang="en-GB" sz="7200" b="1" u="sng" dirty="0" smtClean="0"/>
              <a:t>QUIZ</a:t>
            </a:r>
            <a:endParaRPr lang="en-GB" sz="7200" b="1" u="sng" dirty="0"/>
          </a:p>
        </p:txBody>
      </p:sp>
      <p:sp>
        <p:nvSpPr>
          <p:cNvPr id="3" name="Content Placeholder 2"/>
          <p:cNvSpPr>
            <a:spLocks noGrp="1"/>
          </p:cNvSpPr>
          <p:nvPr>
            <p:ph sz="quarter" idx="13"/>
          </p:nvPr>
        </p:nvSpPr>
        <p:spPr>
          <a:xfrm>
            <a:off x="893068" y="1319709"/>
            <a:ext cx="6200163" cy="685798"/>
          </a:xfrm>
        </p:spPr>
        <p:txBody>
          <a:bodyPr>
            <a:normAutofit/>
          </a:bodyPr>
          <a:lstStyle/>
          <a:p>
            <a:pPr marL="457200" indent="-457200">
              <a:buFont typeface="+mj-lt"/>
              <a:buAutoNum type="arabicPeriod"/>
            </a:pPr>
            <a:r>
              <a:rPr lang="en-GB" sz="3200" dirty="0" smtClean="0"/>
              <a:t>How many fish do you get?</a:t>
            </a:r>
            <a:endParaRPr lang="en-GB" sz="3200" dirty="0"/>
          </a:p>
        </p:txBody>
      </p:sp>
      <p:sp>
        <p:nvSpPr>
          <p:cNvPr id="5" name="TextBox 4"/>
          <p:cNvSpPr txBox="1"/>
          <p:nvPr/>
        </p:nvSpPr>
        <p:spPr>
          <a:xfrm>
            <a:off x="7458191" y="1451132"/>
            <a:ext cx="1900961" cy="584775"/>
          </a:xfrm>
          <a:prstGeom prst="rect">
            <a:avLst/>
          </a:prstGeom>
          <a:noFill/>
        </p:spPr>
        <p:txBody>
          <a:bodyPr wrap="square" rtlCol="0">
            <a:spAutoFit/>
          </a:bodyPr>
          <a:lstStyle/>
          <a:p>
            <a:r>
              <a:rPr lang="en-GB" sz="3200" b="1" dirty="0" smtClean="0">
                <a:solidFill>
                  <a:srgbClr val="FF0000"/>
                </a:solidFill>
              </a:rPr>
              <a:t>200</a:t>
            </a:r>
            <a:endParaRPr lang="en-GB" sz="3200" b="1" dirty="0">
              <a:solidFill>
                <a:srgbClr val="FF0000"/>
              </a:solidFill>
            </a:endParaRPr>
          </a:p>
        </p:txBody>
      </p:sp>
      <p:sp>
        <p:nvSpPr>
          <p:cNvPr id="4" name="TextBox 3"/>
          <p:cNvSpPr txBox="1"/>
          <p:nvPr/>
        </p:nvSpPr>
        <p:spPr>
          <a:xfrm>
            <a:off x="859451" y="2314216"/>
            <a:ext cx="6834064" cy="523220"/>
          </a:xfrm>
          <a:prstGeom prst="rect">
            <a:avLst/>
          </a:prstGeom>
          <a:noFill/>
        </p:spPr>
        <p:txBody>
          <a:bodyPr wrap="square" rtlCol="0">
            <a:spAutoFit/>
          </a:bodyPr>
          <a:lstStyle/>
          <a:p>
            <a:r>
              <a:rPr lang="en-GB" sz="2800" dirty="0" smtClean="0"/>
              <a:t>2.</a:t>
            </a:r>
            <a:r>
              <a:rPr lang="en-GB" dirty="0" smtClean="0"/>
              <a:t> </a:t>
            </a:r>
            <a:r>
              <a:rPr lang="en-GB" sz="2800" dirty="0" smtClean="0"/>
              <a:t>WHAT IS THE NEXT STAGE FROM AN EGG?</a:t>
            </a:r>
            <a:endParaRPr lang="en-GB" sz="2800" dirty="0"/>
          </a:p>
        </p:txBody>
      </p:sp>
      <p:sp>
        <p:nvSpPr>
          <p:cNvPr id="6" name="TextBox 5"/>
          <p:cNvSpPr txBox="1"/>
          <p:nvPr/>
        </p:nvSpPr>
        <p:spPr>
          <a:xfrm>
            <a:off x="7928838" y="2487761"/>
            <a:ext cx="1430314" cy="461665"/>
          </a:xfrm>
          <a:prstGeom prst="rect">
            <a:avLst/>
          </a:prstGeom>
          <a:noFill/>
        </p:spPr>
        <p:txBody>
          <a:bodyPr wrap="square" rtlCol="0">
            <a:spAutoFit/>
          </a:bodyPr>
          <a:lstStyle/>
          <a:p>
            <a:r>
              <a:rPr lang="en-GB" sz="2400" b="1" dirty="0" smtClean="0">
                <a:solidFill>
                  <a:srgbClr val="FF0000"/>
                </a:solidFill>
              </a:rPr>
              <a:t>ALIVEN</a:t>
            </a:r>
            <a:endParaRPr lang="en-GB" sz="2400" b="1" dirty="0">
              <a:solidFill>
                <a:srgbClr val="FF0000"/>
              </a:solidFill>
            </a:endParaRPr>
          </a:p>
        </p:txBody>
      </p:sp>
      <p:sp>
        <p:nvSpPr>
          <p:cNvPr id="7" name="TextBox 6"/>
          <p:cNvSpPr txBox="1"/>
          <p:nvPr/>
        </p:nvSpPr>
        <p:spPr>
          <a:xfrm>
            <a:off x="859451" y="3260842"/>
            <a:ext cx="6834064" cy="954107"/>
          </a:xfrm>
          <a:prstGeom prst="rect">
            <a:avLst/>
          </a:prstGeom>
          <a:noFill/>
        </p:spPr>
        <p:txBody>
          <a:bodyPr wrap="square" rtlCol="0">
            <a:spAutoFit/>
          </a:bodyPr>
          <a:lstStyle/>
          <a:p>
            <a:r>
              <a:rPr lang="en-GB" sz="2800" dirty="0" smtClean="0"/>
              <a:t>3. HOW MANY EGGS CAN BROWN TROUT LAY AT ONCE?</a:t>
            </a:r>
            <a:endParaRPr lang="en-GB" sz="2800" dirty="0"/>
          </a:p>
        </p:txBody>
      </p:sp>
      <p:sp>
        <p:nvSpPr>
          <p:cNvPr id="8" name="TextBox 7"/>
          <p:cNvSpPr txBox="1"/>
          <p:nvPr/>
        </p:nvSpPr>
        <p:spPr>
          <a:xfrm>
            <a:off x="7743043" y="3524405"/>
            <a:ext cx="2344714" cy="523220"/>
          </a:xfrm>
          <a:prstGeom prst="rect">
            <a:avLst/>
          </a:prstGeom>
          <a:noFill/>
        </p:spPr>
        <p:txBody>
          <a:bodyPr wrap="square" rtlCol="0">
            <a:spAutoFit/>
          </a:bodyPr>
          <a:lstStyle/>
          <a:p>
            <a:r>
              <a:rPr lang="en-GB" sz="2800" b="1" dirty="0" smtClean="0">
                <a:solidFill>
                  <a:srgbClr val="FF0000"/>
                </a:solidFill>
              </a:rPr>
              <a:t>10,000</a:t>
            </a:r>
            <a:endParaRPr lang="en-GB" sz="2800" b="1" dirty="0">
              <a:solidFill>
                <a:srgbClr val="FF0000"/>
              </a:solidFill>
            </a:endParaRPr>
          </a:p>
        </p:txBody>
      </p:sp>
      <p:sp>
        <p:nvSpPr>
          <p:cNvPr id="10" name="TextBox 9"/>
          <p:cNvSpPr txBox="1"/>
          <p:nvPr/>
        </p:nvSpPr>
        <p:spPr>
          <a:xfrm>
            <a:off x="859451" y="4437924"/>
            <a:ext cx="8055949" cy="954107"/>
          </a:xfrm>
          <a:prstGeom prst="rect">
            <a:avLst/>
          </a:prstGeom>
          <a:noFill/>
        </p:spPr>
        <p:txBody>
          <a:bodyPr wrap="square" rtlCol="0">
            <a:spAutoFit/>
          </a:bodyPr>
          <a:lstStyle/>
          <a:p>
            <a:r>
              <a:rPr lang="en-GB" sz="2800" dirty="0" smtClean="0"/>
              <a:t>4. WHAT MAJOR CITY DOES THE RIVER CLYDE FLOW THROUGH?</a:t>
            </a:r>
            <a:endParaRPr lang="en-GB" sz="2800" dirty="0"/>
          </a:p>
        </p:txBody>
      </p:sp>
      <p:sp>
        <p:nvSpPr>
          <p:cNvPr id="11" name="TextBox 10"/>
          <p:cNvSpPr txBox="1"/>
          <p:nvPr/>
        </p:nvSpPr>
        <p:spPr>
          <a:xfrm>
            <a:off x="8915400" y="4549914"/>
            <a:ext cx="2100205" cy="461665"/>
          </a:xfrm>
          <a:prstGeom prst="rect">
            <a:avLst/>
          </a:prstGeom>
          <a:noFill/>
        </p:spPr>
        <p:txBody>
          <a:bodyPr wrap="square" rtlCol="0">
            <a:spAutoFit/>
          </a:bodyPr>
          <a:lstStyle/>
          <a:p>
            <a:r>
              <a:rPr lang="en-GB" sz="2400" b="1" dirty="0" smtClean="0">
                <a:solidFill>
                  <a:srgbClr val="FF0000"/>
                </a:solidFill>
              </a:rPr>
              <a:t>GLASGOW</a:t>
            </a:r>
            <a:endParaRPr lang="en-GB" sz="2400" b="1" dirty="0">
              <a:solidFill>
                <a:srgbClr val="FF0000"/>
              </a:solidFill>
            </a:endParaRPr>
          </a:p>
        </p:txBody>
      </p:sp>
      <p:sp>
        <p:nvSpPr>
          <p:cNvPr id="13" name="TextBox 12"/>
          <p:cNvSpPr txBox="1"/>
          <p:nvPr/>
        </p:nvSpPr>
        <p:spPr>
          <a:xfrm>
            <a:off x="789751" y="5648113"/>
            <a:ext cx="7618920" cy="523220"/>
          </a:xfrm>
          <a:prstGeom prst="rect">
            <a:avLst/>
          </a:prstGeom>
          <a:noFill/>
        </p:spPr>
        <p:txBody>
          <a:bodyPr wrap="square" rtlCol="0">
            <a:spAutoFit/>
          </a:bodyPr>
          <a:lstStyle/>
          <a:p>
            <a:r>
              <a:rPr lang="en-GB" sz="2800" dirty="0" smtClean="0"/>
              <a:t>5. NAME 1 THING THAT IS CAUSING POLLUTION?</a:t>
            </a:r>
            <a:endParaRPr lang="en-GB" sz="2800" dirty="0"/>
          </a:p>
        </p:txBody>
      </p:sp>
      <p:sp>
        <p:nvSpPr>
          <p:cNvPr id="14" name="TextBox 13"/>
          <p:cNvSpPr txBox="1"/>
          <p:nvPr/>
        </p:nvSpPr>
        <p:spPr>
          <a:xfrm>
            <a:off x="8169087" y="5364650"/>
            <a:ext cx="3301254" cy="1200329"/>
          </a:xfrm>
          <a:prstGeom prst="rect">
            <a:avLst/>
          </a:prstGeom>
          <a:noFill/>
        </p:spPr>
        <p:txBody>
          <a:bodyPr wrap="square" rtlCol="0">
            <a:spAutoFit/>
          </a:bodyPr>
          <a:lstStyle/>
          <a:p>
            <a:r>
              <a:rPr lang="en-GB" sz="2400" b="1" dirty="0" smtClean="0">
                <a:solidFill>
                  <a:srgbClr val="FF0000"/>
                </a:solidFill>
              </a:rPr>
              <a:t>EITHER GLASS BOTTLES, SEWAGE, LEAFS AND CAR WASHING SOAP</a:t>
            </a:r>
            <a:endParaRPr lang="en-GB" sz="2400" b="1" dirty="0">
              <a:solidFill>
                <a:srgbClr val="FF0000"/>
              </a:solidFill>
            </a:endParaRPr>
          </a:p>
        </p:txBody>
      </p:sp>
    </p:spTree>
    <p:extLst>
      <p:ext uri="{BB962C8B-B14F-4D97-AF65-F5344CB8AC3E}">
        <p14:creationId xmlns:p14="http://schemas.microsoft.com/office/powerpoint/2010/main" val="1118819721"/>
      </p:ext>
    </p:extLst>
  </p:cSld>
  <p:clrMapOvr>
    <a:masterClrMapping/>
  </p:clrMapOvr>
  <mc:AlternateContent xmlns:mc="http://schemas.openxmlformats.org/markup-compatibility/2006" xmlns:p14="http://schemas.microsoft.com/office/powerpoint/2010/main">
    <mc:Choice Requires="p14">
      <p:transition spd="slow" p14:dur="1400">
        <p14:doors dir="vert"/>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circle(in)">
                                      <p:cBhvr>
                                        <p:cTn id="35" dur="20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down)">
                                      <p:cBhvr>
                                        <p:cTn id="44" dur="580">
                                          <p:stCondLst>
                                            <p:cond delay="0"/>
                                          </p:stCondLst>
                                        </p:cTn>
                                        <p:tgtEl>
                                          <p:spTgt spid="10"/>
                                        </p:tgtEl>
                                      </p:cBhvr>
                                    </p:animEffect>
                                    <p:anim calcmode="lin" valueType="num">
                                      <p:cBhvr>
                                        <p:cTn id="4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0" dur="26">
                                          <p:stCondLst>
                                            <p:cond delay="650"/>
                                          </p:stCondLst>
                                        </p:cTn>
                                        <p:tgtEl>
                                          <p:spTgt spid="10"/>
                                        </p:tgtEl>
                                      </p:cBhvr>
                                      <p:to x="100000" y="60000"/>
                                    </p:animScale>
                                    <p:animScale>
                                      <p:cBhvr>
                                        <p:cTn id="51" dur="166" decel="50000">
                                          <p:stCondLst>
                                            <p:cond delay="676"/>
                                          </p:stCondLst>
                                        </p:cTn>
                                        <p:tgtEl>
                                          <p:spTgt spid="10"/>
                                        </p:tgtEl>
                                      </p:cBhvr>
                                      <p:to x="100000" y="100000"/>
                                    </p:animScale>
                                    <p:animScale>
                                      <p:cBhvr>
                                        <p:cTn id="52" dur="26">
                                          <p:stCondLst>
                                            <p:cond delay="1312"/>
                                          </p:stCondLst>
                                        </p:cTn>
                                        <p:tgtEl>
                                          <p:spTgt spid="10"/>
                                        </p:tgtEl>
                                      </p:cBhvr>
                                      <p:to x="100000" y="80000"/>
                                    </p:animScale>
                                    <p:animScale>
                                      <p:cBhvr>
                                        <p:cTn id="53" dur="166" decel="50000">
                                          <p:stCondLst>
                                            <p:cond delay="1338"/>
                                          </p:stCondLst>
                                        </p:cTn>
                                        <p:tgtEl>
                                          <p:spTgt spid="10"/>
                                        </p:tgtEl>
                                      </p:cBhvr>
                                      <p:to x="100000" y="100000"/>
                                    </p:animScale>
                                    <p:animScale>
                                      <p:cBhvr>
                                        <p:cTn id="54" dur="26">
                                          <p:stCondLst>
                                            <p:cond delay="1642"/>
                                          </p:stCondLst>
                                        </p:cTn>
                                        <p:tgtEl>
                                          <p:spTgt spid="10"/>
                                        </p:tgtEl>
                                      </p:cBhvr>
                                      <p:to x="100000" y="90000"/>
                                    </p:animScale>
                                    <p:animScale>
                                      <p:cBhvr>
                                        <p:cTn id="55" dur="166" decel="50000">
                                          <p:stCondLst>
                                            <p:cond delay="1668"/>
                                          </p:stCondLst>
                                        </p:cTn>
                                        <p:tgtEl>
                                          <p:spTgt spid="10"/>
                                        </p:tgtEl>
                                      </p:cBhvr>
                                      <p:to x="100000" y="100000"/>
                                    </p:animScale>
                                    <p:animScale>
                                      <p:cBhvr>
                                        <p:cTn id="56" dur="26">
                                          <p:stCondLst>
                                            <p:cond delay="1808"/>
                                          </p:stCondLst>
                                        </p:cTn>
                                        <p:tgtEl>
                                          <p:spTgt spid="10"/>
                                        </p:tgtEl>
                                      </p:cBhvr>
                                      <p:to x="100000" y="95000"/>
                                    </p:animScale>
                                    <p:animScale>
                                      <p:cBhvr>
                                        <p:cTn id="57" dur="166" decel="50000">
                                          <p:stCondLst>
                                            <p:cond delay="1834"/>
                                          </p:stCondLst>
                                        </p:cTn>
                                        <p:tgtEl>
                                          <p:spTgt spid="10"/>
                                        </p:tgtEl>
                                      </p:cBhvr>
                                      <p:to x="100000" y="100000"/>
                                    </p:animScale>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ipe(down)">
                                      <p:cBhvr>
                                        <p:cTn id="66" dur="500"/>
                                        <p:tgtEl>
                                          <p:spTgt spid="13"/>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4" grpId="0"/>
      <p:bldP spid="6" grpId="0"/>
      <p:bldP spid="7" grpId="0"/>
      <p:bldP spid="8" grpId="0"/>
      <p:bldP spid="10" grpId="0"/>
      <p:bldP spid="11"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b="1" u="sng" dirty="0" smtClean="0"/>
              <a:t>Thanks for watching</a:t>
            </a:r>
            <a:endParaRPr lang="en-GB" sz="5400" b="1" u="sng"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2998" y="2544292"/>
            <a:ext cx="3521449" cy="3521449"/>
          </a:xfrm>
          <a:prstGeom prst="rect">
            <a:avLst/>
          </a:prstGeom>
        </p:spPr>
      </p:pic>
    </p:spTree>
    <p:extLst>
      <p:ext uri="{BB962C8B-B14F-4D97-AF65-F5344CB8AC3E}">
        <p14:creationId xmlns:p14="http://schemas.microsoft.com/office/powerpoint/2010/main" val="1608624383"/>
      </p:ext>
    </p:extLst>
  </p:cSld>
  <p:clrMapOvr>
    <a:masterClrMapping/>
  </p:clrMapOvr>
  <p:transition spd="slow">
    <p:randomBar/>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900328" y="0"/>
            <a:ext cx="10364452" cy="1586380"/>
          </a:xfrm>
        </p:spPr>
        <p:txBody>
          <a:bodyPr>
            <a:normAutofit/>
          </a:bodyPr>
          <a:lstStyle/>
          <a:p>
            <a:r>
              <a:rPr lang="en-GB" sz="4000" b="1" u="sng" dirty="0" smtClean="0"/>
              <a:t>What is </a:t>
            </a:r>
            <a:r>
              <a:rPr lang="en-GB" sz="4000" b="1" u="sng" dirty="0" err="1" smtClean="0"/>
              <a:t>clyde</a:t>
            </a:r>
            <a:r>
              <a:rPr lang="en-GB" sz="4000" b="1" u="sng" dirty="0" smtClean="0"/>
              <a:t> in the classroom?</a:t>
            </a:r>
            <a:endParaRPr lang="en-GB" sz="4000" b="1" u="sng" dirty="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15409" t="6220" r="21961" b="7402"/>
          <a:stretch/>
        </p:blipFill>
        <p:spPr>
          <a:xfrm>
            <a:off x="537881" y="309282"/>
            <a:ext cx="1035425" cy="954742"/>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5409" t="6220" r="21961" b="7402"/>
          <a:stretch/>
        </p:blipFill>
        <p:spPr>
          <a:xfrm>
            <a:off x="10591802" y="315819"/>
            <a:ext cx="1035425" cy="954742"/>
          </a:xfrm>
          <a:prstGeom prst="rect">
            <a:avLst/>
          </a:prstGeom>
        </p:spPr>
      </p:pic>
      <p:sp>
        <p:nvSpPr>
          <p:cNvPr id="7" name="TextBox 6"/>
          <p:cNvSpPr txBox="1"/>
          <p:nvPr/>
        </p:nvSpPr>
        <p:spPr>
          <a:xfrm>
            <a:off x="2572871" y="1882588"/>
            <a:ext cx="7019365" cy="3970318"/>
          </a:xfrm>
          <a:prstGeom prst="rect">
            <a:avLst/>
          </a:prstGeom>
          <a:noFill/>
        </p:spPr>
        <p:txBody>
          <a:bodyPr wrap="square" rtlCol="0">
            <a:spAutoFit/>
          </a:bodyPr>
          <a:lstStyle/>
          <a:p>
            <a:pPr algn="ctr"/>
            <a:r>
              <a:rPr lang="en-GB" sz="3600" dirty="0" smtClean="0"/>
              <a:t>Clyde in the classroom is a fun, educational project for senior pupils all over Scotland. The project includes looking after brown trout and doing fun activities. After the fish have grown they are released into the River Clyde. </a:t>
            </a:r>
            <a:endParaRPr lang="en-GB" sz="3600" dirty="0"/>
          </a:p>
        </p:txBody>
      </p:sp>
    </p:spTree>
    <p:extLst>
      <p:ext uri="{BB962C8B-B14F-4D97-AF65-F5344CB8AC3E}">
        <p14:creationId xmlns:p14="http://schemas.microsoft.com/office/powerpoint/2010/main" val="2399407645"/>
      </p:ext>
    </p:extLst>
  </p:cSld>
  <p:clrMapOvr>
    <a:masterClrMapping/>
  </p:clrMapOvr>
  <mc:AlternateContent xmlns:mc="http://schemas.openxmlformats.org/markup-compatibility/2006" xmlns:p14="http://schemas.microsoft.com/office/powerpoint/2010/main">
    <mc:Choice Requires="p14">
      <p:transition spd="slow" p14:dur="1500">
        <p14:ripple dir="rd"/>
        <p:sndAc>
          <p:stSnd>
            <p:snd r:embed="rId3" name="chimes.wav"/>
          </p:stSnd>
        </p:sndAc>
      </p:transition>
    </mc:Choice>
    <mc:Fallback xmlns="">
      <p:transition spd="slow">
        <p:fade/>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path" presetSubtype="0" accel="50000" decel="50000" fill="hold" grpId="0"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19"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322728"/>
            <a:ext cx="3935688" cy="1422617"/>
          </a:xfrm>
        </p:spPr>
        <p:txBody>
          <a:bodyPr>
            <a:normAutofit/>
          </a:bodyPr>
          <a:lstStyle/>
          <a:p>
            <a:r>
              <a:rPr lang="en-GB" sz="4000" b="1" u="sng" dirty="0" smtClean="0"/>
              <a:t>The fishy tank fun facts</a:t>
            </a:r>
            <a:r>
              <a:rPr lang="en-GB" sz="4000" b="1" u="sng" dirty="0" smtClean="0">
                <a:sym typeface="Wingdings" panose="05000000000000000000" pitchFamily="2" charset="2"/>
              </a:rPr>
              <a:t></a:t>
            </a:r>
            <a:endParaRPr lang="en-GB" sz="4000" b="1" u="sng" dirty="0"/>
          </a:p>
        </p:txBody>
      </p:sp>
      <p:pic>
        <p:nvPicPr>
          <p:cNvPr id="5" name="Content Placeholder 4"/>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5064966" y="1034036"/>
            <a:ext cx="6709383" cy="4621306"/>
          </a:xfrm>
        </p:spPr>
      </p:pic>
      <p:sp>
        <p:nvSpPr>
          <p:cNvPr id="4" name="Text Placeholder 3"/>
          <p:cNvSpPr>
            <a:spLocks noGrp="1"/>
          </p:cNvSpPr>
          <p:nvPr>
            <p:ph type="body" sz="half" idx="2"/>
          </p:nvPr>
        </p:nvSpPr>
        <p:spPr>
          <a:xfrm>
            <a:off x="452449" y="2006707"/>
            <a:ext cx="4504765" cy="3158348"/>
          </a:xfrm>
        </p:spPr>
        <p:txBody>
          <a:bodyPr>
            <a:noAutofit/>
          </a:bodyPr>
          <a:lstStyle/>
          <a:p>
            <a:r>
              <a:rPr lang="en-GB" sz="2400" dirty="0" smtClean="0">
                <a:latin typeface="Harry potter"/>
              </a:rPr>
              <a:t>you get the tank from Clyde in the classroom. the tank has at least 200 fish in It. In the tank you will need to put Frozen water bottles in it so the water is cold for the fish. Also there is an air pump which will take away the chlorine.</a:t>
            </a:r>
            <a:endParaRPr lang="en-GB" dirty="0"/>
          </a:p>
        </p:txBody>
      </p:sp>
      <p:sp>
        <p:nvSpPr>
          <p:cNvPr id="6" name="Donut 5"/>
          <p:cNvSpPr/>
          <p:nvPr/>
        </p:nvSpPr>
        <p:spPr>
          <a:xfrm>
            <a:off x="7758511" y="1219199"/>
            <a:ext cx="4231341" cy="4249271"/>
          </a:xfrm>
          <a:prstGeom prst="donut">
            <a:avLst>
              <a:gd name="adj" fmla="val 36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Ø"/>
            </a:pPr>
            <a:endParaRPr lang="en-GB" dirty="0">
              <a:solidFill>
                <a:schemeClr val="tx1"/>
              </a:solidFill>
            </a:endParaRPr>
          </a:p>
        </p:txBody>
      </p:sp>
    </p:spTree>
    <p:extLst>
      <p:ext uri="{BB962C8B-B14F-4D97-AF65-F5344CB8AC3E}">
        <p14:creationId xmlns:p14="http://schemas.microsoft.com/office/powerpoint/2010/main" val="2943739373"/>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 calcmode="lin" valueType="num">
                                      <p:cBhvr>
                                        <p:cTn id="22"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1015739"/>
            <a:ext cx="3935688" cy="1108852"/>
          </a:xfrm>
        </p:spPr>
        <p:txBody>
          <a:bodyPr>
            <a:noAutofit/>
          </a:bodyPr>
          <a:lstStyle/>
          <a:p>
            <a:r>
              <a:rPr lang="en-GB" sz="4000" b="1" u="sng" dirty="0" smtClean="0"/>
              <a:t>Taking care for the Brown trout</a:t>
            </a:r>
            <a:endParaRPr lang="en-GB" sz="4000" b="1" u="sng" dirty="0"/>
          </a:p>
        </p:txBody>
      </p:sp>
      <p:pic>
        <p:nvPicPr>
          <p:cNvPr id="5" name="Content Placeholder 4"/>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5136470" y="1015739"/>
            <a:ext cx="6199187" cy="4775460"/>
          </a:xfrm>
        </p:spPr>
      </p:pic>
      <p:sp>
        <p:nvSpPr>
          <p:cNvPr id="4" name="Text Placeholder 3"/>
          <p:cNvSpPr>
            <a:spLocks noGrp="1"/>
          </p:cNvSpPr>
          <p:nvPr>
            <p:ph type="body" sz="half" idx="2"/>
          </p:nvPr>
        </p:nvSpPr>
        <p:spPr>
          <a:xfrm>
            <a:off x="682171" y="2133599"/>
            <a:ext cx="4167292" cy="3657600"/>
          </a:xfrm>
        </p:spPr>
        <p:txBody>
          <a:bodyPr>
            <a:noAutofit/>
          </a:bodyPr>
          <a:lstStyle/>
          <a:p>
            <a:r>
              <a:rPr lang="en-GB" sz="2800" dirty="0" smtClean="0"/>
              <a:t>Every day we have two people who check the temperature of the fish. They also put in ice water bottles to keep the tank cool. Dead fish also need to be taken out. </a:t>
            </a:r>
            <a:endParaRPr lang="en-GB" sz="2800" dirty="0"/>
          </a:p>
        </p:txBody>
      </p:sp>
    </p:spTree>
    <p:extLst>
      <p:ext uri="{BB962C8B-B14F-4D97-AF65-F5344CB8AC3E}">
        <p14:creationId xmlns:p14="http://schemas.microsoft.com/office/powerpoint/2010/main" val="27698087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invX="1"/>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1021977"/>
            <a:ext cx="3935688" cy="777158"/>
          </a:xfrm>
        </p:spPr>
        <p:txBody>
          <a:bodyPr>
            <a:normAutofit/>
          </a:bodyPr>
          <a:lstStyle/>
          <a:p>
            <a:r>
              <a:rPr lang="en-GB" sz="4000" b="1" u="sng" dirty="0" smtClean="0"/>
              <a:t>Baby </a:t>
            </a:r>
            <a:r>
              <a:rPr lang="en-GB" sz="4000" b="1" u="sng" dirty="0" err="1" smtClean="0"/>
              <a:t>alivens</a:t>
            </a:r>
            <a:endParaRPr lang="en-GB" sz="4000" b="1" u="sng" dirty="0"/>
          </a:p>
        </p:txBody>
      </p:sp>
      <p:sp>
        <p:nvSpPr>
          <p:cNvPr id="4" name="Text Placeholder 3"/>
          <p:cNvSpPr>
            <a:spLocks noGrp="1"/>
          </p:cNvSpPr>
          <p:nvPr>
            <p:ph type="body" sz="half" idx="2"/>
          </p:nvPr>
        </p:nvSpPr>
        <p:spPr>
          <a:xfrm>
            <a:off x="772773" y="2338601"/>
            <a:ext cx="3935689" cy="3158348"/>
          </a:xfrm>
        </p:spPr>
        <p:txBody>
          <a:bodyPr>
            <a:noAutofit/>
          </a:bodyPr>
          <a:lstStyle/>
          <a:p>
            <a:r>
              <a:rPr lang="en-GB" sz="2800" dirty="0" smtClean="0"/>
              <a:t>The </a:t>
            </a:r>
            <a:r>
              <a:rPr lang="en-GB" sz="2800" dirty="0" err="1" smtClean="0"/>
              <a:t>aliven</a:t>
            </a:r>
            <a:r>
              <a:rPr lang="en-GB" sz="2800" dirty="0" smtClean="0"/>
              <a:t> is the next stage from an egg. At this point they don’t need fed as they have got and food sack filled with fat.</a:t>
            </a:r>
            <a:endParaRPr lang="en-GB" sz="2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4850" y="865586"/>
            <a:ext cx="4284118" cy="5634317"/>
          </a:xfrm>
          <a:prstGeom prst="rect">
            <a:avLst/>
          </a:prstGeom>
        </p:spPr>
      </p:pic>
      <p:sp>
        <p:nvSpPr>
          <p:cNvPr id="10" name="TextBox 9"/>
          <p:cNvSpPr txBox="1"/>
          <p:nvPr/>
        </p:nvSpPr>
        <p:spPr>
          <a:xfrm>
            <a:off x="5551280" y="326252"/>
            <a:ext cx="900952" cy="400110"/>
          </a:xfrm>
          <a:prstGeom prst="rect">
            <a:avLst/>
          </a:prstGeom>
          <a:noFill/>
        </p:spPr>
        <p:txBody>
          <a:bodyPr wrap="square" rtlCol="0">
            <a:spAutoFit/>
          </a:bodyPr>
          <a:lstStyle/>
          <a:p>
            <a:r>
              <a:rPr lang="en-GB" sz="2000" dirty="0" smtClean="0"/>
              <a:t>Spine</a:t>
            </a:r>
            <a:endParaRPr lang="en-GB" sz="2000" dirty="0"/>
          </a:p>
        </p:txBody>
      </p:sp>
      <p:sp>
        <p:nvSpPr>
          <p:cNvPr id="12" name="Down Arrow 11"/>
          <p:cNvSpPr/>
          <p:nvPr/>
        </p:nvSpPr>
        <p:spPr>
          <a:xfrm rot="13768328">
            <a:off x="7311171" y="4307626"/>
            <a:ext cx="383883" cy="2809337"/>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5744278" y="6278729"/>
            <a:ext cx="900952" cy="400110"/>
          </a:xfrm>
          <a:prstGeom prst="rect">
            <a:avLst/>
          </a:prstGeom>
          <a:noFill/>
        </p:spPr>
        <p:txBody>
          <a:bodyPr wrap="square" rtlCol="0">
            <a:spAutoFit/>
          </a:bodyPr>
          <a:lstStyle/>
          <a:p>
            <a:r>
              <a:rPr lang="en-GB" sz="2000" dirty="0" smtClean="0"/>
              <a:t>Fat</a:t>
            </a:r>
            <a:endParaRPr lang="en-GB" sz="2000" dirty="0"/>
          </a:p>
        </p:txBody>
      </p:sp>
      <p:sp>
        <p:nvSpPr>
          <p:cNvPr id="15" name="Down Arrow 14"/>
          <p:cNvSpPr/>
          <p:nvPr/>
        </p:nvSpPr>
        <p:spPr>
          <a:xfrm rot="18800281" flipH="1">
            <a:off x="7416676" y="-63652"/>
            <a:ext cx="312969" cy="3283602"/>
          </a:xfrm>
          <a:prstGeom prst="downArrow">
            <a:avLst>
              <a:gd name="adj1" fmla="val 50000"/>
              <a:gd name="adj2" fmla="val 37947"/>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Down Arrow 16"/>
          <p:cNvSpPr/>
          <p:nvPr/>
        </p:nvSpPr>
        <p:spPr>
          <a:xfrm rot="17626686">
            <a:off x="6921188" y="1781009"/>
            <a:ext cx="268437" cy="2747224"/>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4953172" y="2243075"/>
            <a:ext cx="894815" cy="646331"/>
          </a:xfrm>
          <a:prstGeom prst="rect">
            <a:avLst/>
          </a:prstGeom>
          <a:noFill/>
        </p:spPr>
        <p:txBody>
          <a:bodyPr wrap="square" rtlCol="0">
            <a:spAutoFit/>
          </a:bodyPr>
          <a:lstStyle/>
          <a:p>
            <a:r>
              <a:rPr lang="en-GB" dirty="0" smtClean="0"/>
              <a:t>Blood Vessels</a:t>
            </a:r>
            <a:endParaRPr lang="en-GB" dirty="0"/>
          </a:p>
        </p:txBody>
      </p:sp>
      <p:sp>
        <p:nvSpPr>
          <p:cNvPr id="19" name="Down Arrow 18"/>
          <p:cNvSpPr/>
          <p:nvPr/>
        </p:nvSpPr>
        <p:spPr>
          <a:xfrm rot="13768328">
            <a:off x="6189424" y="3815297"/>
            <a:ext cx="318308" cy="2744264"/>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4718538" y="6036416"/>
            <a:ext cx="604671" cy="369332"/>
          </a:xfrm>
          <a:prstGeom prst="rect">
            <a:avLst/>
          </a:prstGeom>
          <a:noFill/>
        </p:spPr>
        <p:txBody>
          <a:bodyPr wrap="square" rtlCol="0">
            <a:spAutoFit/>
          </a:bodyPr>
          <a:lstStyle/>
          <a:p>
            <a:r>
              <a:rPr lang="en-GB" dirty="0" smtClean="0"/>
              <a:t>Eye</a:t>
            </a:r>
            <a:endParaRPr lang="en-GB" dirty="0"/>
          </a:p>
        </p:txBody>
      </p:sp>
      <p:sp>
        <p:nvSpPr>
          <p:cNvPr id="21" name="Down Arrow 20"/>
          <p:cNvSpPr/>
          <p:nvPr/>
        </p:nvSpPr>
        <p:spPr>
          <a:xfrm rot="645729">
            <a:off x="10918466" y="599525"/>
            <a:ext cx="367188" cy="1395084"/>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10786582" y="240268"/>
            <a:ext cx="1169522" cy="369332"/>
          </a:xfrm>
          <a:prstGeom prst="rect">
            <a:avLst/>
          </a:prstGeom>
          <a:noFill/>
        </p:spPr>
        <p:txBody>
          <a:bodyPr wrap="square" rtlCol="0">
            <a:spAutoFit/>
          </a:bodyPr>
          <a:lstStyle/>
          <a:p>
            <a:r>
              <a:rPr lang="en-GB" dirty="0" smtClean="0"/>
              <a:t>Tail</a:t>
            </a:r>
            <a:endParaRPr lang="en-GB" dirty="0"/>
          </a:p>
        </p:txBody>
      </p:sp>
    </p:spTree>
    <p:extLst>
      <p:ext uri="{BB962C8B-B14F-4D97-AF65-F5344CB8AC3E}">
        <p14:creationId xmlns:p14="http://schemas.microsoft.com/office/powerpoint/2010/main" val="38996413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ppt_w</p:attrName>
                                        </p:attrNameLst>
                                      </p:cBhvr>
                                      <p:tavLst>
                                        <p:tav tm="0">
                                          <p:val>
                                            <p:fltVal val="0"/>
                                          </p:val>
                                        </p:tav>
                                        <p:tav tm="100000">
                                          <p:val>
                                            <p:strVal val="#ppt_w"/>
                                          </p:val>
                                        </p:tav>
                                      </p:tavLst>
                                    </p:anim>
                                    <p:anim calcmode="lin" valueType="num">
                                      <p:cBhvr>
                                        <p:cTn id="45" dur="500" fill="hold"/>
                                        <p:tgtEl>
                                          <p:spTgt spid="13"/>
                                        </p:tgtEl>
                                        <p:attrNameLst>
                                          <p:attrName>ppt_h</p:attrName>
                                        </p:attrNameLst>
                                      </p:cBhvr>
                                      <p:tavLst>
                                        <p:tav tm="0">
                                          <p:val>
                                            <p:fltVal val="0"/>
                                          </p:val>
                                        </p:tav>
                                        <p:tav tm="100000">
                                          <p:val>
                                            <p:strVal val="#ppt_h"/>
                                          </p:val>
                                        </p:tav>
                                      </p:tavLst>
                                    </p:anim>
                                    <p:animEffect transition="in" filter="fade">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10" grpId="0"/>
      <p:bldP spid="13" grpId="0"/>
      <p:bldP spid="18" grpId="0"/>
      <p:bldP spid="20"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464457"/>
            <a:ext cx="10364452" cy="769257"/>
          </a:xfrm>
        </p:spPr>
        <p:txBody>
          <a:bodyPr>
            <a:normAutofit/>
          </a:bodyPr>
          <a:lstStyle/>
          <a:p>
            <a:r>
              <a:rPr lang="en-GB" sz="4000" b="1" u="sng" dirty="0" smtClean="0"/>
              <a:t>Brown trout facts</a:t>
            </a:r>
            <a:endParaRPr lang="en-GB" sz="4000" b="1" u="sng" dirty="0"/>
          </a:p>
        </p:txBody>
      </p:sp>
      <p:sp>
        <p:nvSpPr>
          <p:cNvPr id="3" name="Text Placeholder 2"/>
          <p:cNvSpPr>
            <a:spLocks noGrp="1"/>
          </p:cNvSpPr>
          <p:nvPr>
            <p:ph type="body" sz="half" idx="2"/>
          </p:nvPr>
        </p:nvSpPr>
        <p:spPr>
          <a:xfrm>
            <a:off x="913775" y="2002971"/>
            <a:ext cx="4993539" cy="3800008"/>
          </a:xfrm>
        </p:spPr>
        <p:txBody>
          <a:bodyPr>
            <a:normAutofit/>
          </a:bodyPr>
          <a:lstStyle/>
          <a:p>
            <a:pPr marL="342900" indent="-342900">
              <a:buFont typeface="+mj-lt"/>
              <a:buAutoNum type="arabicPeriod"/>
            </a:pPr>
            <a:r>
              <a:rPr lang="en-GB" sz="1800" dirty="0" smtClean="0"/>
              <a:t>The brown trout is an European fish. </a:t>
            </a:r>
          </a:p>
          <a:p>
            <a:pPr marL="342900" indent="-342900">
              <a:buFont typeface="+mj-lt"/>
              <a:buAutoNum type="arabicPeriod"/>
            </a:pPr>
            <a:r>
              <a:rPr lang="en-GB" sz="1800" dirty="0" smtClean="0"/>
              <a:t>The Brown trout is a relative of the salmon.</a:t>
            </a:r>
          </a:p>
          <a:p>
            <a:pPr marL="342900" indent="-342900">
              <a:buFont typeface="+mj-lt"/>
              <a:buAutoNum type="arabicPeriod"/>
            </a:pPr>
            <a:r>
              <a:rPr lang="en-GB" sz="1800" dirty="0" smtClean="0"/>
              <a:t>Its likely that in the Clyde the trout's mum or dad could eat them.</a:t>
            </a:r>
          </a:p>
          <a:p>
            <a:pPr marL="342900" indent="-342900">
              <a:buFont typeface="+mj-lt"/>
              <a:buAutoNum type="arabicPeriod"/>
            </a:pPr>
            <a:r>
              <a:rPr lang="en-GB" sz="1800" dirty="0" smtClean="0"/>
              <a:t>The brown trout lives most of its life in the ocean.</a:t>
            </a:r>
          </a:p>
          <a:p>
            <a:pPr marL="342900" indent="-342900">
              <a:buFont typeface="+mj-lt"/>
              <a:buAutoNum type="arabicPeriod"/>
            </a:pPr>
            <a:r>
              <a:rPr lang="en-GB" sz="1800" dirty="0" smtClean="0"/>
              <a:t>Brown trout can lay more than 10,000 eggs at one time.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8227" y="2219704"/>
            <a:ext cx="4804229" cy="3206823"/>
          </a:xfrm>
          <a:prstGeom prst="rect">
            <a:avLst/>
          </a:prstGeom>
        </p:spPr>
      </p:pic>
    </p:spTree>
    <p:extLst>
      <p:ext uri="{BB962C8B-B14F-4D97-AF65-F5344CB8AC3E}">
        <p14:creationId xmlns:p14="http://schemas.microsoft.com/office/powerpoint/2010/main" val="982370756"/>
      </p:ext>
    </p:extLst>
  </p:cSld>
  <p:clrMapOvr>
    <a:masterClrMapping/>
  </p:clrMapOvr>
  <mc:AlternateContent xmlns:mc="http://schemas.openxmlformats.org/markup-compatibility/2006" xmlns:p14="http://schemas.microsoft.com/office/powerpoint/2010/main">
    <mc:Choice Requires="p14">
      <p:transition spd="slow">
        <p14:flash/>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circle(in)">
                                      <p:cBhvr>
                                        <p:cTn id="3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217499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714" y="1586380"/>
            <a:ext cx="5152572" cy="4453436"/>
          </a:xfrm>
        </p:spPr>
        <p:txBody>
          <a:bodyPr>
            <a:noAutofit/>
          </a:bodyPr>
          <a:lstStyle/>
          <a:p>
            <a:r>
              <a:rPr lang="en-GB" dirty="0"/>
              <a:t>The River Clyde is a river, that flows into the Firth of Clyde in Scotland. It is the eighth-longest river in the United Kingdom, and the second-longest in Scotland</a:t>
            </a:r>
            <a:r>
              <a:rPr lang="en-GB" dirty="0" smtClean="0"/>
              <a:t>. It also flows through the major city of Glasgow.</a:t>
            </a:r>
            <a:endParaRPr lang="en-GB" dirty="0"/>
          </a:p>
        </p:txBody>
      </p:sp>
      <p:sp>
        <p:nvSpPr>
          <p:cNvPr id="3" name="Text Placeholder 2"/>
          <p:cNvSpPr>
            <a:spLocks noGrp="1"/>
          </p:cNvSpPr>
          <p:nvPr>
            <p:ph type="body" sz="half" idx="2"/>
          </p:nvPr>
        </p:nvSpPr>
        <p:spPr>
          <a:xfrm>
            <a:off x="942802" y="0"/>
            <a:ext cx="10364452" cy="1586380"/>
          </a:xfrm>
        </p:spPr>
        <p:txBody>
          <a:bodyPr>
            <a:normAutofit/>
          </a:bodyPr>
          <a:lstStyle/>
          <a:p>
            <a:r>
              <a:rPr lang="en-GB" sz="4400" b="1" u="sng" dirty="0" smtClean="0"/>
              <a:t>The river Clyde   </a:t>
            </a:r>
            <a:endParaRPr lang="en-GB" sz="4400" b="1" u="sng"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2019" y="1949236"/>
            <a:ext cx="4690092" cy="3517569"/>
          </a:xfrm>
          <a:prstGeom prst="rect">
            <a:avLst/>
          </a:prstGeom>
        </p:spPr>
      </p:pic>
    </p:spTree>
    <p:extLst>
      <p:ext uri="{BB962C8B-B14F-4D97-AF65-F5344CB8AC3E}">
        <p14:creationId xmlns:p14="http://schemas.microsoft.com/office/powerpoint/2010/main" val="3508497182"/>
      </p:ext>
    </p:extLst>
  </p:cSld>
  <p:clrMapOvr>
    <a:masterClrMapping/>
  </p:clrMapOvr>
  <p:transition spd="slow">
    <p:plus/>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heel(1)">
                                      <p:cBhvr>
                                        <p:cTn id="2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5" y="630944"/>
            <a:ext cx="4443063" cy="1094338"/>
          </a:xfrm>
        </p:spPr>
        <p:txBody>
          <a:bodyPr>
            <a:normAutofit/>
          </a:bodyPr>
          <a:lstStyle/>
          <a:p>
            <a:r>
              <a:rPr lang="en-GB" sz="4000" b="1" u="sng" dirty="0" smtClean="0"/>
              <a:t>Water Pollution</a:t>
            </a:r>
            <a:endParaRPr lang="en-GB" sz="4000" b="1" u="sng" dirty="0"/>
          </a:p>
        </p:txBody>
      </p:sp>
      <p:graphicFrame>
        <p:nvGraphicFramePr>
          <p:cNvPr id="6" name="Content Placeholder 5"/>
          <p:cNvGraphicFramePr>
            <a:graphicFrameLocks noGrp="1"/>
          </p:cNvGraphicFramePr>
          <p:nvPr>
            <p:ph sz="quarter" idx="13"/>
            <p:extLst>
              <p:ext uri="{D42A27DB-BD31-4B8C-83A1-F6EECF244321}">
                <p14:modId xmlns:p14="http://schemas.microsoft.com/office/powerpoint/2010/main" val="3321886765"/>
              </p:ext>
            </p:extLst>
          </p:nvPr>
        </p:nvGraphicFramePr>
        <p:xfrm>
          <a:off x="5143453" y="859542"/>
          <a:ext cx="6199188" cy="5190564"/>
        </p:xfrm>
        <a:graphic>
          <a:graphicData uri="http://schemas.openxmlformats.org/drawingml/2006/table">
            <a:tbl>
              <a:tblPr firstRow="1" bandRow="1">
                <a:tableStyleId>{5C22544A-7EE6-4342-B048-85BDC9FD1C3A}</a:tableStyleId>
              </a:tblPr>
              <a:tblGrid>
                <a:gridCol w="3099594"/>
                <a:gridCol w="3099594"/>
              </a:tblGrid>
              <a:tr h="25437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kern="1200" dirty="0" smtClean="0">
                        <a:solidFill>
                          <a:schemeClr val="lt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kern="1200" dirty="0" smtClean="0">
                        <a:solidFill>
                          <a:schemeClr val="lt1"/>
                        </a:solidFill>
                        <a:effectLst/>
                        <a:latin typeface="+mn-lt"/>
                        <a:ea typeface="+mn-ea"/>
                        <a:cs typeface="+mn-cs"/>
                      </a:endParaRPr>
                    </a:p>
                    <a:p>
                      <a:endParaRPr lang="en-GB" dirty="0"/>
                    </a:p>
                  </a:txBody>
                  <a:tcPr>
                    <a:solidFill>
                      <a:srgbClr val="00B0F0"/>
                    </a:solidFill>
                  </a:tcPr>
                </a:tc>
                <a:tc>
                  <a:txBody>
                    <a:bodyPr/>
                    <a:lstStyle/>
                    <a:p>
                      <a:endParaRPr lang="en-GB" dirty="0"/>
                    </a:p>
                  </a:txBody>
                  <a:tcPr>
                    <a:solidFill>
                      <a:srgbClr val="00B0F0"/>
                    </a:solidFill>
                  </a:tcPr>
                </a:tc>
              </a:tr>
              <a:tr h="2646830">
                <a:tc>
                  <a:txBody>
                    <a:bodyPr/>
                    <a:lstStyle/>
                    <a:p>
                      <a:endParaRPr lang="en-GB" dirty="0"/>
                    </a:p>
                  </a:txBody>
                  <a:tcPr>
                    <a:solidFill>
                      <a:srgbClr val="00B0F0"/>
                    </a:solidFill>
                  </a:tcPr>
                </a:tc>
                <a:tc>
                  <a:txBody>
                    <a:bodyPr/>
                    <a:lstStyle/>
                    <a:p>
                      <a:endParaRPr lang="en-GB" dirty="0"/>
                    </a:p>
                  </a:txBody>
                  <a:tcPr>
                    <a:solidFill>
                      <a:srgbClr val="00B0F0"/>
                    </a:solidFill>
                  </a:tcPr>
                </a:tc>
              </a:tr>
            </a:tbl>
          </a:graphicData>
        </a:graphic>
      </p:graphicFrame>
      <p:sp>
        <p:nvSpPr>
          <p:cNvPr id="4" name="Text Placeholder 3"/>
          <p:cNvSpPr>
            <a:spLocks noGrp="1"/>
          </p:cNvSpPr>
          <p:nvPr>
            <p:ph type="body" sz="half" idx="2"/>
          </p:nvPr>
        </p:nvSpPr>
        <p:spPr>
          <a:xfrm>
            <a:off x="774381" y="1950466"/>
            <a:ext cx="3935689" cy="2423243"/>
          </a:xfrm>
        </p:spPr>
        <p:txBody>
          <a:bodyPr>
            <a:normAutofit/>
          </a:bodyPr>
          <a:lstStyle/>
          <a:p>
            <a:r>
              <a:rPr lang="en-GB" sz="2000" dirty="0" smtClean="0"/>
              <a:t>Water pollution is what is making fish die a lot. That’s why Clyde in the Classroom has started so that more fish will survive. Water pollution is caused by a lot of things. </a:t>
            </a:r>
            <a:endParaRPr lang="en-GB" sz="3200" b="1" dirty="0"/>
          </a:p>
        </p:txBody>
      </p:sp>
      <p:sp>
        <p:nvSpPr>
          <p:cNvPr id="5" name="TextBox 4"/>
          <p:cNvSpPr txBox="1"/>
          <p:nvPr/>
        </p:nvSpPr>
        <p:spPr>
          <a:xfrm>
            <a:off x="1330286" y="4400602"/>
            <a:ext cx="3065929" cy="1815882"/>
          </a:xfrm>
          <a:prstGeom prst="rect">
            <a:avLst/>
          </a:prstGeom>
          <a:noFill/>
        </p:spPr>
        <p:txBody>
          <a:bodyPr wrap="square" rtlCol="0">
            <a:spAutoFit/>
          </a:bodyPr>
          <a:lstStyle/>
          <a:p>
            <a:pPr algn="ctr"/>
            <a:r>
              <a:rPr lang="en-GB" sz="2800" b="1" dirty="0" smtClean="0">
                <a:effectLst>
                  <a:outerShdw blurRad="38100" dist="38100" dir="2700000" algn="tl">
                    <a:srgbClr val="000000">
                      <a:alpha val="43137"/>
                    </a:srgbClr>
                  </a:outerShdw>
                </a:effectLst>
              </a:rPr>
              <a:t>Can you think of any other ways water pollution is caused?</a:t>
            </a:r>
            <a:endParaRPr lang="en-GB" sz="2800" b="1" dirty="0">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4952" y="859544"/>
            <a:ext cx="3098095" cy="252911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3047" y="859542"/>
            <a:ext cx="3099594" cy="252911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3451" y="3388658"/>
            <a:ext cx="3099595" cy="2661448"/>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43045" y="3388656"/>
            <a:ext cx="3098095" cy="2661449"/>
          </a:xfrm>
          <a:prstGeom prst="rect">
            <a:avLst/>
          </a:prstGeom>
        </p:spPr>
      </p:pic>
    </p:spTree>
    <p:extLst>
      <p:ext uri="{BB962C8B-B14F-4D97-AF65-F5344CB8AC3E}">
        <p14:creationId xmlns:p14="http://schemas.microsoft.com/office/powerpoint/2010/main" val="193256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sndAc>
          <p:stSnd>
            <p:snd r:embed="rId2" name="chimes.wav"/>
          </p:stSnd>
        </p:sndAc>
      </p:transition>
    </mc:Choice>
    <mc:Fallback xmlns="">
      <p:transition spd="slow">
        <p:fade/>
        <p:sndAc>
          <p:stSnd>
            <p:snd r:embed="rId7"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5" grpId="0"/>
    </p:bld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160</TotalTime>
  <Words>473</Words>
  <Application>Microsoft Office PowerPoint</Application>
  <PresentationFormat>Widescreen</PresentationFormat>
  <Paragraphs>45</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Harry potter</vt:lpstr>
      <vt:lpstr>Tw Cen MT</vt:lpstr>
      <vt:lpstr>Wingdings</vt:lpstr>
      <vt:lpstr>Droplet</vt:lpstr>
      <vt:lpstr>PowerPoint Presentation</vt:lpstr>
      <vt:lpstr>PowerPoint Presentation</vt:lpstr>
      <vt:lpstr>The fishy tank fun facts</vt:lpstr>
      <vt:lpstr>Taking care for the Brown trout</vt:lpstr>
      <vt:lpstr>Baby alivens</vt:lpstr>
      <vt:lpstr>Brown trout facts</vt:lpstr>
      <vt:lpstr>PowerPoint Presentation</vt:lpstr>
      <vt:lpstr>The River Clyde is a river, that flows into the Firth of Clyde in Scotland. It is the eighth-longest river in the United Kingdom, and the second-longest in Scotland. It also flows through the major city of Glasgow.</vt:lpstr>
      <vt:lpstr>Water Pollution</vt:lpstr>
      <vt:lpstr>Random fishy facts</vt:lpstr>
      <vt:lpstr>QUIZ</vt:lpstr>
      <vt:lpstr>Thanks for watching</vt:lpstr>
    </vt:vector>
  </TitlesOfParts>
  <Company>North Lanarkshire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temp</dc:creator>
  <cp:lastModifiedBy>temp</cp:lastModifiedBy>
  <cp:revision>31</cp:revision>
  <dcterms:created xsi:type="dcterms:W3CDTF">2017-02-23T12:57:46Z</dcterms:created>
  <dcterms:modified xsi:type="dcterms:W3CDTF">2017-02-24T13:12:30Z</dcterms:modified>
</cp:coreProperties>
</file>