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5"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326119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123621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328689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332261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147155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411205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165180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354381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234013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151765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D1A4E-F58E-4E71-9010-0E4F1DD13D0B}" type="datetimeFigureOut">
              <a:rPr lang="en-GB" smtClean="0"/>
              <a:t>24/02/2017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3D56D31-D33E-41C2-933D-A0FBDD7CC54E}" type="slidenum">
              <a:rPr lang="en-GB" smtClean="0"/>
              <a:t>‹#›</a:t>
            </a:fld>
            <a:endParaRPr lang="en-GB" dirty="0"/>
          </a:p>
        </p:txBody>
      </p:sp>
    </p:spTree>
    <p:extLst>
      <p:ext uri="{BB962C8B-B14F-4D97-AF65-F5344CB8AC3E}">
        <p14:creationId xmlns:p14="http://schemas.microsoft.com/office/powerpoint/2010/main" val="61574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D1A4E-F58E-4E71-9010-0E4F1DD13D0B}" type="datetimeFigureOut">
              <a:rPr lang="en-GB" smtClean="0"/>
              <a:t>24/02/2017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56D31-D33E-41C2-933D-A0FBDD7CC54E}" type="slidenum">
              <a:rPr lang="en-GB" smtClean="0"/>
              <a:t>‹#›</a:t>
            </a:fld>
            <a:endParaRPr lang="en-GB" dirty="0"/>
          </a:p>
        </p:txBody>
      </p:sp>
    </p:spTree>
    <p:extLst>
      <p:ext uri="{BB962C8B-B14F-4D97-AF65-F5344CB8AC3E}">
        <p14:creationId xmlns:p14="http://schemas.microsoft.com/office/powerpoint/2010/main" val="209997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hyperlink" Target="https://vimeo.com/204372594"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rimaryfacts.com/world-war-2-facts-information-and-resources/" TargetMode="External"/><Relationship Id="rId2" Type="http://schemas.openxmlformats.org/officeDocument/2006/relationships/image" Target="../media/image1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ctrTitle"/>
          </p:nvPr>
        </p:nvSpPr>
        <p:spPr>
          <a:xfrm flipV="1">
            <a:off x="7964556" y="4267197"/>
            <a:ext cx="2279374" cy="874643"/>
          </a:xfrm>
        </p:spPr>
        <p:txBody>
          <a:bodyPr>
            <a:normAutofit fontScale="90000"/>
          </a:bodyPr>
          <a:lstStyle/>
          <a:p>
            <a:endParaRPr lang="en-GB" dirty="0">
              <a:solidFill>
                <a:srgbClr val="FF0000"/>
              </a:solidFill>
            </a:endParaRPr>
          </a:p>
        </p:txBody>
      </p:sp>
      <p:sp>
        <p:nvSpPr>
          <p:cNvPr id="3" name="Subtitle 2"/>
          <p:cNvSpPr>
            <a:spLocks noGrp="1"/>
          </p:cNvSpPr>
          <p:nvPr>
            <p:ph type="subTitle" idx="1"/>
          </p:nvPr>
        </p:nvSpPr>
        <p:spPr>
          <a:xfrm>
            <a:off x="7964556" y="4267197"/>
            <a:ext cx="2279373" cy="874643"/>
          </a:xfrm>
        </p:spPr>
        <p:txBody>
          <a:bodyPr/>
          <a:lstStyle/>
          <a:p>
            <a:r>
              <a:rPr lang="en-GB" smtClean="0"/>
              <a:t>By </a:t>
            </a:r>
            <a:r>
              <a:rPr lang="en-GB" smtClean="0"/>
              <a:t>Lauren</a:t>
            </a:r>
            <a:endParaRPr lang="en-GB" dirty="0"/>
          </a:p>
        </p:txBody>
      </p:sp>
    </p:spTree>
    <p:extLst>
      <p:ext uri="{BB962C8B-B14F-4D97-AF65-F5344CB8AC3E}">
        <p14:creationId xmlns:p14="http://schemas.microsoft.com/office/powerpoint/2010/main" val="256762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2025" y="635000"/>
            <a:ext cx="7061200" cy="5486400"/>
          </a:xfrm>
        </p:spPr>
      </p:pic>
      <p:sp>
        <p:nvSpPr>
          <p:cNvPr id="4" name="Text Placeholder 3"/>
          <p:cNvSpPr>
            <a:spLocks noGrp="1"/>
          </p:cNvSpPr>
          <p:nvPr>
            <p:ph type="body" sz="half" idx="2"/>
          </p:nvPr>
        </p:nvSpPr>
        <p:spPr/>
        <p:txBody>
          <a:bodyPr>
            <a:normAutofit fontScale="92500" lnSpcReduction="10000"/>
          </a:bodyPr>
          <a:lstStyle/>
          <a:p>
            <a:r>
              <a:rPr lang="en-GB" sz="2800" dirty="0" smtClean="0"/>
              <a:t>WHAT IS WATER POLLUTION?</a:t>
            </a:r>
          </a:p>
          <a:p>
            <a:r>
              <a:rPr lang="en-GB" sz="2800" dirty="0" smtClean="0"/>
              <a:t>WHAT WAS THE STORY ABOUT?(OUR EXPERIMENT)</a:t>
            </a:r>
          </a:p>
          <a:p>
            <a:r>
              <a:rPr lang="en-GB" sz="2800" dirty="0" smtClean="0"/>
              <a:t>WHAT  WAS OUR MAIN JOB?</a:t>
            </a:r>
          </a:p>
          <a:p>
            <a:r>
              <a:rPr lang="en-GB" sz="2800" dirty="0" smtClean="0"/>
              <a:t>WHAT 2 WORDS DID I USE TO DESCRIBE OUR PROJECT</a:t>
            </a:r>
          </a:p>
          <a:p>
            <a:r>
              <a:rPr lang="en-GB" sz="2800" dirty="0" smtClean="0"/>
              <a:t>WHEN DID SHIPBUILDING START?</a:t>
            </a:r>
          </a:p>
          <a:p>
            <a:endParaRPr lang="en-GB" dirty="0" smtClean="0"/>
          </a:p>
          <a:p>
            <a:endParaRPr lang="en-GB" dirty="0"/>
          </a:p>
        </p:txBody>
      </p:sp>
    </p:spTree>
    <p:extLst>
      <p:ext uri="{BB962C8B-B14F-4D97-AF65-F5344CB8AC3E}">
        <p14:creationId xmlns:p14="http://schemas.microsoft.com/office/powerpoint/2010/main" val="94077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anim calcmode="lin" valueType="num">
                                      <p:cBhvr>
                                        <p:cTn id="48" dur="2000" fill="hold"/>
                                        <p:tgtEl>
                                          <p:spTgt spid="5"/>
                                        </p:tgtEl>
                                        <p:attrNameLst>
                                          <p:attrName>ppt_w</p:attrName>
                                        </p:attrNameLst>
                                      </p:cBhvr>
                                      <p:tavLst>
                                        <p:tav tm="0" fmla="#ppt_w*sin(2.5*pi*$)">
                                          <p:val>
                                            <p:fltVal val="0"/>
                                          </p:val>
                                        </p:tav>
                                        <p:tav tm="100000">
                                          <p:val>
                                            <p:fltVal val="1"/>
                                          </p:val>
                                        </p:tav>
                                      </p:tavLst>
                                    </p:anim>
                                    <p:anim calcmode="lin" valueType="num">
                                      <p:cBhvr>
                                        <p:cTn id="4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7845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Clyde in the classroom is</a:t>
            </a:r>
            <a:endParaRPr lang="en-GB" dirty="0"/>
          </a:p>
        </p:txBody>
      </p:sp>
      <p:sp>
        <p:nvSpPr>
          <p:cNvPr id="3" name="Content Placeholder 2"/>
          <p:cNvSpPr>
            <a:spLocks noGrp="1"/>
          </p:cNvSpPr>
          <p:nvPr>
            <p:ph idx="1"/>
          </p:nvPr>
        </p:nvSpPr>
        <p:spPr/>
        <p:txBody>
          <a:bodyPr/>
          <a:lstStyle/>
          <a:p>
            <a:pPr marL="0" indent="0">
              <a:buNone/>
            </a:pPr>
            <a:r>
              <a:rPr lang="en-GB" sz="3200" dirty="0" smtClean="0"/>
              <a:t>Clyde in the classroom is a wonderful and dynamic project and an amazing opportunity. Since this is a vitally important project I will explain more throughout the PowerPoint. We have a hatchery in our classroom  to see how the fish grow and live in the wild and how they survive</a:t>
            </a:r>
            <a:r>
              <a:rPr lang="en-GB" dirty="0" smtClean="0"/>
              <a:t>.</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583" y="432593"/>
            <a:ext cx="1961322" cy="13255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3229" y="4472506"/>
            <a:ext cx="3571460" cy="199445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569" y="4472506"/>
            <a:ext cx="3101009" cy="199445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9940" y="4472507"/>
            <a:ext cx="2948609" cy="1994452"/>
          </a:xfrm>
          <a:prstGeom prst="rect">
            <a:avLst/>
          </a:prstGeom>
        </p:spPr>
      </p:pic>
    </p:spTree>
    <p:extLst>
      <p:ext uri="{BB962C8B-B14F-4D97-AF65-F5344CB8AC3E}">
        <p14:creationId xmlns:p14="http://schemas.microsoft.com/office/powerpoint/2010/main" val="3444538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nodeType="clickEffect">
                                  <p:stCondLst>
                                    <p:cond delay="0"/>
                                  </p:stCondLst>
                                  <p:childTnLst>
                                    <p:anim calcmode="lin" valueType="num">
                                      <p:cBhvr>
                                        <p:cTn id="10" dur="500"/>
                                        <p:tgtEl>
                                          <p:spTgt spid="5"/>
                                        </p:tgtEl>
                                        <p:attrNameLst>
                                          <p:attrName>ppt_w</p:attrName>
                                        </p:attrNameLst>
                                      </p:cBhvr>
                                      <p:tavLst>
                                        <p:tav tm="0">
                                          <p:val>
                                            <p:strVal val="ppt_w"/>
                                          </p:val>
                                        </p:tav>
                                        <p:tav tm="100000">
                                          <p:val>
                                            <p:fltVal val="0"/>
                                          </p:val>
                                        </p:tav>
                                      </p:tavLst>
                                    </p:anim>
                                    <p:anim calcmode="lin" valueType="num">
                                      <p:cBhvr>
                                        <p:cTn id="11" dur="500"/>
                                        <p:tgtEl>
                                          <p:spTgt spid="5"/>
                                        </p:tgtEl>
                                        <p:attrNameLst>
                                          <p:attrName>ppt_h</p:attrName>
                                        </p:attrNameLst>
                                      </p:cBhvr>
                                      <p:tavLst>
                                        <p:tav tm="0">
                                          <p:val>
                                            <p:strVal val="ppt_h"/>
                                          </p:val>
                                        </p:tav>
                                        <p:tav tm="100000">
                                          <p:val>
                                            <p:fltVal val="0"/>
                                          </p:val>
                                        </p:tav>
                                      </p:tavLst>
                                    </p:anim>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xit" presetSubtype="0" fill="hold" grpId="0" nodeType="clickEffect">
                                  <p:stCondLst>
                                    <p:cond delay="0"/>
                                  </p:stCondLst>
                                  <p:childTnLst>
                                    <p:anim calcmode="lin" valueType="num">
                                      <p:cBhvr>
                                        <p:cTn id="17" dur="1000"/>
                                        <p:tgtEl>
                                          <p:spTgt spid="3">
                                            <p:txEl>
                                              <p:pRg st="0" end="0"/>
                                            </p:txEl>
                                          </p:spTgt>
                                        </p:tgtEl>
                                        <p:attrNameLst>
                                          <p:attrName>ppt_w</p:attrName>
                                        </p:attrNameLst>
                                      </p:cBhvr>
                                      <p:tavLst>
                                        <p:tav tm="0">
                                          <p:val>
                                            <p:strVal val="ppt_w"/>
                                          </p:val>
                                        </p:tav>
                                        <p:tav tm="100000">
                                          <p:val>
                                            <p:fltVal val="0"/>
                                          </p:val>
                                        </p:tav>
                                      </p:tavLst>
                                    </p:anim>
                                    <p:anim calcmode="lin" valueType="num">
                                      <p:cBhvr>
                                        <p:cTn id="18" dur="1000"/>
                                        <p:tgtEl>
                                          <p:spTgt spid="3">
                                            <p:txEl>
                                              <p:pRg st="0" end="0"/>
                                            </p:txEl>
                                          </p:spTgt>
                                        </p:tgtEl>
                                        <p:attrNameLst>
                                          <p:attrName>ppt_h</p:attrName>
                                        </p:attrNameLst>
                                      </p:cBhvr>
                                      <p:tavLst>
                                        <p:tav tm="0">
                                          <p:val>
                                            <p:strVal val="ppt_h"/>
                                          </p:val>
                                        </p:tav>
                                        <p:tav tm="100000">
                                          <p:val>
                                            <p:fltVal val="0"/>
                                          </p:val>
                                        </p:tav>
                                      </p:tavLst>
                                    </p:anim>
                                    <p:anim calcmode="lin" valueType="num">
                                      <p:cBhvr>
                                        <p:cTn id="19"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20" dur="1000"/>
                                        <p:tgtEl>
                                          <p:spTgt spid="3">
                                            <p:txEl>
                                              <p:pRg st="0" end="0"/>
                                            </p:txEl>
                                          </p:spTgt>
                                        </p:tgtEl>
                                      </p:cBhvr>
                                    </p:animEffect>
                                    <p:set>
                                      <p:cBhvr>
                                        <p:cTn id="21"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5" presetClass="exit" presetSubtype="0" fill="hold" nodeType="clickEffect">
                                  <p:stCondLst>
                                    <p:cond delay="0"/>
                                  </p:stCondLst>
                                  <p:childTnLst>
                                    <p:animEffect transition="out" filter="fade">
                                      <p:cBhvr>
                                        <p:cTn id="25" dur="2000"/>
                                        <p:tgtEl>
                                          <p:spTgt spid="7"/>
                                        </p:tgtEl>
                                      </p:cBhvr>
                                    </p:animEffect>
                                    <p:anim calcmode="lin" valueType="num">
                                      <p:cBhvr>
                                        <p:cTn id="26"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7" dur="2000"/>
                                        <p:tgtEl>
                                          <p:spTgt spid="7"/>
                                        </p:tgtEl>
                                        <p:attrNameLst>
                                          <p:attrName>ppt_h</p:attrName>
                                        </p:attrNameLst>
                                      </p:cBhvr>
                                      <p:tavLst>
                                        <p:tav tm="0">
                                          <p:val>
                                            <p:strVal val="ppt_h"/>
                                          </p:val>
                                        </p:tav>
                                        <p:tav tm="100000">
                                          <p:val>
                                            <p:strVal val="ppt_h"/>
                                          </p:val>
                                        </p:tav>
                                      </p:tavLst>
                                    </p:anim>
                                    <p:set>
                                      <p:cBhvr>
                                        <p:cTn id="28" dur="1" fill="hold">
                                          <p:stCondLst>
                                            <p:cond delay="19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1" presetClass="exit" presetSubtype="1" fill="hold" nodeType="clickEffect">
                                  <p:stCondLst>
                                    <p:cond delay="0"/>
                                  </p:stCondLst>
                                  <p:childTnLst>
                                    <p:animEffect transition="out" filter="wheel(1)">
                                      <p:cBhvr>
                                        <p:cTn id="32" dur="2000"/>
                                        <p:tgtEl>
                                          <p:spTgt spid="6"/>
                                        </p:tgtEl>
                                      </p:cBhvr>
                                    </p:animEffect>
                                    <p:set>
                                      <p:cBhvr>
                                        <p:cTn id="33" dur="1" fill="hold">
                                          <p:stCondLst>
                                            <p:cond delay="19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37" dur="2000" fill="hold"/>
                                        <p:tgtEl>
                                          <p:spTgt spid="8"/>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8"/>
                                        </p:tgtEl>
                                      </p:cBhvr>
                                    </p:animEffect>
                                    <p:animScale>
                                      <p:cBhvr>
                                        <p:cTn id="4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Caring for our fish</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Caring for our fish is stupendous. We love and care for our fish we think they are our pets. </a:t>
            </a:r>
            <a:r>
              <a:rPr lang="en-GB" dirty="0"/>
              <a:t>W</a:t>
            </a:r>
            <a:r>
              <a:rPr lang="en-GB" dirty="0" smtClean="0"/>
              <a:t>e are but not really wanting to set them free. We are keeping these fish because some fish are born in the polluted river the river Clyde if you were to go down to the Clyde you would see it is appalling atrocious dreadful disastrous and an outrage that’s only a couple of words to describe it.</a:t>
            </a:r>
          </a:p>
          <a:p>
            <a:pPr marL="0" indent="0">
              <a:buNone/>
            </a:pPr>
            <a:endParaRPr lang="en-GB" dirty="0"/>
          </a:p>
          <a:p>
            <a:pPr marL="0" indent="0">
              <a:buNone/>
            </a:pPr>
            <a:r>
              <a:rPr lang="en-GB" dirty="0" smtClean="0"/>
              <a:t>                                                THE RIVER CLYDE NOW!!</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689" y="4265958"/>
            <a:ext cx="2677249" cy="228061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662" y="4265958"/>
            <a:ext cx="3123994" cy="2280616"/>
          </a:xfrm>
          <a:prstGeom prst="rect">
            <a:avLst/>
          </a:prstGeom>
        </p:spPr>
      </p:pic>
    </p:spTree>
    <p:extLst>
      <p:ext uri="{BB962C8B-B14F-4D97-AF65-F5344CB8AC3E}">
        <p14:creationId xmlns:p14="http://schemas.microsoft.com/office/powerpoint/2010/main" val="1290058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Water pollution</a:t>
            </a:r>
            <a:endParaRPr lang="en-GB" dirty="0"/>
          </a:p>
        </p:txBody>
      </p:sp>
      <p:sp>
        <p:nvSpPr>
          <p:cNvPr id="3" name="Content Placeholder 2"/>
          <p:cNvSpPr>
            <a:spLocks noGrp="1"/>
          </p:cNvSpPr>
          <p:nvPr>
            <p:ph idx="1"/>
          </p:nvPr>
        </p:nvSpPr>
        <p:spPr/>
        <p:txBody>
          <a:bodyPr/>
          <a:lstStyle/>
          <a:p>
            <a:r>
              <a:rPr lang="en-GB" dirty="0" smtClean="0"/>
              <a:t>Water pollution is contaminated water that is caused by humans and rubbish. This is an atrocious thing because we use the exact same water even though it has been filtered think if it hadn't you could die and the eco system is dying because of us polluting the water. </a:t>
            </a:r>
            <a:r>
              <a:rPr lang="en-GB" dirty="0"/>
              <a:t>T</a:t>
            </a:r>
            <a:r>
              <a:rPr lang="en-GB" dirty="0" smtClean="0"/>
              <a:t>hink again before throwing y our rubbish.</a:t>
            </a:r>
          </a:p>
          <a:p>
            <a:r>
              <a:rPr lang="en-GB" dirty="0"/>
              <a:t> </a:t>
            </a:r>
            <a:r>
              <a:rPr lang="en-GB" dirty="0" smtClean="0"/>
              <a:t>                                                                      RIVER IN INDIOSIA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776007"/>
            <a:ext cx="5764696" cy="2969350"/>
          </a:xfrm>
          <a:prstGeom prst="rect">
            <a:avLst/>
          </a:prstGeom>
        </p:spPr>
      </p:pic>
    </p:spTree>
    <p:extLst>
      <p:ext uri="{BB962C8B-B14F-4D97-AF65-F5344CB8AC3E}">
        <p14:creationId xmlns:p14="http://schemas.microsoft.com/office/powerpoint/2010/main" val="133482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685183" y="4415561"/>
            <a:ext cx="1842052" cy="1404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Learning about our fish</a:t>
            </a:r>
            <a:endParaRPr lang="en-GB" dirty="0"/>
          </a:p>
        </p:txBody>
      </p:sp>
      <p:sp>
        <p:nvSpPr>
          <p:cNvPr id="3" name="Content Placeholder 2"/>
          <p:cNvSpPr>
            <a:spLocks noGrp="1"/>
          </p:cNvSpPr>
          <p:nvPr>
            <p:ph idx="1"/>
          </p:nvPr>
        </p:nvSpPr>
        <p:spPr/>
        <p:txBody>
          <a:bodyPr/>
          <a:lstStyle/>
          <a:p>
            <a:pPr marL="0" indent="0">
              <a:buNone/>
            </a:pPr>
            <a:r>
              <a:rPr lang="en-GB" dirty="0" smtClean="0"/>
              <a:t>Learning about our fish was fun because following it was eco survival and LIFE and growth. We are also basically spoiling our fish by making the water so cold that they love it. Our main job is to basically BE RESPONSIBLE!!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5861" y="3421648"/>
            <a:ext cx="6718852" cy="3359426"/>
          </a:xfrm>
          <a:prstGeom prst="rect">
            <a:avLst/>
          </a:prstGeom>
        </p:spPr>
      </p:pic>
    </p:spTree>
    <p:extLst>
      <p:ext uri="{BB962C8B-B14F-4D97-AF65-F5344CB8AC3E}">
        <p14:creationId xmlns:p14="http://schemas.microsoft.com/office/powerpoint/2010/main" val="15052854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EXPERIMENT</a:t>
            </a:r>
            <a:endParaRPr lang="en-GB" dirty="0"/>
          </a:p>
        </p:txBody>
      </p:sp>
      <p:sp>
        <p:nvSpPr>
          <p:cNvPr id="3" name="Content Placeholder 2"/>
          <p:cNvSpPr>
            <a:spLocks noGrp="1"/>
          </p:cNvSpPr>
          <p:nvPr>
            <p:ph idx="1"/>
          </p:nvPr>
        </p:nvSpPr>
        <p:spPr>
          <a:xfrm>
            <a:off x="410817" y="1802296"/>
            <a:ext cx="11658601" cy="4598504"/>
          </a:xfrm>
        </p:spPr>
        <p:txBody>
          <a:bodyPr/>
          <a:lstStyle/>
          <a:p>
            <a:pPr marL="0" indent="0">
              <a:buNone/>
            </a:pPr>
            <a:r>
              <a:rPr lang="en-GB" dirty="0">
                <a:hlinkClick r:id="rId2"/>
              </a:rPr>
              <a:t>https://</a:t>
            </a:r>
            <a:r>
              <a:rPr lang="en-GB" dirty="0" smtClean="0">
                <a:hlinkClick r:id="rId2"/>
              </a:rPr>
              <a:t>vimeo.com/204372594</a:t>
            </a:r>
            <a:r>
              <a:rPr lang="en-GB" dirty="0" smtClean="0"/>
              <a:t>  This is our link to our pollution experiment</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17" y="2261118"/>
            <a:ext cx="2968487" cy="45968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304" y="2282031"/>
            <a:ext cx="3087758" cy="45968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3454" y="2282031"/>
            <a:ext cx="2835964" cy="236534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7062" y="2261116"/>
            <a:ext cx="2801178" cy="238625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7063" y="4668286"/>
            <a:ext cx="2766392" cy="218971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51265" y="4622126"/>
            <a:ext cx="2818153" cy="2235873"/>
          </a:xfrm>
          <a:prstGeom prst="rect">
            <a:avLst/>
          </a:prstGeom>
        </p:spPr>
      </p:pic>
    </p:spTree>
    <p:extLst>
      <p:ext uri="{BB962C8B-B14F-4D97-AF65-F5344CB8AC3E}">
        <p14:creationId xmlns:p14="http://schemas.microsoft.com/office/powerpoint/2010/main" val="1481044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 trout</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6247" y="1278564"/>
            <a:ext cx="5687417" cy="4351338"/>
          </a:xfrm>
        </p:spPr>
      </p:pic>
      <p:sp>
        <p:nvSpPr>
          <p:cNvPr id="8" name="Rectangle 7"/>
          <p:cNvSpPr/>
          <p:nvPr/>
        </p:nvSpPr>
        <p:spPr>
          <a:xfrm flipH="1">
            <a:off x="592429" y="1690687"/>
            <a:ext cx="4803818" cy="4852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Adult salmon or brown trout lay their eggs in gravel and make a special nest called a redd in mid autumn in fresh water. The eggs soon hatch In the spring. Hatching whilst still under gravel they have yolk sacks and are called alevins.</a:t>
            </a:r>
          </a:p>
        </p:txBody>
      </p:sp>
    </p:spTree>
    <p:extLst>
      <p:ext uri="{BB962C8B-B14F-4D97-AF65-F5344CB8AC3E}">
        <p14:creationId xmlns:p14="http://schemas.microsoft.com/office/powerpoint/2010/main" val="2528357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68" y="-196404"/>
            <a:ext cx="12191999" cy="6986789"/>
          </a:xfrm>
        </p:spPr>
      </p:pic>
      <p:sp>
        <p:nvSpPr>
          <p:cNvPr id="2" name="Title 1"/>
          <p:cNvSpPr>
            <a:spLocks noGrp="1"/>
          </p:cNvSpPr>
          <p:nvPr>
            <p:ph type="title"/>
          </p:nvPr>
        </p:nvSpPr>
        <p:spPr>
          <a:xfrm>
            <a:off x="838200" y="365125"/>
            <a:ext cx="9838386" cy="1450796"/>
          </a:xfrm>
        </p:spPr>
        <p:txBody>
          <a:bodyPr/>
          <a:lstStyle/>
          <a:p>
            <a:r>
              <a:rPr lang="en-GB" dirty="0" smtClean="0"/>
              <a:t>                                               </a:t>
            </a:r>
            <a:r>
              <a:rPr lang="en-GB" sz="2800" dirty="0" smtClean="0"/>
              <a:t>egg</a:t>
            </a:r>
            <a:endParaRPr lang="en-GB" dirty="0"/>
          </a:p>
        </p:txBody>
      </p:sp>
      <p:sp>
        <p:nvSpPr>
          <p:cNvPr id="5" name="Rectangle 4"/>
          <p:cNvSpPr/>
          <p:nvPr/>
        </p:nvSpPr>
        <p:spPr>
          <a:xfrm>
            <a:off x="9903854" y="2807594"/>
            <a:ext cx="772732" cy="489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alevin</a:t>
            </a:r>
            <a:endParaRPr lang="en-GB" dirty="0"/>
          </a:p>
        </p:txBody>
      </p:sp>
      <p:sp>
        <p:nvSpPr>
          <p:cNvPr id="6" name="Rectangle 5"/>
          <p:cNvSpPr/>
          <p:nvPr/>
        </p:nvSpPr>
        <p:spPr>
          <a:xfrm>
            <a:off x="9903854" y="5035639"/>
            <a:ext cx="772732" cy="605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fry</a:t>
            </a:r>
            <a:endParaRPr lang="en-GB" dirty="0"/>
          </a:p>
        </p:txBody>
      </p:sp>
      <p:sp>
        <p:nvSpPr>
          <p:cNvPr id="7" name="Rectangle 6"/>
          <p:cNvSpPr/>
          <p:nvPr/>
        </p:nvSpPr>
        <p:spPr>
          <a:xfrm>
            <a:off x="463639" y="3464417"/>
            <a:ext cx="1790163" cy="656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Adult trout</a:t>
            </a:r>
            <a:endParaRPr lang="en-GB" dirty="0"/>
          </a:p>
        </p:txBody>
      </p:sp>
      <p:sp>
        <p:nvSpPr>
          <p:cNvPr id="8" name="Rectangle 7"/>
          <p:cNvSpPr/>
          <p:nvPr/>
        </p:nvSpPr>
        <p:spPr>
          <a:xfrm>
            <a:off x="4881630" y="5550794"/>
            <a:ext cx="875763" cy="73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trout</a:t>
            </a:r>
            <a:endParaRPr lang="en-GB" dirty="0"/>
          </a:p>
        </p:txBody>
      </p:sp>
    </p:spTree>
    <p:extLst>
      <p:ext uri="{BB962C8B-B14F-4D97-AF65-F5344CB8AC3E}">
        <p14:creationId xmlns:p14="http://schemas.microsoft.com/office/powerpoint/2010/main" val="56456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circle(in)">
                                      <p:cBhvr>
                                        <p:cTn id="3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RIVER CLYDE</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13520"/>
            <a:ext cx="6172200" cy="4621434"/>
          </a:xfrm>
        </p:spPr>
      </p:pic>
      <p:sp>
        <p:nvSpPr>
          <p:cNvPr id="4" name="Text Placeholder 3"/>
          <p:cNvSpPr>
            <a:spLocks noGrp="1"/>
          </p:cNvSpPr>
          <p:nvPr>
            <p:ph type="body" sz="half" idx="2"/>
          </p:nvPr>
        </p:nvSpPr>
        <p:spPr/>
        <p:txBody>
          <a:bodyPr>
            <a:normAutofit lnSpcReduction="10000"/>
          </a:bodyPr>
          <a:lstStyle/>
          <a:p>
            <a:r>
              <a:rPr lang="en-GB" dirty="0"/>
              <a:t>The River Clyde is a river, that flows into the Firth of Clyde in Scotland. It is the eighth-longest river in the United Kingdom, and the second-longest in Scotland</a:t>
            </a:r>
            <a:r>
              <a:rPr lang="en-GB" dirty="0" smtClean="0"/>
              <a:t>.</a:t>
            </a:r>
            <a:r>
              <a:rPr lang="en-GB" dirty="0"/>
              <a:t> There are over 70 bridges spanning the River Clyde, including the distinctive Clyde Arc. The Clyde Tunnel, which opened in 1963, took 7 years to build and is the length of 7 football pitches.</a:t>
            </a:r>
          </a:p>
          <a:p>
            <a:r>
              <a:rPr lang="en-GB" dirty="0"/>
              <a:t>Shipbuilding was an important industry on the Clyde during the 20th century, especially during </a:t>
            </a:r>
            <a:r>
              <a:rPr lang="en-GB" dirty="0">
                <a:hlinkClick r:id="rId3" tooltip="World War 2: Facts, Information and Resources"/>
              </a:rPr>
              <a:t>World War 2</a:t>
            </a:r>
            <a:r>
              <a:rPr lang="en-GB" dirty="0"/>
              <a:t>. The </a:t>
            </a:r>
            <a:r>
              <a:rPr lang="en-GB" i="1" dirty="0"/>
              <a:t>QE2</a:t>
            </a:r>
            <a:r>
              <a:rPr lang="en-GB" dirty="0"/>
              <a:t> and the Royal yacht </a:t>
            </a:r>
            <a:r>
              <a:rPr lang="en-GB" i="1" dirty="0"/>
              <a:t>Britannia</a:t>
            </a:r>
            <a:r>
              <a:rPr lang="en-GB" dirty="0"/>
              <a:t> were built on the river.</a:t>
            </a:r>
          </a:p>
          <a:p>
            <a:r>
              <a:rPr lang="en-GB" dirty="0"/>
              <a:t>The last ocean going paddle steamer in the world, the </a:t>
            </a:r>
            <a:r>
              <a:rPr lang="en-GB" i="1" dirty="0"/>
              <a:t>Waverley</a:t>
            </a:r>
            <a:r>
              <a:rPr lang="en-GB" dirty="0"/>
              <a:t>, was built on the Clyde in 1947. It still operates today, providing river excursions to tourists</a:t>
            </a:r>
          </a:p>
          <a:p>
            <a:endParaRPr lang="en-GB" dirty="0"/>
          </a:p>
        </p:txBody>
      </p:sp>
    </p:spTree>
    <p:extLst>
      <p:ext uri="{BB962C8B-B14F-4D97-AF65-F5344CB8AC3E}">
        <p14:creationId xmlns:p14="http://schemas.microsoft.com/office/powerpoint/2010/main" val="99321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507</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What Clyde in the classroom is</vt:lpstr>
      <vt:lpstr>Caring for our fish</vt:lpstr>
      <vt:lpstr>Water pollution</vt:lpstr>
      <vt:lpstr>Learning about our fish</vt:lpstr>
      <vt:lpstr>OUR EXPERIMENT</vt:lpstr>
      <vt:lpstr>Brown trout</vt:lpstr>
      <vt:lpstr>                                               egg</vt:lpstr>
      <vt:lpstr>THE RIVER CLYDE</vt:lpstr>
      <vt:lpstr>QUIZ</vt:lpstr>
      <vt:lpstr>PowerPoint Presentation</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Clyde in the Classroom</dc:title>
  <dc:creator>temp</dc:creator>
  <cp:lastModifiedBy>Ms McNeill</cp:lastModifiedBy>
  <cp:revision>17</cp:revision>
  <dcterms:created xsi:type="dcterms:W3CDTF">2017-02-23T12:56:32Z</dcterms:created>
  <dcterms:modified xsi:type="dcterms:W3CDTF">2017-02-24T13:20:27Z</dcterms:modified>
</cp:coreProperties>
</file>