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64" r:id="rId5"/>
    <p:sldId id="281" r:id="rId6"/>
    <p:sldId id="282" r:id="rId7"/>
    <p:sldId id="283" r:id="rId8"/>
    <p:sldId id="284" r:id="rId9"/>
    <p:sldId id="285" r:id="rId10"/>
    <p:sldId id="286" r:id="rId1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80" autoAdjust="0"/>
  </p:normalViewPr>
  <p:slideViewPr>
    <p:cSldViewPr showGuides="1">
      <p:cViewPr varScale="1">
        <p:scale>
          <a:sx n="60" d="100"/>
          <a:sy n="60" d="100"/>
        </p:scale>
        <p:origin x="96" y="34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strRef>
              <c:f>Sheet1!$A$2:$A$11</c:f>
              <c:strCache>
                <c:ptCount val="10"/>
                <c:pt idx="0">
                  <c:v>September</c:v>
                </c:pt>
                <c:pt idx="1">
                  <c:v>October</c:v>
                </c:pt>
                <c:pt idx="2">
                  <c:v>November</c:v>
                </c:pt>
                <c:pt idx="3">
                  <c:v>December</c:v>
                </c:pt>
                <c:pt idx="4">
                  <c:v>January</c:v>
                </c:pt>
                <c:pt idx="5">
                  <c:v>February</c:v>
                </c:pt>
                <c:pt idx="6">
                  <c:v>March</c:v>
                </c:pt>
                <c:pt idx="7">
                  <c:v>April</c:v>
                </c:pt>
                <c:pt idx="8">
                  <c:v>May</c:v>
                </c:pt>
                <c:pt idx="9">
                  <c:v>June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</c:v>
                </c:pt>
                <c:pt idx="1">
                  <c:v>67</c:v>
                </c:pt>
                <c:pt idx="2">
                  <c:v>46</c:v>
                </c:pt>
                <c:pt idx="3">
                  <c:v>10</c:v>
                </c:pt>
                <c:pt idx="4">
                  <c:v>5</c:v>
                </c:pt>
                <c:pt idx="5">
                  <c:v>11</c:v>
                </c:pt>
                <c:pt idx="6">
                  <c:v>34</c:v>
                </c:pt>
                <c:pt idx="7">
                  <c:v>40</c:v>
                </c:pt>
                <c:pt idx="8">
                  <c:v>22</c:v>
                </c:pt>
                <c:pt idx="9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26-4845-BC02-2AD260144D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183326080"/>
        <c:axId val="183323336"/>
        <c:axId val="0"/>
      </c:bar3DChart>
      <c:catAx>
        <c:axId val="18332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323336"/>
        <c:crosses val="autoZero"/>
        <c:auto val="1"/>
        <c:lblAlgn val="ctr"/>
        <c:lblOffset val="100"/>
        <c:noMultiLvlLbl val="0"/>
      </c:catAx>
      <c:valAx>
        <c:axId val="183323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326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strRef>
              <c:f>Sheet1!$A$2:$A$11</c:f>
              <c:strCache>
                <c:ptCount val="10"/>
                <c:pt idx="0">
                  <c:v>September</c:v>
                </c:pt>
                <c:pt idx="1">
                  <c:v>October</c:v>
                </c:pt>
                <c:pt idx="2">
                  <c:v>November</c:v>
                </c:pt>
                <c:pt idx="3">
                  <c:v>December</c:v>
                </c:pt>
                <c:pt idx="4">
                  <c:v>January</c:v>
                </c:pt>
                <c:pt idx="5">
                  <c:v>February</c:v>
                </c:pt>
                <c:pt idx="6">
                  <c:v>March</c:v>
                </c:pt>
                <c:pt idx="7">
                  <c:v>April</c:v>
                </c:pt>
                <c:pt idx="8">
                  <c:v>May</c:v>
                </c:pt>
                <c:pt idx="9">
                  <c:v>June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</c:v>
                </c:pt>
                <c:pt idx="1">
                  <c:v>15</c:v>
                </c:pt>
                <c:pt idx="2">
                  <c:v>16</c:v>
                </c:pt>
                <c:pt idx="3">
                  <c:v>20</c:v>
                </c:pt>
                <c:pt idx="4">
                  <c:v>21</c:v>
                </c:pt>
                <c:pt idx="5">
                  <c:v>18</c:v>
                </c:pt>
                <c:pt idx="6">
                  <c:v>12</c:v>
                </c:pt>
                <c:pt idx="7">
                  <c:v>24</c:v>
                </c:pt>
                <c:pt idx="8">
                  <c:v>15</c:v>
                </c:pt>
                <c:pt idx="9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27505496"/>
        <c:axId val="227505888"/>
        <c:axId val="0"/>
      </c:bar3DChart>
      <c:catAx>
        <c:axId val="227505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505888"/>
        <c:crosses val="autoZero"/>
        <c:auto val="1"/>
        <c:lblAlgn val="ctr"/>
        <c:lblOffset val="100"/>
        <c:noMultiLvlLbl val="0"/>
      </c:catAx>
      <c:valAx>
        <c:axId val="227505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505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In Class</c:v>
                </c:pt>
                <c:pt idx="1">
                  <c:v>On a trip</c:v>
                </c:pt>
                <c:pt idx="2">
                  <c:v>After School Club</c:v>
                </c:pt>
                <c:pt idx="3">
                  <c:v>Lunch Club</c:v>
                </c:pt>
                <c:pt idx="4">
                  <c:v>Breakfast Club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13</c:v>
                </c:pt>
                <c:pt idx="1">
                  <c:v>15</c:v>
                </c:pt>
                <c:pt idx="2">
                  <c:v>2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22623984"/>
        <c:axId val="225464232"/>
      </c:barChart>
      <c:catAx>
        <c:axId val="22262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464232"/>
        <c:crosses val="autoZero"/>
        <c:auto val="1"/>
        <c:lblAlgn val="ctr"/>
        <c:lblOffset val="100"/>
        <c:noMultiLvlLbl val="0"/>
      </c:catAx>
      <c:valAx>
        <c:axId val="22546423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22623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Workshops</c:v>
                </c:pt>
                <c:pt idx="1">
                  <c:v>open Mornings/Afternoons</c:v>
                </c:pt>
                <c:pt idx="2">
                  <c:v>Snapshot Jotters</c:v>
                </c:pt>
                <c:pt idx="3">
                  <c:v>Family After school</c:v>
                </c:pt>
                <c:pt idx="4">
                  <c:v>School Events</c:v>
                </c:pt>
                <c:pt idx="5">
                  <c:v>Home Learning Sheet</c:v>
                </c:pt>
                <c:pt idx="6">
                  <c:v>Twitter</c:v>
                </c:pt>
                <c:pt idx="7">
                  <c:v>Blog</c:v>
                </c:pt>
                <c:pt idx="8">
                  <c:v>Parent Groups on policies/Improvements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32</c:v>
                </c:pt>
                <c:pt idx="1">
                  <c:v>34</c:v>
                </c:pt>
                <c:pt idx="2">
                  <c:v>57</c:v>
                </c:pt>
                <c:pt idx="3">
                  <c:v>27</c:v>
                </c:pt>
                <c:pt idx="4">
                  <c:v>53</c:v>
                </c:pt>
                <c:pt idx="5">
                  <c:v>47</c:v>
                </c:pt>
                <c:pt idx="6">
                  <c:v>27</c:v>
                </c:pt>
                <c:pt idx="7">
                  <c:v>33</c:v>
                </c:pt>
                <c:pt idx="8">
                  <c:v>12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25465408"/>
        <c:axId val="222936896"/>
      </c:barChart>
      <c:catAx>
        <c:axId val="22546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936896"/>
        <c:crosses val="autoZero"/>
        <c:auto val="1"/>
        <c:lblAlgn val="ctr"/>
        <c:lblOffset val="100"/>
        <c:noMultiLvlLbl val="0"/>
      </c:catAx>
      <c:valAx>
        <c:axId val="22293689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25465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11/6/2016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11/6/2016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11/6/2016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11/6/2016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11/6/2016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11/6/2016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11/6/2016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11/6/2016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11/6/2016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11/6/2016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11/6/2016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Parental Involvement Evaluation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October 2016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26660" y="5949280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129 Responses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03010"/>
            <a:ext cx="1197868" cy="105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8" y="76200"/>
            <a:ext cx="10809751" cy="1397000"/>
          </a:xfrm>
        </p:spPr>
        <p:txBody>
          <a:bodyPr>
            <a:normAutofit/>
          </a:bodyPr>
          <a:lstStyle/>
          <a:p>
            <a:r>
              <a:rPr lang="en-GB" sz="2800" b="1" dirty="0"/>
              <a:t>Which two months would you prefer to have learning dialogue meetings (parent’s night)? Have a think about which will have the biggest impact on your child’s learning</a:t>
            </a:r>
            <a:endParaRPr lang="en-US" sz="2800" dirty="0"/>
          </a:p>
        </p:txBody>
      </p:sp>
      <p:graphicFrame>
        <p:nvGraphicFramePr>
          <p:cNvPr id="7" name="Content Placeholder 6" descr="Line chart showing the values of 3 series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9567051"/>
              </p:ext>
            </p:extLst>
          </p:nvPr>
        </p:nvGraphicFramePr>
        <p:xfrm>
          <a:off x="1117600" y="1701800"/>
          <a:ext cx="10156825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9384"/>
            <a:ext cx="974899" cy="85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1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Which month you would prefer to receive a written report? Think about which would keep you informed and allow for progress implementation. </a:t>
            </a:r>
            <a:endParaRPr lang="en-GB" sz="28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1965663"/>
              </p:ext>
            </p:extLst>
          </p:nvPr>
        </p:nvGraphicFramePr>
        <p:xfrm>
          <a:off x="1117600" y="1701800"/>
          <a:ext cx="10156825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9384"/>
            <a:ext cx="974899" cy="85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2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480592"/>
          </a:xfrm>
        </p:spPr>
        <p:txBody>
          <a:bodyPr>
            <a:noAutofit/>
          </a:bodyPr>
          <a:lstStyle/>
          <a:p>
            <a:r>
              <a:rPr lang="en-GB" sz="2800" b="1" dirty="0" smtClean="0"/>
              <a:t>What </a:t>
            </a:r>
            <a:r>
              <a:rPr lang="en-GB" sz="2800" b="1" dirty="0"/>
              <a:t>key pieces of information would you like covered in a written report? Think </a:t>
            </a:r>
            <a:r>
              <a:rPr lang="en-GB" sz="2800" b="1" dirty="0" smtClean="0"/>
              <a:t>too </a:t>
            </a:r>
            <a:r>
              <a:rPr lang="en-GB" sz="2800" b="1" dirty="0"/>
              <a:t>about which curricular areas you want most information on.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788" y="1196752"/>
            <a:ext cx="11377264" cy="5472608"/>
          </a:xfrm>
        </p:spPr>
        <p:txBody>
          <a:bodyPr>
            <a:normAutofit fontScale="25000" lnSpcReduction="20000"/>
          </a:bodyPr>
          <a:lstStyle/>
          <a:p>
            <a:r>
              <a:rPr lang="en-GB" sz="5600" dirty="0"/>
              <a:t>Maths, literacy. Social skills and interaction with peers</a:t>
            </a:r>
            <a:r>
              <a:rPr lang="en-GB" sz="5600" dirty="0" smtClean="0"/>
              <a:t>.</a:t>
            </a:r>
            <a:endParaRPr lang="en-GB" sz="5600" dirty="0"/>
          </a:p>
          <a:p>
            <a:r>
              <a:rPr lang="en-GB" sz="5600" dirty="0"/>
              <a:t>General performance throughout all curricular areas</a:t>
            </a:r>
            <a:r>
              <a:rPr lang="en-GB" sz="5600" dirty="0" smtClean="0"/>
              <a:t>.</a:t>
            </a:r>
            <a:endParaRPr lang="en-GB" sz="5600" dirty="0"/>
          </a:p>
          <a:p>
            <a:r>
              <a:rPr lang="en-GB" sz="5600" dirty="0"/>
              <a:t>Strengths and Qualities.</a:t>
            </a:r>
          </a:p>
          <a:p>
            <a:r>
              <a:rPr lang="en-GB" sz="5600" dirty="0"/>
              <a:t>What can be improved?</a:t>
            </a:r>
          </a:p>
          <a:p>
            <a:r>
              <a:rPr lang="en-GB" sz="5600" dirty="0"/>
              <a:t>Relationships with people at school</a:t>
            </a:r>
            <a:r>
              <a:rPr lang="en-GB" sz="5600" dirty="0" smtClean="0"/>
              <a:t>.</a:t>
            </a:r>
            <a:endParaRPr lang="en-GB" sz="5600" dirty="0"/>
          </a:p>
          <a:p>
            <a:r>
              <a:rPr lang="en-GB" sz="5600" dirty="0"/>
              <a:t>Mostly socialising, interacting with others, joining in group events</a:t>
            </a:r>
            <a:r>
              <a:rPr lang="en-GB" sz="5600" dirty="0" smtClean="0"/>
              <a:t>.</a:t>
            </a:r>
            <a:endParaRPr lang="en-GB" sz="5600" dirty="0"/>
          </a:p>
          <a:p>
            <a:r>
              <a:rPr lang="en-GB" sz="5600" dirty="0"/>
              <a:t>The staff is doing great. Just want regular updates on his progress in maths and literacy</a:t>
            </a:r>
            <a:r>
              <a:rPr lang="en-GB" sz="5600" dirty="0" smtClean="0"/>
              <a:t>.</a:t>
            </a:r>
            <a:endParaRPr lang="en-GB" sz="5600" dirty="0"/>
          </a:p>
          <a:p>
            <a:r>
              <a:rPr lang="en-GB" sz="5600" dirty="0"/>
              <a:t>Behaviour – Strategies used to cope with difficult attitude.</a:t>
            </a:r>
          </a:p>
          <a:p>
            <a:r>
              <a:rPr lang="en-GB" sz="5600" dirty="0"/>
              <a:t>Classwork – to date: ability to do work.</a:t>
            </a:r>
          </a:p>
          <a:p>
            <a:r>
              <a:rPr lang="en-GB" sz="5600" dirty="0"/>
              <a:t>Positive aspects – what good at/what areas work</a:t>
            </a:r>
            <a:r>
              <a:rPr lang="en-GB" sz="5600" dirty="0" smtClean="0"/>
              <a:t>.</a:t>
            </a:r>
            <a:endParaRPr lang="en-GB" sz="5600" dirty="0"/>
          </a:p>
          <a:p>
            <a:r>
              <a:rPr lang="en-GB" sz="5600" dirty="0"/>
              <a:t>Achievements. </a:t>
            </a:r>
          </a:p>
          <a:p>
            <a:r>
              <a:rPr lang="en-GB" sz="5600" dirty="0"/>
              <a:t>I would like to see my child’s progress in reading, writing and maths/numeracy but also how their specific talents in creative thinking/expressive arts and classroom behaviour/group learning skills have been developed</a:t>
            </a:r>
            <a:r>
              <a:rPr lang="en-GB" sz="5600" dirty="0" smtClean="0"/>
              <a:t>.</a:t>
            </a:r>
            <a:endParaRPr lang="en-GB" sz="5600" dirty="0"/>
          </a:p>
          <a:p>
            <a:r>
              <a:rPr lang="en-GB" sz="5600" dirty="0"/>
              <a:t>Attitude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926" y="5999384"/>
            <a:ext cx="974899" cy="85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9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What key pieces of information would you like covered in a written report? Think too about which curricular areas you want most information on.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400" dirty="0"/>
              <a:t>Future learning Curriculum coming </a:t>
            </a:r>
            <a:r>
              <a:rPr lang="en-GB" sz="1400" dirty="0" smtClean="0"/>
              <a:t>up</a:t>
            </a:r>
            <a:endParaRPr lang="en-GB" sz="1400" dirty="0"/>
          </a:p>
          <a:p>
            <a:r>
              <a:rPr lang="en-GB" sz="1400" dirty="0"/>
              <a:t>Concentration, behaviour, attitude, ability based on specific subjects (</a:t>
            </a:r>
            <a:r>
              <a:rPr lang="en-GB" sz="1400" dirty="0" err="1"/>
              <a:t>eg</a:t>
            </a:r>
            <a:r>
              <a:rPr lang="en-GB" sz="1400" dirty="0"/>
              <a:t>. Maths , English </a:t>
            </a:r>
            <a:r>
              <a:rPr lang="en-GB" sz="1400" dirty="0" err="1"/>
              <a:t>etc</a:t>
            </a:r>
            <a:r>
              <a:rPr lang="en-GB" sz="1400" dirty="0" smtClean="0"/>
              <a:t>)</a:t>
            </a:r>
            <a:r>
              <a:rPr lang="en-GB" sz="1400" dirty="0"/>
              <a:t> </a:t>
            </a:r>
          </a:p>
          <a:p>
            <a:r>
              <a:rPr lang="en-GB" sz="1400" dirty="0"/>
              <a:t>Behaviour in school. </a:t>
            </a:r>
          </a:p>
          <a:p>
            <a:r>
              <a:rPr lang="en-GB" sz="1400" dirty="0"/>
              <a:t>Strength and weaknesses. Areas to focus on. </a:t>
            </a:r>
            <a:endParaRPr lang="en-GB" sz="1400" dirty="0" smtClean="0"/>
          </a:p>
          <a:p>
            <a:r>
              <a:rPr lang="en-GB" sz="1400" dirty="0"/>
              <a:t>Social progress, areas which we can support him with at home, and how we can help him best</a:t>
            </a:r>
            <a:r>
              <a:rPr lang="en-GB" sz="1400" dirty="0" smtClean="0"/>
              <a:t>.</a:t>
            </a:r>
            <a:endParaRPr lang="en-GB" sz="1400" dirty="0"/>
          </a:p>
          <a:p>
            <a:r>
              <a:rPr lang="en-GB" sz="1400" dirty="0"/>
              <a:t>If my child is meeting targets, if this will have an expected and smooth transition in to the next year</a:t>
            </a:r>
            <a:r>
              <a:rPr lang="en-GB" sz="1400" dirty="0" smtClean="0"/>
              <a:t>.</a:t>
            </a:r>
            <a:endParaRPr lang="en-GB" sz="1400" dirty="0"/>
          </a:p>
          <a:p>
            <a:r>
              <a:rPr lang="en-GB" sz="1400" dirty="0"/>
              <a:t>Key pieces of information would be what they are struggling with or areas that need to be improved upon</a:t>
            </a:r>
            <a:r>
              <a:rPr lang="en-GB" sz="1400" dirty="0" smtClean="0"/>
              <a:t>.</a:t>
            </a:r>
            <a:endParaRPr lang="en-GB" sz="1400" dirty="0"/>
          </a:p>
          <a:p>
            <a:r>
              <a:rPr lang="en-GB" sz="1400" dirty="0"/>
              <a:t>For me, I prefer a general overview of how child is doing, not so much about whether always meeting academic targets but general happiness and progress. </a:t>
            </a:r>
          </a:p>
          <a:p>
            <a:endParaRPr lang="en-GB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926" y="6011996"/>
            <a:ext cx="974899" cy="85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5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b="1" dirty="0" smtClean="0"/>
              <a:t>Would </a:t>
            </a:r>
            <a:r>
              <a:rPr lang="en-GB" sz="3100" b="1" dirty="0"/>
              <a:t>you want to be a parent helper in school and with wider learning?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8425387"/>
              </p:ext>
            </p:extLst>
          </p:nvPr>
        </p:nvGraphicFramePr>
        <p:xfrm>
          <a:off x="1117600" y="1701800"/>
          <a:ext cx="10156825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9384"/>
            <a:ext cx="974899" cy="85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9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Please indicate which types of events you would like to develop your partnership in learning</a:t>
            </a:r>
            <a:endParaRPr lang="en-GB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9390386"/>
              </p:ext>
            </p:extLst>
          </p:nvPr>
        </p:nvGraphicFramePr>
        <p:xfrm>
          <a:off x="765820" y="1701800"/>
          <a:ext cx="10508605" cy="4895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65304"/>
            <a:ext cx="786508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2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purl.org/dc/elements/1.1/"/>
    <ds:schemaRef ds:uri="4873beb7-5857-4685-be1f-d57550cc96cc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60</TotalTime>
  <Words>294</Words>
  <Application>Microsoft Office PowerPoint</Application>
  <PresentationFormat>Custom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Books 16x9</vt:lpstr>
      <vt:lpstr>Parental Involvement Evaluation</vt:lpstr>
      <vt:lpstr>Which two months would you prefer to have learning dialogue meetings (parent’s night)? Have a think about which will have the biggest impact on your child’s learning</vt:lpstr>
      <vt:lpstr>Which month you would prefer to receive a written report? Think about which would keep you informed and allow for progress implementation. </vt:lpstr>
      <vt:lpstr>What key pieces of information would you like covered in a written report? Think too about which curricular areas you want most information on. </vt:lpstr>
      <vt:lpstr>What key pieces of information would you like covered in a written report? Think too about which curricular areas you want most information on.</vt:lpstr>
      <vt:lpstr>Would you want to be a parent helper in school and with wider learning? </vt:lpstr>
      <vt:lpstr>Please indicate which types of events you would like to develop your partnership in learning</vt:lpstr>
    </vt:vector>
  </TitlesOfParts>
  <Company>North Lanarkshire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Parental Involvement Evaluation</dc:title>
  <dc:creator>Mrs Woodward</dc:creator>
  <cp:lastModifiedBy>Mrs Woodward</cp:lastModifiedBy>
  <cp:revision>5</cp:revision>
  <dcterms:created xsi:type="dcterms:W3CDTF">2016-11-06T19:33:31Z</dcterms:created>
  <dcterms:modified xsi:type="dcterms:W3CDTF">2016-11-06T20:34:25Z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