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11:37:02.18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11:39:56.99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1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7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9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8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7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4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1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9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36" r:id="rId6"/>
    <p:sldLayoutId id="2147483732" r:id="rId7"/>
    <p:sldLayoutId id="2147483733" r:id="rId8"/>
    <p:sldLayoutId id="2147483734" r:id="rId9"/>
    <p:sldLayoutId id="2147483735" r:id="rId10"/>
    <p:sldLayoutId id="214748373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-wrCpLJ1XAw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5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98581" y="643467"/>
            <a:ext cx="3562483" cy="3569241"/>
          </a:xfrm>
        </p:spPr>
        <p:txBody>
          <a:bodyPr>
            <a:normAutofit/>
          </a:bodyPr>
          <a:lstStyle/>
          <a:p>
            <a:r>
              <a:rPr lang="en-GB" sz="5800" dirty="0"/>
              <a:t>Introduction to philosophy – lesson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98581" y="4631161"/>
            <a:ext cx="3562483" cy="15694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/>
              <a:t>Our Lady's High School</a:t>
            </a:r>
          </a:p>
          <a:p>
            <a:r>
              <a:rPr lang="en-GB"/>
              <a:t>Religious Education Department</a:t>
            </a:r>
          </a:p>
          <a:p>
            <a:endParaRPr lang="en-GB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7FA8BA"/>
          </a:solidFill>
          <a:ln w="38100" cap="rnd">
            <a:solidFill>
              <a:srgbClr val="7FA8B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153D30-3B53-462C-B3A0-92742EB469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2" t="3240" r="-7" b="11541"/>
          <a:stretch/>
        </p:blipFill>
        <p:spPr>
          <a:xfrm>
            <a:off x="320040" y="1386502"/>
            <a:ext cx="7214616" cy="40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76FF75-88D8-4EA3-A212-855DA783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7647" y="1421784"/>
            <a:ext cx="3562483" cy="25532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5800" dirty="0"/>
              <a:t>Watch the video about </a:t>
            </a:r>
            <a:r>
              <a:rPr lang="en-GB" sz="5800" dirty="0"/>
              <a:t>induction</a:t>
            </a:r>
            <a:br>
              <a:rPr lang="en-GB" sz="5800" dirty="0"/>
            </a:br>
            <a:r>
              <a:rPr lang="en-GB" sz="5800" dirty="0"/>
              <a:t>&amp;</a:t>
            </a:r>
            <a:br>
              <a:rPr lang="en-GB" sz="5800" dirty="0"/>
            </a:br>
            <a:r>
              <a:rPr lang="en-GB" sz="5800" dirty="0"/>
              <a:t>deduction</a:t>
            </a:r>
            <a:endParaRPr lang="en-US" sz="5800" dirty="0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7FA8BA"/>
          </a:solidFill>
          <a:ln w="38100" cap="rnd">
            <a:solidFill>
              <a:srgbClr val="7FA8B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A5DE64-FA95-4664-B1CA-D49FCE7F7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37893" y="4913429"/>
            <a:ext cx="3932237" cy="12271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Take some notes whilst you watch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56961-B213-1A42-B274-A7E328EFED69}"/>
              </a:ext>
            </a:extLst>
          </p:cNvPr>
          <p:cNvSpPr txBox="1"/>
          <p:nvPr/>
        </p:nvSpPr>
        <p:spPr>
          <a:xfrm>
            <a:off x="835152" y="877824"/>
            <a:ext cx="23549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youtu.be</a:t>
            </a:r>
            <a:r>
              <a:rPr lang="en-US" dirty="0">
                <a:hlinkClick r:id="rId2"/>
              </a:rPr>
              <a:t>/-</a:t>
            </a:r>
            <a:r>
              <a:rPr lang="en-US" dirty="0" err="1">
                <a:hlinkClick r:id="rId2"/>
              </a:rPr>
              <a:t>wrCpLJ1XAw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0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7FA8BA"/>
          </a:solidFill>
          <a:ln w="38100" cap="rnd">
            <a:solidFill>
              <a:srgbClr val="7FA8B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C36C935-2ADD-2540-82B6-655D4C87C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Induction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357593D-F163-1E48-A151-17DE6EFA9C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4151086" cy="425196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Using past experiences, we can predict the future</a:t>
            </a:r>
          </a:p>
          <a:p>
            <a:r>
              <a:rPr lang="en-GB" dirty="0"/>
              <a:t>We use arguments and counter arguments</a:t>
            </a:r>
          </a:p>
          <a:p>
            <a:r>
              <a:rPr lang="en-GB" dirty="0"/>
              <a:t>Induction relies on the predictability of nature.  In other words, we can be confident that the past will shape the future.</a:t>
            </a:r>
          </a:p>
          <a:p>
            <a:r>
              <a:rPr lang="en-GB" dirty="0"/>
              <a:t>This is not certain, only likely.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232E0DB-76B1-2842-8DD1-634890FD2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106" y="1894841"/>
            <a:ext cx="66802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4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AFBFF1-5B03-42CE-B550-0AB08DA98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800" dirty="0"/>
              <a:t>Abduction</a:t>
            </a:r>
            <a:endParaRPr lang="en-US" sz="4800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7FA8BA"/>
          </a:solidFill>
          <a:ln w="38100" cap="rnd">
            <a:solidFill>
              <a:srgbClr val="7FA8B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D3B84-26FB-4F0E-BDDE-F5EFF7274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Where inference is the best method for understanding.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6B2167C-398C-0F4B-A96E-15B9138EC6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376672" y="623074"/>
            <a:ext cx="6576059" cy="563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66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7FA8BA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1447F6-C112-2444-B1FE-30D58556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GB" sz="8800" dirty="0">
                <a:solidFill>
                  <a:srgbClr val="FFFFFF"/>
                </a:solidFill>
              </a:rPr>
              <a:t>Counter argument</a:t>
            </a:r>
            <a:endParaRPr lang="en-US" sz="8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8DFEA-1305-DB4F-A666-17A0C81A9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Socratic method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96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54B211C-C0F6-4AE8-8121-30879CBB4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6C8270-FB22-6849-B0DA-F64242FE2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566390"/>
            <a:ext cx="3419856" cy="16014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E59B-0466-0C43-B45C-A78112781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4294" y="4566390"/>
            <a:ext cx="6894577" cy="1601482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r>
              <a:rPr lang="en-US" sz="2000" dirty="0"/>
              <a:t>Explain what is meant by </a:t>
            </a:r>
            <a:r>
              <a:rPr lang="en-GB" sz="2000" dirty="0"/>
              <a:t>induction.</a:t>
            </a:r>
          </a:p>
          <a:p>
            <a:r>
              <a:rPr lang="en-GB" sz="2000" dirty="0"/>
              <a:t>What is meant be abduction?</a:t>
            </a:r>
          </a:p>
          <a:p>
            <a:endParaRPr lang="en-GB" sz="2000" dirty="0"/>
          </a:p>
          <a:p>
            <a:r>
              <a:rPr lang="en-GB" sz="2000" dirty="0"/>
              <a:t>The goal of the philosopher is to find the truth.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5">
            <a:extLst>
              <a:ext uri="{FF2B5EF4-FFF2-40B4-BE49-F238E27FC236}">
                <a16:creationId xmlns:a16="http://schemas.microsoft.com/office/drawing/2014/main" id="{8EADA019-BB8B-0241-926D-FFF505DDC5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65" y="630936"/>
            <a:ext cx="8784277" cy="3667437"/>
          </a:xfrm>
          <a:prstGeom prst="rect">
            <a:avLst/>
          </a:prstGeom>
        </p:spPr>
      </p:pic>
      <p:sp>
        <p:nvSpPr>
          <p:cNvPr id="16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4566390"/>
            <a:ext cx="18288" cy="1601482"/>
          </a:xfrm>
          <a:custGeom>
            <a:avLst/>
            <a:gdLst>
              <a:gd name="connsiteX0" fmla="*/ 0 w 18288"/>
              <a:gd name="connsiteY0" fmla="*/ 0 h 1601482"/>
              <a:gd name="connsiteX1" fmla="*/ 18288 w 18288"/>
              <a:gd name="connsiteY1" fmla="*/ 0 h 1601482"/>
              <a:gd name="connsiteX2" fmla="*/ 18288 w 18288"/>
              <a:gd name="connsiteY2" fmla="*/ 549842 h 1601482"/>
              <a:gd name="connsiteX3" fmla="*/ 18288 w 18288"/>
              <a:gd name="connsiteY3" fmla="*/ 1115699 h 1601482"/>
              <a:gd name="connsiteX4" fmla="*/ 18288 w 18288"/>
              <a:gd name="connsiteY4" fmla="*/ 1601482 h 1601482"/>
              <a:gd name="connsiteX5" fmla="*/ 0 w 18288"/>
              <a:gd name="connsiteY5" fmla="*/ 1601482 h 1601482"/>
              <a:gd name="connsiteX6" fmla="*/ 0 w 18288"/>
              <a:gd name="connsiteY6" fmla="*/ 1067655 h 1601482"/>
              <a:gd name="connsiteX7" fmla="*/ 0 w 18288"/>
              <a:gd name="connsiteY7" fmla="*/ 517813 h 1601482"/>
              <a:gd name="connsiteX8" fmla="*/ 0 w 18288"/>
              <a:gd name="connsiteY8" fmla="*/ 0 h 160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" h="1601482" fill="none" extrusionOk="0">
                <a:moveTo>
                  <a:pt x="0" y="0"/>
                </a:moveTo>
                <a:cubicBezTo>
                  <a:pt x="4865" y="374"/>
                  <a:pt x="13608" y="53"/>
                  <a:pt x="18288" y="0"/>
                </a:cubicBezTo>
                <a:cubicBezTo>
                  <a:pt x="13491" y="239554"/>
                  <a:pt x="33082" y="357305"/>
                  <a:pt x="18288" y="549842"/>
                </a:cubicBezTo>
                <a:cubicBezTo>
                  <a:pt x="3494" y="742379"/>
                  <a:pt x="2109" y="968008"/>
                  <a:pt x="18288" y="1115699"/>
                </a:cubicBezTo>
                <a:cubicBezTo>
                  <a:pt x="34467" y="1263390"/>
                  <a:pt x="40467" y="1447654"/>
                  <a:pt x="18288" y="1601482"/>
                </a:cubicBezTo>
                <a:cubicBezTo>
                  <a:pt x="10638" y="1602054"/>
                  <a:pt x="4111" y="1601075"/>
                  <a:pt x="0" y="1601482"/>
                </a:cubicBezTo>
                <a:cubicBezTo>
                  <a:pt x="11161" y="1416130"/>
                  <a:pt x="-25575" y="1276384"/>
                  <a:pt x="0" y="1067655"/>
                </a:cubicBezTo>
                <a:cubicBezTo>
                  <a:pt x="25575" y="858926"/>
                  <a:pt x="19778" y="740089"/>
                  <a:pt x="0" y="517813"/>
                </a:cubicBezTo>
                <a:cubicBezTo>
                  <a:pt x="-19778" y="295537"/>
                  <a:pt x="-1186" y="190747"/>
                  <a:pt x="0" y="0"/>
                </a:cubicBezTo>
                <a:close/>
              </a:path>
              <a:path w="18288" h="1601482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28591" y="163128"/>
                  <a:pt x="29410" y="353165"/>
                  <a:pt x="18288" y="485783"/>
                </a:cubicBezTo>
                <a:cubicBezTo>
                  <a:pt x="7166" y="618401"/>
                  <a:pt x="-625" y="808120"/>
                  <a:pt x="18288" y="1051640"/>
                </a:cubicBezTo>
                <a:cubicBezTo>
                  <a:pt x="37201" y="1295160"/>
                  <a:pt x="-225" y="1354107"/>
                  <a:pt x="18288" y="1601482"/>
                </a:cubicBezTo>
                <a:cubicBezTo>
                  <a:pt x="12642" y="1601712"/>
                  <a:pt x="3803" y="1601151"/>
                  <a:pt x="0" y="1601482"/>
                </a:cubicBezTo>
                <a:cubicBezTo>
                  <a:pt x="20846" y="1460490"/>
                  <a:pt x="16548" y="1224222"/>
                  <a:pt x="0" y="1035625"/>
                </a:cubicBezTo>
                <a:cubicBezTo>
                  <a:pt x="-16548" y="847028"/>
                  <a:pt x="24571" y="662668"/>
                  <a:pt x="0" y="469768"/>
                </a:cubicBezTo>
                <a:cubicBezTo>
                  <a:pt x="-24571" y="276868"/>
                  <a:pt x="-22089" y="172464"/>
                  <a:pt x="0" y="0"/>
                </a:cubicBezTo>
                <a:close/>
              </a:path>
            </a:pathLst>
          </a:custGeom>
          <a:solidFill>
            <a:srgbClr val="7FA8BA"/>
          </a:solidFill>
          <a:ln w="34925">
            <a:solidFill>
              <a:srgbClr val="7FA8B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8649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2C41"/>
      </a:dk2>
      <a:lt2>
        <a:srgbClr val="E8E4E2"/>
      </a:lt2>
      <a:accent1>
        <a:srgbClr val="7FA8BA"/>
      </a:accent1>
      <a:accent2>
        <a:srgbClr val="7F8FBA"/>
      </a:accent2>
      <a:accent3>
        <a:srgbClr val="9D96C6"/>
      </a:accent3>
      <a:accent4>
        <a:srgbClr val="A07FBA"/>
      </a:accent4>
      <a:accent5>
        <a:srgbClr val="C392C4"/>
      </a:accent5>
      <a:accent6>
        <a:srgbClr val="BA7FA3"/>
      </a:accent6>
      <a:hlink>
        <a:srgbClr val="A9765F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The Hand</vt:lpstr>
      <vt:lpstr>The Serif Hand Black</vt:lpstr>
      <vt:lpstr>SketchyVTI</vt:lpstr>
      <vt:lpstr>Introduction to philosophy – lesson 3</vt:lpstr>
      <vt:lpstr>Watch the video about induction &amp; deduction</vt:lpstr>
      <vt:lpstr>Induction</vt:lpstr>
      <vt:lpstr>Abduction</vt:lpstr>
      <vt:lpstr>Counter argument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Mr Winning</cp:lastModifiedBy>
  <cp:revision>57</cp:revision>
  <dcterms:created xsi:type="dcterms:W3CDTF">2020-04-29T10:23:05Z</dcterms:created>
  <dcterms:modified xsi:type="dcterms:W3CDTF">2020-05-20T17:33:44Z</dcterms:modified>
</cp:coreProperties>
</file>