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GB"/>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5923F103-BC34-4FE4-A40E-EDDEECFDA5D0}" type="datetimeFigureOut">
              <a:rPr lang="en-US" dirty="0"/>
              <a:pPr/>
              <a:t>5/6/2020</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dirty="0"/>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GB"/>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923A1CC3-2375-41D4-9E03-427CAF2A4C1A}" type="datetimeFigureOut">
              <a:rPr lang="en-US" dirty="0"/>
              <a:t>5/6/2020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GB"/>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4" name="Date Placeholder 3"/>
          <p:cNvSpPr>
            <a:spLocks noGrp="1"/>
          </p:cNvSpPr>
          <p:nvPr>
            <p:ph type="dt" sz="half" idx="10"/>
          </p:nvPr>
        </p:nvSpPr>
        <p:spPr/>
        <p:txBody>
          <a:bodyPr/>
          <a:lstStyle/>
          <a:p>
            <a:fld id="{AFF16868-8199-4C2C-A5B1-63AEE139F88E}" type="datetimeFigureOut">
              <a:rPr lang="en-US" dirty="0"/>
              <a:t>5/6/2020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GB"/>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4" name="Date Placeholder 3"/>
          <p:cNvSpPr>
            <a:spLocks noGrp="1"/>
          </p:cNvSpPr>
          <p:nvPr>
            <p:ph type="dt" sz="half" idx="10"/>
          </p:nvPr>
        </p:nvSpPr>
        <p:spPr/>
        <p:txBody>
          <a:bodyPr/>
          <a:lstStyle/>
          <a:p>
            <a:fld id="{AAD9FF7F-6988-44CC-821B-644E70CD2F73}" type="datetimeFigureOut">
              <a:rPr lang="en-US" dirty="0"/>
              <a:t>5/6/2020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GB"/>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5C12C299-16B2-4475-990D-751901EACC14}" type="datetimeFigureOut">
              <a:rPr lang="en-US" dirty="0"/>
              <a:t>5/6/2020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GB"/>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FE86839-B9D8-4651-8783-F325ECE74E65}" type="datetimeFigureOut">
              <a:rPr lang="en-US" dirty="0"/>
              <a:t>5/6/2020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GB"/>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D484F64-32F6-45C5-931F-ADC1662401D0}" type="datetimeFigureOut">
              <a:rPr lang="en-US" dirty="0"/>
              <a:t>5/6/2020</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53086D93-FCAC-47E0-A2EE-787E62CA814C}" type="datetimeFigureOut">
              <a:rPr lang="en-US" dirty="0"/>
              <a:t>5/6/2020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GB"/>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CDA879A6-0FD0-4734-A311-86BFCA472E6E}" type="datetimeFigureOut">
              <a:rPr lang="en-US" dirty="0"/>
              <a:t>5/6/2020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dirty="0"/>
              <a:t>5/6/2020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GB"/>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F34E6425-0181-43F2-84FC-787E803FD2F8}" type="datetimeFigureOut">
              <a:rPr lang="en-US" dirty="0"/>
              <a:t>5/6/2020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dirty="0"/>
              <a:t>5/6/2020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dirty="0"/>
              <a:t>5/6/2020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dirty="0"/>
              <a:t>5/6/2020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dirty="0"/>
              <a:t>5/6/2020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GB"/>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76E86A4C-8E40-4F87-A4F0-01A0687C5742}" type="datetimeFigureOut">
              <a:rPr lang="en-US" dirty="0"/>
              <a:t>5/6/2020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GB"/>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GB"/>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35E72C73-2D91-4E12-BA25-F0AA0C03599B}" type="datetimeFigureOut">
              <a:rPr lang="en-US" dirty="0"/>
              <a:t>5/6/2020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GB"/>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2BE451C3-0FF4-47C4-B829-773ADF60F88C}" type="datetimeFigureOut">
              <a:rPr lang="en-US" dirty="0"/>
              <a:t>5/6/2020</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dirty="0"/>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3"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72"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66A3FBD5-EFF3-CF4B-B96D-8DBC612395FC}"/>
              </a:ext>
            </a:extLst>
          </p:cNvPr>
          <p:cNvSpPr>
            <a:spLocks noGrp="1"/>
          </p:cNvSpPr>
          <p:nvPr>
            <p:ph type="subTitle" idx="1"/>
          </p:nvPr>
        </p:nvSpPr>
        <p:spPr>
          <a:xfrm>
            <a:off x="1230550" y="4777380"/>
            <a:ext cx="8825658" cy="861420"/>
          </a:xfrm>
        </p:spPr>
        <p:txBody>
          <a:bodyPr>
            <a:normAutofit fontScale="70000" lnSpcReduction="20000"/>
          </a:bodyPr>
          <a:lstStyle/>
          <a:p>
            <a:r>
              <a:rPr lang="en-GB" dirty="0"/>
              <a:t>I</a:t>
            </a:r>
            <a:r>
              <a:rPr lang="en-US" sz="1800" dirty="0"/>
              <a:t> have considered the Christian vision of the dignity</a:t>
            </a:r>
            <a:r>
              <a:rPr lang="en-GB" sz="1800" dirty="0"/>
              <a:t> </a:t>
            </a:r>
            <a:r>
              <a:rPr lang="en-US" sz="1800" dirty="0"/>
              <a:t>of the human person, made in the image and likeness of God.</a:t>
            </a:r>
            <a:endParaRPr lang="en-GB" sz="1800" dirty="0"/>
          </a:p>
          <a:p>
            <a:r>
              <a:rPr lang="en-US" sz="1800" dirty="0"/>
              <a:t>I have reflected upon how this has contributed to my becoming the person I am today</a:t>
            </a:r>
            <a:r>
              <a:rPr lang="en-GB" sz="1800" dirty="0"/>
              <a:t> 3-02A.</a:t>
            </a:r>
            <a:endParaRPr lang="en-US" sz="1800" dirty="0"/>
          </a:p>
          <a:p>
            <a:endParaRPr lang="en-US" dirty="0"/>
          </a:p>
        </p:txBody>
      </p:sp>
      <p:pic>
        <p:nvPicPr>
          <p:cNvPr id="4" name="Picture 4">
            <a:extLst>
              <a:ext uri="{FF2B5EF4-FFF2-40B4-BE49-F238E27FC236}">
                <a16:creationId xmlns:a16="http://schemas.microsoft.com/office/drawing/2014/main" id="{B8F9312E-CC65-BD49-BFAC-E6B0ECA79C7E}"/>
              </a:ext>
            </a:extLst>
          </p:cNvPr>
          <p:cNvPicPr>
            <a:picLocks noChangeAspect="1"/>
          </p:cNvPicPr>
          <p:nvPr/>
        </p:nvPicPr>
        <p:blipFill>
          <a:blip r:embed="rId2"/>
          <a:stretch>
            <a:fillRect/>
          </a:stretch>
        </p:blipFill>
        <p:spPr>
          <a:xfrm>
            <a:off x="2173376" y="698499"/>
            <a:ext cx="7230672" cy="3795397"/>
          </a:xfrm>
          <a:prstGeom prst="rect">
            <a:avLst/>
          </a:prstGeom>
        </p:spPr>
      </p:pic>
      <p:pic>
        <p:nvPicPr>
          <p:cNvPr id="8" name="Picture 8">
            <a:extLst>
              <a:ext uri="{FF2B5EF4-FFF2-40B4-BE49-F238E27FC236}">
                <a16:creationId xmlns:a16="http://schemas.microsoft.com/office/drawing/2014/main" id="{4F26A4EC-96B8-1249-A077-34311F10E40B}"/>
              </a:ext>
            </a:extLst>
          </p:cNvPr>
          <p:cNvPicPr>
            <a:picLocks noChangeAspect="1"/>
          </p:cNvPicPr>
          <p:nvPr/>
        </p:nvPicPr>
        <p:blipFill>
          <a:blip r:embed="rId3"/>
          <a:stretch>
            <a:fillRect/>
          </a:stretch>
        </p:blipFill>
        <p:spPr>
          <a:xfrm>
            <a:off x="10045892" y="0"/>
            <a:ext cx="1320800" cy="1524000"/>
          </a:xfrm>
          <a:prstGeom prst="rect">
            <a:avLst/>
          </a:prstGeom>
        </p:spPr>
      </p:pic>
    </p:spTree>
    <p:extLst>
      <p:ext uri="{BB962C8B-B14F-4D97-AF65-F5344CB8AC3E}">
        <p14:creationId xmlns:p14="http://schemas.microsoft.com/office/powerpoint/2010/main" val="27150734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F33403-4862-1242-9074-6916558D6BEB}"/>
              </a:ext>
            </a:extLst>
          </p:cNvPr>
          <p:cNvSpPr>
            <a:spLocks noGrp="1"/>
          </p:cNvSpPr>
          <p:nvPr>
            <p:ph type="title"/>
          </p:nvPr>
        </p:nvSpPr>
        <p:spPr/>
        <p:txBody>
          <a:bodyPr/>
          <a:lstStyle/>
          <a:p>
            <a:r>
              <a:rPr lang="en-GB" dirty="0"/>
              <a:t>Mary’s Meals</a:t>
            </a:r>
            <a:endParaRPr lang="en-US" dirty="0"/>
          </a:p>
        </p:txBody>
      </p:sp>
      <p:sp>
        <p:nvSpPr>
          <p:cNvPr id="5" name="Content Placeholder 4">
            <a:extLst>
              <a:ext uri="{FF2B5EF4-FFF2-40B4-BE49-F238E27FC236}">
                <a16:creationId xmlns:a16="http://schemas.microsoft.com/office/drawing/2014/main" id="{86B93191-C6DA-0B43-ACC1-6BAD82E4B221}"/>
              </a:ext>
            </a:extLst>
          </p:cNvPr>
          <p:cNvSpPr>
            <a:spLocks noGrp="1"/>
          </p:cNvSpPr>
          <p:nvPr>
            <p:ph idx="1"/>
          </p:nvPr>
        </p:nvSpPr>
        <p:spPr>
          <a:xfrm>
            <a:off x="1154954" y="2603500"/>
            <a:ext cx="6041713" cy="3416300"/>
          </a:xfrm>
        </p:spPr>
        <p:txBody>
          <a:bodyPr>
            <a:normAutofit lnSpcReduction="10000"/>
          </a:bodyPr>
          <a:lstStyle/>
          <a:p>
            <a:r>
              <a:rPr lang="en-US" sz="2800" dirty="0">
                <a:solidFill>
                  <a:srgbClr val="767676"/>
                </a:solidFill>
                <a:latin typeface="ProximaNova-Bold"/>
              </a:rPr>
              <a:t>Mary’s Meals provides one good meal to some of the world’s poorest children every school day.</a:t>
            </a:r>
            <a:r>
              <a:rPr lang="en-US" sz="2800" dirty="0">
                <a:solidFill>
                  <a:srgbClr val="767676"/>
                </a:solidFill>
                <a:latin typeface="ProximaNova-Regular"/>
              </a:rPr>
              <a:t>Our work is named after Mary, the mother of Jesus, who brought up her own child in poverty. Mary’s Meals consists of, respects, and reaches out to people of</a:t>
            </a:r>
            <a:r>
              <a:rPr lang="en-GB" sz="2800" dirty="0">
                <a:solidFill>
                  <a:srgbClr val="767676"/>
                </a:solidFill>
                <a:latin typeface="ProximaNova-Regular"/>
              </a:rPr>
              <a:t> </a:t>
            </a:r>
            <a:r>
              <a:rPr lang="en-US" sz="2800" dirty="0">
                <a:solidFill>
                  <a:srgbClr val="767676"/>
                </a:solidFill>
                <a:latin typeface="ProximaNova-Regular"/>
              </a:rPr>
              <a:t>all faiths and of none.</a:t>
            </a:r>
            <a:endParaRPr lang="en-US" sz="2800" dirty="0"/>
          </a:p>
        </p:txBody>
      </p:sp>
      <p:pic>
        <p:nvPicPr>
          <p:cNvPr id="8" name="Picture 8">
            <a:extLst>
              <a:ext uri="{FF2B5EF4-FFF2-40B4-BE49-F238E27FC236}">
                <a16:creationId xmlns:a16="http://schemas.microsoft.com/office/drawing/2014/main" id="{3CB7F4F6-5CF6-3540-8704-C8E8BB5C9680}"/>
              </a:ext>
            </a:extLst>
          </p:cNvPr>
          <p:cNvPicPr>
            <a:picLocks noChangeAspect="1"/>
          </p:cNvPicPr>
          <p:nvPr/>
        </p:nvPicPr>
        <p:blipFill>
          <a:blip r:embed="rId2"/>
          <a:stretch>
            <a:fillRect/>
          </a:stretch>
        </p:blipFill>
        <p:spPr>
          <a:xfrm>
            <a:off x="7196667" y="2803282"/>
            <a:ext cx="4818396" cy="3016735"/>
          </a:xfrm>
          <a:prstGeom prst="rect">
            <a:avLst/>
          </a:prstGeom>
        </p:spPr>
      </p:pic>
      <p:pic>
        <p:nvPicPr>
          <p:cNvPr id="11" name="Picture 8">
            <a:extLst>
              <a:ext uri="{FF2B5EF4-FFF2-40B4-BE49-F238E27FC236}">
                <a16:creationId xmlns:a16="http://schemas.microsoft.com/office/drawing/2014/main" id="{4BEF1182-843D-CF45-856D-AB43B507E44A}"/>
              </a:ext>
            </a:extLst>
          </p:cNvPr>
          <p:cNvPicPr>
            <a:picLocks noChangeAspect="1"/>
          </p:cNvPicPr>
          <p:nvPr/>
        </p:nvPicPr>
        <p:blipFill>
          <a:blip r:embed="rId3"/>
          <a:stretch>
            <a:fillRect/>
          </a:stretch>
        </p:blipFill>
        <p:spPr>
          <a:xfrm>
            <a:off x="10045892" y="0"/>
            <a:ext cx="1320800" cy="1524000"/>
          </a:xfrm>
          <a:prstGeom prst="rect">
            <a:avLst/>
          </a:prstGeom>
        </p:spPr>
      </p:pic>
    </p:spTree>
    <p:extLst>
      <p:ext uri="{BB962C8B-B14F-4D97-AF65-F5344CB8AC3E}">
        <p14:creationId xmlns:p14="http://schemas.microsoft.com/office/powerpoint/2010/main" val="34650807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944A7-2E1B-704E-928D-7DC91CD7F085}"/>
              </a:ext>
            </a:extLst>
          </p:cNvPr>
          <p:cNvSpPr>
            <a:spLocks noGrp="1"/>
          </p:cNvSpPr>
          <p:nvPr>
            <p:ph type="title"/>
          </p:nvPr>
        </p:nvSpPr>
        <p:spPr/>
        <p:txBody>
          <a:bodyPr/>
          <a:lstStyle/>
          <a:p>
            <a:r>
              <a:rPr lang="en-GB" dirty="0"/>
              <a:t>Mary’s Meals</a:t>
            </a:r>
            <a:endParaRPr lang="en-US" dirty="0"/>
          </a:p>
        </p:txBody>
      </p:sp>
      <p:sp>
        <p:nvSpPr>
          <p:cNvPr id="3" name="Content Placeholder 2">
            <a:extLst>
              <a:ext uri="{FF2B5EF4-FFF2-40B4-BE49-F238E27FC236}">
                <a16:creationId xmlns:a16="http://schemas.microsoft.com/office/drawing/2014/main" id="{7070B644-46A0-CE4D-96DC-3E168DE3C094}"/>
              </a:ext>
            </a:extLst>
          </p:cNvPr>
          <p:cNvSpPr>
            <a:spLocks noGrp="1"/>
          </p:cNvSpPr>
          <p:nvPr>
            <p:ph idx="1"/>
          </p:nvPr>
        </p:nvSpPr>
        <p:spPr>
          <a:xfrm>
            <a:off x="2292268" y="2603500"/>
            <a:ext cx="5037085" cy="3416300"/>
          </a:xfrm>
        </p:spPr>
        <p:txBody>
          <a:bodyPr/>
          <a:lstStyle/>
          <a:p>
            <a:r>
              <a:rPr lang="en-GB" dirty="0"/>
              <a:t>‘The Shed that Fed a Million Children’ was written by the founder of Mary’s Meals, Magnus </a:t>
            </a:r>
            <a:r>
              <a:rPr lang="en-GB" dirty="0" err="1"/>
              <a:t>MacFarlane-Barrow</a:t>
            </a:r>
            <a:r>
              <a:rPr lang="en-GB" dirty="0"/>
              <a:t>.   The next few lessons will focus on extracts from that book.</a:t>
            </a:r>
            <a:endParaRPr lang="en-US" dirty="0"/>
          </a:p>
        </p:txBody>
      </p:sp>
      <p:pic>
        <p:nvPicPr>
          <p:cNvPr id="8" name="Picture 8">
            <a:extLst>
              <a:ext uri="{FF2B5EF4-FFF2-40B4-BE49-F238E27FC236}">
                <a16:creationId xmlns:a16="http://schemas.microsoft.com/office/drawing/2014/main" id="{DE01DDCC-A530-2645-922A-58A7356CE8D6}"/>
              </a:ext>
            </a:extLst>
          </p:cNvPr>
          <p:cNvPicPr>
            <a:picLocks noChangeAspect="1"/>
          </p:cNvPicPr>
          <p:nvPr/>
        </p:nvPicPr>
        <p:blipFill>
          <a:blip r:embed="rId2"/>
          <a:stretch>
            <a:fillRect/>
          </a:stretch>
        </p:blipFill>
        <p:spPr>
          <a:xfrm rot="1717050">
            <a:off x="7759040" y="1711044"/>
            <a:ext cx="2740682" cy="4460326"/>
          </a:xfrm>
          <a:prstGeom prst="rect">
            <a:avLst/>
          </a:prstGeom>
        </p:spPr>
      </p:pic>
      <p:pic>
        <p:nvPicPr>
          <p:cNvPr id="11" name="Picture 8">
            <a:extLst>
              <a:ext uri="{FF2B5EF4-FFF2-40B4-BE49-F238E27FC236}">
                <a16:creationId xmlns:a16="http://schemas.microsoft.com/office/drawing/2014/main" id="{EF425674-6C71-6544-8E46-E163789FB106}"/>
              </a:ext>
            </a:extLst>
          </p:cNvPr>
          <p:cNvPicPr>
            <a:picLocks noChangeAspect="1"/>
          </p:cNvPicPr>
          <p:nvPr/>
        </p:nvPicPr>
        <p:blipFill>
          <a:blip r:embed="rId3"/>
          <a:stretch>
            <a:fillRect/>
          </a:stretch>
        </p:blipFill>
        <p:spPr>
          <a:xfrm>
            <a:off x="10045892" y="0"/>
            <a:ext cx="1320800" cy="1524000"/>
          </a:xfrm>
          <a:prstGeom prst="rect">
            <a:avLst/>
          </a:prstGeom>
        </p:spPr>
      </p:pic>
    </p:spTree>
    <p:extLst>
      <p:ext uri="{BB962C8B-B14F-4D97-AF65-F5344CB8AC3E}">
        <p14:creationId xmlns:p14="http://schemas.microsoft.com/office/powerpoint/2010/main" val="22278050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DF1D2A-30AC-634B-A95F-38BA3C556A34}"/>
              </a:ext>
            </a:extLst>
          </p:cNvPr>
          <p:cNvSpPr>
            <a:spLocks noGrp="1"/>
          </p:cNvSpPr>
          <p:nvPr>
            <p:ph type="title"/>
          </p:nvPr>
        </p:nvSpPr>
        <p:spPr/>
        <p:txBody>
          <a:bodyPr/>
          <a:lstStyle/>
          <a:p>
            <a:r>
              <a:rPr lang="en-GB" dirty="0"/>
              <a:t>Where to Begin?</a:t>
            </a:r>
            <a:endParaRPr lang="en-US" dirty="0"/>
          </a:p>
        </p:txBody>
      </p:sp>
      <p:sp>
        <p:nvSpPr>
          <p:cNvPr id="3" name="Content Placeholder 2">
            <a:extLst>
              <a:ext uri="{FF2B5EF4-FFF2-40B4-BE49-F238E27FC236}">
                <a16:creationId xmlns:a16="http://schemas.microsoft.com/office/drawing/2014/main" id="{FEF8BCB9-8774-3C4C-9F41-DD2B0E902CD9}"/>
              </a:ext>
            </a:extLst>
          </p:cNvPr>
          <p:cNvSpPr>
            <a:spLocks noGrp="1"/>
          </p:cNvSpPr>
          <p:nvPr>
            <p:ph idx="1"/>
          </p:nvPr>
        </p:nvSpPr>
        <p:spPr>
          <a:xfrm>
            <a:off x="1154955" y="2603500"/>
            <a:ext cx="7508260" cy="3416300"/>
          </a:xfrm>
        </p:spPr>
        <p:txBody>
          <a:bodyPr/>
          <a:lstStyle/>
          <a:p>
            <a:r>
              <a:rPr lang="en-US" dirty="0"/>
              <a:t>Of course the idea of serving meals in school is hardly original. Most school children take it for granted they will eat each day. I certainly did. Each morning in our little primary school in the Scottish Highlands, a sense of anticipation built as a van carrying steel </a:t>
            </a:r>
            <a:r>
              <a:rPr lang="en-US" dirty="0" err="1"/>
              <a:t>containersof</a:t>
            </a:r>
            <a:r>
              <a:rPr lang="en-US" dirty="0"/>
              <a:t> food, cooked at the bigger school at the other end of the loch, arrived at our gates. At least I think that is where it came from – it was always a bit of a mystery to me. We would carry them inside, guessing what might be in them. To find that the bigger containers held steaming meatballs and mashed potatoes made it a good day, although that was a short- lived feeling if the smaller lids were then opened to reveal rhubarb crumble. But I cannot ever remember going through a school day without eating, or even contemplating such</a:t>
            </a:r>
            <a:r>
              <a:rPr lang="en-GB" dirty="0"/>
              <a:t> a thing.</a:t>
            </a:r>
            <a:endParaRPr lang="en-US" dirty="0"/>
          </a:p>
        </p:txBody>
      </p:sp>
      <p:pic>
        <p:nvPicPr>
          <p:cNvPr id="5" name="Picture 8">
            <a:extLst>
              <a:ext uri="{FF2B5EF4-FFF2-40B4-BE49-F238E27FC236}">
                <a16:creationId xmlns:a16="http://schemas.microsoft.com/office/drawing/2014/main" id="{A16FB69E-4013-9548-A846-373E316405A7}"/>
              </a:ext>
            </a:extLst>
          </p:cNvPr>
          <p:cNvPicPr>
            <a:picLocks noChangeAspect="1"/>
          </p:cNvPicPr>
          <p:nvPr/>
        </p:nvPicPr>
        <p:blipFill>
          <a:blip r:embed="rId2"/>
          <a:stretch>
            <a:fillRect/>
          </a:stretch>
        </p:blipFill>
        <p:spPr>
          <a:xfrm>
            <a:off x="10045892" y="0"/>
            <a:ext cx="1320800" cy="1524000"/>
          </a:xfrm>
          <a:prstGeom prst="rect">
            <a:avLst/>
          </a:prstGeom>
        </p:spPr>
      </p:pic>
      <p:pic>
        <p:nvPicPr>
          <p:cNvPr id="6" name="Picture 6">
            <a:extLst>
              <a:ext uri="{FF2B5EF4-FFF2-40B4-BE49-F238E27FC236}">
                <a16:creationId xmlns:a16="http://schemas.microsoft.com/office/drawing/2014/main" id="{80BAB83D-2CA7-224C-80D7-7322B185068D}"/>
              </a:ext>
            </a:extLst>
          </p:cNvPr>
          <p:cNvPicPr>
            <a:picLocks noChangeAspect="1"/>
          </p:cNvPicPr>
          <p:nvPr/>
        </p:nvPicPr>
        <p:blipFill>
          <a:blip r:embed="rId3"/>
          <a:stretch>
            <a:fillRect/>
          </a:stretch>
        </p:blipFill>
        <p:spPr>
          <a:xfrm>
            <a:off x="8663215" y="3266924"/>
            <a:ext cx="3337319" cy="2089452"/>
          </a:xfrm>
          <a:prstGeom prst="rect">
            <a:avLst/>
          </a:prstGeom>
        </p:spPr>
      </p:pic>
    </p:spTree>
    <p:extLst>
      <p:ext uri="{BB962C8B-B14F-4D97-AF65-F5344CB8AC3E}">
        <p14:creationId xmlns:p14="http://schemas.microsoft.com/office/powerpoint/2010/main" val="19025338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81D50-7A44-B442-8183-54535C281747}"/>
              </a:ext>
            </a:extLst>
          </p:cNvPr>
          <p:cNvSpPr>
            <a:spLocks noGrp="1"/>
          </p:cNvSpPr>
          <p:nvPr>
            <p:ph type="title"/>
          </p:nvPr>
        </p:nvSpPr>
        <p:spPr/>
        <p:txBody>
          <a:bodyPr/>
          <a:lstStyle/>
          <a:p>
            <a:r>
              <a:rPr lang="en-GB" dirty="0"/>
              <a:t>Where to Begin?</a:t>
            </a:r>
            <a:endParaRPr lang="en-US" dirty="0"/>
          </a:p>
        </p:txBody>
      </p:sp>
      <p:sp>
        <p:nvSpPr>
          <p:cNvPr id="3" name="Content Placeholder 2">
            <a:extLst>
              <a:ext uri="{FF2B5EF4-FFF2-40B4-BE49-F238E27FC236}">
                <a16:creationId xmlns:a16="http://schemas.microsoft.com/office/drawing/2014/main" id="{12714D3E-AF96-4D42-BE6C-45C5DAE1168B}"/>
              </a:ext>
            </a:extLst>
          </p:cNvPr>
          <p:cNvSpPr>
            <a:spLocks noGrp="1"/>
          </p:cNvSpPr>
          <p:nvPr>
            <p:ph idx="1"/>
          </p:nvPr>
        </p:nvSpPr>
        <p:spPr>
          <a:xfrm>
            <a:off x="1154955" y="2603500"/>
            <a:ext cx="6241284" cy="3416300"/>
          </a:xfrm>
        </p:spPr>
        <p:txBody>
          <a:bodyPr/>
          <a:lstStyle/>
          <a:p>
            <a:r>
              <a:rPr lang="en-US" dirty="0"/>
              <a:t>School meals are accepted as essential across the developed world, whether</a:t>
            </a:r>
            <a:r>
              <a:rPr lang="en-GB" dirty="0"/>
              <a:t> </a:t>
            </a:r>
            <a:r>
              <a:rPr lang="en-US" dirty="0"/>
              <a:t>they are funded by governments or by parents handing over ‘dinner money’. In fact, globally, around 368 million children are fed daily at school, but while nearly every child benefits in this way in the world’s richest countries, only around 20 per cent of children in the developing world are provided school meals, with the UN’s World Food </a:t>
            </a:r>
            <a:r>
              <a:rPr lang="en-US" dirty="0" err="1"/>
              <a:t>Programme</a:t>
            </a:r>
            <a:r>
              <a:rPr lang="en-US" dirty="0"/>
              <a:t> feeding nearly 15 million of them. Meanwhile 57 million impoverished children remain out of school, while 66 million more attend the classroom hungry and unable to learn properly.</a:t>
            </a:r>
          </a:p>
        </p:txBody>
      </p:sp>
      <p:pic>
        <p:nvPicPr>
          <p:cNvPr id="5" name="Picture 8">
            <a:extLst>
              <a:ext uri="{FF2B5EF4-FFF2-40B4-BE49-F238E27FC236}">
                <a16:creationId xmlns:a16="http://schemas.microsoft.com/office/drawing/2014/main" id="{48BA744A-FA3A-684A-A713-2B2433173CD4}"/>
              </a:ext>
            </a:extLst>
          </p:cNvPr>
          <p:cNvPicPr>
            <a:picLocks noChangeAspect="1"/>
          </p:cNvPicPr>
          <p:nvPr/>
        </p:nvPicPr>
        <p:blipFill>
          <a:blip r:embed="rId2"/>
          <a:stretch>
            <a:fillRect/>
          </a:stretch>
        </p:blipFill>
        <p:spPr>
          <a:xfrm>
            <a:off x="10045892" y="0"/>
            <a:ext cx="1320800" cy="1524000"/>
          </a:xfrm>
          <a:prstGeom prst="rect">
            <a:avLst/>
          </a:prstGeom>
        </p:spPr>
      </p:pic>
      <p:pic>
        <p:nvPicPr>
          <p:cNvPr id="6" name="Picture 6">
            <a:extLst>
              <a:ext uri="{FF2B5EF4-FFF2-40B4-BE49-F238E27FC236}">
                <a16:creationId xmlns:a16="http://schemas.microsoft.com/office/drawing/2014/main" id="{64465490-FFD9-6C47-A1DC-43CC295968DA}"/>
              </a:ext>
            </a:extLst>
          </p:cNvPr>
          <p:cNvPicPr>
            <a:picLocks noChangeAspect="1"/>
          </p:cNvPicPr>
          <p:nvPr/>
        </p:nvPicPr>
        <p:blipFill>
          <a:blip r:embed="rId3"/>
          <a:stretch>
            <a:fillRect/>
          </a:stretch>
        </p:blipFill>
        <p:spPr>
          <a:xfrm>
            <a:off x="7396239" y="2832100"/>
            <a:ext cx="4445000" cy="2959100"/>
          </a:xfrm>
          <a:prstGeom prst="rect">
            <a:avLst/>
          </a:prstGeom>
        </p:spPr>
      </p:pic>
    </p:spTree>
    <p:extLst>
      <p:ext uri="{BB962C8B-B14F-4D97-AF65-F5344CB8AC3E}">
        <p14:creationId xmlns:p14="http://schemas.microsoft.com/office/powerpoint/2010/main" val="2107077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569961-5E43-ED4C-ADD1-C531D03513A1}"/>
              </a:ext>
            </a:extLst>
          </p:cNvPr>
          <p:cNvSpPr>
            <a:spLocks noGrp="1"/>
          </p:cNvSpPr>
          <p:nvPr>
            <p:ph type="title"/>
          </p:nvPr>
        </p:nvSpPr>
        <p:spPr/>
        <p:txBody>
          <a:bodyPr/>
          <a:lstStyle/>
          <a:p>
            <a:r>
              <a:rPr lang="en-GB" dirty="0"/>
              <a:t>Where to Begin?</a:t>
            </a:r>
            <a:endParaRPr lang="en-US" dirty="0"/>
          </a:p>
        </p:txBody>
      </p:sp>
      <p:sp>
        <p:nvSpPr>
          <p:cNvPr id="3" name="Content Placeholder 2">
            <a:extLst>
              <a:ext uri="{FF2B5EF4-FFF2-40B4-BE49-F238E27FC236}">
                <a16:creationId xmlns:a16="http://schemas.microsoft.com/office/drawing/2014/main" id="{AFD75137-B18A-C74D-A1CD-773EB41D6CBB}"/>
              </a:ext>
            </a:extLst>
          </p:cNvPr>
          <p:cNvSpPr>
            <a:spLocks noGrp="1"/>
          </p:cNvSpPr>
          <p:nvPr>
            <p:ph idx="1"/>
          </p:nvPr>
        </p:nvSpPr>
        <p:spPr>
          <a:xfrm>
            <a:off x="531706" y="2446868"/>
            <a:ext cx="6767427" cy="3416300"/>
          </a:xfrm>
        </p:spPr>
        <p:txBody>
          <a:bodyPr/>
          <a:lstStyle/>
          <a:p>
            <a:r>
              <a:rPr lang="en-US" dirty="0"/>
              <a:t>The more we talked and thought about Mary’s Meals, the more the beauty of this idea captured Ruth and me. The board and all those involved in Scottish International Relief back home were immediately supportive of the proposal to start this new campaign. We </a:t>
            </a:r>
            <a:r>
              <a:rPr lang="en-US" dirty="0" err="1"/>
              <a:t>decidedto</a:t>
            </a:r>
            <a:r>
              <a:rPr lang="en-US" dirty="0"/>
              <a:t> set up a branch of Scottish International Relief in Malawi to begin this work there (as </a:t>
            </a:r>
            <a:r>
              <a:rPr lang="en-US" dirty="0" err="1"/>
              <a:t>wellas</a:t>
            </a:r>
            <a:r>
              <a:rPr lang="en-US" dirty="0"/>
              <a:t> the various other projects we were by now committed to in that country). Gay Russell </a:t>
            </a:r>
            <a:r>
              <a:rPr lang="en-US" dirty="0" err="1"/>
              <a:t>dida</a:t>
            </a:r>
            <a:r>
              <a:rPr lang="en-US" dirty="0"/>
              <a:t> huge amount of work to get the </a:t>
            </a:r>
            <a:r>
              <a:rPr lang="en-US" dirty="0" err="1"/>
              <a:t>organisation</a:t>
            </a:r>
            <a:r>
              <a:rPr lang="en-US" dirty="0"/>
              <a:t> set up in the right way, roping in a friend in Blantyre who was a lawyer, and before long she joined Tony Smith and me as the first Trustees of the new Malawi </a:t>
            </a:r>
            <a:r>
              <a:rPr lang="en-US" dirty="0" err="1"/>
              <a:t>organisation</a:t>
            </a:r>
            <a:r>
              <a:rPr lang="en-US" dirty="0"/>
              <a:t>. Meanwhile we began fundraising for our new Mary’s Meals campaign.</a:t>
            </a:r>
          </a:p>
        </p:txBody>
      </p:sp>
      <p:pic>
        <p:nvPicPr>
          <p:cNvPr id="5" name="Picture 8">
            <a:extLst>
              <a:ext uri="{FF2B5EF4-FFF2-40B4-BE49-F238E27FC236}">
                <a16:creationId xmlns:a16="http://schemas.microsoft.com/office/drawing/2014/main" id="{E5BE8B69-0873-2C45-B308-B5190C49C158}"/>
              </a:ext>
            </a:extLst>
          </p:cNvPr>
          <p:cNvPicPr>
            <a:picLocks noChangeAspect="1"/>
          </p:cNvPicPr>
          <p:nvPr/>
        </p:nvPicPr>
        <p:blipFill>
          <a:blip r:embed="rId2"/>
          <a:stretch>
            <a:fillRect/>
          </a:stretch>
        </p:blipFill>
        <p:spPr>
          <a:xfrm>
            <a:off x="10045892" y="0"/>
            <a:ext cx="1320800" cy="1524000"/>
          </a:xfrm>
          <a:prstGeom prst="rect">
            <a:avLst/>
          </a:prstGeom>
        </p:spPr>
      </p:pic>
      <p:pic>
        <p:nvPicPr>
          <p:cNvPr id="6" name="Picture 6">
            <a:extLst>
              <a:ext uri="{FF2B5EF4-FFF2-40B4-BE49-F238E27FC236}">
                <a16:creationId xmlns:a16="http://schemas.microsoft.com/office/drawing/2014/main" id="{9298A923-44AF-AD4A-B5A6-1E8546BD1731}"/>
              </a:ext>
            </a:extLst>
          </p:cNvPr>
          <p:cNvPicPr>
            <a:picLocks noChangeAspect="1"/>
          </p:cNvPicPr>
          <p:nvPr/>
        </p:nvPicPr>
        <p:blipFill>
          <a:blip r:embed="rId3"/>
          <a:stretch>
            <a:fillRect/>
          </a:stretch>
        </p:blipFill>
        <p:spPr>
          <a:xfrm>
            <a:off x="7278633" y="2694821"/>
            <a:ext cx="4381661" cy="2920394"/>
          </a:xfrm>
          <a:prstGeom prst="rect">
            <a:avLst/>
          </a:prstGeom>
        </p:spPr>
      </p:pic>
    </p:spTree>
    <p:extLst>
      <p:ext uri="{BB962C8B-B14F-4D97-AF65-F5344CB8AC3E}">
        <p14:creationId xmlns:p14="http://schemas.microsoft.com/office/powerpoint/2010/main" val="42299011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FF2DF1-72DE-4740-912F-A4A935D2A32B}"/>
              </a:ext>
            </a:extLst>
          </p:cNvPr>
          <p:cNvSpPr>
            <a:spLocks noGrp="1"/>
          </p:cNvSpPr>
          <p:nvPr>
            <p:ph type="title"/>
          </p:nvPr>
        </p:nvSpPr>
        <p:spPr/>
        <p:txBody>
          <a:bodyPr/>
          <a:lstStyle/>
          <a:p>
            <a:r>
              <a:rPr lang="en-GB" dirty="0"/>
              <a:t>Where to Begin?</a:t>
            </a:r>
            <a:endParaRPr lang="en-US" dirty="0"/>
          </a:p>
        </p:txBody>
      </p:sp>
      <p:sp>
        <p:nvSpPr>
          <p:cNvPr id="3" name="Content Placeholder 2">
            <a:extLst>
              <a:ext uri="{FF2B5EF4-FFF2-40B4-BE49-F238E27FC236}">
                <a16:creationId xmlns:a16="http://schemas.microsoft.com/office/drawing/2014/main" id="{A199465E-92CE-5B47-8762-6EBA3140FE04}"/>
              </a:ext>
            </a:extLst>
          </p:cNvPr>
          <p:cNvSpPr>
            <a:spLocks noGrp="1"/>
          </p:cNvSpPr>
          <p:nvPr>
            <p:ph idx="1"/>
          </p:nvPr>
        </p:nvSpPr>
        <p:spPr/>
        <p:txBody>
          <a:bodyPr/>
          <a:lstStyle/>
          <a:p>
            <a:r>
              <a:rPr lang="en-US" dirty="0"/>
              <a:t>We all agreed that the vision of Mary’s Meals should be for every child to receive a daily meal in their place of education. Clearly there was a lot of work ahead of us. We just had to decide where to begin.</a:t>
            </a:r>
          </a:p>
        </p:txBody>
      </p:sp>
      <p:pic>
        <p:nvPicPr>
          <p:cNvPr id="5" name="Picture 8">
            <a:extLst>
              <a:ext uri="{FF2B5EF4-FFF2-40B4-BE49-F238E27FC236}">
                <a16:creationId xmlns:a16="http://schemas.microsoft.com/office/drawing/2014/main" id="{5512E218-3639-DC46-AEEB-1E07FF93B5F3}"/>
              </a:ext>
            </a:extLst>
          </p:cNvPr>
          <p:cNvPicPr>
            <a:picLocks noChangeAspect="1"/>
          </p:cNvPicPr>
          <p:nvPr/>
        </p:nvPicPr>
        <p:blipFill>
          <a:blip r:embed="rId2"/>
          <a:stretch>
            <a:fillRect/>
          </a:stretch>
        </p:blipFill>
        <p:spPr>
          <a:xfrm>
            <a:off x="10045892" y="0"/>
            <a:ext cx="1320800" cy="1524000"/>
          </a:xfrm>
          <a:prstGeom prst="rect">
            <a:avLst/>
          </a:prstGeom>
        </p:spPr>
      </p:pic>
      <p:pic>
        <p:nvPicPr>
          <p:cNvPr id="6" name="Picture 6">
            <a:extLst>
              <a:ext uri="{FF2B5EF4-FFF2-40B4-BE49-F238E27FC236}">
                <a16:creationId xmlns:a16="http://schemas.microsoft.com/office/drawing/2014/main" id="{5B712E62-B961-874D-9B86-909633A8F75B}"/>
              </a:ext>
            </a:extLst>
          </p:cNvPr>
          <p:cNvPicPr>
            <a:picLocks noChangeAspect="1"/>
          </p:cNvPicPr>
          <p:nvPr/>
        </p:nvPicPr>
        <p:blipFill>
          <a:blip r:embed="rId3"/>
          <a:stretch>
            <a:fillRect/>
          </a:stretch>
        </p:blipFill>
        <p:spPr>
          <a:xfrm>
            <a:off x="3183829" y="3574796"/>
            <a:ext cx="5824341" cy="3270504"/>
          </a:xfrm>
          <a:prstGeom prst="rect">
            <a:avLst/>
          </a:prstGeom>
        </p:spPr>
      </p:pic>
    </p:spTree>
    <p:extLst>
      <p:ext uri="{BB962C8B-B14F-4D97-AF65-F5344CB8AC3E}">
        <p14:creationId xmlns:p14="http://schemas.microsoft.com/office/powerpoint/2010/main" val="41255530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52AB4E-28FE-9B48-A4DA-690BB79345DC}"/>
              </a:ext>
            </a:extLst>
          </p:cNvPr>
          <p:cNvSpPr>
            <a:spLocks noGrp="1"/>
          </p:cNvSpPr>
          <p:nvPr>
            <p:ph type="title"/>
          </p:nvPr>
        </p:nvSpPr>
        <p:spPr/>
        <p:txBody>
          <a:bodyPr/>
          <a:lstStyle/>
          <a:p>
            <a:r>
              <a:rPr lang="en-GB" dirty="0"/>
              <a:t>Task</a:t>
            </a:r>
            <a:endParaRPr lang="en-US" dirty="0"/>
          </a:p>
        </p:txBody>
      </p:sp>
      <p:sp>
        <p:nvSpPr>
          <p:cNvPr id="3" name="Content Placeholder 2">
            <a:extLst>
              <a:ext uri="{FF2B5EF4-FFF2-40B4-BE49-F238E27FC236}">
                <a16:creationId xmlns:a16="http://schemas.microsoft.com/office/drawing/2014/main" id="{EFA09C04-3414-FB4E-9D92-7D96DDEEDEA6}"/>
              </a:ext>
            </a:extLst>
          </p:cNvPr>
          <p:cNvSpPr>
            <a:spLocks noGrp="1"/>
          </p:cNvSpPr>
          <p:nvPr>
            <p:ph idx="1"/>
          </p:nvPr>
        </p:nvSpPr>
        <p:spPr>
          <a:xfrm>
            <a:off x="482340" y="2346476"/>
            <a:ext cx="6918617" cy="3416300"/>
          </a:xfrm>
        </p:spPr>
        <p:txBody>
          <a:bodyPr/>
          <a:lstStyle/>
          <a:p>
            <a:r>
              <a:rPr lang="en-GB" sz="2400" b="1" dirty="0"/>
              <a:t>Now answer the following questions:</a:t>
            </a:r>
          </a:p>
          <a:p>
            <a:endParaRPr lang="en-GB" dirty="0"/>
          </a:p>
          <a:p>
            <a:r>
              <a:rPr lang="en-US" dirty="0"/>
              <a:t>1.</a:t>
            </a:r>
            <a:r>
              <a:rPr lang="en-GB" dirty="0"/>
              <a:t>  Describe </a:t>
            </a:r>
            <a:r>
              <a:rPr lang="en-US" dirty="0"/>
              <a:t>the</a:t>
            </a:r>
            <a:r>
              <a:rPr lang="en-GB" dirty="0"/>
              <a:t> </a:t>
            </a:r>
            <a:r>
              <a:rPr lang="en-US" dirty="0"/>
              <a:t>link between food and learning?</a:t>
            </a:r>
            <a:endParaRPr lang="en-GB" dirty="0"/>
          </a:p>
          <a:p>
            <a:r>
              <a:rPr lang="en-US" dirty="0"/>
              <a:t>2. Do you remember a time when</a:t>
            </a:r>
            <a:r>
              <a:rPr lang="en-GB" dirty="0"/>
              <a:t> </a:t>
            </a:r>
            <a:r>
              <a:rPr lang="en-US" dirty="0"/>
              <a:t>you couldn’t do something because you were hungry?</a:t>
            </a:r>
            <a:r>
              <a:rPr lang="en-GB" dirty="0"/>
              <a:t>  Give an account of that time.</a:t>
            </a:r>
          </a:p>
          <a:p>
            <a:r>
              <a:rPr lang="en-US" dirty="0"/>
              <a:t>3. Can you think about some of the reasons why so many impoverished children remain</a:t>
            </a:r>
            <a:r>
              <a:rPr lang="en-GB" dirty="0"/>
              <a:t> out of school or unable to learn.</a:t>
            </a:r>
          </a:p>
          <a:p>
            <a:r>
              <a:rPr lang="en-GB" dirty="0"/>
              <a:t>4.  What does the word impoverished mean?  Write a definition for impoverished and give a few examples of “impoverished” situations.</a:t>
            </a:r>
          </a:p>
          <a:p>
            <a:endParaRPr lang="en-US" dirty="0"/>
          </a:p>
        </p:txBody>
      </p:sp>
      <p:pic>
        <p:nvPicPr>
          <p:cNvPr id="5" name="Picture 8">
            <a:extLst>
              <a:ext uri="{FF2B5EF4-FFF2-40B4-BE49-F238E27FC236}">
                <a16:creationId xmlns:a16="http://schemas.microsoft.com/office/drawing/2014/main" id="{4471A7B4-A3F1-184B-A615-67195468D610}"/>
              </a:ext>
            </a:extLst>
          </p:cNvPr>
          <p:cNvPicPr>
            <a:picLocks noChangeAspect="1"/>
          </p:cNvPicPr>
          <p:nvPr/>
        </p:nvPicPr>
        <p:blipFill>
          <a:blip r:embed="rId2"/>
          <a:stretch>
            <a:fillRect/>
          </a:stretch>
        </p:blipFill>
        <p:spPr>
          <a:xfrm>
            <a:off x="10045892" y="0"/>
            <a:ext cx="1320800" cy="1524000"/>
          </a:xfrm>
          <a:prstGeom prst="rect">
            <a:avLst/>
          </a:prstGeom>
        </p:spPr>
      </p:pic>
      <p:pic>
        <p:nvPicPr>
          <p:cNvPr id="6" name="Picture 6">
            <a:extLst>
              <a:ext uri="{FF2B5EF4-FFF2-40B4-BE49-F238E27FC236}">
                <a16:creationId xmlns:a16="http://schemas.microsoft.com/office/drawing/2014/main" id="{DDB3E9EE-8CD0-D244-97C7-909BD4B22CB3}"/>
              </a:ext>
            </a:extLst>
          </p:cNvPr>
          <p:cNvPicPr>
            <a:picLocks noChangeAspect="1"/>
          </p:cNvPicPr>
          <p:nvPr/>
        </p:nvPicPr>
        <p:blipFill>
          <a:blip r:embed="rId3"/>
          <a:stretch>
            <a:fillRect/>
          </a:stretch>
        </p:blipFill>
        <p:spPr>
          <a:xfrm>
            <a:off x="7400957" y="3280228"/>
            <a:ext cx="4488678" cy="2524881"/>
          </a:xfrm>
          <a:prstGeom prst="rect">
            <a:avLst/>
          </a:prstGeom>
        </p:spPr>
      </p:pic>
    </p:spTree>
    <p:extLst>
      <p:ext uri="{BB962C8B-B14F-4D97-AF65-F5344CB8AC3E}">
        <p14:creationId xmlns:p14="http://schemas.microsoft.com/office/powerpoint/2010/main" val="400250202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8</Slides>
  <Notes>0</Notes>
  <HiddenSlides>0</HiddenSlide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Ion Boardroom</vt:lpstr>
      <vt:lpstr>PowerPoint Presentation</vt:lpstr>
      <vt:lpstr>Mary’s Meals</vt:lpstr>
      <vt:lpstr>Mary’s Meals</vt:lpstr>
      <vt:lpstr>Where to Begin?</vt:lpstr>
      <vt:lpstr>Where to Begin?</vt:lpstr>
      <vt:lpstr>Where to Begin?</vt:lpstr>
      <vt:lpstr>Where to Begin?</vt:lpstr>
      <vt:lpstr>Task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Mary’s Meals</dc:title>
  <dc:creator>Allison Ogilvie</dc:creator>
  <cp:lastModifiedBy>Allison Ogilvie</cp:lastModifiedBy>
  <cp:revision>4</cp:revision>
  <dcterms:created xsi:type="dcterms:W3CDTF">2020-04-28T07:14:40Z</dcterms:created>
  <dcterms:modified xsi:type="dcterms:W3CDTF">2020-05-06T13:56:22Z</dcterms:modified>
</cp:coreProperties>
</file>