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4/20/20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96877DB-A9BB-1047-8CE1-3C9860C08E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Second Year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8694D1-F4D6-8944-B4F5-B59869D9D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038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GB" sz="4800" dirty="0"/>
              <a:t>Honouring Mary in the Catholic Tradition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C04026-F6CB-BE46-B2D5-EC73DF28393E}"/>
              </a:ext>
            </a:extLst>
          </p:cNvPr>
          <p:cNvSpPr txBox="1"/>
          <p:nvPr/>
        </p:nvSpPr>
        <p:spPr>
          <a:xfrm>
            <a:off x="3046488" y="3247358"/>
            <a:ext cx="6092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C4043"/>
                </a:solidFill>
                <a:latin typeface="Roboto-Regular"/>
              </a:rPr>
              <a:t>Mary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3F3A685-6928-934C-8811-0CB19C80C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87" y="367269"/>
            <a:ext cx="2768209" cy="40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1129-8D9A-3341-B33D-F108BAC2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Task B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BE709-ADD3-9046-AE92-9B14A0E8E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5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a Marian Feast day and plan a celebration for that day (you should include some prayer, some food and a list of people that you would want to invite)</a:t>
            </a:r>
          </a:p>
          <a:p>
            <a:endParaRPr lang="en-GB" sz="3500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5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endParaRPr lang="en-GB" sz="3500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5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an information poster about one of Our Lady’s Feast Days.</a:t>
            </a:r>
          </a:p>
        </p:txBody>
      </p:sp>
    </p:spTree>
    <p:extLst>
      <p:ext uri="{BB962C8B-B14F-4D97-AF65-F5344CB8AC3E}">
        <p14:creationId xmlns:p14="http://schemas.microsoft.com/office/powerpoint/2010/main" val="180335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99E4-253D-CE4C-B5BF-1E4CF765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Mary in my own faith life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48942-FAF5-BE42-B611-1CC821496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Write a paragraph for you journal which explains how Mary impacts your own faith.</a:t>
            </a:r>
          </a:p>
          <a:p>
            <a:r>
              <a:rPr lang="en-GB" dirty="0"/>
              <a:t>Do you pray to Mary?</a:t>
            </a:r>
          </a:p>
          <a:p>
            <a:r>
              <a:rPr lang="en-GB" dirty="0"/>
              <a:t>Do you enjoy singing hymns to Our Lady.</a:t>
            </a:r>
          </a:p>
          <a:p>
            <a:r>
              <a:rPr lang="en-GB" dirty="0"/>
              <a:t>Give as much detail in your answers as you can.</a:t>
            </a:r>
          </a:p>
        </p:txBody>
      </p:sp>
    </p:spTree>
    <p:extLst>
      <p:ext uri="{BB962C8B-B14F-4D97-AF65-F5344CB8AC3E}">
        <p14:creationId xmlns:p14="http://schemas.microsoft.com/office/powerpoint/2010/main" val="338463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957F9-784C-2749-9A63-6FF1CEAB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can: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CB191C-A5E2-184D-BE3E-F0D88AF9390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Wingdings" pitchFamily="2" charset="2"/>
              </a:rPr>
              <a:t>Explain the special place that Mary has in the Catholic Church’s Liturgy, by referring to the Liturgical year and the Feast days dedicated to Our Lady.</a:t>
            </a:r>
          </a:p>
          <a:p>
            <a:endParaRPr lang="en-GB" sz="3200" dirty="0">
              <a:latin typeface="Calibri" panose="020F0502020204030204" pitchFamily="34" charset="0"/>
              <a:ea typeface="Times New Roman" panose="02020603050405020304" pitchFamily="18" charset="0"/>
              <a:cs typeface="Wingdings" pitchFamily="2" charset="2"/>
            </a:endParaRPr>
          </a:p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Wingdings" pitchFamily="2" charset="2"/>
              </a:rPr>
              <a:t>Describe the important place of Mary in the prayer life of Catholics by explaining the significance of the Holy Rosary or Miraculous Medal to Catholics.</a:t>
            </a:r>
          </a:p>
          <a:p>
            <a:endParaRPr lang="en-GB" sz="3200" dirty="0">
              <a:latin typeface="Calibri" panose="020F0502020204030204" pitchFamily="34" charset="0"/>
              <a:ea typeface="Times New Roman" panose="02020603050405020304" pitchFamily="18" charset="0"/>
              <a:cs typeface="Wingdings" pitchFamily="2" charset="2"/>
            </a:endParaRPr>
          </a:p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Wingdings" pitchFamily="2" charset="2"/>
              </a:rPr>
              <a:t>Reflect on the importance of Mary in my own prayer life.</a:t>
            </a:r>
          </a:p>
        </p:txBody>
      </p:sp>
    </p:spTree>
    <p:extLst>
      <p:ext uri="{BB962C8B-B14F-4D97-AF65-F5344CB8AC3E}">
        <p14:creationId xmlns:p14="http://schemas.microsoft.com/office/powerpoint/2010/main" val="189622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B1003-508D-4046-8E46-2BE76319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Honouring Mary in the Catholic Tradition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68FF2-0855-C546-AA93-2F2DA9DE4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itchFamily="2" charset="2"/>
              </a:rPr>
              <a:t>By the end of the lesson I will be able to explain the place of Mary in the Church’s Liturgy.</a:t>
            </a:r>
          </a:p>
          <a:p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itchFamily="2" charset="2"/>
            </a:endParaRPr>
          </a:p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Wingdings" pitchFamily="2" charset="2"/>
              </a:rPr>
              <a:t>I will be able to describe the place of Mary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Wingdings" pitchFamily="2" charset="2"/>
              </a:rPr>
              <a:t> in the prayer life of individual Christians.</a:t>
            </a:r>
          </a:p>
          <a:p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itchFamily="2" charset="2"/>
            </a:endParaRPr>
          </a:p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Wingdings" pitchFamily="2" charset="2"/>
              </a:rPr>
              <a:t>I will have considered the importance of Mary in my own prayer life.</a:t>
            </a:r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01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4C8C-75B2-6C4A-A8BB-2B4E87227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Mary in the Prayer Life of Catholics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6E892-8E4E-5A40-9F07-3EB727CF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Catholic families bring their children up to love, Mary, the Mother of God.</a:t>
            </a:r>
          </a:p>
          <a:p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Catholics sometimes carry Miraculous Medals, and use rosary beads when they pray.  A lot of Catholics love praying the Hail Mary, the Hail Holy Queen and the </a:t>
            </a:r>
            <a:r>
              <a:rPr lang="en-GB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Memorare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 are devotional prayers to Our Lady.</a:t>
            </a:r>
          </a:p>
        </p:txBody>
      </p:sp>
    </p:spTree>
    <p:extLst>
      <p:ext uri="{BB962C8B-B14F-4D97-AF65-F5344CB8AC3E}">
        <p14:creationId xmlns:p14="http://schemas.microsoft.com/office/powerpoint/2010/main" val="27289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94A9-3F53-4C40-8BDD-E40C5999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Miraculous Medal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72F0D-1D2F-824F-AD04-BF1A9C534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9642" y="1825625"/>
            <a:ext cx="4414157" cy="4351338"/>
          </a:xfrm>
        </p:spPr>
        <p:txBody>
          <a:bodyPr>
            <a:normAutofit lnSpcReduction="10000"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The Miraculous Medal is a symbol of devotion and love to Our Lady.</a:t>
            </a:r>
          </a:p>
          <a:p>
            <a:endParaRPr lang="en-GB" sz="1800" b="1" i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8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Many Catholics believe that the Medal provides them with a special grace and supports them when they are experiencing difficult times in their lives.</a:t>
            </a:r>
          </a:p>
          <a:p>
            <a:endParaRPr lang="en-GB" sz="18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8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Some Catholics use the Miraculous medal to remind them that they are not alone.  They believe that The Medal is a reminder that their perfect and loving Mother, Mary is supporting and sustaining them throughout their lives.</a:t>
            </a:r>
          </a:p>
          <a:p>
            <a:endParaRPr lang="en-GB" sz="1800" b="1" i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EAC48-953A-A04D-82E8-591046361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79706"/>
            <a:ext cx="5858265" cy="3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2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0444-B494-7A42-B02B-6AA45777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Holy Rosary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FA94C-BB57-E849-8722-507EB4802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Catholics pray the Rosary to ask God for special favours.  These might include:  helping a loved one recover from illness, or to thank God for blessings received.</a:t>
            </a:r>
          </a:p>
          <a:p>
            <a:r>
              <a:rPr lang="en-GB" dirty="0">
                <a:solidFill>
                  <a:schemeClr val="tx1"/>
                </a:solidFill>
              </a:rPr>
              <a:t>When they pray the Rosary, Catholics are asking Mary to intercede for them.  This means that they want her to pray to God on their behalf.</a:t>
            </a:r>
          </a:p>
          <a:p>
            <a:r>
              <a:rPr lang="en-GB" dirty="0">
                <a:solidFill>
                  <a:schemeClr val="tx1"/>
                </a:solidFill>
              </a:rPr>
              <a:t>Catholics use Rosary beads to help them keep track of the prayers.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D73D11C-45BC-5E4F-82DE-3F2785D4C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650" y="1690688"/>
            <a:ext cx="437515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EF47-81B3-944F-81B3-308F548C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Holy Rosary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A03BB-9D2F-EB44-A68E-2E5BD695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.SFUI-Bold"/>
              </a:rPr>
              <a:t>Who Can Pray the </a:t>
            </a:r>
            <a:r>
              <a:rPr lang="en-US" sz="2400" b="1" dirty="0" err="1">
                <a:solidFill>
                  <a:schemeClr val="tx1"/>
                </a:solidFill>
                <a:latin typeface=".SFUI-Bold"/>
              </a:rPr>
              <a:t>Rosar</a:t>
            </a:r>
            <a:r>
              <a:rPr lang="en-GB" sz="2400" b="1" dirty="0">
                <a:solidFill>
                  <a:schemeClr val="tx1"/>
                </a:solidFill>
                <a:latin typeface=".SFUI-Bold"/>
              </a:rPr>
              <a:t>y?</a:t>
            </a:r>
          </a:p>
          <a:p>
            <a:r>
              <a:rPr lang="en-GB" sz="2400" b="1" dirty="0">
                <a:solidFill>
                  <a:schemeClr val="tx1"/>
                </a:solidFill>
                <a:latin typeface=".SFUI-Bold"/>
              </a:rPr>
              <a:t>Anyone</a:t>
            </a:r>
            <a:r>
              <a:rPr lang="en-US" sz="2400" b="0" dirty="0">
                <a:solidFill>
                  <a:schemeClr val="tx1"/>
                </a:solidFill>
                <a:latin typeface="HelveticaNeue"/>
              </a:rPr>
              <a:t> who knows six easy prayers can pray </a:t>
            </a:r>
            <a:r>
              <a:rPr lang="en-GB" sz="2400" b="0" dirty="0">
                <a:solidFill>
                  <a:schemeClr val="tx1"/>
                </a:solidFill>
                <a:latin typeface="HelveticaNeue"/>
              </a:rPr>
              <a:t>the </a:t>
            </a:r>
            <a:r>
              <a:rPr lang="en-US" sz="2400" b="0" dirty="0">
                <a:solidFill>
                  <a:schemeClr val="tx1"/>
                </a:solidFill>
                <a:latin typeface="HelveticaNeue"/>
              </a:rPr>
              <a:t>Rosary</a:t>
            </a:r>
            <a:r>
              <a:rPr lang="en-GB" sz="2400" b="0" dirty="0">
                <a:solidFill>
                  <a:schemeClr val="tx1"/>
                </a:solidFill>
                <a:latin typeface="HelveticaNeue"/>
              </a:rPr>
              <a:t>.</a:t>
            </a:r>
          </a:p>
          <a:p>
            <a:r>
              <a:rPr lang="en-GB" sz="2400" dirty="0">
                <a:solidFill>
                  <a:schemeClr val="tx1"/>
                </a:solidFill>
                <a:latin typeface="HelveticaNeue"/>
              </a:rPr>
              <a:t>There are </a:t>
            </a:r>
            <a:r>
              <a:rPr lang="en-US" sz="2400" b="0" dirty="0">
                <a:solidFill>
                  <a:schemeClr val="tx1"/>
                </a:solidFill>
                <a:latin typeface="HelveticaNeue"/>
              </a:rPr>
              <a:t>twenty Mysteries to meditate upon as you pray</a:t>
            </a:r>
            <a:r>
              <a:rPr lang="en-GB" sz="2400" b="0" dirty="0">
                <a:solidFill>
                  <a:schemeClr val="tx1"/>
                </a:solidFill>
                <a:latin typeface="HelveticaNeue"/>
              </a:rPr>
              <a:t>.</a:t>
            </a:r>
          </a:p>
          <a:p>
            <a:endParaRPr lang="en-GB" sz="2400" b="0" dirty="0">
              <a:solidFill>
                <a:schemeClr val="tx1"/>
              </a:solidFill>
              <a:latin typeface="HelveticaNeue"/>
            </a:endParaRPr>
          </a:p>
          <a:p>
            <a:r>
              <a:rPr lang="en-US" sz="2400" b="0" i="0" dirty="0">
                <a:solidFill>
                  <a:schemeClr val="tx1"/>
                </a:solidFill>
                <a:latin typeface="HelveticaNeue"/>
              </a:rPr>
              <a:t>.</a:t>
            </a:r>
            <a:r>
              <a:rPr lang="en-US" sz="2400" b="1" i="0" dirty="0">
                <a:solidFill>
                  <a:schemeClr val="tx1"/>
                </a:solidFill>
                <a:latin typeface=".SFUI-Bold"/>
              </a:rPr>
              <a:t>The Order of Prayers</a:t>
            </a:r>
            <a:endParaRPr lang="en-GB" sz="2400" dirty="0">
              <a:solidFill>
                <a:schemeClr val="tx1"/>
              </a:solidFill>
              <a:latin typeface="HelveticaNeue"/>
            </a:endParaRPr>
          </a:p>
          <a:p>
            <a:r>
              <a:rPr lang="en-GB" sz="2400" b="0" i="0" dirty="0">
                <a:solidFill>
                  <a:schemeClr val="tx1"/>
                </a:solidFill>
                <a:latin typeface="HelveticaNeue"/>
              </a:rPr>
              <a:t>The</a:t>
            </a:r>
            <a:r>
              <a:rPr lang="en-US" sz="2400" b="0" i="0" dirty="0">
                <a:solidFill>
                  <a:schemeClr val="tx1"/>
                </a:solidFill>
                <a:latin typeface="HelveticaNeue"/>
              </a:rPr>
              <a:t> Rosary begins with the Apostles Creed, followed by one Our Father, three Hail Marys (traditionally offered for an increase in faith, hope</a:t>
            </a:r>
            <a:r>
              <a:rPr lang="en-GB" sz="2400" b="0" i="0" dirty="0">
                <a:solidFill>
                  <a:schemeClr val="tx1"/>
                </a:solidFill>
                <a:latin typeface="HelveticaNeue"/>
              </a:rPr>
              <a:t> and </a:t>
            </a:r>
            <a:r>
              <a:rPr lang="en-US" sz="2400" b="0" i="0" dirty="0">
                <a:solidFill>
                  <a:schemeClr val="tx1"/>
                </a:solidFill>
                <a:latin typeface="HelveticaNeue"/>
              </a:rPr>
              <a:t>a Glory Be.</a:t>
            </a:r>
            <a:endParaRPr lang="en-GB" sz="2400" b="0" i="0" dirty="0">
              <a:solidFill>
                <a:schemeClr val="tx1"/>
              </a:solidFill>
              <a:latin typeface="HelveticaNeue"/>
            </a:endParaRPr>
          </a:p>
          <a:p>
            <a:r>
              <a:rPr lang="en-US" sz="2400" b="0" i="0" dirty="0">
                <a:solidFill>
                  <a:schemeClr val="tx1"/>
                </a:solidFill>
                <a:latin typeface="HelveticaNeue"/>
              </a:rPr>
              <a:t>Next come five mysteries, each consisting of one Our Father, ten Hail Marys, a</a:t>
            </a:r>
            <a:r>
              <a:rPr lang="en-GB" sz="2400" b="0" i="0" dirty="0" err="1">
                <a:solidFill>
                  <a:schemeClr val="tx1"/>
                </a:solidFill>
                <a:latin typeface="HelveticaNeue"/>
              </a:rPr>
              <a:t>nd</a:t>
            </a:r>
            <a:r>
              <a:rPr lang="en-GB" sz="2400" b="0" i="0" dirty="0">
                <a:solidFill>
                  <a:schemeClr val="tx1"/>
                </a:solidFill>
                <a:latin typeface="HelveticaNeue"/>
              </a:rPr>
              <a:t> a</a:t>
            </a:r>
            <a:r>
              <a:rPr lang="en-US" sz="2400" b="0" i="0" dirty="0">
                <a:solidFill>
                  <a:schemeClr val="tx1"/>
                </a:solidFill>
                <a:latin typeface="HelveticaNeue"/>
              </a:rPr>
              <a:t> Glory Be. Conclude with the Hail Holy Queen.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3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A222-1FAD-0D47-9822-1EB69803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Mysteries of the Holy Rosary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A9F89-02EE-4B4A-A728-C53908535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ProximaNova-Regular"/>
              </a:rPr>
              <a:t>The purpose of the Rosary </a:t>
            </a:r>
            <a:r>
              <a:rPr lang="en-GB" sz="2400" dirty="0">
                <a:solidFill>
                  <a:schemeClr val="tx1"/>
                </a:solidFill>
                <a:latin typeface="ProximaNova-Regular"/>
              </a:rPr>
              <a:t>for Catholics </a:t>
            </a:r>
            <a:r>
              <a:rPr lang="en-US" sz="2400" dirty="0">
                <a:solidFill>
                  <a:schemeClr val="tx1"/>
                </a:solidFill>
                <a:latin typeface="ProximaNova-Regular"/>
              </a:rPr>
              <a:t>is to </a:t>
            </a:r>
            <a:r>
              <a:rPr lang="en-GB" sz="2400" dirty="0">
                <a:solidFill>
                  <a:schemeClr val="tx1"/>
                </a:solidFill>
                <a:latin typeface="ProximaNova-Regular"/>
              </a:rPr>
              <a:t>remember some important</a:t>
            </a:r>
            <a:r>
              <a:rPr lang="en-US" sz="2400" dirty="0">
                <a:solidFill>
                  <a:schemeClr val="tx1"/>
                </a:solidFill>
                <a:latin typeface="ProximaNova-Regular"/>
              </a:rPr>
              <a:t> events in the history of our salvation.</a:t>
            </a:r>
            <a:endParaRPr lang="en-GB" sz="2400" dirty="0">
              <a:solidFill>
                <a:schemeClr val="tx1"/>
              </a:solidFill>
              <a:latin typeface="ProximaNova-Regular"/>
            </a:endParaRPr>
          </a:p>
          <a:p>
            <a:r>
              <a:rPr lang="en-US" sz="2400" dirty="0">
                <a:solidFill>
                  <a:schemeClr val="tx1"/>
                </a:solidFill>
                <a:latin typeface="ProximaNova-Regular"/>
              </a:rPr>
              <a:t>There are twenty mysteries reflected upon in the Rosary, and these are divided into</a:t>
            </a:r>
            <a:r>
              <a:rPr lang="en-GB" sz="2400" dirty="0">
                <a:solidFill>
                  <a:schemeClr val="tx1"/>
                </a:solidFill>
                <a:latin typeface="ProximaNova-Regular"/>
              </a:rPr>
              <a:t>:</a:t>
            </a:r>
          </a:p>
          <a:p>
            <a:r>
              <a:rPr lang="en-US" sz="3000" dirty="0">
                <a:solidFill>
                  <a:schemeClr val="tx1"/>
                </a:solidFill>
                <a:latin typeface="ProximaNova-Regular"/>
              </a:rPr>
              <a:t>the five Joyful Mysteries</a:t>
            </a:r>
            <a:endParaRPr lang="en-GB" sz="3000" dirty="0">
              <a:solidFill>
                <a:schemeClr val="tx1"/>
              </a:solidFill>
              <a:latin typeface="ProximaNova-Regular"/>
            </a:endParaRPr>
          </a:p>
          <a:p>
            <a:r>
              <a:rPr lang="en-US" sz="3000" dirty="0">
                <a:solidFill>
                  <a:schemeClr val="tx1"/>
                </a:solidFill>
                <a:latin typeface="ProximaNova-Regular"/>
              </a:rPr>
              <a:t>the five Luminous Mysteries</a:t>
            </a:r>
            <a:endParaRPr lang="en-GB" sz="3000" dirty="0">
              <a:solidFill>
                <a:schemeClr val="tx1"/>
              </a:solidFill>
              <a:latin typeface="ProximaNova-Regular"/>
            </a:endParaRPr>
          </a:p>
          <a:p>
            <a:r>
              <a:rPr lang="en-US" sz="3000" dirty="0">
                <a:solidFill>
                  <a:schemeClr val="tx1"/>
                </a:solidFill>
                <a:latin typeface="ProximaNova-Regular"/>
              </a:rPr>
              <a:t>the five Sorrowful Mysteries</a:t>
            </a:r>
            <a:endParaRPr lang="en-GB" sz="3000" dirty="0">
              <a:solidFill>
                <a:schemeClr val="tx1"/>
              </a:solidFill>
              <a:latin typeface="ProximaNova-Regular"/>
            </a:endParaRPr>
          </a:p>
          <a:p>
            <a:r>
              <a:rPr lang="en-US" sz="3000" dirty="0">
                <a:solidFill>
                  <a:schemeClr val="tx1"/>
                </a:solidFill>
                <a:latin typeface="ProximaNova-Regular"/>
              </a:rPr>
              <a:t>and the five Glorious Mysteries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7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D6B5-2426-1043-BC2C-7D99A8D8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Task A: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8F213-183E-0D43-A0B9-895E93048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333690" cy="4351338"/>
          </a:xfrm>
        </p:spPr>
        <p:txBody>
          <a:bodyPr>
            <a:noAutofit/>
          </a:bodyPr>
          <a:lstStyle/>
          <a:p>
            <a:r>
              <a:rPr lang="en-GB" sz="3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out as much as you can about the Miraculous Medal.</a:t>
            </a:r>
          </a:p>
          <a:p>
            <a:r>
              <a:rPr lang="en-GB" sz="3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en-GB" sz="3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leaflet explaining what it is and how Catholics use it.</a:t>
            </a:r>
          </a:p>
          <a:p>
            <a:r>
              <a:rPr lang="en-GB" sz="3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r>
              <a:rPr lang="en-GB" sz="3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a users guide which explains how to pray the Rosary using a set of rosary beads.</a:t>
            </a:r>
          </a:p>
          <a:p>
            <a:endParaRPr lang="en-US" sz="35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F72A983-CE65-444B-9A0C-5E129501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690" y="2347270"/>
            <a:ext cx="4243187" cy="356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5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833B-E0C8-3A4C-B76B-DA995C40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Mary in the Liturgical Calendar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37FA-0F5A-AD4A-ABC5-9F56C64E4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393"/>
            <a:ext cx="6590714" cy="4351338"/>
          </a:xfrm>
        </p:spPr>
        <p:txBody>
          <a:bodyPr>
            <a:normAutofit fontScale="77500" lnSpcReduction="20000"/>
          </a:bodyPr>
          <a:lstStyle/>
          <a:p>
            <a:r>
              <a:rPr lang="en-GB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Church organises its calendar around the liturgical Year.  This allow the year to </a:t>
            </a:r>
            <a:r>
              <a:rPr lang="en-GB" sz="2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divided </a:t>
            </a:r>
            <a:r>
              <a:rPr lang="en-GB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 seasons and also marks special feast days.</a:t>
            </a:r>
          </a:p>
          <a:p>
            <a:r>
              <a:rPr lang="en-GB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Mary is such an important figure for Catholics that there are a large number of Feast days dedicated to her.  Some of the Marian feast days which Catholics celebrate are:</a:t>
            </a:r>
          </a:p>
          <a:p>
            <a:endParaRPr lang="en-GB" sz="2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January – Mary Mother of God.</a:t>
            </a:r>
          </a:p>
          <a:p>
            <a:r>
              <a:rPr lang="en-GB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March – Annunciation</a:t>
            </a:r>
          </a:p>
          <a:p>
            <a:r>
              <a:rPr lang="en-GB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August – Assumption</a:t>
            </a:r>
          </a:p>
          <a:p>
            <a:r>
              <a:rPr lang="en-GB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September 8 – Our Lady’s birthday</a:t>
            </a:r>
          </a:p>
          <a:p>
            <a:r>
              <a:rPr lang="en-GB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October 7 – Our Lady of the Rosary</a:t>
            </a:r>
          </a:p>
          <a:p>
            <a:r>
              <a:rPr lang="en-GB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December 8 – The Immaculate Conception</a:t>
            </a:r>
          </a:p>
          <a:p>
            <a:endParaRPr lang="en-GB" sz="2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Catholics dedicate the Month of May to Our Lady and the month of October to the Holy Rosary.</a:t>
            </a:r>
          </a:p>
          <a:p>
            <a:endParaRPr lang="en-GB" sz="2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DAE489-D8FD-B94E-819C-9E3042869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223" y="1499393"/>
            <a:ext cx="4152207" cy="489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1888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Depth</vt:lpstr>
      <vt:lpstr>Honouring Mary in the Catholic Tradition</vt:lpstr>
      <vt:lpstr>Honouring Mary in the Catholic Tradition</vt:lpstr>
      <vt:lpstr>Mary in the Prayer Life of Catholics</vt:lpstr>
      <vt:lpstr>The Miraculous Medal</vt:lpstr>
      <vt:lpstr>The Holy Rosary</vt:lpstr>
      <vt:lpstr>The Holy Rosary</vt:lpstr>
      <vt:lpstr>The Mysteries of the Holy Rosary</vt:lpstr>
      <vt:lpstr>Task A:</vt:lpstr>
      <vt:lpstr>Mary in the Liturgical Calendar</vt:lpstr>
      <vt:lpstr>Task B</vt:lpstr>
      <vt:lpstr>Mary in my own faith life</vt:lpstr>
      <vt:lpstr>I can: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Honouring Mary in the Catholic Tradition</dc:title>
  <dc:creator>Allison Ogilvie</dc:creator>
  <cp:lastModifiedBy>Allison Ogilvie</cp:lastModifiedBy>
  <cp:revision>2</cp:revision>
  <dcterms:created xsi:type="dcterms:W3CDTF">2020-04-20T10:44:36Z</dcterms:created>
  <dcterms:modified xsi:type="dcterms:W3CDTF">2020-04-20T14:24:10Z</dcterms:modified>
</cp:coreProperties>
</file>