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ableStyles" Target="tableStyle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heme" Target="theme/theme1.xml" /><Relationship Id="rId5" Type="http://schemas.openxmlformats.org/officeDocument/2006/relationships/slide" Target="slides/slide4.xml" /><Relationship Id="rId10"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3/26/2020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3/26/2020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6092-C1BB-EC44-B31F-4129DB1222BD}"/>
              </a:ext>
            </a:extLst>
          </p:cNvPr>
          <p:cNvSpPr>
            <a:spLocks noGrp="1"/>
          </p:cNvSpPr>
          <p:nvPr>
            <p:ph type="ctrTitle"/>
          </p:nvPr>
        </p:nvSpPr>
        <p:spPr/>
        <p:txBody>
          <a:bodyPr/>
          <a:lstStyle/>
          <a:p>
            <a:r>
              <a:rPr lang="en-GB" dirty="0"/>
              <a:t>Holy Week</a:t>
            </a:r>
            <a:endParaRPr lang="en-US" dirty="0"/>
          </a:p>
        </p:txBody>
      </p:sp>
      <p:sp>
        <p:nvSpPr>
          <p:cNvPr id="3" name="Subtitle 2">
            <a:extLst>
              <a:ext uri="{FF2B5EF4-FFF2-40B4-BE49-F238E27FC236}">
                <a16:creationId xmlns:a16="http://schemas.microsoft.com/office/drawing/2014/main" id="{7A0568FE-9C27-CE45-9D98-8229B7F0A609}"/>
              </a:ext>
            </a:extLst>
          </p:cNvPr>
          <p:cNvSpPr>
            <a:spLocks noGrp="1"/>
          </p:cNvSpPr>
          <p:nvPr>
            <p:ph type="subTitle" idx="1"/>
          </p:nvPr>
        </p:nvSpPr>
        <p:spPr/>
        <p:txBody>
          <a:bodyPr/>
          <a:lstStyle/>
          <a:p>
            <a:r>
              <a:rPr lang="en-GB" dirty="0"/>
              <a:t>Our Lady’s High School</a:t>
            </a:r>
            <a:endParaRPr lang="en-US" dirty="0"/>
          </a:p>
        </p:txBody>
      </p:sp>
    </p:spTree>
    <p:extLst>
      <p:ext uri="{BB962C8B-B14F-4D97-AF65-F5344CB8AC3E}">
        <p14:creationId xmlns:p14="http://schemas.microsoft.com/office/powerpoint/2010/main" val="405108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65D6-DC27-6240-884F-D102C73D5ECF}"/>
              </a:ext>
            </a:extLst>
          </p:cNvPr>
          <p:cNvSpPr>
            <a:spLocks noGrp="1"/>
          </p:cNvSpPr>
          <p:nvPr>
            <p:ph type="title"/>
          </p:nvPr>
        </p:nvSpPr>
        <p:spPr/>
        <p:txBody>
          <a:bodyPr/>
          <a:lstStyle/>
          <a:p>
            <a:r>
              <a:rPr lang="en-GB" dirty="0"/>
              <a:t>Introduction</a:t>
            </a:r>
            <a:endParaRPr lang="en-US" dirty="0"/>
          </a:p>
        </p:txBody>
      </p:sp>
      <p:sp>
        <p:nvSpPr>
          <p:cNvPr id="3" name="Content Placeholder 2">
            <a:extLst>
              <a:ext uri="{FF2B5EF4-FFF2-40B4-BE49-F238E27FC236}">
                <a16:creationId xmlns:a16="http://schemas.microsoft.com/office/drawing/2014/main" id="{37D01891-C597-0148-B462-F8853F2009BA}"/>
              </a:ext>
            </a:extLst>
          </p:cNvPr>
          <p:cNvSpPr>
            <a:spLocks noGrp="1"/>
          </p:cNvSpPr>
          <p:nvPr>
            <p:ph idx="1"/>
          </p:nvPr>
        </p:nvSpPr>
        <p:spPr/>
        <p:txBody>
          <a:bodyPr/>
          <a:lstStyle/>
          <a:p>
            <a:r>
              <a:rPr lang="en-GB" dirty="0"/>
              <a:t>This year, our Lent has been somewhat overshadowed by what is going on in the world.</a:t>
            </a:r>
          </a:p>
          <a:p>
            <a:r>
              <a:rPr lang="en-GB" dirty="0"/>
              <a:t>More than ever before, we are experiencing what it means to go without.  We are having to give up coming to school and seeing our friends, we are missing out on our clubs and sports that we take part in after school, we are not getting to see our grandparents.  It’s hard on all of us.</a:t>
            </a:r>
          </a:p>
          <a:p>
            <a:r>
              <a:rPr lang="en-GB" dirty="0"/>
              <a:t>On Easter Sunday, we will share the joy of Jesus’ resurrection.</a:t>
            </a:r>
          </a:p>
        </p:txBody>
      </p:sp>
    </p:spTree>
    <p:extLst>
      <p:ext uri="{BB962C8B-B14F-4D97-AF65-F5344CB8AC3E}">
        <p14:creationId xmlns:p14="http://schemas.microsoft.com/office/powerpoint/2010/main" val="257198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7260-7035-6545-9C5E-50B924B2D159}"/>
              </a:ext>
            </a:extLst>
          </p:cNvPr>
          <p:cNvSpPr>
            <a:spLocks noGrp="1"/>
          </p:cNvSpPr>
          <p:nvPr>
            <p:ph type="title"/>
          </p:nvPr>
        </p:nvSpPr>
        <p:spPr/>
        <p:txBody>
          <a:bodyPr/>
          <a:lstStyle/>
          <a:p>
            <a:r>
              <a:rPr lang="en-GB" dirty="0"/>
              <a:t>Passion Sunday</a:t>
            </a:r>
            <a:endParaRPr lang="en-US" dirty="0"/>
          </a:p>
        </p:txBody>
      </p:sp>
      <p:sp>
        <p:nvSpPr>
          <p:cNvPr id="3" name="Content Placeholder 2">
            <a:extLst>
              <a:ext uri="{FF2B5EF4-FFF2-40B4-BE49-F238E27FC236}">
                <a16:creationId xmlns:a16="http://schemas.microsoft.com/office/drawing/2014/main" id="{66302C1D-CCA7-9747-ADA4-6C0CA23E48FB}"/>
              </a:ext>
            </a:extLst>
          </p:cNvPr>
          <p:cNvSpPr>
            <a:spLocks noGrp="1"/>
          </p:cNvSpPr>
          <p:nvPr>
            <p:ph idx="1"/>
          </p:nvPr>
        </p:nvSpPr>
        <p:spPr/>
        <p:txBody>
          <a:bodyPr/>
          <a:lstStyle/>
          <a:p>
            <a:r>
              <a:rPr lang="en-GB" dirty="0"/>
              <a:t>Holy Week begins on the Sunday before Easter, with Passion Sunday.  On Passion Sunday we remember that Jesus came in to Jerusalem, like a celebrity and everyone cheered and waved palms.</a:t>
            </a:r>
          </a:p>
          <a:p>
            <a:r>
              <a:rPr lang="en-GB" dirty="0"/>
              <a:t>Task (on your own or with your family)</a:t>
            </a:r>
          </a:p>
          <a:p>
            <a:r>
              <a:rPr lang="en-GB" dirty="0"/>
              <a:t>Trace round your palm (as many times as you like)</a:t>
            </a:r>
          </a:p>
          <a:p>
            <a:r>
              <a:rPr lang="en-GB" dirty="0"/>
              <a:t>Colour the hand in and write the name of people you wish to thank, you can do this many times and make a colourful Palm tree.</a:t>
            </a:r>
          </a:p>
        </p:txBody>
      </p:sp>
      <p:pic>
        <p:nvPicPr>
          <p:cNvPr id="4" name="Picture 4">
            <a:extLst>
              <a:ext uri="{FF2B5EF4-FFF2-40B4-BE49-F238E27FC236}">
                <a16:creationId xmlns:a16="http://schemas.microsoft.com/office/drawing/2014/main" id="{E50B1CA5-0428-1043-8CCA-04989C6C8222}"/>
              </a:ext>
            </a:extLst>
          </p:cNvPr>
          <p:cNvPicPr>
            <a:picLocks noChangeAspect="1"/>
          </p:cNvPicPr>
          <p:nvPr/>
        </p:nvPicPr>
        <p:blipFill>
          <a:blip r:embed="rId2"/>
          <a:stretch>
            <a:fillRect/>
          </a:stretch>
        </p:blipFill>
        <p:spPr>
          <a:xfrm>
            <a:off x="9861550" y="0"/>
            <a:ext cx="2330450" cy="3895810"/>
          </a:xfrm>
          <a:prstGeom prst="rect">
            <a:avLst/>
          </a:prstGeom>
        </p:spPr>
      </p:pic>
    </p:spTree>
    <p:extLst>
      <p:ext uri="{BB962C8B-B14F-4D97-AF65-F5344CB8AC3E}">
        <p14:creationId xmlns:p14="http://schemas.microsoft.com/office/powerpoint/2010/main" val="321164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FB4D-FDA4-6642-BE0C-D0527E87E07D}"/>
              </a:ext>
            </a:extLst>
          </p:cNvPr>
          <p:cNvSpPr>
            <a:spLocks noGrp="1"/>
          </p:cNvSpPr>
          <p:nvPr>
            <p:ph type="title"/>
          </p:nvPr>
        </p:nvSpPr>
        <p:spPr/>
        <p:txBody>
          <a:bodyPr/>
          <a:lstStyle/>
          <a:p>
            <a:r>
              <a:rPr lang="en-GB" dirty="0"/>
              <a:t>Holy Thursday</a:t>
            </a:r>
            <a:endParaRPr lang="en-US" dirty="0"/>
          </a:p>
        </p:txBody>
      </p:sp>
      <p:sp>
        <p:nvSpPr>
          <p:cNvPr id="3" name="Content Placeholder 2">
            <a:extLst>
              <a:ext uri="{FF2B5EF4-FFF2-40B4-BE49-F238E27FC236}">
                <a16:creationId xmlns:a16="http://schemas.microsoft.com/office/drawing/2014/main" id="{080CD86E-3304-0D4C-B8A5-DE6A32994328}"/>
              </a:ext>
            </a:extLst>
          </p:cNvPr>
          <p:cNvSpPr>
            <a:spLocks noGrp="1"/>
          </p:cNvSpPr>
          <p:nvPr>
            <p:ph idx="1"/>
          </p:nvPr>
        </p:nvSpPr>
        <p:spPr/>
        <p:txBody>
          <a:bodyPr>
            <a:normAutofit fontScale="92500" lnSpcReduction="10000"/>
          </a:bodyPr>
          <a:lstStyle/>
          <a:p>
            <a:r>
              <a:rPr lang="en-GB" dirty="0"/>
              <a:t>On Holy Thursday, Jesus washed the feet of his disciples.</a:t>
            </a:r>
          </a:p>
          <a:p>
            <a:r>
              <a:rPr lang="en-GB" dirty="0"/>
              <a:t>This year, we are more aware than ever of the need to keep clean, soap has even become difficult to get in the supermarket.</a:t>
            </a:r>
          </a:p>
          <a:p>
            <a:endParaRPr lang="en-GB" dirty="0"/>
          </a:p>
          <a:p>
            <a:r>
              <a:rPr lang="en-GB" dirty="0"/>
              <a:t>In Biblical times, servants were given the job of washing the feet.  Jesus was showing his disciples that he wasn’t just here on earth to be a king or celebrity, but to serve others.</a:t>
            </a:r>
          </a:p>
          <a:p>
            <a:endParaRPr lang="en-GB" b="1" dirty="0"/>
          </a:p>
          <a:p>
            <a:r>
              <a:rPr lang="en-GB" b="1" dirty="0"/>
              <a:t>Task:- Be like Jesus and be a servant, do something kind for someone in your family.  </a:t>
            </a:r>
          </a:p>
          <a:p>
            <a:endParaRPr lang="en-US" dirty="0"/>
          </a:p>
        </p:txBody>
      </p:sp>
      <p:pic>
        <p:nvPicPr>
          <p:cNvPr id="4" name="Picture 4">
            <a:extLst>
              <a:ext uri="{FF2B5EF4-FFF2-40B4-BE49-F238E27FC236}">
                <a16:creationId xmlns:a16="http://schemas.microsoft.com/office/drawing/2014/main" id="{D860CACE-D669-8648-9BD4-2B84C9014767}"/>
              </a:ext>
            </a:extLst>
          </p:cNvPr>
          <p:cNvPicPr>
            <a:picLocks noChangeAspect="1"/>
          </p:cNvPicPr>
          <p:nvPr/>
        </p:nvPicPr>
        <p:blipFill>
          <a:blip r:embed="rId2"/>
          <a:stretch>
            <a:fillRect/>
          </a:stretch>
        </p:blipFill>
        <p:spPr>
          <a:xfrm>
            <a:off x="10207210" y="635000"/>
            <a:ext cx="1984790" cy="3401786"/>
          </a:xfrm>
          <a:prstGeom prst="rect">
            <a:avLst/>
          </a:prstGeom>
        </p:spPr>
      </p:pic>
    </p:spTree>
    <p:extLst>
      <p:ext uri="{BB962C8B-B14F-4D97-AF65-F5344CB8AC3E}">
        <p14:creationId xmlns:p14="http://schemas.microsoft.com/office/powerpoint/2010/main" val="239701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6C5F-4CDE-0747-A2A8-BF3FB4616BBA}"/>
              </a:ext>
            </a:extLst>
          </p:cNvPr>
          <p:cNvSpPr>
            <a:spLocks noGrp="1"/>
          </p:cNvSpPr>
          <p:nvPr>
            <p:ph type="title"/>
          </p:nvPr>
        </p:nvSpPr>
        <p:spPr/>
        <p:txBody>
          <a:bodyPr/>
          <a:lstStyle/>
          <a:p>
            <a:r>
              <a:rPr lang="en-GB" dirty="0"/>
              <a:t>Good Friday</a:t>
            </a:r>
            <a:endParaRPr lang="en-US" dirty="0"/>
          </a:p>
        </p:txBody>
      </p:sp>
      <p:sp>
        <p:nvSpPr>
          <p:cNvPr id="3" name="Content Placeholder 2">
            <a:extLst>
              <a:ext uri="{FF2B5EF4-FFF2-40B4-BE49-F238E27FC236}">
                <a16:creationId xmlns:a16="http://schemas.microsoft.com/office/drawing/2014/main" id="{36C47BC3-219B-2C4E-AD8F-D5DF9EF24A3A}"/>
              </a:ext>
            </a:extLst>
          </p:cNvPr>
          <p:cNvSpPr>
            <a:spLocks noGrp="1"/>
          </p:cNvSpPr>
          <p:nvPr>
            <p:ph idx="1"/>
          </p:nvPr>
        </p:nvSpPr>
        <p:spPr/>
        <p:txBody>
          <a:bodyPr>
            <a:normAutofit/>
          </a:bodyPr>
          <a:lstStyle/>
          <a:p>
            <a:r>
              <a:rPr lang="en-GB" dirty="0"/>
              <a:t>Good Friday is known amongst Catholics as the darkest day in the year.  On this day, the tabernacle is left bare.  For us, this year, it will be darker than ever.  We won’t be able to go to Church on Good Friday to kiss the cross.</a:t>
            </a:r>
          </a:p>
          <a:p>
            <a:r>
              <a:rPr lang="en-GB" b="1" dirty="0"/>
              <a:t>Task:- Kiss a crucifix at home.</a:t>
            </a:r>
          </a:p>
          <a:p>
            <a:pPr lvl="2"/>
            <a:r>
              <a:rPr lang="en-GB" sz="2400" b="1" dirty="0"/>
              <a:t>Watch your parish 3pm service online.</a:t>
            </a:r>
          </a:p>
        </p:txBody>
      </p:sp>
      <p:pic>
        <p:nvPicPr>
          <p:cNvPr id="6" name="Picture 6">
            <a:extLst>
              <a:ext uri="{FF2B5EF4-FFF2-40B4-BE49-F238E27FC236}">
                <a16:creationId xmlns:a16="http://schemas.microsoft.com/office/drawing/2014/main" id="{6D56D398-5530-CB48-8114-818BF247B439}"/>
              </a:ext>
            </a:extLst>
          </p:cNvPr>
          <p:cNvPicPr>
            <a:picLocks noChangeAspect="1"/>
          </p:cNvPicPr>
          <p:nvPr/>
        </p:nvPicPr>
        <p:blipFill>
          <a:blip r:embed="rId2"/>
          <a:stretch>
            <a:fillRect/>
          </a:stretch>
        </p:blipFill>
        <p:spPr>
          <a:xfrm>
            <a:off x="10294182" y="644652"/>
            <a:ext cx="1897818" cy="3384442"/>
          </a:xfrm>
          <a:prstGeom prst="rect">
            <a:avLst/>
          </a:prstGeom>
        </p:spPr>
      </p:pic>
    </p:spTree>
    <p:extLst>
      <p:ext uri="{BB962C8B-B14F-4D97-AF65-F5344CB8AC3E}">
        <p14:creationId xmlns:p14="http://schemas.microsoft.com/office/powerpoint/2010/main" val="257964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3069-8CAB-7546-B074-45EA912677ED}"/>
              </a:ext>
            </a:extLst>
          </p:cNvPr>
          <p:cNvSpPr>
            <a:spLocks noGrp="1"/>
          </p:cNvSpPr>
          <p:nvPr>
            <p:ph type="title"/>
          </p:nvPr>
        </p:nvSpPr>
        <p:spPr/>
        <p:txBody>
          <a:bodyPr/>
          <a:lstStyle/>
          <a:p>
            <a:r>
              <a:rPr lang="en-GB" dirty="0"/>
              <a:t>Easter Sunday</a:t>
            </a:r>
            <a:endParaRPr lang="en-US" dirty="0"/>
          </a:p>
        </p:txBody>
      </p:sp>
      <p:sp>
        <p:nvSpPr>
          <p:cNvPr id="3" name="Content Placeholder 2">
            <a:extLst>
              <a:ext uri="{FF2B5EF4-FFF2-40B4-BE49-F238E27FC236}">
                <a16:creationId xmlns:a16="http://schemas.microsoft.com/office/drawing/2014/main" id="{ED7EEBA8-720D-B641-86A1-383C2290A322}"/>
              </a:ext>
            </a:extLst>
          </p:cNvPr>
          <p:cNvSpPr>
            <a:spLocks noGrp="1"/>
          </p:cNvSpPr>
          <p:nvPr>
            <p:ph idx="1"/>
          </p:nvPr>
        </p:nvSpPr>
        <p:spPr/>
        <p:txBody>
          <a:bodyPr>
            <a:normAutofit fontScale="92500"/>
          </a:bodyPr>
          <a:lstStyle/>
          <a:p>
            <a:r>
              <a:rPr lang="en-GB" dirty="0"/>
              <a:t>Rejoice – Alleluia!!!</a:t>
            </a:r>
          </a:p>
          <a:p>
            <a:endParaRPr lang="en-GB" dirty="0"/>
          </a:p>
          <a:p>
            <a:r>
              <a:rPr lang="en-GB" dirty="0"/>
              <a:t>There is hope – Jesus has risen from the dead.  Alleluia!</a:t>
            </a:r>
          </a:p>
          <a:p>
            <a:endParaRPr lang="en-GB" dirty="0"/>
          </a:p>
          <a:p>
            <a:r>
              <a:rPr lang="en-GB" dirty="0"/>
              <a:t>Task:-</a:t>
            </a:r>
          </a:p>
          <a:p>
            <a:r>
              <a:rPr lang="en-GB" dirty="0"/>
              <a:t>Make some hard boiled eggs and paint them, or use felt tipped pens.  Remember that Jesus has Risen – the egg is the symbol of New life and hope.  We have hope that soon we will get to go back to school, that we will see all of our friends and that we will get our Freedom Back.</a:t>
            </a:r>
            <a:endParaRPr lang="en-US" dirty="0"/>
          </a:p>
        </p:txBody>
      </p:sp>
      <p:pic>
        <p:nvPicPr>
          <p:cNvPr id="4" name="Picture 4">
            <a:extLst>
              <a:ext uri="{FF2B5EF4-FFF2-40B4-BE49-F238E27FC236}">
                <a16:creationId xmlns:a16="http://schemas.microsoft.com/office/drawing/2014/main" id="{070123B1-3505-8240-BBD7-9462C659B9B4}"/>
              </a:ext>
            </a:extLst>
          </p:cNvPr>
          <p:cNvPicPr>
            <a:picLocks noChangeAspect="1"/>
          </p:cNvPicPr>
          <p:nvPr/>
        </p:nvPicPr>
        <p:blipFill>
          <a:blip r:embed="rId2"/>
          <a:stretch>
            <a:fillRect/>
          </a:stretch>
        </p:blipFill>
        <p:spPr>
          <a:xfrm>
            <a:off x="9334500" y="606622"/>
            <a:ext cx="2857500" cy="3835400"/>
          </a:xfrm>
          <a:prstGeom prst="rect">
            <a:avLst/>
          </a:prstGeom>
        </p:spPr>
      </p:pic>
    </p:spTree>
    <p:extLst>
      <p:ext uri="{BB962C8B-B14F-4D97-AF65-F5344CB8AC3E}">
        <p14:creationId xmlns:p14="http://schemas.microsoft.com/office/powerpoint/2010/main" val="412039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6954-3FD9-BE44-AE45-D5BA128A1DE9}"/>
              </a:ext>
            </a:extLst>
          </p:cNvPr>
          <p:cNvSpPr>
            <a:spLocks noGrp="1"/>
          </p:cNvSpPr>
          <p:nvPr>
            <p:ph type="title"/>
          </p:nvPr>
        </p:nvSpPr>
        <p:spPr/>
        <p:txBody>
          <a:bodyPr>
            <a:normAutofit fontScale="90000"/>
          </a:bodyPr>
          <a:lstStyle/>
          <a:p>
            <a:r>
              <a:rPr lang="en-GB" dirty="0"/>
              <a:t>Wishing you and all your family a very happy and holy Easter. From everyone in The RE department at Our lady’s High School.</a:t>
            </a:r>
            <a:endParaRPr lang="en-US" dirty="0"/>
          </a:p>
        </p:txBody>
      </p:sp>
      <p:pic>
        <p:nvPicPr>
          <p:cNvPr id="6" name="Picture 6">
            <a:extLst>
              <a:ext uri="{FF2B5EF4-FFF2-40B4-BE49-F238E27FC236}">
                <a16:creationId xmlns:a16="http://schemas.microsoft.com/office/drawing/2014/main" id="{B0BDC28C-F942-8A46-B778-051D5ADC6E15}"/>
              </a:ext>
            </a:extLst>
          </p:cNvPr>
          <p:cNvPicPr>
            <a:picLocks noChangeAspect="1"/>
          </p:cNvPicPr>
          <p:nvPr/>
        </p:nvPicPr>
        <p:blipFill>
          <a:blip r:embed="rId2"/>
          <a:stretch>
            <a:fillRect/>
          </a:stretch>
        </p:blipFill>
        <p:spPr>
          <a:xfrm>
            <a:off x="3283373" y="2721427"/>
            <a:ext cx="5201920" cy="3265715"/>
          </a:xfrm>
          <a:prstGeom prst="rect">
            <a:avLst/>
          </a:prstGeom>
        </p:spPr>
      </p:pic>
    </p:spTree>
    <p:extLst>
      <p:ext uri="{BB962C8B-B14F-4D97-AF65-F5344CB8AC3E}">
        <p14:creationId xmlns:p14="http://schemas.microsoft.com/office/powerpoint/2010/main" val="242394637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Berlin</vt:lpstr>
      <vt:lpstr>Holy Week</vt:lpstr>
      <vt:lpstr>Introduction</vt:lpstr>
      <vt:lpstr>Passion Sunday</vt:lpstr>
      <vt:lpstr>Holy Thursday</vt:lpstr>
      <vt:lpstr>Good Friday</vt:lpstr>
      <vt:lpstr>Easter Sunday</vt:lpstr>
      <vt:lpstr>Wishing you and all your family a very happy and holy Easter. From everyone in The RE department at Our lady’s High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Week</dc:title>
  <dc:creator>Allison Ogilvie</dc:creator>
  <cp:lastModifiedBy>Stuart Winning</cp:lastModifiedBy>
  <cp:revision>3</cp:revision>
  <dcterms:created xsi:type="dcterms:W3CDTF">2020-03-26T21:14:32Z</dcterms:created>
  <dcterms:modified xsi:type="dcterms:W3CDTF">2020-03-26T22:28:11Z</dcterms:modified>
</cp:coreProperties>
</file>