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59" r:id="rId5"/>
    <p:sldId id="260" r:id="rId6"/>
    <p:sldId id="258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2CBEA-FB39-4DDE-9213-CBD312410120}" type="datetimeFigureOut">
              <a:rPr lang="en-US"/>
              <a:pPr>
                <a:defRPr/>
              </a:pPr>
              <a:t>5/26/2020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00B65-D351-4263-8811-7F602424011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97B27-DA69-4400-B4E3-1BFC66C011EC}" type="datetimeFigureOut">
              <a:rPr lang="en-US"/>
              <a:pPr>
                <a:defRPr/>
              </a:pPr>
              <a:t>5/26/2020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58C65-E861-40F2-8A25-1213E7895F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67DE1-C77A-4292-AF65-4B84CF475104}" type="datetimeFigureOut">
              <a:rPr lang="en-US"/>
              <a:pPr>
                <a:defRPr/>
              </a:pPr>
              <a:t>5/26/2020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2DAF8-03E6-48DC-9154-F6DCC49E4C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43D91-244D-4A66-B8BC-4013876C5CD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44DAC-15F2-48AF-9B2E-714B959087D9}" type="datetimeFigureOut">
              <a:rPr lang="en-US"/>
              <a:pPr>
                <a:defRPr/>
              </a:pPr>
              <a:t>5/26/2020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C44AC-9410-4B5B-8593-C699C9F9FB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7B0DB-98A1-4D99-9A76-E78C00F6E5DC}" type="datetimeFigureOut">
              <a:rPr lang="en-US"/>
              <a:pPr>
                <a:defRPr/>
              </a:pPr>
              <a:t>5/26/2020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4FC99A-02A8-4DB1-88E5-81C917F0E0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67074-5AC1-4167-98A0-3732E5A3D54C}" type="datetimeFigureOut">
              <a:rPr lang="en-US"/>
              <a:pPr>
                <a:defRPr/>
              </a:pPr>
              <a:t>5/26/2020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49FB4-59A1-4F57-BBCB-6BD81A9F2C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53ED-DC5B-40CC-BB48-191FF3350011}" type="datetimeFigureOut">
              <a:rPr lang="en-US"/>
              <a:pPr>
                <a:defRPr/>
              </a:pPr>
              <a:t>5/26/2020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49755-E1CA-418C-8C35-7A4297E15A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DAF5C-88CD-4EE1-9B06-4225DC8FD27A}" type="datetimeFigureOut">
              <a:rPr lang="en-US"/>
              <a:pPr>
                <a:defRPr/>
              </a:pPr>
              <a:t>5/26/2020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E9D7F-78C9-46DD-AFFA-E078C89084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2051A-EADB-403A-B98D-75A58645B0AB}" type="datetimeFigureOut">
              <a:rPr lang="en-US"/>
              <a:pPr>
                <a:defRPr/>
              </a:pPr>
              <a:t>5/26/2020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F54BD-E96D-4B15-8A0E-E3F691268C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2704-B0A9-4C86-8ABC-BDF8D68CDA9E}" type="datetimeFigureOut">
              <a:rPr lang="en-US"/>
              <a:pPr>
                <a:defRPr/>
              </a:pPr>
              <a:t>5/26/2020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4F9CC-C6C4-44CB-A8DA-7253F63199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D1C1D-3EB9-421D-95DE-9971BB6DF2FA}" type="datetimeFigureOut">
              <a:rPr lang="en-US"/>
              <a:pPr>
                <a:defRPr/>
              </a:pPr>
              <a:t>5/26/2020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935CD-9818-4283-B05D-3771717287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29F3CBD-3889-4A22-B792-6C7686D2E244}" type="datetimeFigureOut">
              <a:rPr lang="en-US"/>
              <a:pPr>
                <a:defRPr/>
              </a:pPr>
              <a:t>5/26/2020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EFDE4F-DA86-4B54-A60F-E79B9688407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692150"/>
            <a:ext cx="7772400" cy="1470025"/>
          </a:xfrm>
          <a:solidFill>
            <a:srgbClr val="FF0000"/>
          </a:solidFill>
          <a:ln w="63500">
            <a:solidFill>
              <a:srgbClr val="FF6600"/>
            </a:solidFill>
          </a:ln>
        </p:spPr>
        <p:txBody>
          <a:bodyPr/>
          <a:lstStyle/>
          <a:p>
            <a:pPr eaLnBrk="1" hangingPunct="1"/>
            <a:r>
              <a:rPr lang="en-GB" dirty="0">
                <a:solidFill>
                  <a:srgbClr val="FFFF00"/>
                </a:solidFill>
                <a:latin typeface="Comic Sans MS" pitchFamily="66" charset="0"/>
              </a:rPr>
              <a:t>Me </a:t>
            </a:r>
            <a:r>
              <a:rPr lang="en-GB" dirty="0" err="1">
                <a:solidFill>
                  <a:srgbClr val="FFFF00"/>
                </a:solidFill>
                <a:latin typeface="Comic Sans MS" pitchFamily="66" charset="0"/>
              </a:rPr>
              <a:t>gusta</a:t>
            </a:r>
            <a:r>
              <a:rPr lang="en-GB" dirty="0">
                <a:solidFill>
                  <a:srgbClr val="FFFF00"/>
                </a:solidFill>
                <a:latin typeface="Comic Sans MS" pitchFamily="66" charset="0"/>
              </a:rPr>
              <a:t> el </a:t>
            </a:r>
            <a:r>
              <a:rPr lang="en-GB" dirty="0" err="1">
                <a:solidFill>
                  <a:srgbClr val="FFFF00"/>
                </a:solidFill>
                <a:latin typeface="Comic Sans MS" pitchFamily="66" charset="0"/>
              </a:rPr>
              <a:t>español</a:t>
            </a:r>
            <a:r>
              <a:rPr lang="en-GB" dirty="0">
                <a:solidFill>
                  <a:srgbClr val="FFFF00"/>
                </a:solidFill>
                <a:latin typeface="Comic Sans MS" pitchFamily="66" charset="0"/>
              </a:rPr>
              <a:t> 2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900113" y="2636838"/>
            <a:ext cx="727392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800" b="1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Objetivos</a:t>
            </a:r>
            <a:r>
              <a:rPr lang="en-GB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: 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  <a:r>
              <a:rPr lang="en-GB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KNOW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: how to say whether you like or don’t like a subject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GB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UNDERSTAND</a:t>
            </a:r>
            <a:r>
              <a:rPr lang="en-GB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: adjective agreements </a:t>
            </a:r>
            <a:endParaRPr lang="en-US" sz="2800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81" name="Group 33"/>
          <p:cNvGraphicFramePr>
            <a:graphicFrameLocks noGrp="1"/>
          </p:cNvGraphicFramePr>
          <p:nvPr/>
        </p:nvGraphicFramePr>
        <p:xfrm>
          <a:off x="0" y="1196975"/>
          <a:ext cx="4356100" cy="5661026"/>
        </p:xfrm>
        <a:graphic>
          <a:graphicData uri="http://schemas.openxmlformats.org/drawingml/2006/table">
            <a:tbl>
              <a:tblPr/>
              <a:tblGrid>
                <a:gridCol w="4356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25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Objetivos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70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To know how to say whether you do or don’t like a subject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6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To understand adjective agreements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080" name="Group 32"/>
          <p:cNvGraphicFramePr>
            <a:graphicFrameLocks noGrp="1"/>
          </p:cNvGraphicFramePr>
          <p:nvPr/>
        </p:nvGraphicFramePr>
        <p:xfrm>
          <a:off x="4356100" y="1196975"/>
          <a:ext cx="4787900" cy="5661026"/>
        </p:xfrm>
        <a:graphic>
          <a:graphicData uri="http://schemas.openxmlformats.org/drawingml/2006/table">
            <a:tbl>
              <a:tblPr/>
              <a:tblGrid>
                <a:gridCol w="47879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16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3600" b="0" i="1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Resultados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41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All should…understand the basic rules of adjective agreements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16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Even better if…you can give a reason why you don’t like a subject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414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</a:rPr>
                        <a:t>Excellent when…you can add extra detail to your writing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5383" name="Rectangle 2"/>
          <p:cNvSpPr>
            <a:spLocks noChangeArrowheads="1"/>
          </p:cNvSpPr>
          <p:nvPr/>
        </p:nvSpPr>
        <p:spPr bwMode="auto">
          <a:xfrm>
            <a:off x="684213" y="188913"/>
            <a:ext cx="7632700" cy="965200"/>
          </a:xfrm>
          <a:prstGeom prst="rect">
            <a:avLst/>
          </a:prstGeom>
          <a:solidFill>
            <a:srgbClr val="FF0000"/>
          </a:solidFill>
          <a:ln w="63500">
            <a:solidFill>
              <a:srgbClr val="FF6600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4400" dirty="0">
                <a:solidFill>
                  <a:srgbClr val="FFFF00"/>
                </a:solidFill>
                <a:latin typeface="Comic Sans MS" pitchFamily="66" charset="0"/>
              </a:rPr>
              <a:t>Me </a:t>
            </a:r>
            <a:r>
              <a:rPr lang="en-GB" sz="4400" dirty="0" err="1">
                <a:solidFill>
                  <a:srgbClr val="FFFF00"/>
                </a:solidFill>
                <a:latin typeface="Comic Sans MS" pitchFamily="66" charset="0"/>
              </a:rPr>
              <a:t>gusta</a:t>
            </a:r>
            <a:r>
              <a:rPr lang="en-GB" sz="4400" dirty="0">
                <a:solidFill>
                  <a:srgbClr val="FFFF00"/>
                </a:solidFill>
                <a:latin typeface="Comic Sans MS" pitchFamily="66" charset="0"/>
              </a:rPr>
              <a:t> el </a:t>
            </a:r>
            <a:r>
              <a:rPr lang="en-GB" sz="4400" dirty="0" err="1">
                <a:solidFill>
                  <a:srgbClr val="FFFF00"/>
                </a:solidFill>
                <a:latin typeface="Comic Sans MS" pitchFamily="66" charset="0"/>
              </a:rPr>
              <a:t>español</a:t>
            </a:r>
            <a:r>
              <a:rPr lang="en-GB" sz="4400" dirty="0">
                <a:solidFill>
                  <a:srgbClr val="FFFF00"/>
                </a:solidFill>
                <a:latin typeface="Comic Sans MS" pitchFamily="66" charset="0"/>
              </a:rPr>
              <a:t>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827088" y="549275"/>
            <a:ext cx="83169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>
                <a:solidFill>
                  <a:srgbClr val="6666FF"/>
                </a:solidFill>
                <a:latin typeface="Comic Sans MS" pitchFamily="66" charset="0"/>
              </a:rPr>
              <a:t>Masculine</a:t>
            </a:r>
            <a:r>
              <a:rPr lang="en-GB" sz="2800">
                <a:latin typeface="Comic Sans MS" pitchFamily="66" charset="0"/>
              </a:rPr>
              <a:t>            </a:t>
            </a:r>
            <a:r>
              <a:rPr lang="en-GB" sz="2800">
                <a:solidFill>
                  <a:srgbClr val="FF0000"/>
                </a:solidFill>
                <a:latin typeface="Comic Sans MS" pitchFamily="66" charset="0"/>
              </a:rPr>
              <a:t>Feminine </a:t>
            </a:r>
            <a:r>
              <a:rPr lang="en-GB" sz="2800">
                <a:latin typeface="Comic Sans MS" pitchFamily="66" charset="0"/>
              </a:rPr>
              <a:t>            </a:t>
            </a:r>
            <a:r>
              <a:rPr lang="en-GB" sz="2800">
                <a:solidFill>
                  <a:srgbClr val="CC00CC"/>
                </a:solidFill>
                <a:latin typeface="Comic Sans MS" pitchFamily="66" charset="0"/>
              </a:rPr>
              <a:t>Plural</a:t>
            </a:r>
          </a:p>
        </p:txBody>
      </p:sp>
      <p:sp>
        <p:nvSpPr>
          <p:cNvPr id="16386" name="Line 5"/>
          <p:cNvSpPr>
            <a:spLocks noChangeShapeType="1"/>
          </p:cNvSpPr>
          <p:nvPr/>
        </p:nvSpPr>
        <p:spPr bwMode="auto">
          <a:xfrm>
            <a:off x="3132138" y="260350"/>
            <a:ext cx="0" cy="4105275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7" name="Line 6"/>
          <p:cNvSpPr>
            <a:spLocks noChangeShapeType="1"/>
          </p:cNvSpPr>
          <p:nvPr/>
        </p:nvSpPr>
        <p:spPr bwMode="auto">
          <a:xfrm>
            <a:off x="6011863" y="333375"/>
            <a:ext cx="0" cy="4105275"/>
          </a:xfrm>
          <a:prstGeom prst="line">
            <a:avLst/>
          </a:prstGeom>
          <a:noFill/>
          <a:ln w="889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88" name="Text Box 7"/>
          <p:cNvSpPr txBox="1">
            <a:spLocks noChangeArrowheads="1"/>
          </p:cNvSpPr>
          <p:nvPr/>
        </p:nvSpPr>
        <p:spPr bwMode="auto">
          <a:xfrm>
            <a:off x="684213" y="5089525"/>
            <a:ext cx="187166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divertidos</a:t>
            </a:r>
          </a:p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buena</a:t>
            </a:r>
          </a:p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dificiles</a:t>
            </a:r>
          </a:p>
          <a:p>
            <a:pPr>
              <a:spcBef>
                <a:spcPct val="50000"/>
              </a:spcBef>
            </a:pPr>
            <a:endParaRPr lang="en-GB" sz="2000">
              <a:latin typeface="Comic Sans MS" pitchFamily="66" charset="0"/>
            </a:endParaRPr>
          </a:p>
        </p:txBody>
      </p:sp>
      <p:sp>
        <p:nvSpPr>
          <p:cNvPr id="16389" name="Text Box 8"/>
          <p:cNvSpPr txBox="1">
            <a:spLocks noChangeArrowheads="1"/>
          </p:cNvSpPr>
          <p:nvPr/>
        </p:nvSpPr>
        <p:spPr bwMode="auto">
          <a:xfrm>
            <a:off x="3563938" y="5089525"/>
            <a:ext cx="187166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aburrido</a:t>
            </a:r>
          </a:p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interesante</a:t>
            </a:r>
          </a:p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buenos</a:t>
            </a:r>
          </a:p>
          <a:p>
            <a:pPr>
              <a:spcBef>
                <a:spcPct val="50000"/>
              </a:spcBef>
            </a:pPr>
            <a:endParaRPr lang="en-GB" sz="2000">
              <a:latin typeface="Comic Sans MS" pitchFamily="66" charset="0"/>
            </a:endParaRPr>
          </a:p>
        </p:txBody>
      </p:sp>
      <p:sp>
        <p:nvSpPr>
          <p:cNvPr id="16390" name="Text Box 9"/>
          <p:cNvSpPr txBox="1">
            <a:spLocks noChangeArrowheads="1"/>
          </p:cNvSpPr>
          <p:nvPr/>
        </p:nvSpPr>
        <p:spPr bwMode="auto">
          <a:xfrm>
            <a:off x="6084888" y="5089525"/>
            <a:ext cx="1871662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divertida</a:t>
            </a:r>
          </a:p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útiles</a:t>
            </a:r>
          </a:p>
          <a:p>
            <a:pPr>
              <a:spcBef>
                <a:spcPct val="50000"/>
              </a:spcBef>
            </a:pPr>
            <a:r>
              <a:rPr lang="en-GB" sz="2000">
                <a:latin typeface="Comic Sans MS" pitchFamily="66" charset="0"/>
              </a:rPr>
              <a:t>bueno</a:t>
            </a:r>
          </a:p>
          <a:p>
            <a:pPr>
              <a:spcBef>
                <a:spcPct val="50000"/>
              </a:spcBef>
            </a:pPr>
            <a:endParaRPr lang="en-GB" sz="2000">
              <a:latin typeface="Comic Sans MS" pitchFamily="66" charset="0"/>
            </a:endParaRPr>
          </a:p>
        </p:txBody>
      </p:sp>
      <p:sp>
        <p:nvSpPr>
          <p:cNvPr id="27658" name="Text Box 10"/>
          <p:cNvSpPr txBox="1">
            <a:spLocks noChangeArrowheads="1"/>
          </p:cNvSpPr>
          <p:nvPr/>
        </p:nvSpPr>
        <p:spPr bwMode="auto">
          <a:xfrm>
            <a:off x="6300788" y="1341438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divertidos</a:t>
            </a: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3635375" y="1412875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buena</a:t>
            </a:r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6372225" y="1989138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dificiles</a:t>
            </a:r>
          </a:p>
        </p:txBody>
      </p:sp>
      <p:sp>
        <p:nvSpPr>
          <p:cNvPr id="27661" name="Text Box 13"/>
          <p:cNvSpPr txBox="1">
            <a:spLocks noChangeArrowheads="1"/>
          </p:cNvSpPr>
          <p:nvPr/>
        </p:nvSpPr>
        <p:spPr bwMode="auto">
          <a:xfrm>
            <a:off x="827088" y="1484313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aburrido</a:t>
            </a:r>
          </a:p>
        </p:txBody>
      </p:sp>
      <p:sp>
        <p:nvSpPr>
          <p:cNvPr id="27662" name="Text Box 14"/>
          <p:cNvSpPr txBox="1">
            <a:spLocks noChangeArrowheads="1"/>
          </p:cNvSpPr>
          <p:nvPr/>
        </p:nvSpPr>
        <p:spPr bwMode="auto">
          <a:xfrm>
            <a:off x="2195513" y="2781300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interesante</a:t>
            </a:r>
          </a:p>
        </p:txBody>
      </p:sp>
      <p:sp>
        <p:nvSpPr>
          <p:cNvPr id="27663" name="Text Box 15"/>
          <p:cNvSpPr txBox="1">
            <a:spLocks noChangeArrowheads="1"/>
          </p:cNvSpPr>
          <p:nvPr/>
        </p:nvSpPr>
        <p:spPr bwMode="auto">
          <a:xfrm>
            <a:off x="6443663" y="2636838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buenos</a:t>
            </a:r>
          </a:p>
        </p:txBody>
      </p:sp>
      <p:sp>
        <p:nvSpPr>
          <p:cNvPr id="27664" name="Text Box 16"/>
          <p:cNvSpPr txBox="1">
            <a:spLocks noChangeArrowheads="1"/>
          </p:cNvSpPr>
          <p:nvPr/>
        </p:nvSpPr>
        <p:spPr bwMode="auto">
          <a:xfrm>
            <a:off x="3563938" y="1916113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divertida</a:t>
            </a:r>
          </a:p>
        </p:txBody>
      </p:sp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6516688" y="3357563"/>
            <a:ext cx="18716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útiles</a:t>
            </a:r>
          </a:p>
        </p:txBody>
      </p:sp>
      <p:sp>
        <p:nvSpPr>
          <p:cNvPr id="27666" name="Text Box 18"/>
          <p:cNvSpPr txBox="1">
            <a:spLocks noChangeArrowheads="1"/>
          </p:cNvSpPr>
          <p:nvPr/>
        </p:nvSpPr>
        <p:spPr bwMode="auto">
          <a:xfrm>
            <a:off x="755650" y="2133600"/>
            <a:ext cx="1871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bueno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51519" y="260350"/>
            <a:ext cx="5471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Put the words into the correct category</a:t>
            </a:r>
            <a:endParaRPr lang="en-GB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>
                <a:latin typeface="Comic Sans MS" pitchFamily="66" charset="0"/>
              </a:rPr>
              <a:t>Las </a:t>
            </a:r>
            <a:r>
              <a:rPr lang="en-GB" dirty="0" err="1">
                <a:latin typeface="Comic Sans MS" pitchFamily="66" charset="0"/>
              </a:rPr>
              <a:t>asignaturas</a:t>
            </a:r>
            <a:r>
              <a:rPr lang="en-GB" dirty="0">
                <a:latin typeface="Comic Sans MS" pitchFamily="66" charset="0"/>
              </a:rPr>
              <a:t> y las </a:t>
            </a:r>
            <a:r>
              <a:rPr lang="en-GB" dirty="0" err="1">
                <a:latin typeface="Comic Sans MS" pitchFamily="66" charset="0"/>
              </a:rPr>
              <a:t>opiniones</a:t>
            </a:r>
            <a:endParaRPr lang="en-GB" dirty="0">
              <a:latin typeface="Comic Sans MS" pitchFamily="66" charset="0"/>
            </a:endParaRP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6048375"/>
          </a:xfrm>
        </p:spPr>
        <p:txBody>
          <a:bodyPr/>
          <a:lstStyle/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r>
              <a:rPr lang="en-GB" sz="2400">
                <a:latin typeface="Comic Sans MS" pitchFamily="66" charset="0"/>
              </a:rPr>
              <a:t>El teatro es aburrido.</a:t>
            </a:r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r>
              <a:rPr lang="en-GB" sz="2400">
                <a:latin typeface="Comic Sans MS" pitchFamily="66" charset="0"/>
              </a:rPr>
              <a:t>La tecnología es divertida.</a:t>
            </a:r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r>
              <a:rPr lang="en-GB" sz="2400">
                <a:latin typeface="Comic Sans MS" pitchFamily="66" charset="0"/>
              </a:rPr>
              <a:t>La historia es difícil.</a:t>
            </a:r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r>
              <a:rPr lang="en-GB" sz="2400">
                <a:latin typeface="Comic Sans MS" pitchFamily="66" charset="0"/>
              </a:rPr>
              <a:t>Las ciencias son interesantes.</a:t>
            </a:r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r>
              <a:rPr lang="en-GB" sz="2400">
                <a:latin typeface="Comic Sans MS" pitchFamily="66" charset="0"/>
              </a:rPr>
              <a:t>El inglés es bueno.</a:t>
            </a:r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r>
              <a:rPr lang="en-GB" sz="2400">
                <a:latin typeface="Comic Sans MS" pitchFamily="66" charset="0"/>
              </a:rPr>
              <a:t>La religión es inútil.</a:t>
            </a:r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r>
              <a:rPr lang="en-GB" sz="2400">
                <a:latin typeface="Comic Sans MS" pitchFamily="66" charset="0"/>
              </a:rPr>
              <a:t>Me gusta el francés porque es fácil.</a:t>
            </a:r>
          </a:p>
          <a:p>
            <a:pPr marL="609600" indent="-609600" eaLnBrk="1" hangingPunct="1">
              <a:lnSpc>
                <a:spcPct val="170000"/>
              </a:lnSpc>
              <a:buFontTx/>
              <a:buAutoNum type="arabicPeriod"/>
            </a:pPr>
            <a:r>
              <a:rPr lang="en-GB" sz="2400">
                <a:latin typeface="Comic Sans MS" pitchFamily="66" charset="0"/>
              </a:rPr>
              <a:t>Me gustan las ciencias porque son importantes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500563" y="1268413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Drama - boring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4895850" y="1844675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Technology – fun/amusing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372225" y="5300663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French - easy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5580063" y="6400800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Science - important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4211638" y="2636838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History - difficult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5364163" y="3284538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Science - interesting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779838" y="3933825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English - good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79838" y="4724400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solidFill>
                  <a:srgbClr val="FF0000"/>
                </a:solidFill>
                <a:latin typeface="Comic Sans MS" pitchFamily="66" charset="0"/>
              </a:rPr>
              <a:t>RE – not useful</a:t>
            </a: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3922911" y="0"/>
            <a:ext cx="45368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 smtClean="0">
                <a:latin typeface="Calibri" pitchFamily="34" charset="0"/>
              </a:rPr>
              <a:t>Note in English the subject and the opinion</a:t>
            </a:r>
            <a:endParaRPr lang="en-GB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1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2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-828675" y="0"/>
            <a:ext cx="5400675" cy="809625"/>
          </a:xfrm>
        </p:spPr>
        <p:txBody>
          <a:bodyPr/>
          <a:lstStyle/>
          <a:p>
            <a:pPr eaLnBrk="1" hangingPunct="1"/>
            <a:r>
              <a:rPr lang="en-GB" sz="3200">
                <a:latin typeface="Comic Sans MS" pitchFamily="66" charset="0"/>
              </a:rPr>
              <a:t>Gramática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620713"/>
            <a:ext cx="5616575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sz="1800">
                <a:latin typeface="Comic Sans MS" pitchFamily="66" charset="0"/>
              </a:rPr>
              <a:t>Adjectives have masculine and feminine forms, and singular and plural forms.</a:t>
            </a:r>
          </a:p>
          <a:p>
            <a:pPr eaLnBrk="1" hangingPunct="1">
              <a:buFontTx/>
              <a:buChar char="-"/>
            </a:pPr>
            <a:r>
              <a:rPr lang="en-GB" sz="1800">
                <a:latin typeface="Comic Sans MS" pitchFamily="66" charset="0"/>
              </a:rPr>
              <a:t>Many adjectives end in </a:t>
            </a:r>
            <a:r>
              <a:rPr lang="en-GB" sz="1800" b="1">
                <a:latin typeface="Comic Sans MS" pitchFamily="66" charset="0"/>
              </a:rPr>
              <a:t>–o</a:t>
            </a:r>
            <a:r>
              <a:rPr lang="en-GB" sz="1800">
                <a:latin typeface="Comic Sans MS" pitchFamily="66" charset="0"/>
              </a:rPr>
              <a:t> or </a:t>
            </a:r>
            <a:r>
              <a:rPr lang="en-GB" sz="1800" b="1">
                <a:latin typeface="Comic Sans MS" pitchFamily="66" charset="0"/>
              </a:rPr>
              <a:t>–a</a:t>
            </a:r>
            <a:r>
              <a:rPr lang="en-GB" sz="1800">
                <a:latin typeface="Comic Sans MS" pitchFamily="66" charset="0"/>
              </a:rPr>
              <a:t> in the singular.</a:t>
            </a:r>
          </a:p>
          <a:p>
            <a:pPr eaLnBrk="1" hangingPunct="1">
              <a:buFontTx/>
              <a:buChar char="-"/>
            </a:pPr>
            <a:r>
              <a:rPr lang="en-GB" sz="1800">
                <a:latin typeface="Comic Sans MS" pitchFamily="66" charset="0"/>
              </a:rPr>
              <a:t>Some end in </a:t>
            </a:r>
            <a:r>
              <a:rPr lang="en-GB" sz="1800" b="1">
                <a:latin typeface="Comic Sans MS" pitchFamily="66" charset="0"/>
              </a:rPr>
              <a:t>–e</a:t>
            </a:r>
            <a:r>
              <a:rPr lang="en-GB" sz="1800">
                <a:latin typeface="Comic Sans MS" pitchFamily="66" charset="0"/>
              </a:rPr>
              <a:t>.</a:t>
            </a:r>
          </a:p>
          <a:p>
            <a:pPr eaLnBrk="1" hangingPunct="1">
              <a:buFontTx/>
              <a:buChar char="-"/>
            </a:pPr>
            <a:r>
              <a:rPr lang="en-GB" sz="1800">
                <a:latin typeface="Comic Sans MS" pitchFamily="66" charset="0"/>
              </a:rPr>
              <a:t>Some end in a consonant.</a:t>
            </a:r>
          </a:p>
        </p:txBody>
      </p:sp>
      <p:graphicFrame>
        <p:nvGraphicFramePr>
          <p:cNvPr id="21561" name="Group 57"/>
          <p:cNvGraphicFramePr>
            <a:graphicFrameLocks noGrp="1"/>
          </p:cNvGraphicFramePr>
          <p:nvPr/>
        </p:nvGraphicFramePr>
        <p:xfrm>
          <a:off x="179388" y="2492375"/>
          <a:ext cx="5472112" cy="4158425"/>
        </p:xfrm>
        <a:graphic>
          <a:graphicData uri="http://schemas.openxmlformats.org/drawingml/2006/table">
            <a:tbl>
              <a:tblPr/>
              <a:tblGrid>
                <a:gridCol w="1822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El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la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es…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Los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las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son…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funny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boring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interesting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important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easy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difficult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useful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divertid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buen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aburrid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interesante</a:t>
                      </a:r>
                      <a:endParaRPr kumimoji="0" lang="en-GB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important</a:t>
                      </a: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fácil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difícil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útil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divertid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os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buen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os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aburrid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os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interesant</a:t>
                      </a: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important</a:t>
                      </a: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fácil</a:t>
                      </a: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difícil</a:t>
                      </a: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es</a:t>
                      </a:r>
                      <a:endParaRPr kumimoji="0" lang="en-GB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útil</a:t>
                      </a:r>
                      <a:r>
                        <a:rPr kumimoji="0" lang="en-GB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8449" name="Line 59"/>
          <p:cNvSpPr>
            <a:spLocks noChangeShapeType="1"/>
          </p:cNvSpPr>
          <p:nvPr/>
        </p:nvSpPr>
        <p:spPr bwMode="auto">
          <a:xfrm>
            <a:off x="6011863" y="260350"/>
            <a:ext cx="0" cy="6408738"/>
          </a:xfrm>
          <a:prstGeom prst="line">
            <a:avLst/>
          </a:prstGeom>
          <a:noFill/>
          <a:ln w="539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50" name="Text Box 60"/>
          <p:cNvSpPr txBox="1">
            <a:spLocks noChangeArrowheads="1"/>
          </p:cNvSpPr>
          <p:nvPr/>
        </p:nvSpPr>
        <p:spPr bwMode="auto">
          <a:xfrm>
            <a:off x="6408246" y="312981"/>
            <a:ext cx="2592388" cy="124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 dirty="0">
                <a:latin typeface="Comic Sans MS" pitchFamily="66" charset="0"/>
              </a:rPr>
              <a:t>Write down in English the subject and opinion for 1-8</a:t>
            </a:r>
          </a:p>
          <a:p>
            <a:pPr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.</a:t>
            </a:r>
          </a:p>
        </p:txBody>
      </p:sp>
      <p:graphicFrame>
        <p:nvGraphicFramePr>
          <p:cNvPr id="21623" name="Group 11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81602777"/>
              </p:ext>
            </p:extLst>
          </p:nvPr>
        </p:nvGraphicFramePr>
        <p:xfrm>
          <a:off x="6156325" y="1125538"/>
          <a:ext cx="2808288" cy="5526090"/>
        </p:xfrm>
        <a:graphic>
          <a:graphicData uri="http://schemas.openxmlformats.org/drawingml/2006/table">
            <a:tbl>
              <a:tblPr/>
              <a:tblGrid>
                <a:gridCol w="7032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050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1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82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3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4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6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735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7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8</a:t>
                      </a: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21624" name="Text Box 120"/>
          <p:cNvSpPr txBox="1">
            <a:spLocks noChangeArrowheads="1"/>
          </p:cNvSpPr>
          <p:nvPr/>
        </p:nvSpPr>
        <p:spPr bwMode="auto">
          <a:xfrm>
            <a:off x="7488238" y="1151664"/>
            <a:ext cx="1655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 err="1">
                <a:solidFill>
                  <a:schemeClr val="bg1"/>
                </a:solidFill>
                <a:latin typeface="Comic Sans MS" pitchFamily="66" charset="0"/>
              </a:rPr>
              <a:t>Religión</a:t>
            </a:r>
            <a:r>
              <a:rPr lang="en-GB" sz="2000" dirty="0">
                <a:solidFill>
                  <a:schemeClr val="bg1"/>
                </a:solidFill>
                <a:latin typeface="Comic Sans MS" pitchFamily="66" charset="0"/>
              </a:rPr>
              <a:t> - </a:t>
            </a:r>
            <a:r>
              <a:rPr lang="en-GB" sz="2000" dirty="0" err="1">
                <a:solidFill>
                  <a:schemeClr val="bg1"/>
                </a:solidFill>
                <a:latin typeface="Comic Sans MS" pitchFamily="66" charset="0"/>
              </a:rPr>
              <a:t>interesante</a:t>
            </a:r>
            <a:endParaRPr lang="en-GB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21625" name="Picture 121" descr="j04244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1196975"/>
            <a:ext cx="576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626" name="Text Box 122"/>
          <p:cNvSpPr txBox="1">
            <a:spLocks noChangeArrowheads="1"/>
          </p:cNvSpPr>
          <p:nvPr/>
        </p:nvSpPr>
        <p:spPr bwMode="auto">
          <a:xfrm>
            <a:off x="7164388" y="1844675"/>
            <a:ext cx="19796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informatica –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muy</a:t>
            </a:r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dirty="0" err="1">
                <a:solidFill>
                  <a:schemeClr val="bg1"/>
                </a:solidFill>
                <a:latin typeface="Comic Sans MS" pitchFamily="66" charset="0"/>
              </a:rPr>
              <a:t>importante</a:t>
            </a:r>
            <a:endParaRPr lang="en-GB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1627" name="Text Box 123"/>
          <p:cNvSpPr txBox="1">
            <a:spLocks noChangeArrowheads="1"/>
          </p:cNvSpPr>
          <p:nvPr/>
        </p:nvSpPr>
        <p:spPr bwMode="auto">
          <a:xfrm>
            <a:off x="7488238" y="2492375"/>
            <a:ext cx="1655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Comic Sans MS" pitchFamily="66" charset="0"/>
              </a:rPr>
              <a:t>teatro - divertido</a:t>
            </a:r>
          </a:p>
        </p:txBody>
      </p:sp>
      <p:sp>
        <p:nvSpPr>
          <p:cNvPr id="21628" name="Text Box 124"/>
          <p:cNvSpPr txBox="1">
            <a:spLocks noChangeArrowheads="1"/>
          </p:cNvSpPr>
          <p:nvPr/>
        </p:nvSpPr>
        <p:spPr bwMode="auto">
          <a:xfrm>
            <a:off x="7380288" y="3213100"/>
            <a:ext cx="1763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Comic Sans MS" pitchFamily="66" charset="0"/>
              </a:rPr>
              <a:t>Matemáticas- fáciles</a:t>
            </a:r>
          </a:p>
        </p:txBody>
      </p:sp>
      <p:sp>
        <p:nvSpPr>
          <p:cNvPr id="21629" name="Text Box 125"/>
          <p:cNvSpPr txBox="1">
            <a:spLocks noChangeArrowheads="1"/>
          </p:cNvSpPr>
          <p:nvPr/>
        </p:nvSpPr>
        <p:spPr bwMode="auto">
          <a:xfrm>
            <a:off x="7488238" y="3860800"/>
            <a:ext cx="1655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Comic Sans MS" pitchFamily="66" charset="0"/>
              </a:rPr>
              <a:t>Historia – buena</a:t>
            </a:r>
          </a:p>
        </p:txBody>
      </p:sp>
      <p:sp>
        <p:nvSpPr>
          <p:cNvPr id="21630" name="Text Box 126"/>
          <p:cNvSpPr txBox="1">
            <a:spLocks noChangeArrowheads="1"/>
          </p:cNvSpPr>
          <p:nvPr/>
        </p:nvSpPr>
        <p:spPr bwMode="auto">
          <a:xfrm>
            <a:off x="7488238" y="4508500"/>
            <a:ext cx="1655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Comic Sans MS" pitchFamily="66" charset="0"/>
              </a:rPr>
              <a:t>español - difícil</a:t>
            </a:r>
          </a:p>
        </p:txBody>
      </p:sp>
      <p:sp>
        <p:nvSpPr>
          <p:cNvPr id="21631" name="Text Box 127"/>
          <p:cNvSpPr txBox="1">
            <a:spLocks noChangeArrowheads="1"/>
          </p:cNvSpPr>
          <p:nvPr/>
        </p:nvSpPr>
        <p:spPr bwMode="auto">
          <a:xfrm>
            <a:off x="7488238" y="5300663"/>
            <a:ext cx="1655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Comic Sans MS" pitchFamily="66" charset="0"/>
              </a:rPr>
              <a:t>Dibujo -  útil</a:t>
            </a:r>
          </a:p>
        </p:txBody>
      </p:sp>
      <p:sp>
        <p:nvSpPr>
          <p:cNvPr id="21632" name="Text Box 128"/>
          <p:cNvSpPr txBox="1">
            <a:spLocks noChangeArrowheads="1"/>
          </p:cNvSpPr>
          <p:nvPr/>
        </p:nvSpPr>
        <p:spPr bwMode="auto">
          <a:xfrm>
            <a:off x="7488238" y="6021388"/>
            <a:ext cx="16557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>
                <a:solidFill>
                  <a:schemeClr val="bg1"/>
                </a:solidFill>
                <a:latin typeface="Comic Sans MS" pitchFamily="66" charset="0"/>
              </a:rPr>
              <a:t>Ciencias - aburridas</a:t>
            </a:r>
          </a:p>
        </p:txBody>
      </p:sp>
      <p:sp>
        <p:nvSpPr>
          <p:cNvPr id="18489" name="Text Box 129"/>
          <p:cNvSpPr txBox="1">
            <a:spLocks noChangeArrowheads="1"/>
          </p:cNvSpPr>
          <p:nvPr/>
        </p:nvSpPr>
        <p:spPr bwMode="auto">
          <a:xfrm>
            <a:off x="6947694" y="-37447"/>
            <a:ext cx="15843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800" b="1" dirty="0">
                <a:latin typeface="Comic Sans MS" panose="030F0702030302020204" pitchFamily="66" charset="0"/>
              </a:rPr>
              <a:t>Task</a:t>
            </a:r>
          </a:p>
        </p:txBody>
      </p:sp>
      <p:pic>
        <p:nvPicPr>
          <p:cNvPr id="21634" name="Picture 130" descr="j04244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1916113"/>
            <a:ext cx="5762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35" name="Picture 131" descr="j04244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2636838"/>
            <a:ext cx="576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36" name="Picture 132" descr="j04244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3284538"/>
            <a:ext cx="576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37" name="Picture 133" descr="j04244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77050" y="4005263"/>
            <a:ext cx="576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38" name="Picture 134" descr="j04244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5445125"/>
            <a:ext cx="576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39" name="Picture 135" descr="j04244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5949950"/>
            <a:ext cx="576263" cy="54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640" name="Picture 136" descr="j042446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04025" y="4652963"/>
            <a:ext cx="576263" cy="54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1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1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1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1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1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6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1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2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1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1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1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1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1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216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1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1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16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531246"/>
              </p:ext>
            </p:extLst>
          </p:nvPr>
        </p:nvGraphicFramePr>
        <p:xfrm>
          <a:off x="179388" y="188913"/>
          <a:ext cx="5472112" cy="4291584"/>
        </p:xfrm>
        <a:graphic>
          <a:graphicData uri="http://schemas.openxmlformats.org/drawingml/2006/table">
            <a:tbl>
              <a:tblPr/>
              <a:tblGrid>
                <a:gridCol w="1822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272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22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El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la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es…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Los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las</a:t>
                      </a: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son…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62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funny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good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boring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interesting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important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easy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difficult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Useful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Useless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divertid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buen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aburrid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interesante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important</a:t>
                      </a:r>
                      <a:r>
                        <a:rPr kumimoji="0" lang="en-GB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fácil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difícil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útil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inútil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divertid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os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buen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os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aburrid</a:t>
                      </a: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6666FF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os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/</a:t>
                      </a: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interesant</a:t>
                      </a:r>
                      <a:r>
                        <a:rPr kumimoji="0" lang="en-GB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es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important</a:t>
                      </a:r>
                      <a:r>
                        <a:rPr kumimoji="0" lang="en-GB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es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fácil</a:t>
                      </a:r>
                      <a:r>
                        <a:rPr kumimoji="0" lang="en-GB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difícil</a:t>
                      </a:r>
                      <a:r>
                        <a:rPr kumimoji="0" lang="en-GB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Útil</a:t>
                      </a:r>
                      <a:r>
                        <a:rPr kumimoji="0" lang="en-GB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es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inútiles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9471" name="Text Box 19"/>
          <p:cNvSpPr txBox="1">
            <a:spLocks noChangeArrowheads="1"/>
          </p:cNvSpPr>
          <p:nvPr/>
        </p:nvSpPr>
        <p:spPr bwMode="auto">
          <a:xfrm>
            <a:off x="1907704" y="4486850"/>
            <a:ext cx="2879725" cy="461665"/>
          </a:xfrm>
          <a:prstGeom prst="rect">
            <a:avLst/>
          </a:prstGeom>
          <a:noFill/>
          <a:ln w="1016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 smtClean="0">
                <a:latin typeface="Comic Sans MS" pitchFamily="66" charset="0"/>
              </a:rPr>
              <a:t>Write </a:t>
            </a:r>
            <a:r>
              <a:rPr lang="en-GB" sz="2400" dirty="0">
                <a:latin typeface="Comic Sans MS" pitchFamily="66" charset="0"/>
              </a:rPr>
              <a:t>6 </a:t>
            </a:r>
            <a:r>
              <a:rPr lang="en-GB" sz="2400" dirty="0" smtClean="0">
                <a:latin typeface="Comic Sans MS" pitchFamily="66" charset="0"/>
              </a:rPr>
              <a:t>ph</a:t>
            </a:r>
            <a:r>
              <a:rPr lang="en-GB" sz="2400" dirty="0" smtClean="0">
                <a:latin typeface="Comic Sans MS" pitchFamily="66" charset="0"/>
              </a:rPr>
              <a:t>rases</a:t>
            </a:r>
            <a:endParaRPr lang="en-GB" sz="2400" dirty="0">
              <a:latin typeface="Comic Sans MS" pitchFamily="66" charset="0"/>
            </a:endParaRP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179388" y="5185163"/>
            <a:ext cx="7559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 err="1">
                <a:latin typeface="Comic Sans MS" pitchFamily="66" charset="0"/>
              </a:rPr>
              <a:t>Ejemplo</a:t>
            </a:r>
            <a:r>
              <a:rPr lang="en-GB" sz="2400" dirty="0">
                <a:latin typeface="Comic Sans MS" pitchFamily="66" charset="0"/>
              </a:rPr>
              <a:t>: </a:t>
            </a:r>
            <a:r>
              <a:rPr lang="en-GB" sz="2000" dirty="0">
                <a:latin typeface="Comic Sans MS" pitchFamily="66" charset="0"/>
              </a:rPr>
              <a:t>Me </a:t>
            </a:r>
            <a:r>
              <a:rPr lang="en-GB" sz="2000" dirty="0" err="1">
                <a:latin typeface="Comic Sans MS" pitchFamily="66" charset="0"/>
              </a:rPr>
              <a:t>gusta</a:t>
            </a:r>
            <a:r>
              <a:rPr lang="en-GB" sz="2000" dirty="0">
                <a:latin typeface="Comic Sans MS" pitchFamily="66" charset="0"/>
              </a:rPr>
              <a:t> la </a:t>
            </a:r>
            <a:r>
              <a:rPr lang="en-GB" sz="2000" dirty="0" err="1">
                <a:latin typeface="Comic Sans MS" pitchFamily="66" charset="0"/>
              </a:rPr>
              <a:t>geografía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b="1" dirty="0" err="1">
                <a:latin typeface="Comic Sans MS" pitchFamily="66" charset="0"/>
              </a:rPr>
              <a:t>porque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b="1" dirty="0">
                <a:latin typeface="Comic Sans MS" pitchFamily="66" charset="0"/>
              </a:rPr>
              <a:t>es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divertid</a:t>
            </a:r>
            <a:r>
              <a:rPr lang="en-GB" sz="2000" b="1" dirty="0" err="1">
                <a:latin typeface="Comic Sans MS" pitchFamily="66" charset="0"/>
              </a:rPr>
              <a:t>a</a:t>
            </a:r>
            <a:r>
              <a:rPr lang="en-GB" sz="2000" dirty="0">
                <a:latin typeface="Comic Sans MS" pitchFamily="66" charset="0"/>
              </a:rPr>
              <a:t>. </a:t>
            </a:r>
          </a:p>
        </p:txBody>
      </p:sp>
      <p:sp>
        <p:nvSpPr>
          <p:cNvPr id="24597" name="Text Box 21"/>
          <p:cNvSpPr txBox="1">
            <a:spLocks noChangeArrowheads="1"/>
          </p:cNvSpPr>
          <p:nvPr/>
        </p:nvSpPr>
        <p:spPr bwMode="auto">
          <a:xfrm>
            <a:off x="5651500" y="2924175"/>
            <a:ext cx="144145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porque =</a:t>
            </a:r>
          </a:p>
        </p:txBody>
      </p:sp>
      <p:sp>
        <p:nvSpPr>
          <p:cNvPr id="19474" name="Text Box 22"/>
          <p:cNvSpPr txBox="1">
            <a:spLocks noChangeArrowheads="1"/>
          </p:cNvSpPr>
          <p:nvPr/>
        </p:nvSpPr>
        <p:spPr bwMode="auto">
          <a:xfrm>
            <a:off x="5795963" y="1196975"/>
            <a:ext cx="3348037" cy="1192213"/>
          </a:xfrm>
          <a:prstGeom prst="rect">
            <a:avLst/>
          </a:prstGeom>
          <a:solidFill>
            <a:srgbClr val="00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Use </a:t>
            </a:r>
            <a:r>
              <a:rPr lang="en-GB" b="1">
                <a:latin typeface="Comic Sans MS" pitchFamily="66" charset="0"/>
              </a:rPr>
              <a:t>es</a:t>
            </a:r>
            <a:r>
              <a:rPr lang="en-GB">
                <a:latin typeface="Comic Sans MS" pitchFamily="66" charset="0"/>
              </a:rPr>
              <a:t> for singular subjects.</a:t>
            </a:r>
          </a:p>
          <a:p>
            <a:pPr>
              <a:spcBef>
                <a:spcPct val="50000"/>
              </a:spcBef>
            </a:pPr>
            <a:endParaRPr lang="en-GB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Use </a:t>
            </a:r>
            <a:r>
              <a:rPr lang="en-GB" b="1">
                <a:latin typeface="Comic Sans MS" pitchFamily="66" charset="0"/>
              </a:rPr>
              <a:t>son</a:t>
            </a:r>
            <a:r>
              <a:rPr lang="en-GB">
                <a:latin typeface="Comic Sans MS" pitchFamily="66" charset="0"/>
              </a:rPr>
              <a:t> for plural subjects.</a:t>
            </a:r>
          </a:p>
        </p:txBody>
      </p:sp>
      <p:sp>
        <p:nvSpPr>
          <p:cNvPr id="24599" name="Text Box 23"/>
          <p:cNvSpPr txBox="1">
            <a:spLocks noChangeArrowheads="1"/>
          </p:cNvSpPr>
          <p:nvPr/>
        </p:nvSpPr>
        <p:spPr bwMode="auto">
          <a:xfrm>
            <a:off x="7092950" y="2924175"/>
            <a:ext cx="1871663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>
                <a:latin typeface="Comic Sans MS" pitchFamily="66" charset="0"/>
              </a:rPr>
              <a:t>because</a:t>
            </a:r>
          </a:p>
        </p:txBody>
      </p:sp>
      <p:sp>
        <p:nvSpPr>
          <p:cNvPr id="24600" name="Text Box 24"/>
          <p:cNvSpPr txBox="1">
            <a:spLocks noChangeArrowheads="1"/>
          </p:cNvSpPr>
          <p:nvPr/>
        </p:nvSpPr>
        <p:spPr bwMode="auto">
          <a:xfrm>
            <a:off x="1475656" y="5489406"/>
            <a:ext cx="7056437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6666FF"/>
                </a:solidFill>
                <a:latin typeface="Comic Sans MS" pitchFamily="66" charset="0"/>
              </a:rPr>
              <a:t>I like geography </a:t>
            </a:r>
            <a:r>
              <a:rPr lang="en-GB" sz="2000" b="1" dirty="0">
                <a:solidFill>
                  <a:srgbClr val="6666FF"/>
                </a:solidFill>
                <a:latin typeface="Comic Sans MS" pitchFamily="66" charset="0"/>
              </a:rPr>
              <a:t>because</a:t>
            </a:r>
            <a:r>
              <a:rPr lang="en-GB" sz="2000" dirty="0">
                <a:solidFill>
                  <a:srgbClr val="6666FF"/>
                </a:solidFill>
                <a:latin typeface="Comic Sans MS" pitchFamily="66" charset="0"/>
              </a:rPr>
              <a:t> it is funny.</a:t>
            </a:r>
          </a:p>
          <a:p>
            <a:pPr>
              <a:spcBef>
                <a:spcPct val="50000"/>
              </a:spcBef>
            </a:pPr>
            <a:r>
              <a:rPr lang="en-GB" sz="2000" dirty="0">
                <a:latin typeface="Comic Sans MS" pitchFamily="66" charset="0"/>
              </a:rPr>
              <a:t>Me </a:t>
            </a:r>
            <a:r>
              <a:rPr lang="en-GB" sz="2000" dirty="0" err="1">
                <a:latin typeface="Comic Sans MS" pitchFamily="66" charset="0"/>
              </a:rPr>
              <a:t>gustan</a:t>
            </a:r>
            <a:r>
              <a:rPr lang="en-GB" sz="2000" dirty="0">
                <a:latin typeface="Comic Sans MS" pitchFamily="66" charset="0"/>
              </a:rPr>
              <a:t> los </a:t>
            </a:r>
            <a:r>
              <a:rPr lang="en-GB" sz="2000" dirty="0" err="1">
                <a:latin typeface="Comic Sans MS" pitchFamily="66" charset="0"/>
              </a:rPr>
              <a:t>idiomas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b="1" dirty="0" err="1">
                <a:latin typeface="Comic Sans MS" pitchFamily="66" charset="0"/>
              </a:rPr>
              <a:t>porque</a:t>
            </a:r>
            <a:r>
              <a:rPr lang="en-GB" sz="2000" b="1" dirty="0">
                <a:latin typeface="Comic Sans MS" pitchFamily="66" charset="0"/>
              </a:rPr>
              <a:t> son</a:t>
            </a:r>
            <a:r>
              <a:rPr lang="en-GB" sz="2000" dirty="0">
                <a:latin typeface="Comic Sans MS" pitchFamily="66" charset="0"/>
              </a:rPr>
              <a:t> </a:t>
            </a:r>
            <a:r>
              <a:rPr lang="en-GB" sz="2000" dirty="0" err="1">
                <a:latin typeface="Comic Sans MS" pitchFamily="66" charset="0"/>
              </a:rPr>
              <a:t>interesant</a:t>
            </a:r>
            <a:r>
              <a:rPr lang="en-GB" sz="2000" b="1" dirty="0" err="1">
                <a:latin typeface="Comic Sans MS" pitchFamily="66" charset="0"/>
              </a:rPr>
              <a:t>es</a:t>
            </a:r>
            <a:r>
              <a:rPr lang="en-GB" sz="2000" dirty="0">
                <a:latin typeface="Comic Sans MS" pitchFamily="66" charset="0"/>
              </a:rPr>
              <a:t>.                </a:t>
            </a:r>
            <a:r>
              <a:rPr lang="en-GB" sz="2000" dirty="0">
                <a:solidFill>
                  <a:srgbClr val="6666FF"/>
                </a:solidFill>
                <a:latin typeface="Comic Sans MS" pitchFamily="66" charset="0"/>
              </a:rPr>
              <a:t>I like languages because they’re interesting.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4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6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45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6" grpId="0"/>
      <p:bldP spid="2459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389</Words>
  <Application>Microsoft Office PowerPoint</Application>
  <PresentationFormat>On-screen Show (4:3)</PresentationFormat>
  <Paragraphs>142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Comic Sans MS</vt:lpstr>
      <vt:lpstr>Wingdings</vt:lpstr>
      <vt:lpstr>Office Theme</vt:lpstr>
      <vt:lpstr>Me gusta el español 2</vt:lpstr>
      <vt:lpstr>PowerPoint Presentation</vt:lpstr>
      <vt:lpstr>PowerPoint Presentation</vt:lpstr>
      <vt:lpstr>Las asignaturas y las opiniones</vt:lpstr>
      <vt:lpstr>Gramática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 gusta el español</dc:title>
  <dc:creator>Gill Slater</dc:creator>
  <cp:lastModifiedBy>Paul Durnan</cp:lastModifiedBy>
  <cp:revision>14</cp:revision>
  <dcterms:created xsi:type="dcterms:W3CDTF">2010-08-19T12:40:59Z</dcterms:created>
  <dcterms:modified xsi:type="dcterms:W3CDTF">2020-05-26T18:05:20Z</dcterms:modified>
</cp:coreProperties>
</file>