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1" r:id="rId2"/>
    <p:sldId id="262" r:id="rId3"/>
    <p:sldId id="257" r:id="rId4"/>
    <p:sldId id="282" r:id="rId5"/>
    <p:sldId id="259" r:id="rId6"/>
    <p:sldId id="261" r:id="rId7"/>
    <p:sldId id="278" r:id="rId8"/>
    <p:sldId id="279" r:id="rId9"/>
    <p:sldId id="280" r:id="rId10"/>
    <p:sldId id="271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obo Std" pitchFamily="50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obo Std" pitchFamily="50" charset="0"/>
              </a:defRPr>
            </a:lvl1pPr>
          </a:lstStyle>
          <a:p>
            <a:fld id="{1BE9D998-1E5F-46FC-911A-AE510975D32B}" type="datetimeFigureOut">
              <a:rPr lang="en-GB" smtClean="0"/>
              <a:pPr/>
              <a:t>29/03/2020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obo Std" pitchFamily="50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obo Std" pitchFamily="50" charset="0"/>
              </a:defRPr>
            </a:lvl1pPr>
          </a:lstStyle>
          <a:p>
            <a:fld id="{B75EE5E1-F99D-4943-8057-948326A3B47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7116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Hobo Std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Hobo Std" pitchFamily="50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Hobo Std" pitchFamily="50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Hobo Std" pitchFamily="50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Hobo Std" pitchFamily="5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1EADB4-0B1B-4DBA-8D30-8D028EE14A49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946134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DCE0E3-B316-4C59-B656-C6BBF15F0C89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28233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BE1807-D5B6-474E-9DBB-C284EC77713C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354027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EB5B64-73CF-4F32-88D5-DD92A30D8BA9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764374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C24EB9-8FA9-4076-B883-F656F008D0AF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299213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7473F0-AC69-4F5A-BC34-592DDABDC0C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229939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89335B-2E18-45D0-8B8E-955C1F44D84C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913256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B7A3CD-1F98-4E43-B4FB-C9E44F341E2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293453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44BB-97A1-45D8-8BAC-3688D7FEAF9F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E78D-811A-455E-93E7-3FFFD973A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508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44BB-97A1-45D8-8BAC-3688D7FEAF9F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E78D-811A-455E-93E7-3FFFD973A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250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44BB-97A1-45D8-8BAC-3688D7FEAF9F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E78D-811A-455E-93E7-3FFFD973A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80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44BB-97A1-45D8-8BAC-3688D7FEAF9F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E78D-811A-455E-93E7-3FFFD973A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229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44BB-97A1-45D8-8BAC-3688D7FEAF9F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E78D-811A-455E-93E7-3FFFD973A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891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44BB-97A1-45D8-8BAC-3688D7FEAF9F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E78D-811A-455E-93E7-3FFFD973A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700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44BB-97A1-45D8-8BAC-3688D7FEAF9F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E78D-811A-455E-93E7-3FFFD973A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162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44BB-97A1-45D8-8BAC-3688D7FEAF9F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E78D-811A-455E-93E7-3FFFD973A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622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44BB-97A1-45D8-8BAC-3688D7FEAF9F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E78D-811A-455E-93E7-3FFFD973A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007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44BB-97A1-45D8-8BAC-3688D7FEAF9F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E78D-811A-455E-93E7-3FFFD973A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10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44BB-97A1-45D8-8BAC-3688D7FEAF9F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E78D-811A-455E-93E7-3FFFD973A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734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obo Std" pitchFamily="50" charset="0"/>
              </a:defRPr>
            </a:lvl1pPr>
          </a:lstStyle>
          <a:p>
            <a:fld id="{52F044BB-97A1-45D8-8BAC-3688D7FEAF9F}" type="datetimeFigureOut">
              <a:rPr lang="en-GB" smtClean="0"/>
              <a:pPr/>
              <a:t>29/03/2020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obo Std" pitchFamily="50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obo Std" pitchFamily="50" charset="0"/>
              </a:defRPr>
            </a:lvl1pPr>
          </a:lstStyle>
          <a:p>
            <a:fld id="{8D10E78D-811A-455E-93E7-3FFFD973A75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291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obo Std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Hobo Std" pitchFamily="50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Hobo Std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Hobo Std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Hobo Std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Hobo Std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emf"/><Relationship Id="rId4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jpe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10" Type="http://schemas.openxmlformats.org/officeDocument/2006/relationships/image" Target="../media/image46.jpeg"/><Relationship Id="rId4" Type="http://schemas.openxmlformats.org/officeDocument/2006/relationships/image" Target="../media/image40.emf"/><Relationship Id="rId9" Type="http://schemas.openxmlformats.org/officeDocument/2006/relationships/image" Target="../media/image4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188894" y="363432"/>
            <a:ext cx="6443576" cy="2616101"/>
          </a:xfrm>
          <a:prstGeom prst="rect">
            <a:avLst/>
          </a:prstGeom>
          <a:solidFill>
            <a:srgbClr val="00B0F0"/>
          </a:solidFill>
          <a:ln w="50800">
            <a:solidFill>
              <a:srgbClr val="0070C0"/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5600" b="1" dirty="0" smtClean="0">
                <a:solidFill>
                  <a:schemeClr val="bg1"/>
                </a:solidFill>
                <a:latin typeface="Hobo Std" pitchFamily="50" charset="0"/>
              </a:rPr>
              <a:t>¿</a:t>
            </a:r>
            <a:r>
              <a:rPr lang="en-US" sz="5600" b="1" dirty="0" err="1" smtClean="0">
                <a:solidFill>
                  <a:schemeClr val="bg1"/>
                </a:solidFill>
                <a:latin typeface="Hobo Std" pitchFamily="50" charset="0"/>
              </a:rPr>
              <a:t>Qué</a:t>
            </a:r>
            <a:r>
              <a:rPr lang="en-US" sz="5600" b="1" dirty="0" smtClean="0">
                <a:solidFill>
                  <a:schemeClr val="bg1"/>
                </a:solidFill>
                <a:latin typeface="Hobo Std" pitchFamily="50" charset="0"/>
              </a:rPr>
              <a:t> </a:t>
            </a:r>
            <a:r>
              <a:rPr lang="en-US" sz="5600" b="1" dirty="0" err="1" smtClean="0">
                <a:solidFill>
                  <a:schemeClr val="bg1"/>
                </a:solidFill>
                <a:latin typeface="Hobo Std" pitchFamily="50" charset="0"/>
              </a:rPr>
              <a:t>desayunas</a:t>
            </a:r>
            <a:r>
              <a:rPr lang="en-US" sz="5600" b="1" dirty="0" smtClean="0">
                <a:solidFill>
                  <a:schemeClr val="bg1"/>
                </a:solidFill>
                <a:latin typeface="Hobo Std" pitchFamily="50" charset="0"/>
              </a:rPr>
              <a:t>?</a:t>
            </a:r>
          </a:p>
          <a:p>
            <a:pPr algn="ctr"/>
            <a:r>
              <a:rPr lang="en-US" sz="3600" b="1" dirty="0" err="1" smtClean="0">
                <a:latin typeface="Hobo Std" pitchFamily="50" charset="0"/>
              </a:rPr>
              <a:t>Objetivo</a:t>
            </a:r>
            <a:r>
              <a:rPr lang="en-US" sz="3600" b="1" dirty="0" smtClean="0">
                <a:latin typeface="Hobo Std" pitchFamily="50" charset="0"/>
              </a:rPr>
              <a:t>;</a:t>
            </a:r>
          </a:p>
          <a:p>
            <a:pPr algn="ctr"/>
            <a:r>
              <a:rPr lang="en-US" sz="3600" b="1" dirty="0" smtClean="0">
                <a:latin typeface="Hobo Std" pitchFamily="50" charset="0"/>
              </a:rPr>
              <a:t>To say what you eat and using time expressions</a:t>
            </a:r>
            <a:endParaRPr lang="en-US" sz="3600" b="1" dirty="0">
              <a:latin typeface="Hobo Std" pitchFamily="50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987824" y="3707877"/>
            <a:ext cx="5655452" cy="2862322"/>
          </a:xfrm>
          <a:prstGeom prst="rect">
            <a:avLst/>
          </a:prstGeom>
          <a:noFill/>
          <a:ln w="50800">
            <a:solidFill>
              <a:srgbClr val="7030A0"/>
            </a:solidFill>
            <a:prstDash val="dashDot"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Hobo Std" pitchFamily="50" charset="0"/>
              </a:rPr>
              <a:t>MUST be able to talk about mealtimes in Spanish</a:t>
            </a:r>
          </a:p>
          <a:p>
            <a:pPr algn="ctr"/>
            <a:r>
              <a:rPr lang="en-US" sz="3000" b="1" dirty="0" smtClean="0">
                <a:solidFill>
                  <a:srgbClr val="FFC000"/>
                </a:solidFill>
                <a:latin typeface="Hobo Std" pitchFamily="50" charset="0"/>
              </a:rPr>
              <a:t>SHOULD be able to say when you eat</a:t>
            </a:r>
          </a:p>
          <a:p>
            <a:pPr algn="ctr"/>
            <a:r>
              <a:rPr lang="en-US" sz="3000" b="1" dirty="0" smtClean="0">
                <a:solidFill>
                  <a:srgbClr val="92D050"/>
                </a:solidFill>
                <a:latin typeface="Hobo Std" pitchFamily="50" charset="0"/>
              </a:rPr>
              <a:t>COULD use a dictionary to look up more words</a:t>
            </a:r>
            <a:endParaRPr lang="en-US" sz="3000" b="1" dirty="0">
              <a:solidFill>
                <a:srgbClr val="92D050"/>
              </a:solidFill>
              <a:latin typeface="Hobo Std" pitchFamily="50" charset="0"/>
            </a:endParaRPr>
          </a:p>
        </p:txBody>
      </p:sp>
      <p:pic>
        <p:nvPicPr>
          <p:cNvPr id="6" name="il_fi" descr="http://www.groomgroove.com/images/toas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56" y="3470710"/>
            <a:ext cx="2535274" cy="2940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l_fi" descr="http://tengomascotas.com/wp-content/plugins/wp-o-matic/cache/d0152_Rollo-de-carne-y-verdur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523" y="560494"/>
            <a:ext cx="2180832" cy="222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58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2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"/>
                                        <p:tgtEl>
                                          <p:spTgt spid="2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 build="p" autoUpdateAnimBg="0" advAuto="0"/>
      <p:bldP spid="5" grpId="0" build="p" autoUpdateAnimBg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500563" y="3929063"/>
            <a:ext cx="4643437" cy="292893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u="sng" dirty="0">
                <a:solidFill>
                  <a:schemeClr val="tx1"/>
                </a:solidFill>
                <a:latin typeface="Hobo Std" pitchFamily="50" charset="0"/>
              </a:rPr>
              <a:t>Grasas y productos azucarados</a:t>
            </a:r>
          </a:p>
        </p:txBody>
      </p:sp>
      <p:sp>
        <p:nvSpPr>
          <p:cNvPr id="5" name="Oval 4"/>
          <p:cNvSpPr/>
          <p:nvPr/>
        </p:nvSpPr>
        <p:spPr>
          <a:xfrm>
            <a:off x="4643438" y="0"/>
            <a:ext cx="4500562" cy="28575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u="sng" dirty="0">
                <a:solidFill>
                  <a:schemeClr val="tx1"/>
                </a:solidFill>
                <a:latin typeface="Hobo Std" pitchFamily="50" charset="0"/>
              </a:rPr>
              <a:t>Cereales y granos</a:t>
            </a:r>
          </a:p>
        </p:txBody>
      </p:sp>
      <p:sp>
        <p:nvSpPr>
          <p:cNvPr id="6" name="Oval 5"/>
          <p:cNvSpPr/>
          <p:nvPr/>
        </p:nvSpPr>
        <p:spPr>
          <a:xfrm>
            <a:off x="0" y="2071688"/>
            <a:ext cx="8072438" cy="250031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u="sng" dirty="0">
                <a:solidFill>
                  <a:schemeClr val="tx1"/>
                </a:solidFill>
                <a:latin typeface="Hobo Std" pitchFamily="50" charset="0"/>
              </a:rPr>
              <a:t>Fruta y verduras</a:t>
            </a:r>
          </a:p>
        </p:txBody>
      </p:sp>
      <p:sp>
        <p:nvSpPr>
          <p:cNvPr id="7" name="Oval 6"/>
          <p:cNvSpPr/>
          <p:nvPr/>
        </p:nvSpPr>
        <p:spPr>
          <a:xfrm>
            <a:off x="0" y="3714750"/>
            <a:ext cx="4643438" cy="31432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u="sng" dirty="0">
                <a:solidFill>
                  <a:schemeClr val="tx1"/>
                </a:solidFill>
                <a:latin typeface="Hobo Std" pitchFamily="50" charset="0"/>
              </a:rPr>
              <a:t>Carne y pescado</a:t>
            </a:r>
          </a:p>
        </p:txBody>
      </p:sp>
      <p:sp>
        <p:nvSpPr>
          <p:cNvPr id="8" name="Oval 7"/>
          <p:cNvSpPr/>
          <p:nvPr/>
        </p:nvSpPr>
        <p:spPr>
          <a:xfrm>
            <a:off x="0" y="0"/>
            <a:ext cx="4214813" cy="25717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u="sng" dirty="0">
                <a:solidFill>
                  <a:schemeClr val="tx1"/>
                </a:solidFill>
                <a:latin typeface="Hobo Std" pitchFamily="50" charset="0"/>
              </a:rPr>
              <a:t>Los productos lácteos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19672" y="6453336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Group the food on the next slide into these food groups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55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907" y="985868"/>
            <a:ext cx="1857375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Hobo Std" pitchFamily="50" charset="0"/>
                <a:cs typeface="+mn-cs"/>
              </a:rPr>
              <a:t>patatas fritas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33157" y="414368"/>
            <a:ext cx="1571625" cy="400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Hobo Std" pitchFamily="50" charset="0"/>
                <a:cs typeface="+mn-cs"/>
              </a:rPr>
              <a:t>la galleta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04157" y="1128743"/>
            <a:ext cx="1571625" cy="400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Hobo Std" pitchFamily="50" charset="0"/>
                <a:cs typeface="+mn-cs"/>
              </a:rPr>
              <a:t>chocolate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32720" y="414368"/>
            <a:ext cx="292893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Hobo Std" pitchFamily="50" charset="0"/>
                <a:cs typeface="+mn-cs"/>
              </a:rPr>
              <a:t>Caramelos / bombones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532" y="1851014"/>
            <a:ext cx="1428750" cy="400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Hobo Std" pitchFamily="50" charset="0"/>
                <a:cs typeface="+mn-cs"/>
              </a:rPr>
              <a:t>la patata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32720" y="1843118"/>
            <a:ext cx="178593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Hobo Std" pitchFamily="50" charset="0"/>
                <a:cs typeface="+mn-cs"/>
              </a:rPr>
              <a:t>la zanahoria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21567" y="1882256"/>
            <a:ext cx="149765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Hobo Std" pitchFamily="50" charset="0"/>
                <a:cs typeface="+mn-cs"/>
              </a:rPr>
              <a:t>la cebolla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76095" y="1200180"/>
            <a:ext cx="1857375" cy="400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Hobo Std" pitchFamily="50" charset="0"/>
                <a:cs typeface="+mn-cs"/>
              </a:rPr>
              <a:t>el champiñón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26454" y="2557493"/>
            <a:ext cx="1649516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Hobo Std" pitchFamily="50" charset="0"/>
                <a:cs typeface="+mn-cs"/>
              </a:rPr>
              <a:t>la lechuga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3906" y="414368"/>
            <a:ext cx="1571625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Hobo Std" pitchFamily="50" charset="0"/>
                <a:cs typeface="+mn-cs"/>
              </a:rPr>
              <a:t>el pimiento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07342" y="3271868"/>
            <a:ext cx="1214437" cy="400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Hobo Std" pitchFamily="50" charset="0"/>
                <a:cs typeface="+mn-cs"/>
              </a:rPr>
              <a:t>La judía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19096" y="1185923"/>
            <a:ext cx="1685121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Hobo Std" pitchFamily="50" charset="0"/>
                <a:cs typeface="+mn-cs"/>
              </a:rPr>
              <a:t>el guisante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6781" y="1771680"/>
            <a:ext cx="1714501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Hobo Std" pitchFamily="50" charset="0"/>
                <a:cs typeface="+mn-cs"/>
              </a:rPr>
              <a:t>la manzana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8220" y="3271868"/>
            <a:ext cx="192881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Hobo Std" pitchFamily="50" charset="0"/>
                <a:cs typeface="+mn-cs"/>
              </a:rPr>
              <a:t>la frambuesa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04595" y="1868448"/>
            <a:ext cx="1143000" cy="400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Hobo Std" pitchFamily="50" charset="0"/>
                <a:cs typeface="+mn-cs"/>
              </a:rPr>
              <a:t>la fresa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61640" y="2552944"/>
            <a:ext cx="1500187" cy="400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Hobo Std" pitchFamily="50" charset="0"/>
                <a:cs typeface="+mn-cs"/>
              </a:rPr>
              <a:t>el plátano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8220" y="3914805"/>
            <a:ext cx="150018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Hobo Std" pitchFamily="50" charset="0"/>
                <a:cs typeface="+mn-cs"/>
              </a:rPr>
              <a:t>la naranja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329044" y="3914805"/>
            <a:ext cx="147829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Hobo Std" pitchFamily="50" charset="0"/>
                <a:cs typeface="+mn-cs"/>
              </a:rPr>
              <a:t>el limón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35779" y="3271868"/>
            <a:ext cx="1000125" cy="400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Hobo Std" pitchFamily="50" charset="0"/>
                <a:cs typeface="+mn-cs"/>
              </a:rPr>
              <a:t>la uva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504327" y="3271868"/>
            <a:ext cx="1357313" cy="400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Hobo Std" pitchFamily="50" charset="0"/>
                <a:cs typeface="+mn-cs"/>
              </a:rPr>
              <a:t>el tomate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611733" y="3271868"/>
            <a:ext cx="119323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Hobo Std" pitchFamily="50" charset="0"/>
                <a:cs typeface="+mn-cs"/>
              </a:rPr>
              <a:t>la pera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6781" y="2557493"/>
            <a:ext cx="3143251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Hobo Std" pitchFamily="50" charset="0"/>
                <a:cs typeface="+mn-cs"/>
              </a:rPr>
              <a:t>La pasta / los espaguetis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33219" y="3933702"/>
            <a:ext cx="137851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Hobo Std" pitchFamily="50" charset="0"/>
                <a:cs typeface="+mn-cs"/>
              </a:rPr>
              <a:t>el arroz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590282" y="2578323"/>
            <a:ext cx="1071562" cy="400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Hobo Std" pitchFamily="50" charset="0"/>
                <a:cs typeface="+mn-cs"/>
              </a:rPr>
              <a:t>el pan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18220" y="4557743"/>
            <a:ext cx="1428750" cy="400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Hobo Std" pitchFamily="50" charset="0"/>
                <a:cs typeface="+mn-cs"/>
              </a:rPr>
              <a:t>el cordero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18657" y="3933702"/>
            <a:ext cx="198556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Hobo Std" pitchFamily="50" charset="0"/>
                <a:cs typeface="+mn-cs"/>
              </a:rPr>
              <a:t>carne de vaca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937080" y="5272118"/>
            <a:ext cx="2714625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Hobo Std" pitchFamily="50" charset="0"/>
                <a:cs typeface="+mn-cs"/>
              </a:rPr>
              <a:t>la (carne de) cerdo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726454" y="4557743"/>
            <a:ext cx="1649516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Hobo Std" pitchFamily="50" charset="0"/>
                <a:cs typeface="+mn-cs"/>
              </a:rPr>
              <a:t>el pescado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161282" y="4557743"/>
            <a:ext cx="1357313" cy="400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Hobo Std" pitchFamily="50" charset="0"/>
                <a:cs typeface="+mn-cs"/>
              </a:rPr>
              <a:t>la gamba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18220" y="5200680"/>
            <a:ext cx="1214437" cy="400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Hobo Std" pitchFamily="50" charset="0"/>
                <a:cs typeface="+mn-cs"/>
              </a:rPr>
              <a:t>la leche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161282" y="5272118"/>
            <a:ext cx="1535906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Hobo Std" pitchFamily="50" charset="0"/>
                <a:cs typeface="+mn-cs"/>
              </a:rPr>
              <a:t>el queso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590281" y="4557743"/>
            <a:ext cx="2021451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latin typeface="Hobo Std" pitchFamily="50" charset="0"/>
                <a:cs typeface="+mn-cs"/>
              </a:rPr>
              <a:t>la mantequilla</a:t>
            </a:r>
            <a:endParaRPr lang="es-ES" sz="2000" b="1" dirty="0">
              <a:latin typeface="Hobo Std" pitchFamily="50" charset="0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18220" y="5843618"/>
            <a:ext cx="1357312" cy="400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Hobo Std" pitchFamily="50" charset="0"/>
                <a:cs typeface="+mn-cs"/>
              </a:rPr>
              <a:t>el helado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161282" y="5915055"/>
            <a:ext cx="156517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Hobo Std" pitchFamily="50" charset="0"/>
                <a:cs typeface="+mn-cs"/>
              </a:rPr>
              <a:t>el yogur</a:t>
            </a:r>
          </a:p>
        </p:txBody>
      </p:sp>
    </p:spTree>
    <p:extLst>
      <p:ext uri="{BB962C8B-B14F-4D97-AF65-F5344CB8AC3E}">
        <p14:creationId xmlns:p14="http://schemas.microsoft.com/office/powerpoint/2010/main" val="76342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  <p:bldP spid="18" grpId="0" animBg="1"/>
      <p:bldP spid="19" grpId="0" animBg="1"/>
      <p:bldP spid="21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1" grpId="0" animBg="1"/>
      <p:bldP spid="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0522" y="214290"/>
            <a:ext cx="6115778" cy="923330"/>
          </a:xfrm>
          <a:prstGeom prst="rect">
            <a:avLst/>
          </a:prstGeom>
          <a:noFill/>
          <a:ln w="57150">
            <a:solidFill>
              <a:schemeClr val="tx1"/>
            </a:solidFill>
            <a:prstDash val="dashDot"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obo Std" pitchFamily="50" charset="0"/>
                <a:cs typeface="+mn-cs"/>
              </a:rPr>
              <a:t>Productos lácteos</a:t>
            </a:r>
          </a:p>
        </p:txBody>
      </p:sp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2500313" y="1357313"/>
            <a:ext cx="6429375" cy="646331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dirty="0">
                <a:latin typeface="Hobo Std" pitchFamily="50" charset="0"/>
              </a:rPr>
              <a:t>Contienen mucho calcio – es bueno para los dientes y los huesos.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928813"/>
            <a:ext cx="1500188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14375" y="3571875"/>
            <a:ext cx="1214438" cy="400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Hobo Std" pitchFamily="50" charset="0"/>
                <a:cs typeface="+mn-cs"/>
              </a:rPr>
              <a:t>la leche</a:t>
            </a:r>
          </a:p>
        </p:txBody>
      </p:sp>
      <p:pic>
        <p:nvPicPr>
          <p:cNvPr id="9" name="Picture 6" descr="j021577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2071688"/>
            <a:ext cx="1611313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57500" y="3714750"/>
            <a:ext cx="1468438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Hobo Std" pitchFamily="50" charset="0"/>
                <a:cs typeface="+mn-cs"/>
              </a:rPr>
              <a:t>el queso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2143125"/>
            <a:ext cx="20796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214938" y="3786188"/>
            <a:ext cx="2093366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latin typeface="Hobo Std" pitchFamily="50" charset="0"/>
                <a:cs typeface="+mn-cs"/>
              </a:rPr>
              <a:t>la mantequilla</a:t>
            </a:r>
            <a:endParaRPr lang="es-ES" sz="2000" b="1" dirty="0">
              <a:latin typeface="Hobo Std" pitchFamily="50" charset="0"/>
              <a:cs typeface="+mn-cs"/>
            </a:endParaRPr>
          </a:p>
        </p:txBody>
      </p:sp>
      <p:pic>
        <p:nvPicPr>
          <p:cNvPr id="14" name="Picture 13" descr="j031806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4500563"/>
            <a:ext cx="935038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57250" y="6215063"/>
            <a:ext cx="1357313" cy="400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Hobo Std" pitchFamily="50" charset="0"/>
                <a:cs typeface="+mn-cs"/>
              </a:rPr>
              <a:t>el helado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4643438"/>
            <a:ext cx="2114550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643312" y="6215063"/>
            <a:ext cx="1285875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Hobo Std" pitchFamily="50" charset="0"/>
                <a:cs typeface="+mn-cs"/>
              </a:rPr>
              <a:t>el yogur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05256" y="4797152"/>
            <a:ext cx="2715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Copy vocab in this slide and next under headings into your vocab jotter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98159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848" y="142852"/>
            <a:ext cx="5618526" cy="923330"/>
          </a:xfrm>
          <a:prstGeom prst="rect">
            <a:avLst/>
          </a:prstGeom>
          <a:noFill/>
          <a:ln w="57150">
            <a:solidFill>
              <a:schemeClr val="tx1"/>
            </a:solidFill>
            <a:prstDash val="lgDashDot"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obo Std" pitchFamily="50" charset="0"/>
                <a:cs typeface="+mn-cs"/>
              </a:rPr>
              <a:t>Carne y pescado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3643313" y="1285875"/>
            <a:ext cx="5214937" cy="646331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dirty="0">
                <a:latin typeface="Hobo Std" pitchFamily="50" charset="0"/>
              </a:rPr>
              <a:t>El carne, el pollo y el pescado tienen mucha proteína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928813"/>
            <a:ext cx="2119312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2938" y="3429000"/>
            <a:ext cx="1428750" cy="400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Hobo Std" pitchFamily="50" charset="0"/>
                <a:cs typeface="+mn-cs"/>
              </a:rPr>
              <a:t>el cordero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928813"/>
            <a:ext cx="928688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00375" y="3500438"/>
            <a:ext cx="1714500" cy="708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Hobo Std" pitchFamily="50" charset="0"/>
                <a:cs typeface="+mn-cs"/>
              </a:rPr>
              <a:t>la carne de vaca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214563"/>
            <a:ext cx="1500188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4357688"/>
            <a:ext cx="1728788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4286250"/>
            <a:ext cx="20574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C:\Users\Rachy\AppData\Local\Microsoft\Windows\Temporary Internet Files\Low\Content.IE5\FZN1YAB0\j0439780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4143375"/>
            <a:ext cx="172878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43500" y="3214688"/>
            <a:ext cx="2214563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Hobo Std" pitchFamily="50" charset="0"/>
                <a:cs typeface="+mn-cs"/>
              </a:rPr>
              <a:t>la (carne de) cerdo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43625" y="5786438"/>
            <a:ext cx="1143000" cy="400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Hobo Std" pitchFamily="50" charset="0"/>
                <a:cs typeface="+mn-cs"/>
              </a:rPr>
              <a:t>el pollo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86062" y="5572125"/>
            <a:ext cx="1641921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Hobo Std" pitchFamily="50" charset="0"/>
                <a:cs typeface="+mn-cs"/>
              </a:rPr>
              <a:t>el pescado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4375" y="5572125"/>
            <a:ext cx="1571625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latin typeface="Hobo Std" pitchFamily="50" charset="0"/>
                <a:cs typeface="+mn-cs"/>
              </a:rPr>
              <a:t>las </a:t>
            </a:r>
            <a:r>
              <a:rPr lang="es-ES" sz="2000" b="1" dirty="0">
                <a:latin typeface="Hobo Std" pitchFamily="50" charset="0"/>
                <a:cs typeface="+mn-cs"/>
              </a:rPr>
              <a:t>gambas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2000250" y="6072188"/>
            <a:ext cx="428625" cy="28575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2464594" y="6036469"/>
            <a:ext cx="428625" cy="357187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643063" y="6488113"/>
            <a:ext cx="1428750" cy="36988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latin typeface="Hobo Std" pitchFamily="50" charset="0"/>
                <a:cs typeface="+mn-cs"/>
              </a:rPr>
              <a:t>el marisco</a:t>
            </a:r>
          </a:p>
        </p:txBody>
      </p:sp>
    </p:spTree>
    <p:extLst>
      <p:ext uri="{BB962C8B-B14F-4D97-AF65-F5344CB8AC3E}">
        <p14:creationId xmlns:p14="http://schemas.microsoft.com/office/powerpoint/2010/main" val="2421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3" grpId="0" animBg="1"/>
      <p:bldP spid="14" grpId="0" animBg="1"/>
      <p:bldP spid="15" grpId="0" animBg="1"/>
      <p:bldP spid="16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050" y="214290"/>
            <a:ext cx="6138860" cy="923330"/>
          </a:xfrm>
          <a:prstGeom prst="rect">
            <a:avLst/>
          </a:prstGeom>
          <a:noFill/>
          <a:ln w="57150">
            <a:solidFill>
              <a:schemeClr val="tx1"/>
            </a:solidFill>
            <a:prstDash val="lgDash"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obo Std" pitchFamily="50" charset="0"/>
                <a:cs typeface="+mn-cs"/>
              </a:rPr>
              <a:t>Cereales y granos</a:t>
            </a: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571875" y="1428750"/>
            <a:ext cx="5214938" cy="646331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dirty="0">
                <a:latin typeface="Hobo Std" pitchFamily="50" charset="0"/>
              </a:rPr>
              <a:t>Los cereales y granos dan mucha energía al cuerpo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357438"/>
            <a:ext cx="1525588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8624" y="3559512"/>
            <a:ext cx="166846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Hobo Std" pitchFamily="50" charset="0"/>
                <a:cs typeface="+mn-cs"/>
              </a:rPr>
              <a:t>pasta 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Hobo Std" pitchFamily="50" charset="0"/>
                <a:cs typeface="+mn-cs"/>
              </a:rPr>
              <a:t>espaguetis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3929063"/>
            <a:ext cx="2074863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00375" y="5500688"/>
            <a:ext cx="1427609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Hobo Std" pitchFamily="50" charset="0"/>
                <a:cs typeface="+mn-cs"/>
              </a:rPr>
              <a:t>el arroz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214563"/>
            <a:ext cx="234315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72188" y="4000500"/>
            <a:ext cx="1071562" cy="400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Hobo Std" pitchFamily="50" charset="0"/>
                <a:cs typeface="+mn-cs"/>
              </a:rPr>
              <a:t>el pan</a:t>
            </a:r>
          </a:p>
        </p:txBody>
      </p:sp>
    </p:spTree>
    <p:extLst>
      <p:ext uri="{BB962C8B-B14F-4D97-AF65-F5344CB8AC3E}">
        <p14:creationId xmlns:p14="http://schemas.microsoft.com/office/powerpoint/2010/main" val="281426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4408" y="142852"/>
            <a:ext cx="1963871" cy="923330"/>
          </a:xfrm>
          <a:prstGeom prst="rect">
            <a:avLst/>
          </a:prstGeom>
          <a:noFill/>
          <a:ln w="57150">
            <a:solidFill>
              <a:schemeClr val="tx1"/>
            </a:solidFill>
            <a:prstDash val="lgDash"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obo Std" pitchFamily="50" charset="0"/>
                <a:cs typeface="+mn-cs"/>
              </a:rPr>
              <a:t>Fruta</a:t>
            </a: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2536031" y="357188"/>
            <a:ext cx="3929063" cy="646331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dirty="0">
                <a:latin typeface="Hobo Std" pitchFamily="50" charset="0"/>
              </a:rPr>
              <a:t>La fruta provee al cuerpo de vitaminas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285875"/>
            <a:ext cx="1595438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8624" y="2643188"/>
            <a:ext cx="164306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Hobo Std" pitchFamily="50" charset="0"/>
                <a:cs typeface="+mn-cs"/>
              </a:rPr>
              <a:t>la manzana</a:t>
            </a:r>
          </a:p>
        </p:txBody>
      </p:sp>
      <p:pic>
        <p:nvPicPr>
          <p:cNvPr id="5122" name="Picture 2" descr="C:\Users\Rachy\AppData\Local\Microsoft\Windows\Temporary Internet Files\Low\Content.IE5\BEIK624R\j043690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928688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:\Users\Rachy\AppData\Local\Microsoft\Windows\Temporary Internet Files\Low\Content.IE5\BEIK624R\j0436899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928688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C:\Users\Rachy\AppData\Local\Microsoft\Windows\Temporary Internet Files\Low\Content.IE5\W7I39DU7\j0436895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1071563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C:\Users\Rachy\AppData\Local\Microsoft\Windows\Temporary Internet Files\Low\Content.IE5\W7I39DU7\j0436894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214813"/>
            <a:ext cx="1357312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C:\Users\Rachy\AppData\Local\Microsoft\Windows\Temporary Internet Files\Low\Content.IE5\77MUZV67\j0436892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4214813"/>
            <a:ext cx="1500187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C:\Users\Rachy\AppData\Local\Microsoft\Windows\Temporary Internet Files\Low\Content.IE5\W7I39DU7\j0436896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40005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929063"/>
            <a:ext cx="992188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C:\Users\Rachy\AppData\Local\Microsoft\Windows\Temporary Internet Files\Low\Content.IE5\1ENJVXNV\j0436906[1]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3786188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286000" y="2643188"/>
            <a:ext cx="200025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Hobo Std" pitchFamily="50" charset="0"/>
                <a:cs typeface="+mn-cs"/>
              </a:rPr>
              <a:t>la frambuesa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0563" y="2786063"/>
            <a:ext cx="1143000" cy="400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Hobo Std" pitchFamily="50" charset="0"/>
                <a:cs typeface="+mn-cs"/>
              </a:rPr>
              <a:t>la fresa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43688" y="2786063"/>
            <a:ext cx="1500187" cy="400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Hobo Std" pitchFamily="50" charset="0"/>
                <a:cs typeface="+mn-cs"/>
              </a:rPr>
              <a:t>el plátano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5750" y="5786438"/>
            <a:ext cx="162195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Hobo Std" pitchFamily="50" charset="0"/>
                <a:cs typeface="+mn-cs"/>
              </a:rPr>
              <a:t>la naranja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43124" y="5786438"/>
            <a:ext cx="127674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Hobo Std" pitchFamily="50" charset="0"/>
                <a:cs typeface="+mn-cs"/>
              </a:rPr>
              <a:t>el limón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71938" y="5929313"/>
            <a:ext cx="1000125" cy="400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Hobo Std" pitchFamily="50" charset="0"/>
                <a:cs typeface="+mn-cs"/>
              </a:rPr>
              <a:t>la uva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72125" y="5715000"/>
            <a:ext cx="1357313" cy="400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Hobo Std" pitchFamily="50" charset="0"/>
                <a:cs typeface="+mn-cs"/>
              </a:rPr>
              <a:t>el tomate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15188" y="5857875"/>
            <a:ext cx="1173236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Hobo Std" pitchFamily="50" charset="0"/>
                <a:cs typeface="+mn-cs"/>
              </a:rPr>
              <a:t>la pera</a:t>
            </a:r>
          </a:p>
        </p:txBody>
      </p:sp>
    </p:spTree>
    <p:extLst>
      <p:ext uri="{BB962C8B-B14F-4D97-AF65-F5344CB8AC3E}">
        <p14:creationId xmlns:p14="http://schemas.microsoft.com/office/powerpoint/2010/main" val="130986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7873" y="214290"/>
            <a:ext cx="3232103" cy="923330"/>
          </a:xfrm>
          <a:prstGeom prst="rect">
            <a:avLst/>
          </a:prstGeom>
          <a:noFill/>
          <a:ln w="57150">
            <a:solidFill>
              <a:schemeClr val="tx1"/>
            </a:solidFill>
            <a:prstDash val="dash"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obo Std" pitchFamily="50" charset="0"/>
                <a:cs typeface="+mn-cs"/>
              </a:rPr>
              <a:t>Verduras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3606249" y="414798"/>
            <a:ext cx="4929188" cy="646331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dirty="0">
                <a:latin typeface="Hobo Std" pitchFamily="50" charset="0"/>
              </a:rPr>
              <a:t>Necesitamos cinco porciones de verduras cada día. 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428750"/>
            <a:ext cx="153035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8625" y="2643188"/>
            <a:ext cx="1428750" cy="400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Hobo Std" pitchFamily="50" charset="0"/>
                <a:cs typeface="+mn-cs"/>
              </a:rPr>
              <a:t>la patata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85875"/>
            <a:ext cx="17145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28875" y="2571750"/>
            <a:ext cx="1927101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Hobo Std" pitchFamily="50" charset="0"/>
                <a:cs typeface="+mn-cs"/>
              </a:rPr>
              <a:t>la zanahoria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285875"/>
            <a:ext cx="1687512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14875" y="2357438"/>
            <a:ext cx="14732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Hobo Std" pitchFamily="50" charset="0"/>
                <a:cs typeface="+mn-cs"/>
              </a:rPr>
              <a:t>la cebolla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285875"/>
            <a:ext cx="18478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072313" y="2643188"/>
            <a:ext cx="1857375" cy="400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Hobo Std" pitchFamily="50" charset="0"/>
                <a:cs typeface="+mn-cs"/>
              </a:rPr>
              <a:t>el champiñón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786188"/>
            <a:ext cx="1485900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2938" y="5000625"/>
            <a:ext cx="164306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Hobo Std" pitchFamily="50" charset="0"/>
                <a:cs typeface="+mn-cs"/>
              </a:rPr>
              <a:t>la lechuga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3429000"/>
            <a:ext cx="1428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643188" y="5000625"/>
            <a:ext cx="156877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Hobo Std" pitchFamily="50" charset="0"/>
                <a:cs typeface="+mn-cs"/>
              </a:rPr>
              <a:t>el pimiento</a:t>
            </a: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3643313"/>
            <a:ext cx="1731962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000625" y="5072063"/>
            <a:ext cx="1214438" cy="400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Hobo Std" pitchFamily="50" charset="0"/>
                <a:cs typeface="+mn-cs"/>
              </a:rPr>
              <a:t>la judía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57999" y="5143500"/>
            <a:ext cx="167743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Hobo Std" pitchFamily="50" charset="0"/>
                <a:cs typeface="+mn-cs"/>
              </a:rPr>
              <a:t>el guisante</a:t>
            </a: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643313"/>
            <a:ext cx="2036763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36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3" grpId="0" animBg="1"/>
      <p:bldP spid="16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501525" y="0"/>
            <a:ext cx="9982220" cy="923330"/>
          </a:xfrm>
          <a:prstGeom prst="rect">
            <a:avLst/>
          </a:prstGeom>
          <a:noFill/>
          <a:ln w="57150">
            <a:solidFill>
              <a:schemeClr val="tx1"/>
            </a:solidFill>
            <a:prstDash val="dash"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obo Std" pitchFamily="50" charset="0"/>
                <a:cs typeface="+mn-cs"/>
              </a:rPr>
              <a:t>Grasas y productos azucarados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285750" y="1214438"/>
            <a:ext cx="8072438" cy="36988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dirty="0">
                <a:latin typeface="Hobo Std" pitchFamily="50" charset="0"/>
              </a:rPr>
              <a:t>No es muy nutritivo, no deberíamos comer mucho de este tipo de comidas </a:t>
            </a:r>
          </a:p>
        </p:txBody>
      </p:sp>
      <p:pic>
        <p:nvPicPr>
          <p:cNvPr id="6" name="Picture 4" descr="j023277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7250" y="2143125"/>
            <a:ext cx="1222375" cy="1428750"/>
          </a:xfrm>
        </p:spPr>
      </p:pic>
      <p:sp>
        <p:nvSpPr>
          <p:cNvPr id="7" name="TextBox 6"/>
          <p:cNvSpPr txBox="1"/>
          <p:nvPr/>
        </p:nvSpPr>
        <p:spPr>
          <a:xfrm>
            <a:off x="428625" y="3643313"/>
            <a:ext cx="191112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Hobo Std" pitchFamily="50" charset="0"/>
                <a:cs typeface="+mn-cs"/>
              </a:rPr>
              <a:t>patatas fritas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2143125"/>
            <a:ext cx="1785937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86125" y="3571875"/>
            <a:ext cx="1571625" cy="400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Hobo Std" pitchFamily="50" charset="0"/>
                <a:cs typeface="+mn-cs"/>
              </a:rPr>
              <a:t>la galleta</a:t>
            </a:r>
          </a:p>
        </p:txBody>
      </p:sp>
      <p:pic>
        <p:nvPicPr>
          <p:cNvPr id="4100" name="Picture 4" descr="C:\Users\Rachy\AppData\Local\Microsoft\Windows\Temporary Internet Files\Low\Content.IE5\A9BKLDH1\j0436179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2143125"/>
            <a:ext cx="1355725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643563" y="3714750"/>
            <a:ext cx="1571625" cy="400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Hobo Std" pitchFamily="50" charset="0"/>
                <a:cs typeface="+mn-cs"/>
              </a:rPr>
              <a:t>chocolate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4214813"/>
            <a:ext cx="1285875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85875" y="6215063"/>
            <a:ext cx="292893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Hobo Std" pitchFamily="50" charset="0"/>
                <a:cs typeface="+mn-cs"/>
              </a:rPr>
              <a:t>Caramelos / bombones</a:t>
            </a:r>
          </a:p>
        </p:txBody>
      </p:sp>
    </p:spTree>
    <p:extLst>
      <p:ext uri="{BB962C8B-B14F-4D97-AF65-F5344CB8AC3E}">
        <p14:creationId xmlns:p14="http://schemas.microsoft.com/office/powerpoint/2010/main" val="154301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285750" y="1143346"/>
            <a:ext cx="7382594" cy="120032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_tradnl" sz="2400" dirty="0">
                <a:latin typeface="Hobo Std" pitchFamily="50" charset="0"/>
              </a:rPr>
              <a:t>1. Tomo mucho pescado como merluza o trucha a menudo, y no como carne roja. No me gusta la fruta y tampoco como verduras.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8750" y="2429221"/>
            <a:ext cx="7319714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>
                <a:latin typeface="Hobo Std" pitchFamily="50" charset="0"/>
              </a:rPr>
              <a:t>2. Me gusta comer mucho, pero solo carne roja o pasta. La verdura y la fruta no me gustan nada. Me encanta tomar café y fumar después de comer.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50" y="3715096"/>
            <a:ext cx="6572250" cy="12001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>
                <a:latin typeface="Hobo Std" pitchFamily="50" charset="0"/>
              </a:rPr>
              <a:t>3. Creo que llevo una dieta equilibrada, pero creo que bebo demasiados refrescos y tomo postres. Me encanta el chocolate.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14500" y="5000971"/>
            <a:ext cx="6858000" cy="15700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>
                <a:latin typeface="Hobo Std" pitchFamily="50" charset="0"/>
              </a:rPr>
              <a:t>4. Para no engordar, no como nunca comida rápida y evito comer sal o grasas. Como de todo, excepto chocolate. Como carne, pescado, verdura y fruta, pero con moderación.</a:t>
            </a:r>
          </a:p>
        </p:txBody>
      </p:sp>
      <p:sp>
        <p:nvSpPr>
          <p:cNvPr id="5126" name="TextBox 7"/>
          <p:cNvSpPr txBox="1">
            <a:spLocks noChangeArrowheads="1"/>
          </p:cNvSpPr>
          <p:nvPr/>
        </p:nvSpPr>
        <p:spPr bwMode="auto">
          <a:xfrm>
            <a:off x="285750" y="241062"/>
            <a:ext cx="8462714" cy="553998"/>
          </a:xfrm>
          <a:prstGeom prst="rect">
            <a:avLst/>
          </a:prstGeom>
          <a:solidFill>
            <a:srgbClr val="DE63F3"/>
          </a:solidFill>
          <a:ln w="50800">
            <a:solidFill>
              <a:srgbClr val="7030A0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000" b="1" dirty="0">
                <a:latin typeface="Hobo Std" pitchFamily="50" charset="0"/>
              </a:rPr>
              <a:t>Put these in order from most to least healthy</a:t>
            </a:r>
          </a:p>
        </p:txBody>
      </p:sp>
    </p:spTree>
    <p:extLst>
      <p:ext uri="{BB962C8B-B14F-4D97-AF65-F5344CB8AC3E}">
        <p14:creationId xmlns:p14="http://schemas.microsoft.com/office/powerpoint/2010/main" val="330310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ular Callout 8"/>
          <p:cNvSpPr/>
          <p:nvPr/>
        </p:nvSpPr>
        <p:spPr>
          <a:xfrm>
            <a:off x="3783616" y="476672"/>
            <a:ext cx="3500437" cy="1000125"/>
          </a:xfrm>
          <a:prstGeom prst="wedgeRectCallout">
            <a:avLst>
              <a:gd name="adj1" fmla="val 74864"/>
              <a:gd name="adj2" fmla="val -69620"/>
            </a:avLst>
          </a:prstGeom>
          <a:solidFill>
            <a:srgbClr val="CCFF66"/>
          </a:solidFill>
          <a:ln>
            <a:solidFill>
              <a:srgbClr val="CC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50" charset="0"/>
              </a:rPr>
              <a:t>¿</a:t>
            </a:r>
            <a:r>
              <a:rPr lang="en-GB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50" charset="0"/>
              </a:rPr>
              <a:t>Qué</a:t>
            </a:r>
            <a:r>
              <a:rPr lang="en-GB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50" charset="0"/>
              </a:rPr>
              <a:t> comes?</a:t>
            </a:r>
          </a:p>
        </p:txBody>
      </p:sp>
      <p:pic>
        <p:nvPicPr>
          <p:cNvPr id="10" name="il_fi" descr="http://tengomascotas.com/wp-content/plugins/wp-o-matic/cache/d0152_Rollo-de-carne-y-verdur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2278013" cy="2320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0" t="24648" r="14383" b="15492"/>
          <a:stretch>
            <a:fillRect/>
          </a:stretch>
        </p:blipFill>
        <p:spPr bwMode="auto">
          <a:xfrm>
            <a:off x="3195139" y="1916832"/>
            <a:ext cx="2703785" cy="199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l_fi" descr="http://www.rostisseria-padro.com/uploaded/images/1258491952_patatas-frit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2" t="6461" r="3406" b="3101"/>
          <a:stretch>
            <a:fillRect/>
          </a:stretch>
        </p:blipFill>
        <p:spPr bwMode="auto">
          <a:xfrm>
            <a:off x="473369" y="3429000"/>
            <a:ext cx="2480764" cy="186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97666"/>
            <a:ext cx="25812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209" y="4569316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95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ular Callout 4"/>
          <p:cNvSpPr/>
          <p:nvPr/>
        </p:nvSpPr>
        <p:spPr>
          <a:xfrm>
            <a:off x="4211960" y="620688"/>
            <a:ext cx="3857625" cy="1214438"/>
          </a:xfrm>
          <a:prstGeom prst="wedgeRectCallout">
            <a:avLst>
              <a:gd name="adj1" fmla="val 74864"/>
              <a:gd name="adj2" fmla="val -69620"/>
            </a:avLst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50" charset="0"/>
              </a:rPr>
              <a:t>¿</a:t>
            </a:r>
            <a:r>
              <a:rPr lang="en-GB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50" charset="0"/>
              </a:rPr>
              <a:t>Qué</a:t>
            </a:r>
            <a:r>
              <a:rPr lang="en-GB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50" charset="0"/>
              </a:rPr>
              <a:t> </a:t>
            </a:r>
            <a:r>
              <a:rPr lang="en-GB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50" charset="0"/>
              </a:rPr>
              <a:t>meriendas</a:t>
            </a:r>
            <a:r>
              <a:rPr lang="en-GB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50" charset="0"/>
              </a:rPr>
              <a:t>?</a:t>
            </a:r>
          </a:p>
        </p:txBody>
      </p:sp>
      <p:pic>
        <p:nvPicPr>
          <p:cNvPr id="11" name="il_fi" descr="http://sp3.fotolog.com/photo/19/39/70/crazy_staar/1232231470744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08" y="332656"/>
            <a:ext cx="2135678" cy="209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5" t="34421" r="45963" b="25519"/>
          <a:stretch>
            <a:fillRect/>
          </a:stretch>
        </p:blipFill>
        <p:spPr bwMode="auto">
          <a:xfrm>
            <a:off x="1242947" y="3573016"/>
            <a:ext cx="2565474" cy="224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http://www.askora.com/news/1214231360/excursion%20infantil%20bocadill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72" y="2564904"/>
            <a:ext cx="2699745" cy="178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231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3995936" y="635524"/>
            <a:ext cx="3857625" cy="1428750"/>
          </a:xfrm>
          <a:prstGeom prst="wedgeRectCallout">
            <a:avLst>
              <a:gd name="adj1" fmla="val 74864"/>
              <a:gd name="adj2" fmla="val -69620"/>
            </a:avLst>
          </a:prstGeom>
          <a:solidFill>
            <a:srgbClr val="66FFFF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50" charset="0"/>
              </a:rPr>
              <a:t>¿</a:t>
            </a:r>
            <a:r>
              <a:rPr lang="en-GB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50" charset="0"/>
              </a:rPr>
              <a:t>Qué</a:t>
            </a:r>
            <a:r>
              <a:rPr lang="en-GB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50" charset="0"/>
              </a:rPr>
              <a:t> </a:t>
            </a:r>
            <a:r>
              <a:rPr lang="en-GB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50" charset="0"/>
              </a:rPr>
              <a:t>cenas</a:t>
            </a:r>
            <a:r>
              <a:rPr lang="en-GB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50" charset="0"/>
              </a:rPr>
              <a:t>?</a:t>
            </a:r>
          </a:p>
        </p:txBody>
      </p:sp>
      <p:pic>
        <p:nvPicPr>
          <p:cNvPr id="9" name="il_fi" descr="http://www.recipes-for-chicken.info/wp-content/uploads/2011/01/Broiled-Chicken-Win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40307"/>
            <a:ext cx="2250281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l_fi" descr="http://www.faqs.org/photo-dict/photofiles/list/2162/2825rotini_pas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354807"/>
            <a:ext cx="2824884" cy="201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l_fi" descr="http://farm3.static.flickr.com/2708/4119436615_3fb53e0a51_z.jpg?zz=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9217"/>
            <a:ext cx="2214562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504" y="333419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70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76600" y="260350"/>
            <a:ext cx="5637213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sz="2800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Speaking:  With your partner, take turns asking and answering the following questions. </a:t>
            </a:r>
            <a:endParaRPr lang="en-US" sz="4000" dirty="0">
              <a:solidFill>
                <a:schemeClr val="tx2"/>
              </a:solidFill>
              <a:latin typeface="Hobo Std" pitchFamily="50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74675" y="2276475"/>
            <a:ext cx="856932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dirty="0">
                <a:latin typeface="Hobo Std" pitchFamily="50" charset="0"/>
              </a:rPr>
              <a:t>¿</a:t>
            </a:r>
            <a:r>
              <a:rPr lang="en-US" sz="2000" dirty="0" err="1">
                <a:latin typeface="Hobo Std" pitchFamily="50" charset="0"/>
              </a:rPr>
              <a:t>Qué</a:t>
            </a:r>
            <a:r>
              <a:rPr lang="en-US" sz="2000" dirty="0">
                <a:latin typeface="Hobo Std" pitchFamily="50" charset="0"/>
              </a:rPr>
              <a:t> </a:t>
            </a:r>
            <a:r>
              <a:rPr lang="en-US" sz="2000" dirty="0" err="1">
                <a:latin typeface="Hobo Std" pitchFamily="50" charset="0"/>
              </a:rPr>
              <a:t>desayunas</a:t>
            </a:r>
            <a:r>
              <a:rPr lang="en-US" sz="2000" dirty="0">
                <a:latin typeface="Hobo Std" pitchFamily="50" charset="0"/>
              </a:rPr>
              <a:t>?</a:t>
            </a:r>
            <a:r>
              <a:rPr lang="en-GB" sz="2000" u="sng" dirty="0">
                <a:latin typeface="Hobo Std" pitchFamily="50" charset="0"/>
              </a:rPr>
              <a:t>			</a:t>
            </a:r>
            <a:r>
              <a:rPr lang="en-GB" sz="2000" dirty="0" err="1">
                <a:latin typeface="Hobo Std" pitchFamily="50" charset="0"/>
              </a:rPr>
              <a:t>Desayuno</a:t>
            </a:r>
            <a:r>
              <a:rPr lang="en-GB" sz="2000" dirty="0">
                <a:latin typeface="Hobo Std" pitchFamily="50" charset="0"/>
              </a:rPr>
              <a:t> …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GB" sz="2000" dirty="0">
              <a:latin typeface="Hobo Std" pitchFamily="50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dirty="0">
                <a:latin typeface="Hobo Std" pitchFamily="50" charset="0"/>
              </a:rPr>
              <a:t>¿</a:t>
            </a:r>
            <a:r>
              <a:rPr lang="en-US" sz="2000" dirty="0" err="1">
                <a:latin typeface="Hobo Std" pitchFamily="50" charset="0"/>
              </a:rPr>
              <a:t>Qué</a:t>
            </a:r>
            <a:r>
              <a:rPr lang="en-US" sz="2000" dirty="0">
                <a:latin typeface="Hobo Std" pitchFamily="50" charset="0"/>
              </a:rPr>
              <a:t> </a:t>
            </a:r>
            <a:r>
              <a:rPr lang="en-US" sz="2000" dirty="0" err="1">
                <a:latin typeface="Hobo Std" pitchFamily="50" charset="0"/>
              </a:rPr>
              <a:t>almuerzas</a:t>
            </a:r>
            <a:r>
              <a:rPr lang="en-GB" sz="2000" dirty="0">
                <a:latin typeface="Hobo Std" pitchFamily="50" charset="0"/>
              </a:rPr>
              <a:t>?</a:t>
            </a:r>
            <a:r>
              <a:rPr lang="en-GB" sz="2000" u="sng" dirty="0">
                <a:latin typeface="Hobo Std" pitchFamily="50" charset="0"/>
              </a:rPr>
              <a:t>		   	</a:t>
            </a:r>
            <a:r>
              <a:rPr lang="en-GB" sz="2000" dirty="0" err="1">
                <a:latin typeface="Hobo Std" pitchFamily="50" charset="0"/>
              </a:rPr>
              <a:t>Almuerzo</a:t>
            </a:r>
            <a:r>
              <a:rPr lang="en-GB" sz="2000" dirty="0">
                <a:latin typeface="Hobo Std" pitchFamily="50" charset="0"/>
              </a:rPr>
              <a:t>…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GB" sz="2000" dirty="0">
              <a:latin typeface="Hobo Std" pitchFamily="50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dirty="0">
                <a:latin typeface="Hobo Std" pitchFamily="50" charset="0"/>
              </a:rPr>
              <a:t>¿</a:t>
            </a:r>
            <a:r>
              <a:rPr lang="en-US" sz="2000" dirty="0" err="1">
                <a:latin typeface="Hobo Std" pitchFamily="50" charset="0"/>
              </a:rPr>
              <a:t>Qué</a:t>
            </a:r>
            <a:r>
              <a:rPr lang="en-US" sz="2000" dirty="0">
                <a:latin typeface="Hobo Std" pitchFamily="50" charset="0"/>
              </a:rPr>
              <a:t> </a:t>
            </a:r>
            <a:r>
              <a:rPr lang="en-US" sz="2000" dirty="0" err="1">
                <a:latin typeface="Hobo Std" pitchFamily="50" charset="0"/>
              </a:rPr>
              <a:t>cenas</a:t>
            </a:r>
            <a:r>
              <a:rPr lang="en-GB" sz="2000" dirty="0">
                <a:latin typeface="Hobo Std" pitchFamily="50" charset="0"/>
              </a:rPr>
              <a:t>?</a:t>
            </a:r>
            <a:r>
              <a:rPr lang="en-GB" sz="2000" u="sng" dirty="0">
                <a:latin typeface="Hobo Std" pitchFamily="50" charset="0"/>
              </a:rPr>
              <a:t>			</a:t>
            </a:r>
            <a:r>
              <a:rPr lang="en-GB" sz="2000" dirty="0" err="1">
                <a:latin typeface="Hobo Std" pitchFamily="50" charset="0"/>
              </a:rPr>
              <a:t>Ceno</a:t>
            </a:r>
            <a:r>
              <a:rPr lang="en-GB" sz="2000" dirty="0">
                <a:latin typeface="Hobo Std" pitchFamily="50" charset="0"/>
              </a:rPr>
              <a:t>…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GB" sz="2000" dirty="0">
              <a:latin typeface="Hobo Std" pitchFamily="50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dirty="0">
                <a:latin typeface="Hobo Std" pitchFamily="50" charset="0"/>
              </a:rPr>
              <a:t>¿</a:t>
            </a:r>
            <a:r>
              <a:rPr lang="en-US" sz="2000" dirty="0" err="1">
                <a:latin typeface="Hobo Std" pitchFamily="50" charset="0"/>
              </a:rPr>
              <a:t>Qué</a:t>
            </a:r>
            <a:r>
              <a:rPr lang="en-US" sz="2000" dirty="0">
                <a:latin typeface="Hobo Std" pitchFamily="50" charset="0"/>
              </a:rPr>
              <a:t> comes de primer </a:t>
            </a:r>
            <a:r>
              <a:rPr lang="en-US" sz="2000" dirty="0" err="1">
                <a:latin typeface="Hobo Std" pitchFamily="50" charset="0"/>
              </a:rPr>
              <a:t>plato</a:t>
            </a:r>
            <a:r>
              <a:rPr lang="en-GB" sz="2000" dirty="0">
                <a:latin typeface="Hobo Std" pitchFamily="50" charset="0"/>
              </a:rPr>
              <a:t>?</a:t>
            </a:r>
            <a:r>
              <a:rPr lang="en-GB" sz="2000" u="sng" dirty="0">
                <a:latin typeface="Hobo Std" pitchFamily="50" charset="0"/>
              </a:rPr>
              <a:t>	</a:t>
            </a:r>
            <a:r>
              <a:rPr lang="en-GB" sz="2000" dirty="0">
                <a:latin typeface="Hobo Std" pitchFamily="50" charset="0"/>
              </a:rPr>
              <a:t>Para el primer </a:t>
            </a:r>
            <a:r>
              <a:rPr lang="en-GB" sz="2000" dirty="0" err="1">
                <a:latin typeface="Hobo Std" pitchFamily="50" charset="0"/>
              </a:rPr>
              <a:t>plato</a:t>
            </a:r>
            <a:r>
              <a:rPr lang="en-GB" sz="2000" dirty="0">
                <a:latin typeface="Hobo Std" pitchFamily="50" charset="0"/>
              </a:rPr>
              <a:t> </a:t>
            </a:r>
            <a:r>
              <a:rPr lang="en-GB" sz="2000" dirty="0" err="1">
                <a:latin typeface="Hobo Std" pitchFamily="50" charset="0"/>
              </a:rPr>
              <a:t>como</a:t>
            </a:r>
            <a:r>
              <a:rPr lang="en-GB" sz="2000" dirty="0">
                <a:latin typeface="Hobo Std" pitchFamily="50" charset="0"/>
              </a:rPr>
              <a:t>...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GB" sz="2000" dirty="0">
              <a:latin typeface="Hobo Std" pitchFamily="50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dirty="0">
                <a:latin typeface="Hobo Std" pitchFamily="50" charset="0"/>
              </a:rPr>
              <a:t>¿</a:t>
            </a:r>
            <a:r>
              <a:rPr lang="en-US" sz="2000" dirty="0" err="1">
                <a:latin typeface="Hobo Std" pitchFamily="50" charset="0"/>
              </a:rPr>
              <a:t>Qué</a:t>
            </a:r>
            <a:r>
              <a:rPr lang="en-US" sz="2000" dirty="0">
                <a:latin typeface="Hobo Std" pitchFamily="50" charset="0"/>
              </a:rPr>
              <a:t> comes de </a:t>
            </a:r>
            <a:r>
              <a:rPr lang="en-US" sz="2000" dirty="0" err="1">
                <a:latin typeface="Hobo Std" pitchFamily="50" charset="0"/>
              </a:rPr>
              <a:t>segundo</a:t>
            </a:r>
            <a:r>
              <a:rPr lang="en-US" sz="2000" dirty="0">
                <a:latin typeface="Hobo Std" pitchFamily="50" charset="0"/>
              </a:rPr>
              <a:t> </a:t>
            </a:r>
            <a:r>
              <a:rPr lang="en-US" sz="2000" dirty="0" err="1">
                <a:latin typeface="Hobo Std" pitchFamily="50" charset="0"/>
              </a:rPr>
              <a:t>plato</a:t>
            </a:r>
            <a:r>
              <a:rPr lang="en-GB" sz="2000" dirty="0">
                <a:latin typeface="Hobo Std" pitchFamily="50" charset="0"/>
              </a:rPr>
              <a:t>?</a:t>
            </a:r>
            <a:r>
              <a:rPr lang="en-GB" sz="2000" u="sng" dirty="0">
                <a:latin typeface="Hobo Std" pitchFamily="50" charset="0"/>
              </a:rPr>
              <a:t> 	</a:t>
            </a:r>
            <a:r>
              <a:rPr lang="en-GB" sz="2000" dirty="0">
                <a:latin typeface="Hobo Std" pitchFamily="50" charset="0"/>
              </a:rPr>
              <a:t>Para el </a:t>
            </a:r>
            <a:r>
              <a:rPr lang="en-GB" sz="2000" dirty="0" err="1">
                <a:latin typeface="Hobo Std" pitchFamily="50" charset="0"/>
              </a:rPr>
              <a:t>segundo</a:t>
            </a:r>
            <a:r>
              <a:rPr lang="en-GB" sz="2000" dirty="0">
                <a:latin typeface="Hobo Std" pitchFamily="50" charset="0"/>
              </a:rPr>
              <a:t> </a:t>
            </a:r>
            <a:r>
              <a:rPr lang="en-GB" sz="2000" dirty="0" err="1">
                <a:latin typeface="Hobo Std" pitchFamily="50" charset="0"/>
              </a:rPr>
              <a:t>plato</a:t>
            </a:r>
            <a:r>
              <a:rPr lang="en-GB" sz="2000" dirty="0">
                <a:latin typeface="Hobo Std" pitchFamily="50" charset="0"/>
              </a:rPr>
              <a:t> </a:t>
            </a:r>
            <a:r>
              <a:rPr lang="en-GB" sz="2000" dirty="0" err="1">
                <a:latin typeface="Hobo Std" pitchFamily="50" charset="0"/>
              </a:rPr>
              <a:t>como</a:t>
            </a:r>
            <a:r>
              <a:rPr lang="en-GB" sz="2000" dirty="0">
                <a:latin typeface="Hobo Std" pitchFamily="50" charset="0"/>
              </a:rPr>
              <a:t>…               						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dirty="0">
                <a:latin typeface="Hobo Std" pitchFamily="50" charset="0"/>
              </a:rPr>
              <a:t>¿</a:t>
            </a:r>
            <a:r>
              <a:rPr lang="en-US" sz="2000" dirty="0" err="1">
                <a:latin typeface="Hobo Std" pitchFamily="50" charset="0"/>
              </a:rPr>
              <a:t>Qué</a:t>
            </a:r>
            <a:r>
              <a:rPr lang="en-US" sz="2000" dirty="0">
                <a:latin typeface="Hobo Std" pitchFamily="50" charset="0"/>
              </a:rPr>
              <a:t> comes </a:t>
            </a:r>
            <a:r>
              <a:rPr lang="en-US" sz="2000" dirty="0" err="1">
                <a:latin typeface="Hobo Std" pitchFamily="50" charset="0"/>
              </a:rPr>
              <a:t>para</a:t>
            </a:r>
            <a:r>
              <a:rPr lang="en-US" sz="2000" dirty="0">
                <a:latin typeface="Hobo Std" pitchFamily="50" charset="0"/>
              </a:rPr>
              <a:t> el </a:t>
            </a:r>
            <a:r>
              <a:rPr lang="en-US" sz="2000" dirty="0" err="1">
                <a:latin typeface="Hobo Std" pitchFamily="50" charset="0"/>
              </a:rPr>
              <a:t>postre</a:t>
            </a:r>
            <a:r>
              <a:rPr lang="en-GB" sz="2000" dirty="0">
                <a:latin typeface="Hobo Std" pitchFamily="50" charset="0"/>
              </a:rPr>
              <a:t>?</a:t>
            </a:r>
            <a:r>
              <a:rPr lang="en-GB" sz="2000" u="sng" dirty="0">
                <a:latin typeface="Hobo Std" pitchFamily="50" charset="0"/>
              </a:rPr>
              <a:t> 	</a:t>
            </a:r>
            <a:r>
              <a:rPr lang="en-GB" sz="2000" dirty="0">
                <a:latin typeface="Hobo Std" pitchFamily="50" charset="0"/>
              </a:rPr>
              <a:t>Para el </a:t>
            </a:r>
            <a:r>
              <a:rPr lang="en-GB" sz="2000" dirty="0" err="1">
                <a:latin typeface="Hobo Std" pitchFamily="50" charset="0"/>
              </a:rPr>
              <a:t>postre</a:t>
            </a:r>
            <a:r>
              <a:rPr lang="en-GB" sz="2000" dirty="0">
                <a:latin typeface="Hobo Std" pitchFamily="50" charset="0"/>
              </a:rPr>
              <a:t> </a:t>
            </a:r>
            <a:r>
              <a:rPr lang="en-GB" sz="2000" dirty="0" err="1">
                <a:latin typeface="Hobo Std" pitchFamily="50" charset="0"/>
              </a:rPr>
              <a:t>como</a:t>
            </a:r>
            <a:r>
              <a:rPr lang="en-GB" sz="2000" dirty="0">
                <a:latin typeface="Hobo Std" pitchFamily="50" charset="0"/>
              </a:rPr>
              <a:t>… 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</a:pPr>
            <a:endParaRPr lang="en-GB" sz="2400" dirty="0">
              <a:latin typeface="Hobo Std" pitchFamily="50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GB" sz="2400" dirty="0">
              <a:latin typeface="Hobo Std" pitchFamily="50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2400" dirty="0">
              <a:latin typeface="Hobo Std" pitchFamily="50" charset="0"/>
            </a:endParaRPr>
          </a:p>
        </p:txBody>
      </p:sp>
      <p:grpSp>
        <p:nvGrpSpPr>
          <p:cNvPr id="3076" name="Group 8"/>
          <p:cNvGrpSpPr>
            <a:grpSpLocks/>
          </p:cNvGrpSpPr>
          <p:nvPr/>
        </p:nvGrpSpPr>
        <p:grpSpPr bwMode="auto">
          <a:xfrm>
            <a:off x="0" y="188913"/>
            <a:ext cx="3262313" cy="1989137"/>
            <a:chOff x="0" y="0"/>
            <a:chExt cx="3262607" cy="1988840"/>
          </a:xfrm>
        </p:grpSpPr>
        <p:pic>
          <p:nvPicPr>
            <p:cNvPr id="3077" name="Picture 5" descr="C:\Users\Alana Reid\AppData\Local\Microsoft\Windows\Temporary Internet Files\Content.IE5\FYCXECOW\MC900140743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262607" cy="1988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8" name="TextBox 7"/>
            <p:cNvSpPr txBox="1">
              <a:spLocks noChangeArrowheads="1"/>
            </p:cNvSpPr>
            <p:nvPr/>
          </p:nvSpPr>
          <p:spPr bwMode="auto">
            <a:xfrm>
              <a:off x="1962292" y="366098"/>
              <a:ext cx="1008111" cy="646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dirty="0" err="1" smtClean="0">
                  <a:latin typeface="Aharoni" pitchFamily="2" charset="-79"/>
                  <a:cs typeface="Aharoni" pitchFamily="2" charset="-79"/>
                </a:rPr>
                <a:t>plato</a:t>
              </a:r>
              <a:r>
                <a:rPr lang="en-GB" dirty="0" smtClean="0">
                  <a:latin typeface="Aharoni" pitchFamily="2" charset="-79"/>
                  <a:cs typeface="Aharoni" pitchFamily="2" charset="-79"/>
                </a:rPr>
                <a:t> - course</a:t>
              </a:r>
              <a:endParaRPr lang="en-GB" dirty="0">
                <a:latin typeface="Aharoni" pitchFamily="2" charset="-79"/>
                <a:cs typeface="Aharoni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0167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018" y="122428"/>
            <a:ext cx="9036496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latin typeface="Hobo Std" pitchFamily="50" charset="0"/>
                <a:cs typeface="Consolas" pitchFamily="49" charset="0"/>
              </a:rPr>
              <a:t>Para el </a:t>
            </a:r>
            <a:r>
              <a:rPr lang="en-GB" sz="2600" dirty="0" err="1" smtClean="0">
                <a:latin typeface="Hobo Std" pitchFamily="50" charset="0"/>
                <a:cs typeface="Consolas" pitchFamily="49" charset="0"/>
              </a:rPr>
              <a:t>desayuno</a:t>
            </a:r>
            <a:r>
              <a:rPr lang="en-GB" sz="2600" dirty="0" smtClean="0">
                <a:latin typeface="Hobo Std" pitchFamily="50" charset="0"/>
                <a:cs typeface="Consolas" pitchFamily="49" charset="0"/>
              </a:rPr>
              <a:t> no </a:t>
            </a:r>
            <a:r>
              <a:rPr lang="en-GB" sz="2600" dirty="0" err="1" smtClean="0">
                <a:latin typeface="Hobo Std" pitchFamily="50" charset="0"/>
                <a:cs typeface="Consolas" pitchFamily="49" charset="0"/>
              </a:rPr>
              <a:t>tomo</a:t>
            </a:r>
            <a:r>
              <a:rPr lang="en-GB" sz="2600" dirty="0" smtClean="0">
                <a:latin typeface="Hobo Std" pitchFamily="50" charset="0"/>
                <a:cs typeface="Consolas" pitchFamily="49" charset="0"/>
              </a:rPr>
              <a:t> mucho.  </a:t>
            </a:r>
            <a:r>
              <a:rPr lang="en-GB" sz="2600" dirty="0" err="1" smtClean="0">
                <a:latin typeface="Hobo Std" pitchFamily="50" charset="0"/>
                <a:cs typeface="Consolas" pitchFamily="49" charset="0"/>
              </a:rPr>
              <a:t>Desayuno</a:t>
            </a:r>
            <a:r>
              <a:rPr lang="en-GB" sz="2600" dirty="0" smtClean="0">
                <a:latin typeface="Hobo Std" pitchFamily="50" charset="0"/>
                <a:cs typeface="Consolas" pitchFamily="49" charset="0"/>
              </a:rPr>
              <a:t> café con </a:t>
            </a:r>
            <a:r>
              <a:rPr lang="en-GB" sz="2600" dirty="0" err="1" smtClean="0">
                <a:latin typeface="Hobo Std" pitchFamily="50" charset="0"/>
                <a:cs typeface="Consolas" pitchFamily="49" charset="0"/>
              </a:rPr>
              <a:t>leche</a:t>
            </a:r>
            <a:r>
              <a:rPr lang="en-GB" sz="2600" dirty="0" smtClean="0">
                <a:latin typeface="Hobo Std" pitchFamily="50" charset="0"/>
                <a:cs typeface="Consolas" pitchFamily="49" charset="0"/>
              </a:rPr>
              <a:t>, </a:t>
            </a:r>
            <a:r>
              <a:rPr lang="en-GB" sz="2600" dirty="0" err="1" smtClean="0">
                <a:latin typeface="Hobo Std" pitchFamily="50" charset="0"/>
                <a:cs typeface="Consolas" pitchFamily="49" charset="0"/>
              </a:rPr>
              <a:t>galletas</a:t>
            </a:r>
            <a:r>
              <a:rPr lang="en-GB" sz="2600" dirty="0" smtClean="0">
                <a:latin typeface="Hobo Std" pitchFamily="50" charset="0"/>
                <a:cs typeface="Consolas" pitchFamily="49" charset="0"/>
              </a:rPr>
              <a:t> o pan.</a:t>
            </a:r>
          </a:p>
          <a:p>
            <a:r>
              <a:rPr lang="en-GB" sz="2600" dirty="0" smtClean="0">
                <a:latin typeface="Hobo Std" pitchFamily="50" charset="0"/>
                <a:cs typeface="Consolas" pitchFamily="49" charset="0"/>
              </a:rPr>
              <a:t>En </a:t>
            </a:r>
            <a:r>
              <a:rPr lang="en-GB" sz="2600" dirty="0" err="1" smtClean="0">
                <a:latin typeface="Hobo Std" pitchFamily="50" charset="0"/>
                <a:cs typeface="Consolas" pitchFamily="49" charset="0"/>
              </a:rPr>
              <a:t>España</a:t>
            </a:r>
            <a:r>
              <a:rPr lang="en-GB" sz="2600" dirty="0" smtClean="0">
                <a:latin typeface="Hobo Std" pitchFamily="50" charset="0"/>
                <a:cs typeface="Consolas" pitchFamily="49" charset="0"/>
              </a:rPr>
              <a:t> la comida </a:t>
            </a:r>
            <a:r>
              <a:rPr lang="en-GB" sz="2600" dirty="0" err="1" smtClean="0">
                <a:latin typeface="Hobo Std" pitchFamily="50" charset="0"/>
                <a:cs typeface="Consolas" pitchFamily="49" charset="0"/>
              </a:rPr>
              <a:t>es</a:t>
            </a:r>
            <a:r>
              <a:rPr lang="en-GB" sz="2600" dirty="0" smtClean="0">
                <a:latin typeface="Hobo Std" pitchFamily="50" charset="0"/>
                <a:cs typeface="Consolas" pitchFamily="49" charset="0"/>
              </a:rPr>
              <a:t> a </a:t>
            </a:r>
            <a:r>
              <a:rPr lang="en-GB" sz="2600" dirty="0" err="1" smtClean="0">
                <a:latin typeface="Hobo Std" pitchFamily="50" charset="0"/>
                <a:cs typeface="Consolas" pitchFamily="49" charset="0"/>
              </a:rPr>
              <a:t>las</a:t>
            </a:r>
            <a:r>
              <a:rPr lang="en-GB" sz="2600" dirty="0" smtClean="0">
                <a:latin typeface="Hobo Std" pitchFamily="50" charset="0"/>
                <a:cs typeface="Consolas" pitchFamily="49" charset="0"/>
              </a:rPr>
              <a:t> dos o </a:t>
            </a:r>
            <a:r>
              <a:rPr lang="en-GB" sz="2600" dirty="0" err="1" smtClean="0">
                <a:latin typeface="Hobo Std" pitchFamily="50" charset="0"/>
                <a:cs typeface="Consolas" pitchFamily="49" charset="0"/>
              </a:rPr>
              <a:t>las</a:t>
            </a:r>
            <a:r>
              <a:rPr lang="en-GB" sz="2600" dirty="0" smtClean="0">
                <a:latin typeface="Hobo Std" pitchFamily="50" charset="0"/>
                <a:cs typeface="Consolas" pitchFamily="49" charset="0"/>
              </a:rPr>
              <a:t> </a:t>
            </a:r>
            <a:r>
              <a:rPr lang="en-GB" sz="2600" dirty="0" err="1" smtClean="0">
                <a:latin typeface="Hobo Std" pitchFamily="50" charset="0"/>
                <a:cs typeface="Consolas" pitchFamily="49" charset="0"/>
              </a:rPr>
              <a:t>tres</a:t>
            </a:r>
            <a:r>
              <a:rPr lang="en-GB" sz="2600" dirty="0" smtClean="0">
                <a:latin typeface="Hobo Std" pitchFamily="50" charset="0"/>
                <a:cs typeface="Consolas" pitchFamily="49" charset="0"/>
              </a:rPr>
              <a:t>.  </a:t>
            </a:r>
            <a:r>
              <a:rPr lang="en-GB" sz="2600" dirty="0" err="1" smtClean="0">
                <a:latin typeface="Hobo Std" pitchFamily="50" charset="0"/>
                <a:cs typeface="Consolas" pitchFamily="49" charset="0"/>
              </a:rPr>
              <a:t>Es</a:t>
            </a:r>
            <a:r>
              <a:rPr lang="en-GB" sz="2600" dirty="0" smtClean="0">
                <a:latin typeface="Hobo Std" pitchFamily="50" charset="0"/>
                <a:cs typeface="Consolas" pitchFamily="49" charset="0"/>
              </a:rPr>
              <a:t> la comida principal del </a:t>
            </a:r>
            <a:r>
              <a:rPr lang="en-GB" sz="2600" dirty="0" err="1" smtClean="0">
                <a:latin typeface="Hobo Std" pitchFamily="50" charset="0"/>
                <a:cs typeface="Consolas" pitchFamily="49" charset="0"/>
              </a:rPr>
              <a:t>día</a:t>
            </a:r>
            <a:r>
              <a:rPr lang="en-GB" sz="2600" dirty="0" smtClean="0">
                <a:latin typeface="Hobo Std" pitchFamily="50" charset="0"/>
                <a:cs typeface="Consolas" pitchFamily="49" charset="0"/>
              </a:rPr>
              <a:t>.  En mi casa la comida </a:t>
            </a:r>
            <a:r>
              <a:rPr lang="en-GB" sz="2600" dirty="0" err="1" smtClean="0">
                <a:latin typeface="Hobo Std" pitchFamily="50" charset="0"/>
                <a:cs typeface="Consolas" pitchFamily="49" charset="0"/>
              </a:rPr>
              <a:t>es</a:t>
            </a:r>
            <a:r>
              <a:rPr lang="en-GB" sz="2600" dirty="0" smtClean="0">
                <a:latin typeface="Hobo Std" pitchFamily="50" charset="0"/>
                <a:cs typeface="Consolas" pitchFamily="49" charset="0"/>
              </a:rPr>
              <a:t> a </a:t>
            </a:r>
            <a:r>
              <a:rPr lang="en-GB" sz="2600" dirty="0" err="1" smtClean="0">
                <a:latin typeface="Hobo Std" pitchFamily="50" charset="0"/>
                <a:cs typeface="Consolas" pitchFamily="49" charset="0"/>
              </a:rPr>
              <a:t>las</a:t>
            </a:r>
            <a:r>
              <a:rPr lang="en-GB" sz="2600" dirty="0" smtClean="0">
                <a:latin typeface="Hobo Std" pitchFamily="50" charset="0"/>
                <a:cs typeface="Consolas" pitchFamily="49" charset="0"/>
              </a:rPr>
              <a:t> dos.  De primer </a:t>
            </a:r>
            <a:r>
              <a:rPr lang="en-GB" sz="2600" dirty="0" err="1" smtClean="0">
                <a:latin typeface="Hobo Std" pitchFamily="50" charset="0"/>
                <a:cs typeface="Consolas" pitchFamily="49" charset="0"/>
              </a:rPr>
              <a:t>plato</a:t>
            </a:r>
            <a:r>
              <a:rPr lang="en-GB" sz="2600" dirty="0" smtClean="0">
                <a:latin typeface="Hobo Std" pitchFamily="50" charset="0"/>
                <a:cs typeface="Consolas" pitchFamily="49" charset="0"/>
              </a:rPr>
              <a:t> </a:t>
            </a:r>
            <a:r>
              <a:rPr lang="en-GB" sz="2600" dirty="0" err="1" smtClean="0">
                <a:latin typeface="Hobo Std" pitchFamily="50" charset="0"/>
                <a:cs typeface="Consolas" pitchFamily="49" charset="0"/>
              </a:rPr>
              <a:t>normalmente</a:t>
            </a:r>
            <a:r>
              <a:rPr lang="en-GB" sz="2600" dirty="0" smtClean="0">
                <a:latin typeface="Hobo Std" pitchFamily="50" charset="0"/>
                <a:cs typeface="Consolas" pitchFamily="49" charset="0"/>
              </a:rPr>
              <a:t> </a:t>
            </a:r>
            <a:r>
              <a:rPr lang="en-GB" sz="2600" dirty="0" err="1" smtClean="0">
                <a:latin typeface="Hobo Std" pitchFamily="50" charset="0"/>
                <a:cs typeface="Consolas" pitchFamily="49" charset="0"/>
              </a:rPr>
              <a:t>tomo</a:t>
            </a:r>
            <a:r>
              <a:rPr lang="en-GB" sz="2600" dirty="0" smtClean="0">
                <a:latin typeface="Hobo Std" pitchFamily="50" charset="0"/>
                <a:cs typeface="Consolas" pitchFamily="49" charset="0"/>
              </a:rPr>
              <a:t> </a:t>
            </a:r>
            <a:r>
              <a:rPr lang="en-GB" sz="2600" dirty="0" err="1" smtClean="0">
                <a:latin typeface="Hobo Std" pitchFamily="50" charset="0"/>
                <a:cs typeface="Consolas" pitchFamily="49" charset="0"/>
              </a:rPr>
              <a:t>sopa</a:t>
            </a:r>
            <a:r>
              <a:rPr lang="en-GB" sz="2600" dirty="0" smtClean="0">
                <a:latin typeface="Hobo Std" pitchFamily="50" charset="0"/>
                <a:cs typeface="Consolas" pitchFamily="49" charset="0"/>
              </a:rPr>
              <a:t> o </a:t>
            </a:r>
            <a:r>
              <a:rPr lang="en-GB" sz="2600" dirty="0" err="1" smtClean="0">
                <a:latin typeface="Hobo Std" pitchFamily="50" charset="0"/>
                <a:cs typeface="Consolas" pitchFamily="49" charset="0"/>
              </a:rPr>
              <a:t>verduras</a:t>
            </a:r>
            <a:r>
              <a:rPr lang="en-GB" sz="2600" dirty="0" smtClean="0">
                <a:latin typeface="Hobo Std" pitchFamily="50" charset="0"/>
                <a:cs typeface="Consolas" pitchFamily="49" charset="0"/>
              </a:rPr>
              <a:t> y de </a:t>
            </a:r>
            <a:r>
              <a:rPr lang="en-GB" sz="2600" dirty="0" err="1" smtClean="0">
                <a:latin typeface="Hobo Std" pitchFamily="50" charset="0"/>
                <a:cs typeface="Consolas" pitchFamily="49" charset="0"/>
              </a:rPr>
              <a:t>segundo</a:t>
            </a:r>
            <a:r>
              <a:rPr lang="en-GB" sz="2600" dirty="0" smtClean="0">
                <a:latin typeface="Hobo Std" pitchFamily="50" charset="0"/>
                <a:cs typeface="Consolas" pitchFamily="49" charset="0"/>
              </a:rPr>
              <a:t> </a:t>
            </a:r>
            <a:r>
              <a:rPr lang="en-GB" sz="2600" dirty="0" err="1" smtClean="0">
                <a:latin typeface="Hobo Std" pitchFamily="50" charset="0"/>
                <a:cs typeface="Consolas" pitchFamily="49" charset="0"/>
              </a:rPr>
              <a:t>plato</a:t>
            </a:r>
            <a:r>
              <a:rPr lang="en-GB" sz="2600" dirty="0" smtClean="0">
                <a:latin typeface="Hobo Std" pitchFamily="50" charset="0"/>
                <a:cs typeface="Consolas" pitchFamily="49" charset="0"/>
              </a:rPr>
              <a:t> </a:t>
            </a:r>
            <a:r>
              <a:rPr lang="en-GB" sz="2600" dirty="0" err="1" smtClean="0">
                <a:latin typeface="Hobo Std" pitchFamily="50" charset="0"/>
                <a:cs typeface="Consolas" pitchFamily="49" charset="0"/>
              </a:rPr>
              <a:t>tomo</a:t>
            </a:r>
            <a:r>
              <a:rPr lang="en-GB" sz="2600" dirty="0" smtClean="0">
                <a:latin typeface="Hobo Std" pitchFamily="50" charset="0"/>
                <a:cs typeface="Consolas" pitchFamily="49" charset="0"/>
              </a:rPr>
              <a:t> carne (</a:t>
            </a:r>
            <a:r>
              <a:rPr lang="en-GB" sz="2600" dirty="0" err="1" smtClean="0">
                <a:latin typeface="Hobo Std" pitchFamily="50" charset="0"/>
                <a:cs typeface="Consolas" pitchFamily="49" charset="0"/>
              </a:rPr>
              <a:t>chuletas</a:t>
            </a:r>
            <a:r>
              <a:rPr lang="en-GB" sz="2600" dirty="0" smtClean="0">
                <a:latin typeface="Hobo Std" pitchFamily="50" charset="0"/>
                <a:cs typeface="Consolas" pitchFamily="49" charset="0"/>
              </a:rPr>
              <a:t>, </a:t>
            </a:r>
            <a:r>
              <a:rPr lang="en-GB" sz="2600" dirty="0" err="1" smtClean="0">
                <a:latin typeface="Hobo Std" pitchFamily="50" charset="0"/>
                <a:cs typeface="Consolas" pitchFamily="49" charset="0"/>
              </a:rPr>
              <a:t>por</a:t>
            </a:r>
            <a:r>
              <a:rPr lang="en-GB" sz="2600" dirty="0" smtClean="0">
                <a:latin typeface="Hobo Std" pitchFamily="50" charset="0"/>
                <a:cs typeface="Consolas" pitchFamily="49" charset="0"/>
              </a:rPr>
              <a:t> </a:t>
            </a:r>
            <a:r>
              <a:rPr lang="en-GB" sz="2600" dirty="0" err="1" smtClean="0">
                <a:latin typeface="Hobo Std" pitchFamily="50" charset="0"/>
                <a:cs typeface="Consolas" pitchFamily="49" charset="0"/>
              </a:rPr>
              <a:t>ejemplo</a:t>
            </a:r>
            <a:r>
              <a:rPr lang="en-GB" sz="2600" dirty="0" smtClean="0">
                <a:latin typeface="Hobo Std" pitchFamily="50" charset="0"/>
                <a:cs typeface="Consolas" pitchFamily="49" charset="0"/>
              </a:rPr>
              <a:t> o </a:t>
            </a:r>
            <a:r>
              <a:rPr lang="en-GB" sz="2600" dirty="0" err="1" smtClean="0">
                <a:latin typeface="Hobo Std" pitchFamily="50" charset="0"/>
                <a:cs typeface="Consolas" pitchFamily="49" charset="0"/>
              </a:rPr>
              <a:t>pollo</a:t>
            </a:r>
            <a:r>
              <a:rPr lang="en-GB" sz="2600" dirty="0" smtClean="0">
                <a:latin typeface="Hobo Std" pitchFamily="50" charset="0"/>
                <a:cs typeface="Consolas" pitchFamily="49" charset="0"/>
              </a:rPr>
              <a:t> con </a:t>
            </a:r>
            <a:r>
              <a:rPr lang="en-GB" sz="2600" dirty="0" err="1" smtClean="0">
                <a:latin typeface="Hobo Std" pitchFamily="50" charset="0"/>
                <a:cs typeface="Consolas" pitchFamily="49" charset="0"/>
              </a:rPr>
              <a:t>arroz</a:t>
            </a:r>
            <a:r>
              <a:rPr lang="en-GB" sz="2600" dirty="0" smtClean="0">
                <a:latin typeface="Hobo Std" pitchFamily="50" charset="0"/>
                <a:cs typeface="Consolas" pitchFamily="49" charset="0"/>
              </a:rPr>
              <a:t>).  De </a:t>
            </a:r>
            <a:r>
              <a:rPr lang="en-GB" sz="2600" dirty="0" err="1" smtClean="0">
                <a:latin typeface="Hobo Std" pitchFamily="50" charset="0"/>
                <a:cs typeface="Consolas" pitchFamily="49" charset="0"/>
              </a:rPr>
              <a:t>postre</a:t>
            </a:r>
            <a:r>
              <a:rPr lang="en-GB" sz="2600" dirty="0" smtClean="0">
                <a:latin typeface="Hobo Std" pitchFamily="50" charset="0"/>
                <a:cs typeface="Consolas" pitchFamily="49" charset="0"/>
              </a:rPr>
              <a:t> </a:t>
            </a:r>
            <a:r>
              <a:rPr lang="en-GB" sz="2600" dirty="0" err="1" smtClean="0">
                <a:latin typeface="Hobo Std" pitchFamily="50" charset="0"/>
                <a:cs typeface="Consolas" pitchFamily="49" charset="0"/>
              </a:rPr>
              <a:t>siempre</a:t>
            </a:r>
            <a:r>
              <a:rPr lang="en-GB" sz="2600" dirty="0" smtClean="0">
                <a:latin typeface="Hobo Std" pitchFamily="50" charset="0"/>
                <a:cs typeface="Consolas" pitchFamily="49" charset="0"/>
              </a:rPr>
              <a:t> </a:t>
            </a:r>
            <a:r>
              <a:rPr lang="en-GB" sz="2600" dirty="0" err="1" smtClean="0">
                <a:latin typeface="Hobo Std" pitchFamily="50" charset="0"/>
                <a:cs typeface="Consolas" pitchFamily="49" charset="0"/>
              </a:rPr>
              <a:t>como</a:t>
            </a:r>
            <a:r>
              <a:rPr lang="en-GB" sz="2600" dirty="0" smtClean="0">
                <a:latin typeface="Hobo Std" pitchFamily="50" charset="0"/>
                <a:cs typeface="Consolas" pitchFamily="49" charset="0"/>
              </a:rPr>
              <a:t> </a:t>
            </a:r>
            <a:r>
              <a:rPr lang="en-GB" sz="2600" dirty="0" err="1" smtClean="0">
                <a:latin typeface="Hobo Std" pitchFamily="50" charset="0"/>
                <a:cs typeface="Consolas" pitchFamily="49" charset="0"/>
              </a:rPr>
              <a:t>fruta</a:t>
            </a:r>
            <a:r>
              <a:rPr lang="en-GB" sz="2600" dirty="0" smtClean="0">
                <a:latin typeface="Hobo Std" pitchFamily="50" charset="0"/>
                <a:cs typeface="Consolas" pitchFamily="49" charset="0"/>
              </a:rPr>
              <a:t>.</a:t>
            </a:r>
          </a:p>
          <a:p>
            <a:r>
              <a:rPr lang="en-GB" sz="2600" dirty="0" smtClean="0">
                <a:latin typeface="Hobo Std" pitchFamily="50" charset="0"/>
                <a:cs typeface="Consolas" pitchFamily="49" charset="0"/>
              </a:rPr>
              <a:t>Los </a:t>
            </a:r>
            <a:r>
              <a:rPr lang="en-GB" sz="2600" dirty="0" err="1" smtClean="0">
                <a:latin typeface="Hobo Std" pitchFamily="50" charset="0"/>
                <a:cs typeface="Consolas" pitchFamily="49" charset="0"/>
              </a:rPr>
              <a:t>domingos</a:t>
            </a:r>
            <a:r>
              <a:rPr lang="en-GB" sz="2600" dirty="0" smtClean="0">
                <a:latin typeface="Hobo Std" pitchFamily="50" charset="0"/>
                <a:cs typeface="Consolas" pitchFamily="49" charset="0"/>
              </a:rPr>
              <a:t> de primer </a:t>
            </a:r>
            <a:r>
              <a:rPr lang="en-GB" sz="2600" dirty="0" err="1" smtClean="0">
                <a:latin typeface="Hobo Std" pitchFamily="50" charset="0"/>
                <a:cs typeface="Consolas" pitchFamily="49" charset="0"/>
              </a:rPr>
              <a:t>plato</a:t>
            </a:r>
            <a:r>
              <a:rPr lang="en-GB" sz="2600" dirty="0" smtClean="0">
                <a:latin typeface="Hobo Std" pitchFamily="50" charset="0"/>
                <a:cs typeface="Consolas" pitchFamily="49" charset="0"/>
              </a:rPr>
              <a:t> a </a:t>
            </a:r>
            <a:r>
              <a:rPr lang="en-GB" sz="2600" dirty="0" err="1" smtClean="0">
                <a:latin typeface="Hobo Std" pitchFamily="50" charset="0"/>
                <a:cs typeface="Consolas" pitchFamily="49" charset="0"/>
              </a:rPr>
              <a:t>veces</a:t>
            </a:r>
            <a:r>
              <a:rPr lang="en-GB" sz="2600" dirty="0" smtClean="0">
                <a:latin typeface="Hobo Std" pitchFamily="50" charset="0"/>
                <a:cs typeface="Consolas" pitchFamily="49" charset="0"/>
              </a:rPr>
              <a:t> </a:t>
            </a:r>
            <a:r>
              <a:rPr lang="en-GB" sz="2600" dirty="0" err="1" smtClean="0">
                <a:latin typeface="Hobo Std" pitchFamily="50" charset="0"/>
                <a:cs typeface="Consolas" pitchFamily="49" charset="0"/>
              </a:rPr>
              <a:t>comemos</a:t>
            </a:r>
            <a:r>
              <a:rPr lang="en-GB" sz="2600" dirty="0" smtClean="0">
                <a:latin typeface="Hobo Std" pitchFamily="50" charset="0"/>
                <a:cs typeface="Consolas" pitchFamily="49" charset="0"/>
              </a:rPr>
              <a:t> </a:t>
            </a:r>
            <a:r>
              <a:rPr lang="en-GB" sz="2600" dirty="0" err="1" smtClean="0">
                <a:latin typeface="Hobo Std" pitchFamily="50" charset="0"/>
                <a:cs typeface="Consolas" pitchFamily="49" charset="0"/>
              </a:rPr>
              <a:t>mariscos</a:t>
            </a:r>
            <a:r>
              <a:rPr lang="en-GB" sz="2600" dirty="0" smtClean="0">
                <a:latin typeface="Hobo Std" pitchFamily="50" charset="0"/>
                <a:cs typeface="Consolas" pitchFamily="49" charset="0"/>
              </a:rPr>
              <a:t>, </a:t>
            </a:r>
            <a:r>
              <a:rPr lang="en-GB" sz="2600" dirty="0" err="1" smtClean="0">
                <a:latin typeface="Hobo Std" pitchFamily="50" charset="0"/>
                <a:cs typeface="Consolas" pitchFamily="49" charset="0"/>
              </a:rPr>
              <a:t>por</a:t>
            </a:r>
            <a:r>
              <a:rPr lang="en-GB" sz="2600" dirty="0" smtClean="0">
                <a:latin typeface="Hobo Std" pitchFamily="50" charset="0"/>
                <a:cs typeface="Consolas" pitchFamily="49" charset="0"/>
              </a:rPr>
              <a:t> </a:t>
            </a:r>
            <a:r>
              <a:rPr lang="en-GB" sz="2600" dirty="0" err="1" smtClean="0">
                <a:latin typeface="Hobo Std" pitchFamily="50" charset="0"/>
                <a:cs typeface="Consolas" pitchFamily="49" charset="0"/>
              </a:rPr>
              <a:t>ejemplo</a:t>
            </a:r>
            <a:r>
              <a:rPr lang="en-GB" sz="2600" dirty="0" smtClean="0">
                <a:latin typeface="Hobo Std" pitchFamily="50" charset="0"/>
                <a:cs typeface="Consolas" pitchFamily="49" charset="0"/>
              </a:rPr>
              <a:t> </a:t>
            </a:r>
            <a:r>
              <a:rPr lang="en-GB" sz="2600" dirty="0" err="1" smtClean="0">
                <a:latin typeface="Hobo Std" pitchFamily="50" charset="0"/>
                <a:cs typeface="Consolas" pitchFamily="49" charset="0"/>
              </a:rPr>
              <a:t>gambas</a:t>
            </a:r>
            <a:r>
              <a:rPr lang="en-GB" sz="2600" dirty="0" smtClean="0">
                <a:latin typeface="Hobo Std" pitchFamily="50" charset="0"/>
                <a:cs typeface="Consolas" pitchFamily="49" charset="0"/>
              </a:rPr>
              <a:t> o </a:t>
            </a:r>
            <a:r>
              <a:rPr lang="en-GB" sz="2600" dirty="0" err="1" smtClean="0">
                <a:latin typeface="Hobo Std" pitchFamily="50" charset="0"/>
                <a:cs typeface="Consolas" pitchFamily="49" charset="0"/>
              </a:rPr>
              <a:t>calamares</a:t>
            </a:r>
            <a:r>
              <a:rPr lang="en-GB" sz="2600" dirty="0" smtClean="0">
                <a:latin typeface="Hobo Std" pitchFamily="50" charset="0"/>
                <a:cs typeface="Consolas" pitchFamily="49" charset="0"/>
              </a:rPr>
              <a:t>.  De </a:t>
            </a:r>
            <a:r>
              <a:rPr lang="en-GB" sz="2600" dirty="0" err="1" smtClean="0">
                <a:latin typeface="Hobo Std" pitchFamily="50" charset="0"/>
                <a:cs typeface="Consolas" pitchFamily="49" charset="0"/>
              </a:rPr>
              <a:t>segundo</a:t>
            </a:r>
            <a:r>
              <a:rPr lang="en-GB" sz="2600" dirty="0" smtClean="0">
                <a:latin typeface="Hobo Std" pitchFamily="50" charset="0"/>
                <a:cs typeface="Consolas" pitchFamily="49" charset="0"/>
              </a:rPr>
              <a:t> </a:t>
            </a:r>
            <a:r>
              <a:rPr lang="en-GB" sz="2600" dirty="0" err="1" smtClean="0">
                <a:latin typeface="Hobo Std" pitchFamily="50" charset="0"/>
                <a:cs typeface="Consolas" pitchFamily="49" charset="0"/>
              </a:rPr>
              <a:t>plato</a:t>
            </a:r>
            <a:r>
              <a:rPr lang="en-GB" sz="2600" dirty="0" smtClean="0">
                <a:latin typeface="Hobo Std" pitchFamily="50" charset="0"/>
                <a:cs typeface="Consolas" pitchFamily="49" charset="0"/>
              </a:rPr>
              <a:t> </a:t>
            </a:r>
            <a:r>
              <a:rPr lang="en-GB" sz="2600" dirty="0" err="1" smtClean="0">
                <a:latin typeface="Hobo Std" pitchFamily="50" charset="0"/>
                <a:cs typeface="Consolas" pitchFamily="49" charset="0"/>
              </a:rPr>
              <a:t>comemos</a:t>
            </a:r>
            <a:r>
              <a:rPr lang="en-GB" sz="2600" dirty="0" smtClean="0">
                <a:latin typeface="Hobo Std" pitchFamily="50" charset="0"/>
                <a:cs typeface="Consolas" pitchFamily="49" charset="0"/>
              </a:rPr>
              <a:t> paella o </a:t>
            </a:r>
            <a:r>
              <a:rPr lang="en-GB" sz="2600" dirty="0" err="1" smtClean="0">
                <a:latin typeface="Hobo Std" pitchFamily="50" charset="0"/>
                <a:cs typeface="Consolas" pitchFamily="49" charset="0"/>
              </a:rPr>
              <a:t>cordero</a:t>
            </a:r>
            <a:r>
              <a:rPr lang="en-GB" sz="2600" dirty="0" smtClean="0">
                <a:latin typeface="Hobo Std" pitchFamily="50" charset="0"/>
                <a:cs typeface="Consolas" pitchFamily="49" charset="0"/>
              </a:rPr>
              <a:t> y de </a:t>
            </a:r>
            <a:r>
              <a:rPr lang="en-GB" sz="2600" dirty="0" err="1" smtClean="0">
                <a:latin typeface="Hobo Std" pitchFamily="50" charset="0"/>
                <a:cs typeface="Consolas" pitchFamily="49" charset="0"/>
              </a:rPr>
              <a:t>postre</a:t>
            </a:r>
            <a:r>
              <a:rPr lang="en-GB" sz="2600" dirty="0" smtClean="0">
                <a:latin typeface="Hobo Std" pitchFamily="50" charset="0"/>
                <a:cs typeface="Consolas" pitchFamily="49" charset="0"/>
              </a:rPr>
              <a:t> flan o </a:t>
            </a:r>
            <a:r>
              <a:rPr lang="en-GB" sz="2600" dirty="0" err="1" smtClean="0">
                <a:latin typeface="Hobo Std" pitchFamily="50" charset="0"/>
                <a:cs typeface="Consolas" pitchFamily="49" charset="0"/>
              </a:rPr>
              <a:t>tarta</a:t>
            </a:r>
            <a:r>
              <a:rPr lang="en-GB" sz="2600" dirty="0" smtClean="0">
                <a:latin typeface="Hobo Std" pitchFamily="50" charset="0"/>
                <a:cs typeface="Consolas" pitchFamily="49" charset="0"/>
              </a:rPr>
              <a:t> </a:t>
            </a:r>
            <a:r>
              <a:rPr lang="en-GB" sz="2600" dirty="0" err="1" smtClean="0">
                <a:latin typeface="Hobo Std" pitchFamily="50" charset="0"/>
                <a:cs typeface="Consolas" pitchFamily="49" charset="0"/>
              </a:rPr>
              <a:t>helada</a:t>
            </a:r>
            <a:r>
              <a:rPr lang="en-GB" sz="2600" dirty="0" smtClean="0">
                <a:latin typeface="Hobo Std" pitchFamily="50" charset="0"/>
                <a:cs typeface="Consolas" pitchFamily="49" charset="0"/>
              </a:rPr>
              <a:t>.</a:t>
            </a:r>
          </a:p>
          <a:p>
            <a:r>
              <a:rPr lang="en-GB" sz="2600" dirty="0" smtClean="0">
                <a:latin typeface="Hobo Std" pitchFamily="50" charset="0"/>
                <a:cs typeface="Consolas" pitchFamily="49" charset="0"/>
              </a:rPr>
              <a:t>En </a:t>
            </a:r>
            <a:r>
              <a:rPr lang="en-GB" sz="2600" dirty="0" err="1" smtClean="0">
                <a:latin typeface="Hobo Std" pitchFamily="50" charset="0"/>
                <a:cs typeface="Consolas" pitchFamily="49" charset="0"/>
              </a:rPr>
              <a:t>España</a:t>
            </a:r>
            <a:r>
              <a:rPr lang="en-GB" sz="2600" dirty="0" smtClean="0">
                <a:latin typeface="Hobo Std" pitchFamily="50" charset="0"/>
                <a:cs typeface="Consolas" pitchFamily="49" charset="0"/>
              </a:rPr>
              <a:t> </a:t>
            </a:r>
            <a:r>
              <a:rPr lang="en-GB" sz="2600" dirty="0" err="1" smtClean="0">
                <a:latin typeface="Hobo Std" pitchFamily="50" charset="0"/>
                <a:cs typeface="Consolas" pitchFamily="49" charset="0"/>
              </a:rPr>
              <a:t>cenamos</a:t>
            </a:r>
            <a:r>
              <a:rPr lang="en-GB" sz="2600" dirty="0" smtClean="0">
                <a:latin typeface="Hobo Std" pitchFamily="50" charset="0"/>
                <a:cs typeface="Consolas" pitchFamily="49" charset="0"/>
              </a:rPr>
              <a:t> </a:t>
            </a:r>
            <a:r>
              <a:rPr lang="en-GB" sz="2600" dirty="0" err="1" smtClean="0">
                <a:latin typeface="Hobo Std" pitchFamily="50" charset="0"/>
                <a:cs typeface="Consolas" pitchFamily="49" charset="0"/>
              </a:rPr>
              <a:t>tarde</a:t>
            </a:r>
            <a:r>
              <a:rPr lang="en-GB" sz="2600" dirty="0" smtClean="0">
                <a:latin typeface="Hobo Std" pitchFamily="50" charset="0"/>
                <a:cs typeface="Consolas" pitchFamily="49" charset="0"/>
              </a:rPr>
              <a:t>.  La </a:t>
            </a:r>
            <a:r>
              <a:rPr lang="en-GB" sz="2600" dirty="0" err="1" smtClean="0">
                <a:latin typeface="Hobo Std" pitchFamily="50" charset="0"/>
                <a:cs typeface="Consolas" pitchFamily="49" charset="0"/>
              </a:rPr>
              <a:t>cena</a:t>
            </a:r>
            <a:r>
              <a:rPr lang="en-GB" sz="2600" dirty="0" smtClean="0">
                <a:latin typeface="Hobo Std" pitchFamily="50" charset="0"/>
                <a:cs typeface="Consolas" pitchFamily="49" charset="0"/>
              </a:rPr>
              <a:t> </a:t>
            </a:r>
            <a:r>
              <a:rPr lang="en-GB" sz="2600" dirty="0" err="1" smtClean="0">
                <a:latin typeface="Hobo Std" pitchFamily="50" charset="0"/>
                <a:cs typeface="Consolas" pitchFamily="49" charset="0"/>
              </a:rPr>
              <a:t>es</a:t>
            </a:r>
            <a:r>
              <a:rPr lang="en-GB" sz="2600" dirty="0" smtClean="0">
                <a:latin typeface="Hobo Std" pitchFamily="50" charset="0"/>
                <a:cs typeface="Consolas" pitchFamily="49" charset="0"/>
              </a:rPr>
              <a:t> a </a:t>
            </a:r>
            <a:r>
              <a:rPr lang="en-GB" sz="2600" dirty="0" err="1" smtClean="0">
                <a:latin typeface="Hobo Std" pitchFamily="50" charset="0"/>
                <a:cs typeface="Consolas" pitchFamily="49" charset="0"/>
              </a:rPr>
              <a:t>las</a:t>
            </a:r>
            <a:r>
              <a:rPr lang="en-GB" sz="2600" dirty="0" smtClean="0">
                <a:latin typeface="Hobo Std" pitchFamily="50" charset="0"/>
                <a:cs typeface="Consolas" pitchFamily="49" charset="0"/>
              </a:rPr>
              <a:t> </a:t>
            </a:r>
            <a:r>
              <a:rPr lang="en-GB" sz="2600" dirty="0" err="1" smtClean="0">
                <a:latin typeface="Hobo Std" pitchFamily="50" charset="0"/>
                <a:cs typeface="Consolas" pitchFamily="49" charset="0"/>
              </a:rPr>
              <a:t>diez</a:t>
            </a:r>
            <a:r>
              <a:rPr lang="en-GB" sz="2600" dirty="0" smtClean="0">
                <a:latin typeface="Hobo Std" pitchFamily="50" charset="0"/>
                <a:cs typeface="Consolas" pitchFamily="49" charset="0"/>
              </a:rPr>
              <a:t>.  De primer </a:t>
            </a:r>
            <a:r>
              <a:rPr lang="en-GB" sz="2600" dirty="0" err="1" smtClean="0">
                <a:latin typeface="Hobo Std" pitchFamily="50" charset="0"/>
                <a:cs typeface="Consolas" pitchFamily="49" charset="0"/>
              </a:rPr>
              <a:t>plato</a:t>
            </a:r>
            <a:r>
              <a:rPr lang="en-GB" sz="2600" dirty="0" smtClean="0">
                <a:latin typeface="Hobo Std" pitchFamily="50" charset="0"/>
                <a:cs typeface="Consolas" pitchFamily="49" charset="0"/>
              </a:rPr>
              <a:t> </a:t>
            </a:r>
            <a:r>
              <a:rPr lang="en-GB" sz="2600" dirty="0" err="1" smtClean="0">
                <a:latin typeface="Hobo Std" pitchFamily="50" charset="0"/>
                <a:cs typeface="Consolas" pitchFamily="49" charset="0"/>
              </a:rPr>
              <a:t>ceno</a:t>
            </a:r>
            <a:r>
              <a:rPr lang="en-GB" sz="2600" dirty="0" smtClean="0">
                <a:latin typeface="Hobo Std" pitchFamily="50" charset="0"/>
                <a:cs typeface="Consolas" pitchFamily="49" charset="0"/>
              </a:rPr>
              <a:t> tortilla y de </a:t>
            </a:r>
            <a:r>
              <a:rPr lang="en-GB" sz="2600" dirty="0" err="1" smtClean="0">
                <a:latin typeface="Hobo Std" pitchFamily="50" charset="0"/>
                <a:cs typeface="Consolas" pitchFamily="49" charset="0"/>
              </a:rPr>
              <a:t>segundo</a:t>
            </a:r>
            <a:r>
              <a:rPr lang="en-GB" sz="2600" dirty="0" smtClean="0">
                <a:latin typeface="Hobo Std" pitchFamily="50" charset="0"/>
                <a:cs typeface="Consolas" pitchFamily="49" charset="0"/>
              </a:rPr>
              <a:t> </a:t>
            </a:r>
            <a:r>
              <a:rPr lang="en-GB" sz="2600" dirty="0" err="1" smtClean="0">
                <a:latin typeface="Hobo Std" pitchFamily="50" charset="0"/>
                <a:cs typeface="Consolas" pitchFamily="49" charset="0"/>
              </a:rPr>
              <a:t>tomo</a:t>
            </a:r>
            <a:r>
              <a:rPr lang="en-GB" sz="2600" dirty="0" smtClean="0">
                <a:latin typeface="Hobo Std" pitchFamily="50" charset="0"/>
                <a:cs typeface="Consolas" pitchFamily="49" charset="0"/>
              </a:rPr>
              <a:t> </a:t>
            </a:r>
            <a:r>
              <a:rPr lang="en-GB" sz="2600" dirty="0" err="1" smtClean="0">
                <a:latin typeface="Hobo Std" pitchFamily="50" charset="0"/>
                <a:cs typeface="Consolas" pitchFamily="49" charset="0"/>
              </a:rPr>
              <a:t>pescado</a:t>
            </a:r>
            <a:r>
              <a:rPr lang="en-GB" sz="2600" dirty="0" smtClean="0">
                <a:latin typeface="Hobo Std" pitchFamily="50" charset="0"/>
                <a:cs typeface="Consolas" pitchFamily="49" charset="0"/>
              </a:rPr>
              <a:t> con </a:t>
            </a:r>
            <a:r>
              <a:rPr lang="en-GB" sz="2600" dirty="0" err="1" smtClean="0">
                <a:latin typeface="Hobo Std" pitchFamily="50" charset="0"/>
                <a:cs typeface="Consolas" pitchFamily="49" charset="0"/>
              </a:rPr>
              <a:t>ensalada</a:t>
            </a:r>
            <a:r>
              <a:rPr lang="en-GB" sz="2600" dirty="0" smtClean="0">
                <a:latin typeface="Hobo Std" pitchFamily="50" charset="0"/>
                <a:cs typeface="Consolas" pitchFamily="49" charset="0"/>
              </a:rPr>
              <a:t> y pan.  De </a:t>
            </a:r>
            <a:r>
              <a:rPr lang="en-GB" sz="2600" dirty="0" err="1" smtClean="0">
                <a:latin typeface="Hobo Std" pitchFamily="50" charset="0"/>
                <a:cs typeface="Consolas" pitchFamily="49" charset="0"/>
              </a:rPr>
              <a:t>postre</a:t>
            </a:r>
            <a:r>
              <a:rPr lang="en-GB" sz="2600" dirty="0" smtClean="0">
                <a:latin typeface="Hobo Std" pitchFamily="50" charset="0"/>
                <a:cs typeface="Consolas" pitchFamily="49" charset="0"/>
              </a:rPr>
              <a:t> hay </a:t>
            </a:r>
            <a:r>
              <a:rPr lang="en-GB" sz="2600" dirty="0" err="1" smtClean="0">
                <a:latin typeface="Hobo Std" pitchFamily="50" charset="0"/>
                <a:cs typeface="Consolas" pitchFamily="49" charset="0"/>
              </a:rPr>
              <a:t>fruta</a:t>
            </a:r>
            <a:r>
              <a:rPr lang="en-GB" sz="2600" dirty="0" smtClean="0">
                <a:latin typeface="Hobo Std" pitchFamily="50" charset="0"/>
                <a:cs typeface="Consolas" pitchFamily="49" charset="0"/>
              </a:rPr>
              <a:t> </a:t>
            </a:r>
            <a:r>
              <a:rPr lang="en-GB" sz="2600" dirty="0" err="1" smtClean="0">
                <a:latin typeface="Hobo Std" pitchFamily="50" charset="0"/>
                <a:cs typeface="Consolas" pitchFamily="49" charset="0"/>
              </a:rPr>
              <a:t>otra</a:t>
            </a:r>
            <a:r>
              <a:rPr lang="en-GB" sz="2600" dirty="0" smtClean="0">
                <a:latin typeface="Hobo Std" pitchFamily="50" charset="0"/>
                <a:cs typeface="Consolas" pitchFamily="49" charset="0"/>
              </a:rPr>
              <a:t> </a:t>
            </a:r>
            <a:r>
              <a:rPr lang="en-GB" sz="2600" dirty="0" err="1" smtClean="0">
                <a:latin typeface="Hobo Std" pitchFamily="50" charset="0"/>
                <a:cs typeface="Consolas" pitchFamily="49" charset="0"/>
              </a:rPr>
              <a:t>vez</a:t>
            </a:r>
            <a:r>
              <a:rPr lang="en-GB" sz="2600" dirty="0" smtClean="0">
                <a:latin typeface="Hobo Std" pitchFamily="50" charset="0"/>
                <a:cs typeface="Consolas" pitchFamily="49" charset="0"/>
              </a:rPr>
              <a:t>.  En </a:t>
            </a:r>
            <a:r>
              <a:rPr lang="en-GB" sz="2600" dirty="0" err="1" smtClean="0">
                <a:latin typeface="Hobo Std" pitchFamily="50" charset="0"/>
                <a:cs typeface="Consolas" pitchFamily="49" charset="0"/>
              </a:rPr>
              <a:t>España</a:t>
            </a:r>
            <a:r>
              <a:rPr lang="en-GB" sz="2600" dirty="0" smtClean="0">
                <a:latin typeface="Hobo Std" pitchFamily="50" charset="0"/>
                <a:cs typeface="Consolas" pitchFamily="49" charset="0"/>
              </a:rPr>
              <a:t> </a:t>
            </a:r>
            <a:r>
              <a:rPr lang="en-GB" sz="2600" dirty="0" err="1" smtClean="0">
                <a:latin typeface="Hobo Std" pitchFamily="50" charset="0"/>
                <a:cs typeface="Consolas" pitchFamily="49" charset="0"/>
              </a:rPr>
              <a:t>comemos</a:t>
            </a:r>
            <a:r>
              <a:rPr lang="en-GB" sz="2600" dirty="0" smtClean="0">
                <a:latin typeface="Hobo Std" pitchFamily="50" charset="0"/>
                <a:cs typeface="Consolas" pitchFamily="49" charset="0"/>
              </a:rPr>
              <a:t> </a:t>
            </a:r>
            <a:r>
              <a:rPr lang="en-GB" sz="2600" dirty="0" err="1" smtClean="0">
                <a:latin typeface="Hobo Std" pitchFamily="50" charset="0"/>
                <a:cs typeface="Consolas" pitchFamily="49" charset="0"/>
              </a:rPr>
              <a:t>mucha</a:t>
            </a:r>
            <a:r>
              <a:rPr lang="en-GB" sz="2600" dirty="0" smtClean="0">
                <a:latin typeface="Hobo Std" pitchFamily="50" charset="0"/>
                <a:cs typeface="Consolas" pitchFamily="49" charset="0"/>
              </a:rPr>
              <a:t> </a:t>
            </a:r>
            <a:r>
              <a:rPr lang="en-GB" sz="2600" dirty="0" err="1" smtClean="0">
                <a:latin typeface="Hobo Std" pitchFamily="50" charset="0"/>
                <a:cs typeface="Consolas" pitchFamily="49" charset="0"/>
              </a:rPr>
              <a:t>fruta</a:t>
            </a:r>
            <a:r>
              <a:rPr lang="en-GB" sz="2600" dirty="0" smtClean="0">
                <a:latin typeface="Hobo Std" pitchFamily="50" charset="0"/>
                <a:cs typeface="Consolas" pitchFamily="49" charset="0"/>
              </a:rPr>
              <a:t>.</a:t>
            </a:r>
          </a:p>
          <a:p>
            <a:r>
              <a:rPr lang="en-GB" sz="2600" dirty="0" smtClean="0">
                <a:latin typeface="Hobo Std" pitchFamily="50" charset="0"/>
                <a:cs typeface="Consolas" pitchFamily="49" charset="0"/>
              </a:rPr>
              <a:t>¿A </a:t>
            </a:r>
            <a:r>
              <a:rPr lang="en-GB" sz="2600" dirty="0" err="1" smtClean="0">
                <a:latin typeface="Hobo Std" pitchFamily="50" charset="0"/>
                <a:cs typeface="Consolas" pitchFamily="49" charset="0"/>
              </a:rPr>
              <a:t>qué</a:t>
            </a:r>
            <a:r>
              <a:rPr lang="en-GB" sz="2600" dirty="0" smtClean="0">
                <a:latin typeface="Hobo Std" pitchFamily="50" charset="0"/>
                <a:cs typeface="Consolas" pitchFamily="49" charset="0"/>
              </a:rPr>
              <a:t> </a:t>
            </a:r>
            <a:r>
              <a:rPr lang="en-GB" sz="2600" dirty="0" err="1" smtClean="0">
                <a:latin typeface="Hobo Std" pitchFamily="50" charset="0"/>
                <a:cs typeface="Consolas" pitchFamily="49" charset="0"/>
              </a:rPr>
              <a:t>hora</a:t>
            </a:r>
            <a:r>
              <a:rPr lang="en-GB" sz="2600" dirty="0" smtClean="0">
                <a:latin typeface="Hobo Std" pitchFamily="50" charset="0"/>
                <a:cs typeface="Consolas" pitchFamily="49" charset="0"/>
              </a:rPr>
              <a:t> </a:t>
            </a:r>
            <a:r>
              <a:rPr lang="en-GB" sz="2600" dirty="0" err="1" smtClean="0">
                <a:latin typeface="Hobo Std" pitchFamily="50" charset="0"/>
                <a:cs typeface="Consolas" pitchFamily="49" charset="0"/>
              </a:rPr>
              <a:t>comen</a:t>
            </a:r>
            <a:r>
              <a:rPr lang="en-GB" sz="2600" dirty="0" smtClean="0">
                <a:latin typeface="Hobo Std" pitchFamily="50" charset="0"/>
                <a:cs typeface="Consolas" pitchFamily="49" charset="0"/>
              </a:rPr>
              <a:t> y </a:t>
            </a:r>
            <a:r>
              <a:rPr lang="en-GB" sz="2600" dirty="0" err="1" smtClean="0">
                <a:latin typeface="Hobo Std" pitchFamily="50" charset="0"/>
                <a:cs typeface="Consolas" pitchFamily="49" charset="0"/>
              </a:rPr>
              <a:t>cenan</a:t>
            </a:r>
            <a:r>
              <a:rPr lang="en-GB" sz="2600" dirty="0" smtClean="0">
                <a:latin typeface="Hobo Std" pitchFamily="50" charset="0"/>
                <a:cs typeface="Consolas" pitchFamily="49" charset="0"/>
              </a:rPr>
              <a:t> los </a:t>
            </a:r>
            <a:r>
              <a:rPr lang="en-GB" sz="2600" dirty="0" err="1" smtClean="0">
                <a:latin typeface="Hobo Std" pitchFamily="50" charset="0"/>
                <a:cs typeface="Consolas" pitchFamily="49" charset="0"/>
              </a:rPr>
              <a:t>británicos</a:t>
            </a:r>
            <a:r>
              <a:rPr lang="en-GB" sz="2600" dirty="0" smtClean="0">
                <a:latin typeface="Hobo Std" pitchFamily="50" charset="0"/>
                <a:cs typeface="Consolas" pitchFamily="49" charset="0"/>
              </a:rPr>
              <a:t>?  ¿Y </a:t>
            </a:r>
            <a:r>
              <a:rPr lang="en-GB" sz="2600" dirty="0" err="1" smtClean="0">
                <a:latin typeface="Hobo Std" pitchFamily="50" charset="0"/>
                <a:cs typeface="Consolas" pitchFamily="49" charset="0"/>
              </a:rPr>
              <a:t>tú</a:t>
            </a:r>
            <a:r>
              <a:rPr lang="en-GB" sz="2600" dirty="0" smtClean="0">
                <a:latin typeface="Hobo Std" pitchFamily="50" charset="0"/>
                <a:cs typeface="Consolas" pitchFamily="49" charset="0"/>
              </a:rPr>
              <a:t>?  ¿</a:t>
            </a:r>
            <a:r>
              <a:rPr lang="en-GB" sz="2600" dirty="0" err="1" smtClean="0">
                <a:latin typeface="Hobo Std" pitchFamily="50" charset="0"/>
                <a:cs typeface="Consolas" pitchFamily="49" charset="0"/>
              </a:rPr>
              <a:t>Qué</a:t>
            </a:r>
            <a:r>
              <a:rPr lang="en-GB" sz="2600" dirty="0" smtClean="0">
                <a:latin typeface="Hobo Std" pitchFamily="50" charset="0"/>
                <a:cs typeface="Consolas" pitchFamily="49" charset="0"/>
              </a:rPr>
              <a:t> comes y </a:t>
            </a:r>
            <a:r>
              <a:rPr lang="en-GB" sz="2600" dirty="0" err="1" smtClean="0">
                <a:latin typeface="Hobo Std" pitchFamily="50" charset="0"/>
                <a:cs typeface="Consolas" pitchFamily="49" charset="0"/>
              </a:rPr>
              <a:t>cenas</a:t>
            </a:r>
            <a:r>
              <a:rPr lang="en-GB" sz="2600" dirty="0" smtClean="0">
                <a:latin typeface="Hobo Std" pitchFamily="50" charset="0"/>
                <a:cs typeface="Consolas" pitchFamily="49" charset="0"/>
              </a:rPr>
              <a:t>?</a:t>
            </a:r>
          </a:p>
          <a:p>
            <a:endParaRPr lang="en-GB" sz="2400" dirty="0">
              <a:latin typeface="Hobo Std" pitchFamily="50" charset="0"/>
              <a:cs typeface="Consolas" pitchFamily="49" charset="0"/>
            </a:endParaRPr>
          </a:p>
          <a:p>
            <a:endParaRPr lang="en-GB" sz="2400" dirty="0">
              <a:latin typeface="Hobo Std" pitchFamily="50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31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Hobo Std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332656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Hobo Std" pitchFamily="50" charset="0"/>
              </a:rPr>
              <a:t>Lee el </a:t>
            </a:r>
            <a:r>
              <a:rPr lang="en-GB" sz="2400" dirty="0" err="1" smtClean="0">
                <a:latin typeface="Hobo Std" pitchFamily="50" charset="0"/>
              </a:rPr>
              <a:t>texto</a:t>
            </a:r>
            <a:r>
              <a:rPr lang="en-GB" sz="2400" dirty="0" smtClean="0">
                <a:latin typeface="Hobo Std" pitchFamily="50" charset="0"/>
              </a:rPr>
              <a:t> (de </a:t>
            </a:r>
            <a:r>
              <a:rPr lang="en-GB" sz="2400" dirty="0" err="1" smtClean="0">
                <a:latin typeface="Hobo Std" pitchFamily="50" charset="0"/>
              </a:rPr>
              <a:t>Fátima</a:t>
            </a:r>
            <a:r>
              <a:rPr lang="en-GB" sz="2400" dirty="0" smtClean="0">
                <a:latin typeface="Hobo Std" pitchFamily="50" charset="0"/>
              </a:rPr>
              <a:t>) </a:t>
            </a:r>
            <a:r>
              <a:rPr lang="en-GB" sz="2400" dirty="0" err="1" smtClean="0">
                <a:latin typeface="Hobo Std" pitchFamily="50" charset="0"/>
              </a:rPr>
              <a:t>otra</a:t>
            </a:r>
            <a:r>
              <a:rPr lang="en-GB" sz="2400" dirty="0" smtClean="0">
                <a:latin typeface="Hobo Std" pitchFamily="50" charset="0"/>
              </a:rPr>
              <a:t> </a:t>
            </a:r>
            <a:r>
              <a:rPr lang="en-GB" sz="2400" dirty="0" err="1" smtClean="0">
                <a:latin typeface="Hobo Std" pitchFamily="50" charset="0"/>
              </a:rPr>
              <a:t>vez</a:t>
            </a:r>
            <a:r>
              <a:rPr lang="en-GB" sz="2400" dirty="0" smtClean="0">
                <a:latin typeface="Hobo Std" pitchFamily="50" charset="0"/>
              </a:rPr>
              <a:t>.  ¿</a:t>
            </a:r>
            <a:r>
              <a:rPr lang="en-GB" sz="2400" dirty="0" err="1" smtClean="0">
                <a:solidFill>
                  <a:srgbClr val="00B050"/>
                </a:solidFill>
                <a:latin typeface="Hobo Std" pitchFamily="50" charset="0"/>
              </a:rPr>
              <a:t>Verdad</a:t>
            </a:r>
            <a:r>
              <a:rPr lang="en-GB" sz="2400" dirty="0" smtClean="0">
                <a:solidFill>
                  <a:srgbClr val="00B050"/>
                </a:solidFill>
                <a:latin typeface="Hobo Std" pitchFamily="50" charset="0"/>
              </a:rPr>
              <a:t> (V)</a:t>
            </a:r>
            <a:r>
              <a:rPr lang="en-GB" sz="2400" dirty="0" smtClean="0">
                <a:latin typeface="Hobo Std" pitchFamily="50" charset="0"/>
              </a:rPr>
              <a:t> o </a:t>
            </a:r>
            <a:r>
              <a:rPr lang="en-GB" sz="2400" dirty="0" err="1" smtClean="0">
                <a:solidFill>
                  <a:srgbClr val="FF0000"/>
                </a:solidFill>
                <a:latin typeface="Hobo Std" pitchFamily="50" charset="0"/>
              </a:rPr>
              <a:t>mentira</a:t>
            </a:r>
            <a:r>
              <a:rPr lang="en-GB" sz="2400" dirty="0" smtClean="0">
                <a:solidFill>
                  <a:srgbClr val="FF0000"/>
                </a:solidFill>
                <a:latin typeface="Hobo Std" pitchFamily="50" charset="0"/>
              </a:rPr>
              <a:t> (M)</a:t>
            </a:r>
            <a:r>
              <a:rPr lang="en-GB" sz="2400" dirty="0" smtClean="0">
                <a:latin typeface="Hobo Std" pitchFamily="50" charset="0"/>
              </a:rPr>
              <a:t>? </a:t>
            </a:r>
            <a:r>
              <a:rPr lang="en-GB" sz="2400" dirty="0" err="1" smtClean="0">
                <a:latin typeface="Hobo Std" pitchFamily="50" charset="0"/>
              </a:rPr>
              <a:t>Utiliza</a:t>
            </a:r>
            <a:r>
              <a:rPr lang="en-GB" sz="2400" dirty="0" smtClean="0">
                <a:latin typeface="Hobo Std" pitchFamily="50" charset="0"/>
              </a:rPr>
              <a:t> un </a:t>
            </a:r>
            <a:r>
              <a:rPr lang="en-GB" sz="2400" dirty="0" err="1" smtClean="0">
                <a:latin typeface="Hobo Std" pitchFamily="50" charset="0"/>
              </a:rPr>
              <a:t>diccionario</a:t>
            </a:r>
            <a:r>
              <a:rPr lang="en-GB" sz="2400" dirty="0" smtClean="0">
                <a:latin typeface="Hobo Std" pitchFamily="50" charset="0"/>
              </a:rPr>
              <a:t> </a:t>
            </a:r>
            <a:r>
              <a:rPr lang="en-GB" sz="2400" dirty="0" err="1" smtClean="0">
                <a:latin typeface="Hobo Std" pitchFamily="50" charset="0"/>
              </a:rPr>
              <a:t>si</a:t>
            </a:r>
            <a:r>
              <a:rPr lang="en-GB" sz="2400" dirty="0" smtClean="0">
                <a:latin typeface="Hobo Std" pitchFamily="50" charset="0"/>
              </a:rPr>
              <a:t> </a:t>
            </a:r>
            <a:r>
              <a:rPr lang="en-GB" sz="2400" dirty="0" err="1" smtClean="0">
                <a:latin typeface="Hobo Std" pitchFamily="50" charset="0"/>
              </a:rPr>
              <a:t>quieres</a:t>
            </a:r>
            <a:r>
              <a:rPr lang="en-GB" sz="2400" dirty="0" smtClean="0">
                <a:latin typeface="Hobo Std" pitchFamily="50" charset="0"/>
              </a:rPr>
              <a:t>. Read the text and answer </a:t>
            </a:r>
            <a:r>
              <a:rPr lang="en-GB" sz="2400" dirty="0" smtClean="0">
                <a:solidFill>
                  <a:srgbClr val="00B050"/>
                </a:solidFill>
                <a:latin typeface="Hobo Std" pitchFamily="50" charset="0"/>
              </a:rPr>
              <a:t>True</a:t>
            </a:r>
            <a:r>
              <a:rPr lang="en-GB" sz="2400" dirty="0" smtClean="0">
                <a:latin typeface="Hobo Std" pitchFamily="50" charset="0"/>
              </a:rPr>
              <a:t> or </a:t>
            </a:r>
            <a:r>
              <a:rPr lang="en-GB" sz="2400" dirty="0" smtClean="0">
                <a:solidFill>
                  <a:srgbClr val="FF0000"/>
                </a:solidFill>
                <a:latin typeface="Hobo Std" pitchFamily="50" charset="0"/>
              </a:rPr>
              <a:t>False</a:t>
            </a:r>
            <a:endParaRPr lang="en-GB" sz="2400" dirty="0">
              <a:solidFill>
                <a:srgbClr val="FF0000"/>
              </a:solidFill>
              <a:latin typeface="Hobo Std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426243"/>
            <a:ext cx="849694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800" dirty="0" err="1" smtClean="0">
                <a:latin typeface="Hobo Std" pitchFamily="50" charset="0"/>
              </a:rPr>
              <a:t>Fátima</a:t>
            </a:r>
            <a:r>
              <a:rPr lang="en-GB" sz="2800" dirty="0" smtClean="0">
                <a:latin typeface="Hobo Std" pitchFamily="50" charset="0"/>
              </a:rPr>
              <a:t> </a:t>
            </a:r>
            <a:r>
              <a:rPr lang="en-GB" sz="2800" dirty="0" err="1" smtClean="0">
                <a:latin typeface="Hobo Std" pitchFamily="50" charset="0"/>
              </a:rPr>
              <a:t>desayuna</a:t>
            </a:r>
            <a:r>
              <a:rPr lang="en-GB" sz="2800" dirty="0" smtClean="0">
                <a:latin typeface="Hobo Std" pitchFamily="50" charset="0"/>
              </a:rPr>
              <a:t> mucho.</a:t>
            </a:r>
          </a:p>
          <a:p>
            <a:pPr marL="342900" indent="-342900">
              <a:buAutoNum type="arabicPeriod"/>
            </a:pPr>
            <a:r>
              <a:rPr lang="en-GB" sz="2800" dirty="0" err="1" smtClean="0">
                <a:latin typeface="Hobo Std" pitchFamily="50" charset="0"/>
              </a:rPr>
              <a:t>Toma</a:t>
            </a:r>
            <a:r>
              <a:rPr lang="en-GB" sz="2800" dirty="0" smtClean="0">
                <a:latin typeface="Hobo Std" pitchFamily="50" charset="0"/>
              </a:rPr>
              <a:t> </a:t>
            </a:r>
            <a:r>
              <a:rPr lang="en-GB" sz="2800" dirty="0" err="1" smtClean="0">
                <a:latin typeface="Hobo Std" pitchFamily="50" charset="0"/>
              </a:rPr>
              <a:t>té</a:t>
            </a:r>
            <a:r>
              <a:rPr lang="en-GB" sz="2800" dirty="0" smtClean="0">
                <a:latin typeface="Hobo Std" pitchFamily="50" charset="0"/>
              </a:rPr>
              <a:t> con </a:t>
            </a:r>
            <a:r>
              <a:rPr lang="en-GB" sz="2800" dirty="0" err="1" smtClean="0">
                <a:latin typeface="Hobo Std" pitchFamily="50" charset="0"/>
              </a:rPr>
              <a:t>leche</a:t>
            </a:r>
            <a:r>
              <a:rPr lang="en-GB" sz="2800" dirty="0" smtClean="0">
                <a:latin typeface="Hobo Std" pitchFamily="50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GB" sz="2800" dirty="0" smtClean="0">
                <a:latin typeface="Hobo Std" pitchFamily="50" charset="0"/>
              </a:rPr>
              <a:t>Los </a:t>
            </a:r>
            <a:r>
              <a:rPr lang="en-GB" sz="2800" dirty="0" err="1" smtClean="0">
                <a:latin typeface="Hobo Std" pitchFamily="50" charset="0"/>
              </a:rPr>
              <a:t>españoles</a:t>
            </a:r>
            <a:r>
              <a:rPr lang="en-GB" sz="2800" dirty="0" smtClean="0">
                <a:latin typeface="Hobo Std" pitchFamily="50" charset="0"/>
              </a:rPr>
              <a:t> </a:t>
            </a:r>
            <a:r>
              <a:rPr lang="en-GB" sz="2800" dirty="0" err="1" smtClean="0">
                <a:latin typeface="Hobo Std" pitchFamily="50" charset="0"/>
              </a:rPr>
              <a:t>comen</a:t>
            </a:r>
            <a:r>
              <a:rPr lang="en-GB" sz="2800" dirty="0" smtClean="0">
                <a:latin typeface="Hobo Std" pitchFamily="50" charset="0"/>
              </a:rPr>
              <a:t> a </a:t>
            </a:r>
            <a:r>
              <a:rPr lang="en-GB" sz="2800" dirty="0" err="1" smtClean="0">
                <a:latin typeface="Hobo Std" pitchFamily="50" charset="0"/>
              </a:rPr>
              <a:t>las</a:t>
            </a:r>
            <a:r>
              <a:rPr lang="en-GB" sz="2800" dirty="0" smtClean="0">
                <a:latin typeface="Hobo Std" pitchFamily="50" charset="0"/>
              </a:rPr>
              <a:t> dos o </a:t>
            </a:r>
            <a:r>
              <a:rPr lang="en-GB" sz="2800" dirty="0" err="1" smtClean="0">
                <a:latin typeface="Hobo Std" pitchFamily="50" charset="0"/>
              </a:rPr>
              <a:t>las</a:t>
            </a:r>
            <a:r>
              <a:rPr lang="en-GB" sz="2800" dirty="0" smtClean="0">
                <a:latin typeface="Hobo Std" pitchFamily="50" charset="0"/>
              </a:rPr>
              <a:t> </a:t>
            </a:r>
            <a:r>
              <a:rPr lang="en-GB" sz="2800" dirty="0" err="1" smtClean="0">
                <a:latin typeface="Hobo Std" pitchFamily="50" charset="0"/>
              </a:rPr>
              <a:t>tres</a:t>
            </a:r>
            <a:r>
              <a:rPr lang="en-GB" sz="2800" dirty="0" smtClean="0">
                <a:latin typeface="Hobo Std" pitchFamily="50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GB" sz="2800" dirty="0" err="1" smtClean="0">
                <a:latin typeface="Hobo Std" pitchFamily="50" charset="0"/>
              </a:rPr>
              <a:t>Fátima</a:t>
            </a:r>
            <a:r>
              <a:rPr lang="en-GB" sz="2800" dirty="0" smtClean="0">
                <a:latin typeface="Hobo Std" pitchFamily="50" charset="0"/>
              </a:rPr>
              <a:t> come a </a:t>
            </a:r>
            <a:r>
              <a:rPr lang="en-GB" sz="2800" dirty="0" err="1" smtClean="0">
                <a:latin typeface="Hobo Std" pitchFamily="50" charset="0"/>
              </a:rPr>
              <a:t>las</a:t>
            </a:r>
            <a:r>
              <a:rPr lang="en-GB" sz="2800" dirty="0" smtClean="0">
                <a:latin typeface="Hobo Std" pitchFamily="50" charset="0"/>
              </a:rPr>
              <a:t> dos y media.</a:t>
            </a:r>
          </a:p>
          <a:p>
            <a:pPr marL="342900" indent="-342900">
              <a:buAutoNum type="arabicPeriod"/>
            </a:pPr>
            <a:r>
              <a:rPr lang="en-GB" sz="2800" dirty="0" smtClean="0">
                <a:latin typeface="Hobo Std" pitchFamily="50" charset="0"/>
              </a:rPr>
              <a:t>Para la comida, </a:t>
            </a:r>
            <a:r>
              <a:rPr lang="en-GB" sz="2800" dirty="0" err="1" smtClean="0">
                <a:latin typeface="Hobo Std" pitchFamily="50" charset="0"/>
              </a:rPr>
              <a:t>toma</a:t>
            </a:r>
            <a:r>
              <a:rPr lang="en-GB" sz="2800" dirty="0" smtClean="0">
                <a:latin typeface="Hobo Std" pitchFamily="50" charset="0"/>
              </a:rPr>
              <a:t> carne de </a:t>
            </a:r>
            <a:r>
              <a:rPr lang="en-GB" sz="2800" dirty="0" err="1" smtClean="0">
                <a:latin typeface="Hobo Std" pitchFamily="50" charset="0"/>
              </a:rPr>
              <a:t>segundo</a:t>
            </a:r>
            <a:r>
              <a:rPr lang="en-GB" sz="2800" dirty="0" smtClean="0">
                <a:latin typeface="Hobo Std" pitchFamily="50" charset="0"/>
              </a:rPr>
              <a:t> </a:t>
            </a:r>
            <a:r>
              <a:rPr lang="en-GB" sz="2800" dirty="0" err="1" smtClean="0">
                <a:latin typeface="Hobo Std" pitchFamily="50" charset="0"/>
              </a:rPr>
              <a:t>plato</a:t>
            </a:r>
            <a:endParaRPr lang="en-GB" sz="2800" dirty="0" smtClean="0">
              <a:latin typeface="Hobo Std" pitchFamily="50" charset="0"/>
            </a:endParaRPr>
          </a:p>
          <a:p>
            <a:pPr marL="342900" indent="-342900">
              <a:buAutoNum type="arabicPeriod"/>
            </a:pPr>
            <a:r>
              <a:rPr lang="en-GB" sz="2800" dirty="0" smtClean="0">
                <a:latin typeface="Hobo Std" pitchFamily="50" charset="0"/>
              </a:rPr>
              <a:t>Los </a:t>
            </a:r>
            <a:r>
              <a:rPr lang="en-GB" sz="2800" dirty="0" err="1" smtClean="0">
                <a:latin typeface="Hobo Std" pitchFamily="50" charset="0"/>
              </a:rPr>
              <a:t>domingos</a:t>
            </a:r>
            <a:r>
              <a:rPr lang="en-GB" sz="2800" dirty="0" smtClean="0">
                <a:latin typeface="Hobo Std" pitchFamily="50" charset="0"/>
              </a:rPr>
              <a:t> </a:t>
            </a:r>
            <a:r>
              <a:rPr lang="en-GB" sz="2800" dirty="0" err="1" smtClean="0">
                <a:latin typeface="Hobo Std" pitchFamily="50" charset="0"/>
              </a:rPr>
              <a:t>Fátima</a:t>
            </a:r>
            <a:r>
              <a:rPr lang="en-GB" sz="2800" dirty="0" smtClean="0">
                <a:latin typeface="Hobo Std" pitchFamily="50" charset="0"/>
              </a:rPr>
              <a:t> come </a:t>
            </a:r>
            <a:r>
              <a:rPr lang="en-GB" sz="2800" dirty="0" err="1" smtClean="0">
                <a:latin typeface="Hobo Std" pitchFamily="50" charset="0"/>
              </a:rPr>
              <a:t>sopa</a:t>
            </a:r>
            <a:r>
              <a:rPr lang="en-GB" sz="2800" dirty="0" smtClean="0">
                <a:latin typeface="Hobo Std" pitchFamily="50" charset="0"/>
              </a:rPr>
              <a:t> de primer </a:t>
            </a:r>
            <a:r>
              <a:rPr lang="en-GB" sz="2800" dirty="0" err="1" smtClean="0">
                <a:latin typeface="Hobo Std" pitchFamily="50" charset="0"/>
              </a:rPr>
              <a:t>plato</a:t>
            </a:r>
            <a:endParaRPr lang="en-GB" sz="2800" dirty="0" smtClean="0">
              <a:latin typeface="Hobo Std" pitchFamily="50" charset="0"/>
            </a:endParaRPr>
          </a:p>
          <a:p>
            <a:pPr marL="342900" indent="-342900">
              <a:buAutoNum type="arabicPeriod"/>
            </a:pPr>
            <a:r>
              <a:rPr lang="en-GB" sz="2800" dirty="0" smtClean="0">
                <a:latin typeface="Hobo Std" pitchFamily="50" charset="0"/>
              </a:rPr>
              <a:t>Los </a:t>
            </a:r>
            <a:r>
              <a:rPr lang="en-GB" sz="2800" dirty="0" err="1" smtClean="0">
                <a:latin typeface="Hobo Std" pitchFamily="50" charset="0"/>
              </a:rPr>
              <a:t>españoles</a:t>
            </a:r>
            <a:r>
              <a:rPr lang="en-GB" sz="2800" dirty="0" smtClean="0">
                <a:latin typeface="Hobo Std" pitchFamily="50" charset="0"/>
              </a:rPr>
              <a:t> </a:t>
            </a:r>
            <a:r>
              <a:rPr lang="en-GB" sz="2800" dirty="0" err="1" smtClean="0">
                <a:latin typeface="Hobo Std" pitchFamily="50" charset="0"/>
              </a:rPr>
              <a:t>cenan</a:t>
            </a:r>
            <a:r>
              <a:rPr lang="en-GB" sz="2800" dirty="0" smtClean="0">
                <a:latin typeface="Hobo Std" pitchFamily="50" charset="0"/>
              </a:rPr>
              <a:t> </a:t>
            </a:r>
            <a:r>
              <a:rPr lang="en-GB" sz="2800" dirty="0" err="1" smtClean="0">
                <a:latin typeface="Hobo Std" pitchFamily="50" charset="0"/>
              </a:rPr>
              <a:t>tarde</a:t>
            </a:r>
            <a:endParaRPr lang="en-GB" sz="2800" dirty="0" smtClean="0">
              <a:latin typeface="Hobo Std" pitchFamily="50" charset="0"/>
            </a:endParaRPr>
          </a:p>
          <a:p>
            <a:pPr marL="342900" indent="-342900">
              <a:buAutoNum type="arabicPeriod"/>
            </a:pPr>
            <a:r>
              <a:rPr lang="en-GB" sz="2800" dirty="0" err="1" smtClean="0">
                <a:latin typeface="Hobo Std" pitchFamily="50" charset="0"/>
              </a:rPr>
              <a:t>Fátima</a:t>
            </a:r>
            <a:r>
              <a:rPr lang="en-GB" sz="2800" dirty="0" smtClean="0">
                <a:latin typeface="Hobo Std" pitchFamily="50" charset="0"/>
              </a:rPr>
              <a:t> </a:t>
            </a:r>
            <a:r>
              <a:rPr lang="en-GB" sz="2800" dirty="0" err="1" smtClean="0">
                <a:latin typeface="Hobo Std" pitchFamily="50" charset="0"/>
              </a:rPr>
              <a:t>cena</a:t>
            </a:r>
            <a:r>
              <a:rPr lang="en-GB" sz="2800" dirty="0" smtClean="0">
                <a:latin typeface="Hobo Std" pitchFamily="50" charset="0"/>
              </a:rPr>
              <a:t> a </a:t>
            </a:r>
            <a:r>
              <a:rPr lang="en-GB" sz="2800" dirty="0" err="1" smtClean="0">
                <a:latin typeface="Hobo Std" pitchFamily="50" charset="0"/>
              </a:rPr>
              <a:t>las</a:t>
            </a:r>
            <a:r>
              <a:rPr lang="en-GB" sz="2800" dirty="0" smtClean="0">
                <a:latin typeface="Hobo Std" pitchFamily="50" charset="0"/>
              </a:rPr>
              <a:t> </a:t>
            </a:r>
            <a:r>
              <a:rPr lang="en-GB" sz="2800" dirty="0" err="1" smtClean="0">
                <a:latin typeface="Hobo Std" pitchFamily="50" charset="0"/>
              </a:rPr>
              <a:t>diez</a:t>
            </a:r>
            <a:r>
              <a:rPr lang="en-GB" sz="2800" dirty="0" smtClean="0">
                <a:latin typeface="Hobo Std" pitchFamily="50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GB" sz="2800" dirty="0" smtClean="0">
                <a:latin typeface="Hobo Std" pitchFamily="50" charset="0"/>
              </a:rPr>
              <a:t>Para la </a:t>
            </a:r>
            <a:r>
              <a:rPr lang="en-GB" sz="2800" dirty="0" err="1" smtClean="0">
                <a:latin typeface="Hobo Std" pitchFamily="50" charset="0"/>
              </a:rPr>
              <a:t>cena</a:t>
            </a:r>
            <a:r>
              <a:rPr lang="en-GB" sz="2800" dirty="0" smtClean="0">
                <a:latin typeface="Hobo Std" pitchFamily="50" charset="0"/>
              </a:rPr>
              <a:t> no </a:t>
            </a:r>
            <a:r>
              <a:rPr lang="en-GB" sz="2800" dirty="0" err="1" smtClean="0">
                <a:latin typeface="Hobo Std" pitchFamily="50" charset="0"/>
              </a:rPr>
              <a:t>toma</a:t>
            </a:r>
            <a:r>
              <a:rPr lang="en-GB" sz="2800" dirty="0" smtClean="0">
                <a:latin typeface="Hobo Std" pitchFamily="50" charset="0"/>
              </a:rPr>
              <a:t> primer </a:t>
            </a:r>
            <a:r>
              <a:rPr lang="en-GB" sz="2800" dirty="0" err="1" smtClean="0">
                <a:latin typeface="Hobo Std" pitchFamily="50" charset="0"/>
              </a:rPr>
              <a:t>plato</a:t>
            </a:r>
            <a:r>
              <a:rPr lang="en-GB" sz="2800" dirty="0" smtClean="0">
                <a:latin typeface="Hobo Std" pitchFamily="50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GB" sz="2800" dirty="0" smtClean="0">
                <a:latin typeface="Hobo Std" pitchFamily="50" charset="0"/>
              </a:rPr>
              <a:t>De </a:t>
            </a:r>
            <a:r>
              <a:rPr lang="en-GB" sz="2800" dirty="0" err="1" smtClean="0">
                <a:latin typeface="Hobo Std" pitchFamily="50" charset="0"/>
              </a:rPr>
              <a:t>postre</a:t>
            </a:r>
            <a:r>
              <a:rPr lang="en-GB" sz="2800" dirty="0" smtClean="0">
                <a:latin typeface="Hobo Std" pitchFamily="50" charset="0"/>
              </a:rPr>
              <a:t> hay </a:t>
            </a:r>
            <a:r>
              <a:rPr lang="en-GB" sz="2800" dirty="0" err="1" smtClean="0">
                <a:latin typeface="Hobo Std" pitchFamily="50" charset="0"/>
              </a:rPr>
              <a:t>fruta</a:t>
            </a:r>
            <a:endParaRPr lang="en-GB" sz="2800" dirty="0" smtClean="0">
              <a:latin typeface="Hobo Std" pitchFamily="50" charset="0"/>
            </a:endParaRPr>
          </a:p>
          <a:p>
            <a:pPr marL="342900" indent="-342900">
              <a:buAutoNum type="arabicPeriod"/>
            </a:pPr>
            <a:endParaRPr lang="en-GB" dirty="0">
              <a:latin typeface="Hobo Std" pitchFamily="50" charset="0"/>
            </a:endParaRPr>
          </a:p>
        </p:txBody>
      </p:sp>
      <p:pic>
        <p:nvPicPr>
          <p:cNvPr id="5122" name="Picture 2" descr="http://t2.gstatic.com/images?q=tbn:ANd9GcSi6VXMpqZWWN0kLTjvkr-7N2-pyJyDAD7TQhQjTcKa_5_tsWYb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869" y="4653136"/>
            <a:ext cx="1855093" cy="185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0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Hobo Std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274" y="241439"/>
            <a:ext cx="8496944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800" dirty="0" err="1" smtClean="0">
                <a:latin typeface="Hobo Std" pitchFamily="50" charset="0"/>
              </a:rPr>
              <a:t>Fátima</a:t>
            </a:r>
            <a:r>
              <a:rPr lang="en-GB" sz="2800" dirty="0" smtClean="0">
                <a:latin typeface="Hobo Std" pitchFamily="50" charset="0"/>
              </a:rPr>
              <a:t> </a:t>
            </a:r>
            <a:r>
              <a:rPr lang="en-GB" sz="2800" dirty="0" err="1" smtClean="0">
                <a:latin typeface="Hobo Std" pitchFamily="50" charset="0"/>
              </a:rPr>
              <a:t>desayuna</a:t>
            </a:r>
            <a:r>
              <a:rPr lang="en-GB" sz="2800" dirty="0" smtClean="0">
                <a:latin typeface="Hobo Std" pitchFamily="50" charset="0"/>
              </a:rPr>
              <a:t> mucho.</a:t>
            </a:r>
          </a:p>
          <a:p>
            <a:r>
              <a:rPr lang="en-GB" sz="2800" dirty="0">
                <a:latin typeface="Hobo Std" pitchFamily="50" charset="0"/>
              </a:rPr>
              <a:t> </a:t>
            </a:r>
            <a:r>
              <a:rPr lang="en-GB" sz="2800" dirty="0" smtClean="0">
                <a:latin typeface="Hobo Std" pitchFamily="50" charset="0"/>
              </a:rPr>
              <a:t>  </a:t>
            </a:r>
            <a:r>
              <a:rPr lang="en-GB" sz="2400" i="1" dirty="0" smtClean="0">
                <a:latin typeface="Hobo Std" pitchFamily="50" charset="0"/>
              </a:rPr>
              <a:t>(</a:t>
            </a:r>
            <a:r>
              <a:rPr lang="en-GB" sz="2400" i="1" dirty="0" err="1" smtClean="0">
                <a:latin typeface="Hobo Std" pitchFamily="50" charset="0"/>
              </a:rPr>
              <a:t>Fátima</a:t>
            </a:r>
            <a:r>
              <a:rPr lang="en-GB" sz="2400" i="1" dirty="0" smtClean="0">
                <a:latin typeface="Hobo Std" pitchFamily="50" charset="0"/>
              </a:rPr>
              <a:t> no </a:t>
            </a:r>
            <a:r>
              <a:rPr lang="en-GB" sz="2400" i="1" dirty="0" err="1" smtClean="0">
                <a:latin typeface="Hobo Std" pitchFamily="50" charset="0"/>
              </a:rPr>
              <a:t>desayuna</a:t>
            </a:r>
            <a:r>
              <a:rPr lang="en-GB" sz="2400" i="1" dirty="0" smtClean="0">
                <a:latin typeface="Hobo Std" pitchFamily="50" charset="0"/>
              </a:rPr>
              <a:t> mucho)</a:t>
            </a:r>
          </a:p>
          <a:p>
            <a:r>
              <a:rPr lang="en-GB" sz="2800" dirty="0" smtClean="0">
                <a:latin typeface="Hobo Std" pitchFamily="50" charset="0"/>
              </a:rPr>
              <a:t>2. </a:t>
            </a:r>
            <a:r>
              <a:rPr lang="en-GB" sz="2800" dirty="0" err="1" smtClean="0">
                <a:latin typeface="Hobo Std" pitchFamily="50" charset="0"/>
              </a:rPr>
              <a:t>Toma</a:t>
            </a:r>
            <a:r>
              <a:rPr lang="en-GB" sz="2800" dirty="0" smtClean="0">
                <a:latin typeface="Hobo Std" pitchFamily="50" charset="0"/>
              </a:rPr>
              <a:t> </a:t>
            </a:r>
            <a:r>
              <a:rPr lang="en-GB" sz="2800" dirty="0" err="1" smtClean="0">
                <a:latin typeface="Hobo Std" pitchFamily="50" charset="0"/>
              </a:rPr>
              <a:t>té</a:t>
            </a:r>
            <a:r>
              <a:rPr lang="en-GB" sz="2800" dirty="0" smtClean="0">
                <a:latin typeface="Hobo Std" pitchFamily="50" charset="0"/>
              </a:rPr>
              <a:t> con </a:t>
            </a:r>
            <a:r>
              <a:rPr lang="en-GB" sz="2800" dirty="0" err="1" smtClean="0">
                <a:latin typeface="Hobo Std" pitchFamily="50" charset="0"/>
              </a:rPr>
              <a:t>leche</a:t>
            </a:r>
            <a:r>
              <a:rPr lang="en-GB" sz="2800" dirty="0" smtClean="0">
                <a:latin typeface="Hobo Std" pitchFamily="50" charset="0"/>
              </a:rPr>
              <a:t>.</a:t>
            </a:r>
          </a:p>
          <a:p>
            <a:r>
              <a:rPr lang="en-GB" sz="2400" i="1" dirty="0" smtClean="0">
                <a:latin typeface="Hobo Std" pitchFamily="50" charset="0"/>
              </a:rPr>
              <a:t>    (</a:t>
            </a:r>
            <a:r>
              <a:rPr lang="en-GB" sz="2400" i="1" dirty="0" err="1" smtClean="0">
                <a:latin typeface="Hobo Std" pitchFamily="50" charset="0"/>
              </a:rPr>
              <a:t>Toma</a:t>
            </a:r>
            <a:r>
              <a:rPr lang="en-GB" sz="2400" i="1" dirty="0" smtClean="0">
                <a:latin typeface="Hobo Std" pitchFamily="50" charset="0"/>
              </a:rPr>
              <a:t> café con </a:t>
            </a:r>
            <a:r>
              <a:rPr lang="en-GB" sz="2400" i="1" dirty="0" err="1" smtClean="0">
                <a:latin typeface="Hobo Std" pitchFamily="50" charset="0"/>
              </a:rPr>
              <a:t>leche</a:t>
            </a:r>
            <a:r>
              <a:rPr lang="en-GB" sz="2400" i="1" dirty="0" smtClean="0">
                <a:latin typeface="Hobo Std" pitchFamily="50" charset="0"/>
              </a:rPr>
              <a:t>)</a:t>
            </a:r>
          </a:p>
          <a:p>
            <a:r>
              <a:rPr lang="en-GB" sz="2800" dirty="0" smtClean="0">
                <a:latin typeface="Hobo Std" pitchFamily="50" charset="0"/>
              </a:rPr>
              <a:t>3. Los </a:t>
            </a:r>
            <a:r>
              <a:rPr lang="en-GB" sz="2800" dirty="0" err="1" smtClean="0">
                <a:latin typeface="Hobo Std" pitchFamily="50" charset="0"/>
              </a:rPr>
              <a:t>españoles</a:t>
            </a:r>
            <a:r>
              <a:rPr lang="en-GB" sz="2800" dirty="0" smtClean="0">
                <a:latin typeface="Hobo Std" pitchFamily="50" charset="0"/>
              </a:rPr>
              <a:t> </a:t>
            </a:r>
            <a:r>
              <a:rPr lang="en-GB" sz="2800" dirty="0" err="1" smtClean="0">
                <a:latin typeface="Hobo Std" pitchFamily="50" charset="0"/>
              </a:rPr>
              <a:t>comen</a:t>
            </a:r>
            <a:r>
              <a:rPr lang="en-GB" sz="2800" dirty="0" smtClean="0">
                <a:latin typeface="Hobo Std" pitchFamily="50" charset="0"/>
              </a:rPr>
              <a:t> a </a:t>
            </a:r>
            <a:r>
              <a:rPr lang="en-GB" sz="2800" dirty="0" err="1" smtClean="0">
                <a:latin typeface="Hobo Std" pitchFamily="50" charset="0"/>
              </a:rPr>
              <a:t>las</a:t>
            </a:r>
            <a:r>
              <a:rPr lang="en-GB" sz="2800" dirty="0" smtClean="0">
                <a:latin typeface="Hobo Std" pitchFamily="50" charset="0"/>
              </a:rPr>
              <a:t> dos o </a:t>
            </a:r>
            <a:r>
              <a:rPr lang="en-GB" sz="2800" dirty="0" err="1" smtClean="0">
                <a:latin typeface="Hobo Std" pitchFamily="50" charset="0"/>
              </a:rPr>
              <a:t>las</a:t>
            </a:r>
            <a:r>
              <a:rPr lang="en-GB" sz="2800" dirty="0" smtClean="0">
                <a:latin typeface="Hobo Std" pitchFamily="50" charset="0"/>
              </a:rPr>
              <a:t> </a:t>
            </a:r>
            <a:r>
              <a:rPr lang="en-GB" sz="2800" dirty="0" err="1" smtClean="0">
                <a:latin typeface="Hobo Std" pitchFamily="50" charset="0"/>
              </a:rPr>
              <a:t>tres</a:t>
            </a:r>
            <a:r>
              <a:rPr lang="en-GB" sz="2800" dirty="0" smtClean="0">
                <a:latin typeface="Hobo Std" pitchFamily="50" charset="0"/>
              </a:rPr>
              <a:t>.</a:t>
            </a:r>
          </a:p>
          <a:p>
            <a:r>
              <a:rPr lang="en-GB" sz="2800" dirty="0" smtClean="0">
                <a:latin typeface="Hobo Std" pitchFamily="50" charset="0"/>
              </a:rPr>
              <a:t>4. </a:t>
            </a:r>
            <a:r>
              <a:rPr lang="en-GB" sz="2800" dirty="0" err="1" smtClean="0">
                <a:latin typeface="Hobo Std" pitchFamily="50" charset="0"/>
              </a:rPr>
              <a:t>Fátima</a:t>
            </a:r>
            <a:r>
              <a:rPr lang="en-GB" sz="2800" dirty="0" smtClean="0">
                <a:latin typeface="Hobo Std" pitchFamily="50" charset="0"/>
              </a:rPr>
              <a:t> come a </a:t>
            </a:r>
            <a:r>
              <a:rPr lang="en-GB" sz="2800" dirty="0" err="1" smtClean="0">
                <a:latin typeface="Hobo Std" pitchFamily="50" charset="0"/>
              </a:rPr>
              <a:t>las</a:t>
            </a:r>
            <a:r>
              <a:rPr lang="en-GB" sz="2800" dirty="0" smtClean="0">
                <a:latin typeface="Hobo Std" pitchFamily="50" charset="0"/>
              </a:rPr>
              <a:t> dos y media.</a:t>
            </a:r>
          </a:p>
          <a:p>
            <a:r>
              <a:rPr lang="en-GB" sz="2800" dirty="0" smtClean="0">
                <a:latin typeface="Hobo Std" pitchFamily="50" charset="0"/>
              </a:rPr>
              <a:t>   (</a:t>
            </a:r>
            <a:r>
              <a:rPr lang="en-GB" sz="2400" i="1" dirty="0">
                <a:latin typeface="Hobo Std" pitchFamily="50" charset="0"/>
              </a:rPr>
              <a:t>C</a:t>
            </a:r>
            <a:r>
              <a:rPr lang="en-GB" sz="2400" i="1" dirty="0" smtClean="0">
                <a:latin typeface="Hobo Std" pitchFamily="50" charset="0"/>
              </a:rPr>
              <a:t>ome a </a:t>
            </a:r>
            <a:r>
              <a:rPr lang="en-GB" sz="2400" i="1" dirty="0" err="1" smtClean="0">
                <a:latin typeface="Hobo Std" pitchFamily="50" charset="0"/>
              </a:rPr>
              <a:t>las</a:t>
            </a:r>
            <a:r>
              <a:rPr lang="en-GB" sz="2400" i="1" dirty="0" smtClean="0">
                <a:latin typeface="Hobo Std" pitchFamily="50" charset="0"/>
              </a:rPr>
              <a:t> dos)</a:t>
            </a:r>
          </a:p>
          <a:p>
            <a:r>
              <a:rPr lang="en-GB" sz="2800" dirty="0" smtClean="0">
                <a:latin typeface="Hobo Std" pitchFamily="50" charset="0"/>
              </a:rPr>
              <a:t>5. Para la comida, </a:t>
            </a:r>
            <a:r>
              <a:rPr lang="en-GB" sz="2800" dirty="0" err="1" smtClean="0">
                <a:latin typeface="Hobo Std" pitchFamily="50" charset="0"/>
              </a:rPr>
              <a:t>toma</a:t>
            </a:r>
            <a:r>
              <a:rPr lang="en-GB" sz="2800" dirty="0" smtClean="0">
                <a:latin typeface="Hobo Std" pitchFamily="50" charset="0"/>
              </a:rPr>
              <a:t> carne de </a:t>
            </a:r>
            <a:r>
              <a:rPr lang="en-GB" sz="2800" dirty="0" err="1" smtClean="0">
                <a:latin typeface="Hobo Std" pitchFamily="50" charset="0"/>
              </a:rPr>
              <a:t>segundo</a:t>
            </a:r>
            <a:r>
              <a:rPr lang="en-GB" sz="2800" dirty="0" smtClean="0">
                <a:latin typeface="Hobo Std" pitchFamily="50" charset="0"/>
              </a:rPr>
              <a:t> </a:t>
            </a:r>
            <a:r>
              <a:rPr lang="en-GB" sz="2800" dirty="0" err="1" smtClean="0">
                <a:latin typeface="Hobo Std" pitchFamily="50" charset="0"/>
              </a:rPr>
              <a:t>plato</a:t>
            </a:r>
            <a:endParaRPr lang="en-GB" sz="2800" dirty="0" smtClean="0">
              <a:latin typeface="Hobo Std" pitchFamily="50" charset="0"/>
            </a:endParaRPr>
          </a:p>
          <a:p>
            <a:r>
              <a:rPr lang="en-GB" sz="2800" dirty="0" smtClean="0">
                <a:latin typeface="Hobo Std" pitchFamily="50" charset="0"/>
              </a:rPr>
              <a:t>6. Los </a:t>
            </a:r>
            <a:r>
              <a:rPr lang="en-GB" sz="2800" dirty="0" err="1" smtClean="0">
                <a:latin typeface="Hobo Std" pitchFamily="50" charset="0"/>
              </a:rPr>
              <a:t>domingos</a:t>
            </a:r>
            <a:r>
              <a:rPr lang="en-GB" sz="2800" dirty="0" smtClean="0">
                <a:latin typeface="Hobo Std" pitchFamily="50" charset="0"/>
              </a:rPr>
              <a:t> come </a:t>
            </a:r>
            <a:r>
              <a:rPr lang="en-GB" sz="2800" dirty="0" err="1" smtClean="0">
                <a:latin typeface="Hobo Std" pitchFamily="50" charset="0"/>
              </a:rPr>
              <a:t>sopa</a:t>
            </a:r>
            <a:r>
              <a:rPr lang="en-GB" sz="2800" dirty="0" smtClean="0">
                <a:latin typeface="Hobo Std" pitchFamily="50" charset="0"/>
              </a:rPr>
              <a:t> de primer </a:t>
            </a:r>
            <a:r>
              <a:rPr lang="en-GB" sz="2800" dirty="0" err="1" smtClean="0">
                <a:latin typeface="Hobo Std" pitchFamily="50" charset="0"/>
              </a:rPr>
              <a:t>plato</a:t>
            </a:r>
            <a:endParaRPr lang="en-GB" sz="2800" dirty="0" smtClean="0">
              <a:latin typeface="Hobo Std" pitchFamily="50" charset="0"/>
            </a:endParaRPr>
          </a:p>
          <a:p>
            <a:r>
              <a:rPr lang="en-GB" sz="2400" i="1" dirty="0" smtClean="0">
                <a:latin typeface="Hobo Std" pitchFamily="50" charset="0"/>
              </a:rPr>
              <a:t>    (Los </a:t>
            </a:r>
            <a:r>
              <a:rPr lang="en-GB" sz="2400" i="1" dirty="0" err="1" smtClean="0">
                <a:latin typeface="Hobo Std" pitchFamily="50" charset="0"/>
              </a:rPr>
              <a:t>domingos</a:t>
            </a:r>
            <a:r>
              <a:rPr lang="en-GB" sz="2400" i="1" dirty="0" smtClean="0">
                <a:latin typeface="Hobo Std" pitchFamily="50" charset="0"/>
              </a:rPr>
              <a:t> come </a:t>
            </a:r>
            <a:r>
              <a:rPr lang="en-GB" sz="2400" i="1" dirty="0" err="1" smtClean="0">
                <a:latin typeface="Hobo Std" pitchFamily="50" charset="0"/>
              </a:rPr>
              <a:t>mariscos</a:t>
            </a:r>
            <a:r>
              <a:rPr lang="en-GB" sz="2400" i="1" dirty="0" smtClean="0">
                <a:latin typeface="Hobo Std" pitchFamily="50" charset="0"/>
              </a:rPr>
              <a:t> de primer </a:t>
            </a:r>
            <a:r>
              <a:rPr lang="en-GB" sz="2400" i="1" dirty="0" err="1" smtClean="0">
                <a:latin typeface="Hobo Std" pitchFamily="50" charset="0"/>
              </a:rPr>
              <a:t>plato</a:t>
            </a:r>
            <a:r>
              <a:rPr lang="en-GB" sz="2400" i="1" dirty="0" smtClean="0">
                <a:latin typeface="Hobo Std" pitchFamily="50" charset="0"/>
              </a:rPr>
              <a:t>)</a:t>
            </a:r>
          </a:p>
          <a:p>
            <a:r>
              <a:rPr lang="en-GB" sz="2800" dirty="0" smtClean="0">
                <a:latin typeface="Hobo Std" pitchFamily="50" charset="0"/>
              </a:rPr>
              <a:t>7. Los </a:t>
            </a:r>
            <a:r>
              <a:rPr lang="en-GB" sz="2800" dirty="0" err="1" smtClean="0">
                <a:latin typeface="Hobo Std" pitchFamily="50" charset="0"/>
              </a:rPr>
              <a:t>españoles</a:t>
            </a:r>
            <a:r>
              <a:rPr lang="en-GB" sz="2800" dirty="0" smtClean="0">
                <a:latin typeface="Hobo Std" pitchFamily="50" charset="0"/>
              </a:rPr>
              <a:t> </a:t>
            </a:r>
            <a:r>
              <a:rPr lang="en-GB" sz="2800" dirty="0" err="1" smtClean="0">
                <a:latin typeface="Hobo Std" pitchFamily="50" charset="0"/>
              </a:rPr>
              <a:t>cenan</a:t>
            </a:r>
            <a:r>
              <a:rPr lang="en-GB" sz="2800" dirty="0" smtClean="0">
                <a:latin typeface="Hobo Std" pitchFamily="50" charset="0"/>
              </a:rPr>
              <a:t> </a:t>
            </a:r>
            <a:r>
              <a:rPr lang="en-GB" sz="2800" dirty="0" err="1" smtClean="0">
                <a:latin typeface="Hobo Std" pitchFamily="50" charset="0"/>
              </a:rPr>
              <a:t>tarde</a:t>
            </a:r>
            <a:endParaRPr lang="en-GB" sz="2800" dirty="0" smtClean="0">
              <a:latin typeface="Hobo Std" pitchFamily="50" charset="0"/>
            </a:endParaRPr>
          </a:p>
          <a:p>
            <a:r>
              <a:rPr lang="en-GB" sz="2800" dirty="0" smtClean="0">
                <a:latin typeface="Hobo Std" pitchFamily="50" charset="0"/>
              </a:rPr>
              <a:t>8. </a:t>
            </a:r>
            <a:r>
              <a:rPr lang="en-GB" sz="2800" dirty="0" err="1" smtClean="0">
                <a:latin typeface="Hobo Std" pitchFamily="50" charset="0"/>
              </a:rPr>
              <a:t>Fátima</a:t>
            </a:r>
            <a:r>
              <a:rPr lang="en-GB" sz="2800" dirty="0" smtClean="0">
                <a:latin typeface="Hobo Std" pitchFamily="50" charset="0"/>
              </a:rPr>
              <a:t> </a:t>
            </a:r>
            <a:r>
              <a:rPr lang="en-GB" sz="2800" dirty="0" err="1" smtClean="0">
                <a:latin typeface="Hobo Std" pitchFamily="50" charset="0"/>
              </a:rPr>
              <a:t>cena</a:t>
            </a:r>
            <a:r>
              <a:rPr lang="en-GB" sz="2800" dirty="0" smtClean="0">
                <a:latin typeface="Hobo Std" pitchFamily="50" charset="0"/>
              </a:rPr>
              <a:t> a </a:t>
            </a:r>
            <a:r>
              <a:rPr lang="en-GB" sz="2800" dirty="0" err="1" smtClean="0">
                <a:latin typeface="Hobo Std" pitchFamily="50" charset="0"/>
              </a:rPr>
              <a:t>las</a:t>
            </a:r>
            <a:r>
              <a:rPr lang="en-GB" sz="2800" dirty="0" smtClean="0">
                <a:latin typeface="Hobo Std" pitchFamily="50" charset="0"/>
              </a:rPr>
              <a:t> </a:t>
            </a:r>
            <a:r>
              <a:rPr lang="en-GB" sz="2800" dirty="0" err="1" smtClean="0">
                <a:latin typeface="Hobo Std" pitchFamily="50" charset="0"/>
              </a:rPr>
              <a:t>diez</a:t>
            </a:r>
            <a:r>
              <a:rPr lang="en-GB" sz="2800" dirty="0" smtClean="0">
                <a:latin typeface="Hobo Std" pitchFamily="50" charset="0"/>
              </a:rPr>
              <a:t>.</a:t>
            </a:r>
          </a:p>
          <a:p>
            <a:r>
              <a:rPr lang="en-GB" sz="2800" dirty="0" smtClean="0">
                <a:latin typeface="Hobo Std" pitchFamily="50" charset="0"/>
              </a:rPr>
              <a:t>9. Para la </a:t>
            </a:r>
            <a:r>
              <a:rPr lang="en-GB" sz="2800" dirty="0" err="1" smtClean="0">
                <a:latin typeface="Hobo Std" pitchFamily="50" charset="0"/>
              </a:rPr>
              <a:t>cena</a:t>
            </a:r>
            <a:r>
              <a:rPr lang="en-GB" sz="2800" dirty="0" smtClean="0">
                <a:latin typeface="Hobo Std" pitchFamily="50" charset="0"/>
              </a:rPr>
              <a:t> no </a:t>
            </a:r>
            <a:r>
              <a:rPr lang="en-GB" sz="2800" dirty="0" err="1" smtClean="0">
                <a:latin typeface="Hobo Std" pitchFamily="50" charset="0"/>
              </a:rPr>
              <a:t>toma</a:t>
            </a:r>
            <a:r>
              <a:rPr lang="en-GB" sz="2800" dirty="0" smtClean="0">
                <a:latin typeface="Hobo Std" pitchFamily="50" charset="0"/>
              </a:rPr>
              <a:t> primer </a:t>
            </a:r>
            <a:r>
              <a:rPr lang="en-GB" sz="2800" dirty="0" err="1" smtClean="0">
                <a:latin typeface="Hobo Std" pitchFamily="50" charset="0"/>
              </a:rPr>
              <a:t>plato</a:t>
            </a:r>
            <a:endParaRPr lang="en-GB" sz="2800" dirty="0" smtClean="0">
              <a:latin typeface="Hobo Std" pitchFamily="50" charset="0"/>
            </a:endParaRPr>
          </a:p>
          <a:p>
            <a:r>
              <a:rPr lang="en-GB" sz="2800" dirty="0" smtClean="0">
                <a:latin typeface="Hobo Std" pitchFamily="50" charset="0"/>
              </a:rPr>
              <a:t>    </a:t>
            </a:r>
            <a:r>
              <a:rPr lang="en-GB" sz="2400" i="1" dirty="0" smtClean="0">
                <a:latin typeface="Hobo Std" pitchFamily="50" charset="0"/>
              </a:rPr>
              <a:t>(</a:t>
            </a:r>
            <a:r>
              <a:rPr lang="en-GB" sz="2400" i="1" dirty="0" err="1" smtClean="0">
                <a:latin typeface="Hobo Std" pitchFamily="50" charset="0"/>
              </a:rPr>
              <a:t>toma</a:t>
            </a:r>
            <a:r>
              <a:rPr lang="en-GB" sz="2400" i="1" dirty="0" smtClean="0">
                <a:latin typeface="Hobo Std" pitchFamily="50" charset="0"/>
              </a:rPr>
              <a:t> tortilla)</a:t>
            </a:r>
          </a:p>
          <a:p>
            <a:r>
              <a:rPr lang="en-GB" sz="2800" dirty="0" smtClean="0">
                <a:latin typeface="Hobo Std" pitchFamily="50" charset="0"/>
              </a:rPr>
              <a:t>10. De </a:t>
            </a:r>
            <a:r>
              <a:rPr lang="en-GB" sz="2800" dirty="0" err="1" smtClean="0">
                <a:latin typeface="Hobo Std" pitchFamily="50" charset="0"/>
              </a:rPr>
              <a:t>postre</a:t>
            </a:r>
            <a:r>
              <a:rPr lang="en-GB" sz="2800" dirty="0" smtClean="0">
                <a:latin typeface="Hobo Std" pitchFamily="50" charset="0"/>
              </a:rPr>
              <a:t> hay </a:t>
            </a:r>
            <a:r>
              <a:rPr lang="en-GB" sz="2800" dirty="0" err="1" smtClean="0">
                <a:latin typeface="Hobo Std" pitchFamily="50" charset="0"/>
              </a:rPr>
              <a:t>fruta</a:t>
            </a:r>
            <a:endParaRPr lang="en-GB" sz="2800" dirty="0" smtClean="0">
              <a:latin typeface="Hobo Std" pitchFamily="50" charset="0"/>
            </a:endParaRPr>
          </a:p>
          <a:p>
            <a:pPr marL="342900" indent="-342900">
              <a:buAutoNum type="arabicPeriod"/>
            </a:pPr>
            <a:endParaRPr lang="en-GB" dirty="0">
              <a:latin typeface="Hobo Std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60032" y="213583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Hobo Std" pitchFamily="50" charset="0"/>
              </a:rPr>
              <a:t>M</a:t>
            </a:r>
            <a:endParaRPr lang="en-GB" dirty="0">
              <a:solidFill>
                <a:srgbClr val="FF0000"/>
              </a:solidFill>
              <a:latin typeface="Hobo Std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03828" y="1124743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Hobo Std" pitchFamily="50" charset="0"/>
              </a:rPr>
              <a:t>M</a:t>
            </a:r>
            <a:endParaRPr lang="en-GB" dirty="0">
              <a:solidFill>
                <a:srgbClr val="FF0000"/>
              </a:solidFill>
              <a:latin typeface="Hobo Std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52959" y="1899498"/>
            <a:ext cx="1365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B050"/>
                </a:solidFill>
                <a:latin typeface="Hobo Std" pitchFamily="50" charset="0"/>
              </a:rPr>
              <a:t>V</a:t>
            </a:r>
            <a:endParaRPr lang="en-GB" dirty="0">
              <a:solidFill>
                <a:srgbClr val="00B050"/>
              </a:solidFill>
              <a:latin typeface="Hobo Std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8764" y="2328960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Hobo Std" pitchFamily="50" charset="0"/>
              </a:rPr>
              <a:t>M</a:t>
            </a:r>
            <a:endParaRPr lang="en-GB" dirty="0">
              <a:solidFill>
                <a:srgbClr val="FF0000"/>
              </a:solidFill>
              <a:latin typeface="Hobo Std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09770" y="3197256"/>
            <a:ext cx="1365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B050"/>
                </a:solidFill>
                <a:latin typeface="Hobo Std" pitchFamily="50" charset="0"/>
              </a:rPr>
              <a:t>V</a:t>
            </a:r>
            <a:endParaRPr lang="en-GB" dirty="0">
              <a:solidFill>
                <a:srgbClr val="00B050"/>
              </a:solidFill>
              <a:latin typeface="Hobo Std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6280" y="3596203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Hobo Std" pitchFamily="50" charset="0"/>
              </a:rPr>
              <a:t>M</a:t>
            </a:r>
            <a:endParaRPr lang="en-GB" sz="1600" dirty="0">
              <a:solidFill>
                <a:srgbClr val="FF0000"/>
              </a:solidFill>
              <a:latin typeface="Hobo Std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85955" y="4306551"/>
            <a:ext cx="1365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B050"/>
                </a:solidFill>
                <a:latin typeface="Hobo Std" pitchFamily="50" charset="0"/>
              </a:rPr>
              <a:t>V</a:t>
            </a:r>
            <a:endParaRPr lang="en-GB" dirty="0">
              <a:solidFill>
                <a:srgbClr val="00B050"/>
              </a:solidFill>
              <a:latin typeface="Hobo Std" pitchFamily="5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3746" y="4844663"/>
            <a:ext cx="1365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B050"/>
                </a:solidFill>
                <a:latin typeface="Hobo Std" pitchFamily="50" charset="0"/>
              </a:rPr>
              <a:t>V</a:t>
            </a:r>
            <a:endParaRPr lang="en-GB" dirty="0">
              <a:solidFill>
                <a:srgbClr val="00B050"/>
              </a:solidFill>
              <a:latin typeface="Hobo Std" pitchFamily="5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19711" y="5137050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Hobo Std" pitchFamily="50" charset="0"/>
              </a:rPr>
              <a:t>M</a:t>
            </a:r>
            <a:endParaRPr lang="en-GB" dirty="0">
              <a:solidFill>
                <a:srgbClr val="FF0000"/>
              </a:solidFill>
              <a:latin typeface="Hobo Std" pitchFamily="5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27864" y="6084585"/>
            <a:ext cx="1365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B050"/>
                </a:solidFill>
                <a:latin typeface="Hobo Std" pitchFamily="50" charset="0"/>
              </a:rPr>
              <a:t>V</a:t>
            </a:r>
            <a:endParaRPr lang="en-GB" dirty="0">
              <a:solidFill>
                <a:srgbClr val="00B050"/>
              </a:solidFill>
              <a:latin typeface="Hobo St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38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881</Words>
  <Application>Microsoft Office PowerPoint</Application>
  <PresentationFormat>On-screen Show (4:3)</PresentationFormat>
  <Paragraphs>166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Aharoni</vt:lpstr>
      <vt:lpstr>Arial</vt:lpstr>
      <vt:lpstr>Calibri</vt:lpstr>
      <vt:lpstr>Consolas</vt:lpstr>
      <vt:lpstr>Hobo Std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Rainham Mark Grammar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</dc:creator>
  <cp:lastModifiedBy>Paul Durnan</cp:lastModifiedBy>
  <cp:revision>9</cp:revision>
  <dcterms:created xsi:type="dcterms:W3CDTF">2013-01-07T21:21:35Z</dcterms:created>
  <dcterms:modified xsi:type="dcterms:W3CDTF">2020-03-29T10:40:40Z</dcterms:modified>
</cp:coreProperties>
</file>