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58" r:id="rId4"/>
    <p:sldId id="259" r:id="rId5"/>
    <p:sldId id="260" r:id="rId6"/>
    <p:sldId id="262" r:id="rId7"/>
    <p:sldId id="263" r:id="rId8"/>
    <p:sldId id="265" r:id="rId9"/>
    <p:sldId id="264" r:id="rId10"/>
    <p:sldId id="266" r:id="rId11"/>
    <p:sldId id="269" r:id="rId12"/>
    <p:sldId id="273" r:id="rId13"/>
    <p:sldId id="275" r:id="rId14"/>
    <p:sldId id="274" r:id="rId15"/>
    <p:sldId id="270" r:id="rId16"/>
    <p:sldId id="267" r:id="rId17"/>
    <p:sldId id="276" r:id="rId18"/>
    <p:sldId id="277" r:id="rId19"/>
    <p:sldId id="278" r:id="rId20"/>
    <p:sldId id="282" r:id="rId21"/>
    <p:sldId id="271" r:id="rId22"/>
    <p:sldId id="268" r:id="rId23"/>
    <p:sldId id="279" r:id="rId24"/>
    <p:sldId id="280" r:id="rId25"/>
    <p:sldId id="281" r:id="rId26"/>
    <p:sldId id="27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B1E5C1-A214-45F6-A563-7D9ABB0A11B4}">
          <p14:sldIdLst>
            <p14:sldId id="256"/>
            <p14:sldId id="257"/>
            <p14:sldId id="258"/>
            <p14:sldId id="259"/>
            <p14:sldId id="260"/>
            <p14:sldId id="262"/>
            <p14:sldId id="263"/>
            <p14:sldId id="265"/>
            <p14:sldId id="264"/>
            <p14:sldId id="266"/>
            <p14:sldId id="269"/>
            <p14:sldId id="273"/>
            <p14:sldId id="275"/>
            <p14:sldId id="274"/>
            <p14:sldId id="270"/>
            <p14:sldId id="267"/>
            <p14:sldId id="276"/>
            <p14:sldId id="277"/>
            <p14:sldId id="278"/>
            <p14:sldId id="282"/>
            <p14:sldId id="271"/>
            <p14:sldId id="268"/>
            <p14:sldId id="279"/>
            <p14:sldId id="280"/>
            <p14:sldId id="281"/>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5" autoAdjust="0"/>
    <p:restoredTop sz="90828" autoAdjust="0"/>
  </p:normalViewPr>
  <p:slideViewPr>
    <p:cSldViewPr snapToGrid="0">
      <p:cViewPr varScale="1">
        <p:scale>
          <a:sx n="73" d="100"/>
          <a:sy n="73" d="100"/>
        </p:scale>
        <p:origin x="66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6D2D25E-471C-4340-8CCF-9FFC9A604F2C}"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A3516E-DFA4-45C9-BAFB-A6CFBAE3F738}"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2D25E-471C-4340-8CCF-9FFC9A604F2C}"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2D25E-471C-4340-8CCF-9FFC9A604F2C}"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2D25E-471C-4340-8CCF-9FFC9A604F2C}"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6D2D25E-471C-4340-8CCF-9FFC9A604F2C}"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A3516E-DFA4-45C9-BAFB-A6CFBAE3F738}"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6D2D25E-471C-4340-8CCF-9FFC9A604F2C}" type="datetimeFigureOut">
              <a:rPr lang="en-GB" smtClean="0"/>
              <a:t>18/05/2020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6D2D25E-471C-4340-8CCF-9FFC9A604F2C}"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A3516E-DFA4-45C9-BAFB-A6CFBAE3F738}"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D2D25E-471C-4340-8CCF-9FFC9A604F2C}"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2D25E-471C-4340-8CCF-9FFC9A604F2C}"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6D2D25E-471C-4340-8CCF-9FFC9A604F2C}" type="datetimeFigureOut">
              <a:rPr lang="en-GB" smtClean="0"/>
              <a:t>18/05/2020</a:t>
            </a:fld>
            <a:endParaRPr lang="en-GB"/>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6D2D25E-471C-4340-8CCF-9FFC9A604F2C}" type="datetimeFigureOut">
              <a:rPr lang="en-GB" smtClean="0"/>
              <a:t>18/05/2020</a:t>
            </a:fld>
            <a:endParaRPr lang="en-GB"/>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0BA3516E-DFA4-45C9-BAFB-A6CFBAE3F738}"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6D2D25E-471C-4340-8CCF-9FFC9A604F2C}" type="datetimeFigureOut">
              <a:rPr lang="en-GB" smtClean="0"/>
              <a:t>18/05/2020</a:t>
            </a:fld>
            <a:endParaRPr lang="en-GB"/>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0BA3516E-DFA4-45C9-BAFB-A6CFBAE3F738}" type="slidenum">
              <a:rPr lang="en-GB" smtClean="0"/>
              <a:t>‹#›</a:t>
            </a:fld>
            <a:endParaRPr lang="en-GB"/>
          </a:p>
        </p:txBody>
      </p:sp>
    </p:spTree>
    <p:extLst>
      <p:ext uri="{BB962C8B-B14F-4D97-AF65-F5344CB8AC3E}">
        <p14:creationId xmlns:p14="http://schemas.microsoft.com/office/powerpoint/2010/main" val="16885263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1.xml"/><Relationship Id="rId5" Type="http://schemas.openxmlformats.org/officeDocument/2006/relationships/image" Target="../media/image32.tmp"/><Relationship Id="rId4" Type="http://schemas.openxmlformats.org/officeDocument/2006/relationships/image" Target="../media/image31.tmp"/></Relationships>
</file>

<file path=ppt/slides/_rels/slide2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1.xml"/><Relationship Id="rId4" Type="http://schemas.openxmlformats.org/officeDocument/2006/relationships/image" Target="../media/image35.tm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tmp"/><Relationship Id="rId3" Type="http://schemas.openxmlformats.org/officeDocument/2006/relationships/image" Target="../media/image6.tmp"/><Relationship Id="rId7" Type="http://schemas.openxmlformats.org/officeDocument/2006/relationships/image" Target="../media/image10.tmp"/><Relationship Id="rId12" Type="http://schemas.openxmlformats.org/officeDocument/2006/relationships/image" Target="../media/image15.tmp"/><Relationship Id="rId2" Type="http://schemas.openxmlformats.org/officeDocument/2006/relationships/image" Target="../media/image5.tmp"/><Relationship Id="rId1" Type="http://schemas.openxmlformats.org/officeDocument/2006/relationships/slideLayout" Target="../slideLayouts/slideLayout3.xml"/><Relationship Id="rId6" Type="http://schemas.openxmlformats.org/officeDocument/2006/relationships/image" Target="../media/image9.tmp"/><Relationship Id="rId11" Type="http://schemas.openxmlformats.org/officeDocument/2006/relationships/image" Target="../media/image14.tmp"/><Relationship Id="rId5" Type="http://schemas.openxmlformats.org/officeDocument/2006/relationships/image" Target="../media/image8.tmp"/><Relationship Id="rId10" Type="http://schemas.openxmlformats.org/officeDocument/2006/relationships/image" Target="../media/image13.tmp"/><Relationship Id="rId4" Type="http://schemas.openxmlformats.org/officeDocument/2006/relationships/image" Target="../media/image7.tmp"/><Relationship Id="rId9" Type="http://schemas.openxmlformats.org/officeDocument/2006/relationships/image" Target="../media/image12.tmp"/><Relationship Id="rId14" Type="http://schemas.openxmlformats.org/officeDocument/2006/relationships/image" Target="../media/image17.tmp"/></Relationships>
</file>

<file path=ppt/slides/_rels/slide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3.xml"/><Relationship Id="rId4" Type="http://schemas.openxmlformats.org/officeDocument/2006/relationships/image" Target="../media/image2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5ED1-2E43-4B8E-8403-59862145151B}"/>
              </a:ext>
            </a:extLst>
          </p:cNvPr>
          <p:cNvSpPr>
            <a:spLocks noGrp="1"/>
          </p:cNvSpPr>
          <p:nvPr>
            <p:ph type="ctrTitle"/>
          </p:nvPr>
        </p:nvSpPr>
        <p:spPr/>
        <p:txBody>
          <a:bodyPr>
            <a:normAutofit/>
          </a:bodyPr>
          <a:lstStyle/>
          <a:p>
            <a:pPr algn="ctr"/>
            <a:r>
              <a:rPr lang="en-GB" b="1" dirty="0"/>
              <a:t>Home Economics at a distance</a:t>
            </a:r>
          </a:p>
        </p:txBody>
      </p:sp>
      <p:sp>
        <p:nvSpPr>
          <p:cNvPr id="3" name="Subtitle 2">
            <a:extLst>
              <a:ext uri="{FF2B5EF4-FFF2-40B4-BE49-F238E27FC236}">
                <a16:creationId xmlns:a16="http://schemas.microsoft.com/office/drawing/2014/main" id="{E891BEBA-B382-47BF-A2F6-4BB9E889514F}"/>
              </a:ext>
            </a:extLst>
          </p:cNvPr>
          <p:cNvSpPr>
            <a:spLocks noGrp="1"/>
          </p:cNvSpPr>
          <p:nvPr>
            <p:ph type="subTitle" idx="1"/>
          </p:nvPr>
        </p:nvSpPr>
        <p:spPr>
          <a:xfrm>
            <a:off x="775252" y="3628501"/>
            <a:ext cx="7593496" cy="1218095"/>
          </a:xfrm>
        </p:spPr>
        <p:txBody>
          <a:bodyPr>
            <a:normAutofit fontScale="85000" lnSpcReduction="20000"/>
          </a:bodyPr>
          <a:lstStyle/>
          <a:p>
            <a:r>
              <a:rPr lang="en-GB" dirty="0"/>
              <a:t>Let’s continue improving our skills in your kitchens for a change </a:t>
            </a:r>
            <a:r>
              <a:rPr lang="en-GB" dirty="0">
                <a:sym typeface="Wingdings" panose="05000000000000000000" pitchFamily="2" charset="2"/>
              </a:rPr>
              <a:t></a:t>
            </a:r>
          </a:p>
          <a:p>
            <a:endParaRPr lang="en-GB" dirty="0">
              <a:sym typeface="Wingdings" panose="05000000000000000000" pitchFamily="2" charset="2"/>
            </a:endParaRPr>
          </a:p>
          <a:p>
            <a:r>
              <a:rPr lang="en-GB" dirty="0"/>
              <a:t>Use this time at home as an opportunity to show your family what you have learned so far in Home Economics.</a:t>
            </a:r>
          </a:p>
        </p:txBody>
      </p:sp>
    </p:spTree>
    <p:extLst>
      <p:ext uri="{BB962C8B-B14F-4D97-AF65-F5344CB8AC3E}">
        <p14:creationId xmlns:p14="http://schemas.microsoft.com/office/powerpoint/2010/main" val="172510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Week 1 – Next steps</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8" y="1320730"/>
            <a:ext cx="8629651" cy="3416320"/>
          </a:xfrm>
          <a:prstGeom prst="rect">
            <a:avLst/>
          </a:prstGeom>
          <a:solidFill>
            <a:schemeClr val="bg1"/>
          </a:solidFill>
          <a:ln w="57150">
            <a:solidFill>
              <a:srgbClr val="00B0F0"/>
            </a:solidFill>
          </a:ln>
        </p:spPr>
        <p:txBody>
          <a:bodyPr wrap="square" rtlCol="0">
            <a:spAutoFit/>
          </a:bodyPr>
          <a:lstStyle/>
          <a:p>
            <a:r>
              <a:rPr lang="en-GB" sz="2400" dirty="0">
                <a:latin typeface="Comic Sans MS" panose="030F0702030302020204" pitchFamily="66" charset="0"/>
              </a:rPr>
              <a:t>We want to see what you have achieved this week.</a:t>
            </a:r>
          </a:p>
          <a:p>
            <a:endParaRPr lang="en-GB" sz="2400" dirty="0">
              <a:latin typeface="Comic Sans MS" panose="030F0702030302020204" pitchFamily="66" charset="0"/>
            </a:endParaRPr>
          </a:p>
          <a:p>
            <a:r>
              <a:rPr lang="en-GB" sz="2400" dirty="0">
                <a:latin typeface="Comic Sans MS" panose="030F0702030302020204" pitchFamily="66" charset="0"/>
              </a:rPr>
              <a:t>Photos of you in the kitchen </a:t>
            </a:r>
            <a:r>
              <a:rPr lang="en-GB" sz="2400" b="1" dirty="0">
                <a:latin typeface="Comic Sans MS" panose="030F0702030302020204" pitchFamily="66" charset="0"/>
              </a:rPr>
              <a:t>preparing </a:t>
            </a:r>
            <a:r>
              <a:rPr lang="en-GB" sz="2400" dirty="0">
                <a:latin typeface="Comic Sans MS" panose="030F0702030302020204" pitchFamily="66" charset="0"/>
              </a:rPr>
              <a:t>would be great, email them to your teacher. This will help with next year course too. </a:t>
            </a:r>
          </a:p>
          <a:p>
            <a:endParaRPr lang="en-GB" sz="2400" dirty="0">
              <a:latin typeface="Comic Sans MS" panose="030F0702030302020204" pitchFamily="66" charset="0"/>
            </a:endParaRPr>
          </a:p>
          <a:p>
            <a:r>
              <a:rPr lang="en-GB" sz="2400" dirty="0">
                <a:latin typeface="Comic Sans MS" panose="030F0702030302020204" pitchFamily="66" charset="0"/>
              </a:rPr>
              <a:t>If you want to get fancy with </a:t>
            </a:r>
            <a:r>
              <a:rPr lang="en-GB" sz="2400" dirty="0" err="1">
                <a:latin typeface="Comic Sans MS" panose="030F0702030302020204" pitchFamily="66" charset="0"/>
              </a:rPr>
              <a:t>TikTok</a:t>
            </a:r>
            <a:r>
              <a:rPr lang="en-GB" sz="2400" dirty="0">
                <a:latin typeface="Comic Sans MS" panose="030F0702030302020204" pitchFamily="66" charset="0"/>
              </a:rPr>
              <a:t>, send us a video of you </a:t>
            </a:r>
            <a:r>
              <a:rPr lang="en-GB" sz="2400" b="1" dirty="0">
                <a:latin typeface="Comic Sans MS" panose="030F0702030302020204" pitchFamily="66" charset="0"/>
              </a:rPr>
              <a:t>preparing </a:t>
            </a:r>
            <a:r>
              <a:rPr lang="en-GB" sz="2400" dirty="0">
                <a:latin typeface="Comic Sans MS" panose="030F0702030302020204" pitchFamily="66" charset="0"/>
              </a:rPr>
              <a:t>and celebrating your skills improving!!</a:t>
            </a:r>
          </a:p>
          <a:p>
            <a:endParaRPr lang="en-GB" sz="2400" dirty="0">
              <a:latin typeface="Comic Sans MS" panose="030F0702030302020204" pitchFamily="66" charset="0"/>
            </a:endParaRPr>
          </a:p>
        </p:txBody>
      </p:sp>
    </p:spTree>
    <p:extLst>
      <p:ext uri="{BB962C8B-B14F-4D97-AF65-F5344CB8AC3E}">
        <p14:creationId xmlns:p14="http://schemas.microsoft.com/office/powerpoint/2010/main" val="175955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70336"/>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Week 2 – Boil vs Simmer</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7" y="942446"/>
            <a:ext cx="8629651" cy="4693593"/>
          </a:xfrm>
          <a:prstGeom prst="rect">
            <a:avLst/>
          </a:prstGeom>
          <a:solidFill>
            <a:schemeClr val="bg1"/>
          </a:solidFill>
          <a:ln w="57150">
            <a:solidFill>
              <a:schemeClr val="accent4">
                <a:lumMod val="75000"/>
              </a:schemeClr>
            </a:solidFill>
          </a:ln>
        </p:spPr>
        <p:txBody>
          <a:bodyPr wrap="square" rtlCol="0">
            <a:spAutoFit/>
          </a:bodyPr>
          <a:lstStyle/>
          <a:p>
            <a:r>
              <a:rPr lang="en-GB" sz="2400" dirty="0">
                <a:latin typeface="Comic Sans MS" panose="030F0702030302020204" pitchFamily="66" charset="0"/>
              </a:rPr>
              <a:t>Ok, so this week we are going to be looking at </a:t>
            </a:r>
            <a:r>
              <a:rPr lang="en-GB" sz="2400" b="1" dirty="0">
                <a:latin typeface="Comic Sans MS" panose="030F0702030302020204" pitchFamily="66" charset="0"/>
              </a:rPr>
              <a:t>Cookery Processes</a:t>
            </a:r>
            <a:r>
              <a:rPr lang="en-GB" sz="2400" dirty="0">
                <a:latin typeface="Comic Sans MS" panose="030F0702030302020204" pitchFamily="66" charset="0"/>
              </a:rPr>
              <a:t>, mainly </a:t>
            </a:r>
            <a:r>
              <a:rPr lang="en-GB" sz="2400" b="1" dirty="0">
                <a:latin typeface="Comic Sans MS" panose="030F0702030302020204" pitchFamily="66" charset="0"/>
              </a:rPr>
              <a:t>Boiling </a:t>
            </a:r>
            <a:r>
              <a:rPr lang="en-GB" sz="2400" dirty="0">
                <a:latin typeface="Comic Sans MS" panose="030F0702030302020204" pitchFamily="66" charset="0"/>
              </a:rPr>
              <a:t>and </a:t>
            </a:r>
            <a:r>
              <a:rPr lang="en-GB" sz="2400" b="1" dirty="0">
                <a:latin typeface="Comic Sans MS" panose="030F0702030302020204" pitchFamily="66" charset="0"/>
              </a:rPr>
              <a:t>Simmering</a:t>
            </a:r>
            <a:r>
              <a:rPr lang="en-GB" sz="2400" dirty="0">
                <a:latin typeface="Comic Sans MS" panose="030F0702030302020204" pitchFamily="66" charset="0"/>
              </a:rPr>
              <a:t>. It is one of the easiest ways of cooking. </a:t>
            </a:r>
          </a:p>
          <a:p>
            <a:endParaRPr lang="en-GB" sz="700" dirty="0">
              <a:latin typeface="Comic Sans MS" panose="030F0702030302020204" pitchFamily="66" charset="0"/>
            </a:endParaRPr>
          </a:p>
          <a:p>
            <a:pPr algn="ctr"/>
            <a:r>
              <a:rPr lang="en-US" sz="40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Task 1</a:t>
            </a:r>
            <a:r>
              <a:rPr lang="en-GB" sz="4000" dirty="0">
                <a:solidFill>
                  <a:schemeClr val="accent4">
                    <a:lumMod val="75000"/>
                  </a:schemeClr>
                </a:solidFill>
                <a:latin typeface="Comic Sans MS" panose="030F0702030302020204" pitchFamily="66" charset="0"/>
              </a:rPr>
              <a:t> </a:t>
            </a:r>
          </a:p>
          <a:p>
            <a:endParaRPr lang="en-GB" sz="1200" dirty="0">
              <a:latin typeface="Comic Sans MS" panose="030F0702030302020204" pitchFamily="66" charset="0"/>
            </a:endParaRPr>
          </a:p>
          <a:p>
            <a:r>
              <a:rPr lang="en-GB" sz="2400" b="1" dirty="0">
                <a:latin typeface="Comic Sans MS" panose="030F0702030302020204" pitchFamily="66" charset="0"/>
              </a:rPr>
              <a:t>Hob Safety.</a:t>
            </a:r>
            <a:r>
              <a:rPr lang="en-GB" sz="2400" dirty="0">
                <a:latin typeface="Comic Sans MS" panose="030F0702030302020204" pitchFamily="66" charset="0"/>
              </a:rPr>
              <a:t> When using the Hob, you need to remember to keep handles turned in, the pot/pan will get hot too and sometimes, depending on the type of handles your pot/pan has, it can get hot too. Make sure the surface around the hob is clear, specially if you have a gas hob.</a:t>
            </a:r>
            <a:r>
              <a:rPr lang="en-GB" sz="2400" b="1" dirty="0">
                <a:latin typeface="Comic Sans MS" panose="030F0702030302020204" pitchFamily="66" charset="0"/>
              </a:rPr>
              <a:t> </a:t>
            </a:r>
            <a:r>
              <a:rPr lang="en-GB" sz="2400" dirty="0">
                <a:latin typeface="Comic Sans MS" panose="030F0702030302020204" pitchFamily="66" charset="0"/>
              </a:rPr>
              <a:t>Also, </a:t>
            </a:r>
            <a:r>
              <a:rPr lang="en-GB" sz="2400" b="1" dirty="0">
                <a:latin typeface="Comic Sans MS" panose="030F0702030302020204" pitchFamily="66" charset="0"/>
              </a:rPr>
              <a:t>NEVER </a:t>
            </a:r>
            <a:r>
              <a:rPr lang="en-GB" sz="2400" dirty="0">
                <a:latin typeface="Comic Sans MS" panose="030F0702030302020204" pitchFamily="66" charset="0"/>
              </a:rPr>
              <a:t>use metal spoons to stir, leave utensils in the pan/pot or in the hole of the handle.</a:t>
            </a:r>
            <a:endParaRPr lang="en-GB" dirty="0">
              <a:latin typeface="Comic Sans MS" panose="030F0702030302020204" pitchFamily="66" charset="0"/>
            </a:endParaRPr>
          </a:p>
        </p:txBody>
      </p:sp>
    </p:spTree>
    <p:extLst>
      <p:ext uri="{BB962C8B-B14F-4D97-AF65-F5344CB8AC3E}">
        <p14:creationId xmlns:p14="http://schemas.microsoft.com/office/powerpoint/2010/main" val="2738059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0"/>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Week 2 – Boil vs Simmer</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7" y="1054990"/>
            <a:ext cx="8629651" cy="4755148"/>
          </a:xfrm>
          <a:prstGeom prst="rect">
            <a:avLst/>
          </a:prstGeom>
          <a:solidFill>
            <a:schemeClr val="bg1"/>
          </a:solidFill>
          <a:ln w="57150">
            <a:solidFill>
              <a:schemeClr val="accent4">
                <a:lumMod val="75000"/>
              </a:schemeClr>
            </a:solidFill>
          </a:ln>
        </p:spPr>
        <p:txBody>
          <a:bodyPr wrap="square" rtlCol="0">
            <a:spAutoFit/>
          </a:bodyPr>
          <a:lstStyle/>
          <a:p>
            <a:r>
              <a:rPr lang="en-GB" sz="2400" b="1" dirty="0">
                <a:latin typeface="Comic Sans MS" panose="030F0702030302020204" pitchFamily="66" charset="0"/>
              </a:rPr>
              <a:t>For Boiling and Simmering</a:t>
            </a:r>
            <a:r>
              <a:rPr lang="en-GB" sz="2400" dirty="0">
                <a:latin typeface="Comic Sans MS" panose="030F0702030302020204" pitchFamily="66" charset="0"/>
              </a:rPr>
              <a:t>, you will need to collect:</a:t>
            </a:r>
          </a:p>
          <a:p>
            <a:pPr algn="ctr"/>
            <a:endParaRPr lang="en-GB" sz="2400" dirty="0">
              <a:latin typeface="Comic Sans MS" panose="030F0702030302020204" pitchFamily="66" charset="0"/>
            </a:endParaRPr>
          </a:p>
          <a:p>
            <a:pPr algn="ctr"/>
            <a:endParaRPr lang="en-GB" sz="2400" dirty="0">
              <a:latin typeface="Comic Sans MS" panose="030F0702030302020204" pitchFamily="66" charset="0"/>
            </a:endParaRPr>
          </a:p>
          <a:p>
            <a:pPr algn="ctr"/>
            <a:endParaRPr lang="en-GB" sz="2400" dirty="0">
              <a:latin typeface="Comic Sans MS" panose="030F0702030302020204" pitchFamily="66" charset="0"/>
            </a:endParaRPr>
          </a:p>
          <a:p>
            <a:pPr algn="ctr"/>
            <a:endParaRPr lang="en-GB" sz="2400" dirty="0">
              <a:latin typeface="Comic Sans MS" panose="030F0702030302020204" pitchFamily="66" charset="0"/>
            </a:endParaRPr>
          </a:p>
          <a:p>
            <a:r>
              <a:rPr lang="en-GB" sz="2200" dirty="0">
                <a:latin typeface="Comic Sans MS" panose="030F0702030302020204" pitchFamily="66" charset="0"/>
              </a:rPr>
              <a:t>Your equipment may be different to what we have in the classroom kitchen, but don’t worry it will still work the same. </a:t>
            </a:r>
            <a:endParaRPr lang="en-GB" sz="800" dirty="0">
              <a:latin typeface="Comic Sans MS" panose="030F0702030302020204" pitchFamily="66" charset="0"/>
            </a:endParaRPr>
          </a:p>
          <a:p>
            <a:pPr algn="ctr"/>
            <a:r>
              <a:rPr lang="en-US" sz="40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Task 2</a:t>
            </a:r>
            <a:r>
              <a:rPr lang="en-GB" sz="4000" dirty="0">
                <a:solidFill>
                  <a:schemeClr val="accent4">
                    <a:lumMod val="75000"/>
                  </a:schemeClr>
                </a:solidFill>
                <a:latin typeface="Comic Sans MS" panose="030F0702030302020204" pitchFamily="66" charset="0"/>
              </a:rPr>
              <a:t> </a:t>
            </a:r>
          </a:p>
          <a:p>
            <a:endParaRPr lang="en-GB" sz="1100" dirty="0">
              <a:latin typeface="Comic Sans MS" panose="030F0702030302020204" pitchFamily="66" charset="0"/>
            </a:endParaRPr>
          </a:p>
          <a:p>
            <a:r>
              <a:rPr lang="en-GB" sz="2200" dirty="0">
                <a:latin typeface="Comic Sans MS" panose="030F0702030302020204" pitchFamily="66" charset="0"/>
              </a:rPr>
              <a:t>There are many things we can boil. Some ingredients need prepared such as potatoes whilst some do not like pasta and eggs. On the next slide, there is a range of ingredients which you can boil. Pick one which you are allowed to use in the kitchen.</a:t>
            </a:r>
          </a:p>
        </p:txBody>
      </p:sp>
      <p:sp>
        <p:nvSpPr>
          <p:cNvPr id="2" name="TextBox 1">
            <a:extLst>
              <a:ext uri="{FF2B5EF4-FFF2-40B4-BE49-F238E27FC236}">
                <a16:creationId xmlns:a16="http://schemas.microsoft.com/office/drawing/2014/main" id="{CED4F8FE-C6B4-4370-B450-895DCDF518B2}"/>
              </a:ext>
            </a:extLst>
          </p:cNvPr>
          <p:cNvSpPr txBox="1"/>
          <p:nvPr/>
        </p:nvSpPr>
        <p:spPr>
          <a:xfrm>
            <a:off x="3271174" y="1586817"/>
            <a:ext cx="2658795" cy="1200329"/>
          </a:xfrm>
          <a:prstGeom prst="rect">
            <a:avLst/>
          </a:prstGeom>
          <a:noFill/>
          <a:ln w="38100">
            <a:solidFill>
              <a:schemeClr val="accent4">
                <a:lumMod val="75000"/>
              </a:schemeClr>
            </a:solidFill>
          </a:ln>
        </p:spPr>
        <p:txBody>
          <a:bodyPr wrap="square" rtlCol="0">
            <a:spAutoFit/>
          </a:bodyPr>
          <a:lstStyle/>
          <a:p>
            <a:pPr algn="ctr"/>
            <a:r>
              <a:rPr lang="en-GB" b="1" dirty="0">
                <a:latin typeface="Comic Sans MS" panose="030F0702030302020204" pitchFamily="66" charset="0"/>
              </a:rPr>
              <a:t>Pot/Pan with it’s Lid, </a:t>
            </a:r>
          </a:p>
          <a:p>
            <a:pPr algn="ctr"/>
            <a:r>
              <a:rPr lang="en-GB" b="1" dirty="0">
                <a:latin typeface="Comic Sans MS" panose="030F0702030302020204" pitchFamily="66" charset="0"/>
              </a:rPr>
              <a:t>Wooden Spoon,</a:t>
            </a:r>
          </a:p>
          <a:p>
            <a:pPr algn="ctr"/>
            <a:r>
              <a:rPr lang="en-GB" b="1" dirty="0">
                <a:latin typeface="Comic Sans MS" panose="030F0702030302020204" pitchFamily="66" charset="0"/>
              </a:rPr>
              <a:t>Oven Gloves,</a:t>
            </a:r>
          </a:p>
          <a:p>
            <a:pPr algn="ctr"/>
            <a:r>
              <a:rPr lang="en-GB" b="1" dirty="0">
                <a:latin typeface="Comic Sans MS" panose="030F0702030302020204" pitchFamily="66" charset="0"/>
              </a:rPr>
              <a:t>Sieve/Colander </a:t>
            </a:r>
          </a:p>
        </p:txBody>
      </p:sp>
    </p:spTree>
    <p:extLst>
      <p:ext uri="{BB962C8B-B14F-4D97-AF65-F5344CB8AC3E}">
        <p14:creationId xmlns:p14="http://schemas.microsoft.com/office/powerpoint/2010/main" val="258479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0"/>
            <a:ext cx="8876022" cy="807913"/>
          </a:xfrm>
          <a:prstGeom prst="rect">
            <a:avLst/>
          </a:prstGeom>
          <a:noFill/>
        </p:spPr>
        <p:txBody>
          <a:bodyPr wrap="square" lIns="68580" tIns="34290" rIns="68580" bIns="34290">
            <a:spAutoFit/>
          </a:bodyPr>
          <a:lstStyle/>
          <a:p>
            <a:pPr algn="ctr"/>
            <a:r>
              <a:rPr lang="en-US" sz="48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Week 2 – Boil vs Simmer</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7" y="1054990"/>
            <a:ext cx="8629651" cy="3131627"/>
          </a:xfrm>
          <a:prstGeom prst="rect">
            <a:avLst/>
          </a:prstGeom>
          <a:solidFill>
            <a:schemeClr val="bg1"/>
          </a:solidFill>
          <a:ln w="57150">
            <a:solidFill>
              <a:schemeClr val="accent4">
                <a:lumMod val="75000"/>
              </a:schemeClr>
            </a:solidFill>
          </a:ln>
        </p:spPr>
        <p:txBody>
          <a:bodyPr wrap="square" rtlCol="0">
            <a:spAutoFit/>
          </a:bodyPr>
          <a:lstStyle/>
          <a:p>
            <a:r>
              <a:rPr lang="en-GB" sz="2200" dirty="0">
                <a:latin typeface="Comic Sans MS" panose="030F0702030302020204" pitchFamily="66" charset="0"/>
              </a:rPr>
              <a:t>But first ... We need to know the different between </a:t>
            </a:r>
            <a:r>
              <a:rPr lang="en-GB" sz="2200" b="1" dirty="0">
                <a:latin typeface="Comic Sans MS" panose="030F0702030302020204" pitchFamily="66" charset="0"/>
              </a:rPr>
              <a:t>Boiling and Simmering</a:t>
            </a:r>
            <a:r>
              <a:rPr lang="en-GB" sz="2200" dirty="0">
                <a:latin typeface="Comic Sans MS" panose="030F0702030302020204" pitchFamily="66" charset="0"/>
              </a:rPr>
              <a:t>. </a:t>
            </a:r>
          </a:p>
          <a:p>
            <a:pPr algn="ctr"/>
            <a:r>
              <a:rPr lang="en-US" sz="32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Task 3</a:t>
            </a:r>
            <a:r>
              <a:rPr lang="en-GB" sz="3200" dirty="0">
                <a:solidFill>
                  <a:schemeClr val="accent4">
                    <a:lumMod val="75000"/>
                  </a:schemeClr>
                </a:solidFill>
                <a:latin typeface="Comic Sans MS" panose="030F0702030302020204" pitchFamily="66" charset="0"/>
              </a:rPr>
              <a:t> </a:t>
            </a:r>
          </a:p>
          <a:p>
            <a:endParaRPr lang="en-GB" sz="300" dirty="0">
              <a:latin typeface="Comic Sans MS" panose="030F0702030302020204" pitchFamily="66" charset="0"/>
            </a:endParaRPr>
          </a:p>
          <a:p>
            <a:r>
              <a:rPr lang="en-GB" sz="2200" dirty="0">
                <a:latin typeface="Comic Sans MS" panose="030F0702030302020204" pitchFamily="66" charset="0"/>
              </a:rPr>
              <a:t>When working with water, we need to be very careful. </a:t>
            </a:r>
          </a:p>
          <a:p>
            <a:r>
              <a:rPr lang="en-GB" sz="2200" dirty="0">
                <a:latin typeface="Comic Sans MS" panose="030F0702030302020204" pitchFamily="66" charset="0"/>
              </a:rPr>
              <a:t>A simple way to remember which one which…</a:t>
            </a:r>
          </a:p>
          <a:p>
            <a:endParaRPr lang="en-GB" sz="1050" dirty="0">
              <a:latin typeface="Comic Sans MS" panose="030F0702030302020204" pitchFamily="66" charset="0"/>
            </a:endParaRPr>
          </a:p>
          <a:p>
            <a:pPr algn="ctr"/>
            <a:r>
              <a:rPr lang="en-GB" sz="3200" b="1" dirty="0">
                <a:solidFill>
                  <a:schemeClr val="bg1"/>
                </a:solidFill>
                <a:highlight>
                  <a:srgbClr val="0000FF"/>
                </a:highlight>
                <a:latin typeface="Comic Sans MS" panose="030F0702030302020204" pitchFamily="66" charset="0"/>
              </a:rPr>
              <a:t>B</a:t>
            </a:r>
            <a:r>
              <a:rPr lang="en-GB" sz="3200" dirty="0">
                <a:latin typeface="Comic Sans MS" panose="030F0702030302020204" pitchFamily="66" charset="0"/>
              </a:rPr>
              <a:t>ig bubbles = </a:t>
            </a:r>
            <a:r>
              <a:rPr lang="en-GB" sz="3200" b="1" dirty="0">
                <a:solidFill>
                  <a:schemeClr val="bg1"/>
                </a:solidFill>
                <a:highlight>
                  <a:srgbClr val="0000FF"/>
                </a:highlight>
                <a:latin typeface="Comic Sans MS" panose="030F0702030302020204" pitchFamily="66" charset="0"/>
              </a:rPr>
              <a:t>B</a:t>
            </a:r>
            <a:r>
              <a:rPr lang="en-GB" sz="3200" dirty="0">
                <a:latin typeface="Comic Sans MS" panose="030F0702030302020204" pitchFamily="66" charset="0"/>
              </a:rPr>
              <a:t>oil</a:t>
            </a:r>
          </a:p>
          <a:p>
            <a:pPr algn="ctr"/>
            <a:r>
              <a:rPr lang="en-GB" sz="3200" b="1" dirty="0">
                <a:solidFill>
                  <a:schemeClr val="bg1"/>
                </a:solidFill>
                <a:highlight>
                  <a:srgbClr val="0000FF"/>
                </a:highlight>
                <a:latin typeface="Comic Sans MS" panose="030F0702030302020204" pitchFamily="66" charset="0"/>
              </a:rPr>
              <a:t>S</a:t>
            </a:r>
            <a:r>
              <a:rPr lang="en-GB" sz="3200" dirty="0">
                <a:latin typeface="Comic Sans MS" panose="030F0702030302020204" pitchFamily="66" charset="0"/>
              </a:rPr>
              <a:t>mall bubbles = </a:t>
            </a:r>
            <a:r>
              <a:rPr lang="en-GB" sz="3200" b="1" dirty="0">
                <a:solidFill>
                  <a:schemeClr val="bg1"/>
                </a:solidFill>
                <a:highlight>
                  <a:srgbClr val="0000FF"/>
                </a:highlight>
                <a:latin typeface="Comic Sans MS" panose="030F0702030302020204" pitchFamily="66" charset="0"/>
              </a:rPr>
              <a:t>S</a:t>
            </a:r>
            <a:r>
              <a:rPr lang="en-GB" sz="3200" dirty="0">
                <a:latin typeface="Comic Sans MS" panose="030F0702030302020204" pitchFamily="66" charset="0"/>
              </a:rPr>
              <a:t>immer</a:t>
            </a:r>
          </a:p>
        </p:txBody>
      </p:sp>
      <p:pic>
        <p:nvPicPr>
          <p:cNvPr id="3" name="Picture 2">
            <a:extLst>
              <a:ext uri="{FF2B5EF4-FFF2-40B4-BE49-F238E27FC236}">
                <a16:creationId xmlns:a16="http://schemas.microsoft.com/office/drawing/2014/main" id="{3ADE1393-E5AA-4455-96D8-F81BA73C7468}"/>
              </a:ext>
            </a:extLst>
          </p:cNvPr>
          <p:cNvPicPr>
            <a:picLocks noChangeAspect="1"/>
          </p:cNvPicPr>
          <p:nvPr/>
        </p:nvPicPr>
        <p:blipFill>
          <a:blip r:embed="rId2"/>
          <a:stretch>
            <a:fillRect/>
          </a:stretch>
        </p:blipFill>
        <p:spPr>
          <a:xfrm>
            <a:off x="2182529" y="4194311"/>
            <a:ext cx="4778942" cy="2508945"/>
          </a:xfrm>
          <a:prstGeom prst="rect">
            <a:avLst/>
          </a:prstGeom>
        </p:spPr>
      </p:pic>
      <p:sp>
        <p:nvSpPr>
          <p:cNvPr id="4" name="TextBox 3">
            <a:extLst>
              <a:ext uri="{FF2B5EF4-FFF2-40B4-BE49-F238E27FC236}">
                <a16:creationId xmlns:a16="http://schemas.microsoft.com/office/drawing/2014/main" id="{C96C07BC-6960-4450-A1D8-0EE57D25B79F}"/>
              </a:ext>
            </a:extLst>
          </p:cNvPr>
          <p:cNvSpPr txBox="1"/>
          <p:nvPr/>
        </p:nvSpPr>
        <p:spPr>
          <a:xfrm>
            <a:off x="228602" y="4602681"/>
            <a:ext cx="1730327" cy="1754326"/>
          </a:xfrm>
          <a:prstGeom prst="rect">
            <a:avLst/>
          </a:prstGeom>
          <a:solidFill>
            <a:schemeClr val="accent4">
              <a:lumMod val="20000"/>
              <a:lumOff val="80000"/>
            </a:schemeClr>
          </a:solidFill>
          <a:ln w="28575">
            <a:solidFill>
              <a:schemeClr val="accent4">
                <a:lumMod val="75000"/>
              </a:schemeClr>
            </a:solidFill>
          </a:ln>
        </p:spPr>
        <p:txBody>
          <a:bodyPr wrap="square" rtlCol="0">
            <a:spAutoFit/>
          </a:bodyPr>
          <a:lstStyle/>
          <a:p>
            <a:r>
              <a:rPr lang="en-GB" sz="2000" b="1" dirty="0">
                <a:solidFill>
                  <a:schemeClr val="bg2">
                    <a:lumMod val="75000"/>
                  </a:schemeClr>
                </a:solidFill>
              </a:rPr>
              <a:t>Big bubbles for Boiling</a:t>
            </a:r>
          </a:p>
          <a:p>
            <a:endParaRPr lang="en-GB" sz="2000" b="1" dirty="0">
              <a:solidFill>
                <a:schemeClr val="bg2">
                  <a:lumMod val="75000"/>
                </a:schemeClr>
              </a:solidFill>
            </a:endParaRPr>
          </a:p>
          <a:p>
            <a:endParaRPr lang="en-GB" sz="2000" b="1" dirty="0">
              <a:solidFill>
                <a:schemeClr val="bg2">
                  <a:lumMod val="75000"/>
                </a:schemeClr>
              </a:solidFill>
            </a:endParaRPr>
          </a:p>
          <a:p>
            <a:pPr algn="ctr"/>
            <a:r>
              <a:rPr lang="en-GB" sz="2800" b="1" dirty="0">
                <a:solidFill>
                  <a:schemeClr val="bg2">
                    <a:lumMod val="75000"/>
                  </a:schemeClr>
                </a:solidFill>
              </a:rPr>
              <a:t>BB</a:t>
            </a:r>
          </a:p>
        </p:txBody>
      </p:sp>
      <p:sp>
        <p:nvSpPr>
          <p:cNvPr id="7" name="TextBox 6">
            <a:extLst>
              <a:ext uri="{FF2B5EF4-FFF2-40B4-BE49-F238E27FC236}">
                <a16:creationId xmlns:a16="http://schemas.microsoft.com/office/drawing/2014/main" id="{75A47570-7638-4CE7-AA36-A604C15F5422}"/>
              </a:ext>
            </a:extLst>
          </p:cNvPr>
          <p:cNvSpPr txBox="1"/>
          <p:nvPr/>
        </p:nvSpPr>
        <p:spPr>
          <a:xfrm>
            <a:off x="7185071" y="4602681"/>
            <a:ext cx="1730327" cy="1754326"/>
          </a:xfrm>
          <a:prstGeom prst="rect">
            <a:avLst/>
          </a:prstGeom>
          <a:solidFill>
            <a:schemeClr val="accent4">
              <a:lumMod val="20000"/>
              <a:lumOff val="80000"/>
            </a:schemeClr>
          </a:solidFill>
          <a:ln w="28575">
            <a:solidFill>
              <a:schemeClr val="accent4">
                <a:lumMod val="75000"/>
              </a:schemeClr>
            </a:solidFill>
          </a:ln>
        </p:spPr>
        <p:txBody>
          <a:bodyPr wrap="square" rtlCol="0">
            <a:spAutoFit/>
          </a:bodyPr>
          <a:lstStyle/>
          <a:p>
            <a:r>
              <a:rPr lang="en-GB" sz="2000" b="1" dirty="0">
                <a:solidFill>
                  <a:schemeClr val="bg2">
                    <a:lumMod val="75000"/>
                  </a:schemeClr>
                </a:solidFill>
              </a:rPr>
              <a:t>Small bubbles for Simmering</a:t>
            </a:r>
          </a:p>
          <a:p>
            <a:endParaRPr lang="en-GB" sz="2000" b="1" dirty="0">
              <a:solidFill>
                <a:schemeClr val="bg2">
                  <a:lumMod val="75000"/>
                </a:schemeClr>
              </a:solidFill>
            </a:endParaRPr>
          </a:p>
          <a:p>
            <a:pPr algn="ctr"/>
            <a:r>
              <a:rPr lang="en-GB" sz="2800" b="1" dirty="0">
                <a:solidFill>
                  <a:schemeClr val="bg2">
                    <a:lumMod val="75000"/>
                  </a:schemeClr>
                </a:solidFill>
              </a:rPr>
              <a:t>SS</a:t>
            </a:r>
          </a:p>
        </p:txBody>
      </p:sp>
      <p:cxnSp>
        <p:nvCxnSpPr>
          <p:cNvPr id="9" name="Straight Arrow Connector 8">
            <a:extLst>
              <a:ext uri="{FF2B5EF4-FFF2-40B4-BE49-F238E27FC236}">
                <a16:creationId xmlns:a16="http://schemas.microsoft.com/office/drawing/2014/main" id="{5FD8F975-3857-4847-B825-3812BB1185DC}"/>
              </a:ext>
            </a:extLst>
          </p:cNvPr>
          <p:cNvCxnSpPr/>
          <p:nvPr/>
        </p:nvCxnSpPr>
        <p:spPr>
          <a:xfrm>
            <a:off x="1392702" y="5479844"/>
            <a:ext cx="1378633" cy="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9B3CCA33-469C-4238-BC62-3C153533986A}"/>
              </a:ext>
            </a:extLst>
          </p:cNvPr>
          <p:cNvCxnSpPr>
            <a:cxnSpLocks/>
          </p:cNvCxnSpPr>
          <p:nvPr/>
        </p:nvCxnSpPr>
        <p:spPr>
          <a:xfrm flipH="1">
            <a:off x="6459412" y="5660379"/>
            <a:ext cx="1451317" cy="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8521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84791B7-9D7E-4E11-A959-CE869A88CC43}"/>
              </a:ext>
            </a:extLst>
          </p:cNvPr>
          <p:cNvGraphicFramePr>
            <a:graphicFrameLocks noGrp="1"/>
          </p:cNvGraphicFramePr>
          <p:nvPr>
            <p:extLst>
              <p:ext uri="{D42A27DB-BD31-4B8C-83A1-F6EECF244321}">
                <p14:modId xmlns:p14="http://schemas.microsoft.com/office/powerpoint/2010/main" val="1071589609"/>
              </p:ext>
            </p:extLst>
          </p:nvPr>
        </p:nvGraphicFramePr>
        <p:xfrm>
          <a:off x="0" y="-333600"/>
          <a:ext cx="9031457" cy="7053933"/>
        </p:xfrm>
        <a:graphic>
          <a:graphicData uri="http://schemas.openxmlformats.org/drawingml/2006/table">
            <a:tbl>
              <a:tblPr firstRow="1" bandRow="1">
                <a:tableStyleId>{1E171933-4619-4E11-9A3F-F7608DF75F80}</a:tableStyleId>
              </a:tblPr>
              <a:tblGrid>
                <a:gridCol w="1477107">
                  <a:extLst>
                    <a:ext uri="{9D8B030D-6E8A-4147-A177-3AD203B41FA5}">
                      <a16:colId xmlns:a16="http://schemas.microsoft.com/office/drawing/2014/main" val="3957198895"/>
                    </a:ext>
                  </a:extLst>
                </a:gridCol>
                <a:gridCol w="1983545">
                  <a:extLst>
                    <a:ext uri="{9D8B030D-6E8A-4147-A177-3AD203B41FA5}">
                      <a16:colId xmlns:a16="http://schemas.microsoft.com/office/drawing/2014/main" val="3335514640"/>
                    </a:ext>
                  </a:extLst>
                </a:gridCol>
                <a:gridCol w="1674055">
                  <a:extLst>
                    <a:ext uri="{9D8B030D-6E8A-4147-A177-3AD203B41FA5}">
                      <a16:colId xmlns:a16="http://schemas.microsoft.com/office/drawing/2014/main" val="1545690447"/>
                    </a:ext>
                  </a:extLst>
                </a:gridCol>
                <a:gridCol w="1125416">
                  <a:extLst>
                    <a:ext uri="{9D8B030D-6E8A-4147-A177-3AD203B41FA5}">
                      <a16:colId xmlns:a16="http://schemas.microsoft.com/office/drawing/2014/main" val="598476799"/>
                    </a:ext>
                  </a:extLst>
                </a:gridCol>
                <a:gridCol w="2771334">
                  <a:extLst>
                    <a:ext uri="{9D8B030D-6E8A-4147-A177-3AD203B41FA5}">
                      <a16:colId xmlns:a16="http://schemas.microsoft.com/office/drawing/2014/main" val="2836308644"/>
                    </a:ext>
                  </a:extLst>
                </a:gridCol>
              </a:tblGrid>
              <a:tr h="1105612">
                <a:tc>
                  <a:txBody>
                    <a:bodyPr/>
                    <a:lstStyle/>
                    <a:p>
                      <a:pPr algn="ctr"/>
                      <a:r>
                        <a:rPr lang="en-GB" sz="1800" dirty="0"/>
                        <a:t>Ingredient</a:t>
                      </a:r>
                    </a:p>
                  </a:txBody>
                  <a:tcPr/>
                </a:tc>
                <a:tc>
                  <a:txBody>
                    <a:bodyPr/>
                    <a:lstStyle/>
                    <a:p>
                      <a:pPr algn="ctr"/>
                      <a:r>
                        <a:rPr lang="en-GB" sz="1800" dirty="0"/>
                        <a:t>Prep Required</a:t>
                      </a:r>
                    </a:p>
                  </a:txBody>
                  <a:tcPr/>
                </a:tc>
                <a:tc>
                  <a:txBody>
                    <a:bodyPr/>
                    <a:lstStyle/>
                    <a:p>
                      <a:pPr algn="ctr"/>
                      <a:r>
                        <a:rPr lang="en-GB" sz="1800" dirty="0" err="1"/>
                        <a:t>Approx</a:t>
                      </a:r>
                      <a:r>
                        <a:rPr lang="en-GB" sz="1800" dirty="0"/>
                        <a:t> Time Required</a:t>
                      </a:r>
                    </a:p>
                  </a:txBody>
                  <a:tcPr/>
                </a:tc>
                <a:tc>
                  <a:txBody>
                    <a:bodyPr/>
                    <a:lstStyle/>
                    <a:p>
                      <a:pPr algn="ctr"/>
                      <a:r>
                        <a:rPr lang="en-GB" sz="1800" dirty="0"/>
                        <a:t>Level of Easiness</a:t>
                      </a:r>
                    </a:p>
                  </a:txBody>
                  <a:tcPr/>
                </a:tc>
                <a:tc>
                  <a:txBody>
                    <a:bodyPr/>
                    <a:lstStyle/>
                    <a:p>
                      <a:pPr algn="ctr"/>
                      <a:r>
                        <a:rPr lang="en-GB" sz="1800" dirty="0"/>
                        <a:t>Possible Dish Idea</a:t>
                      </a:r>
                    </a:p>
                  </a:txBody>
                  <a:tcPr/>
                </a:tc>
                <a:extLst>
                  <a:ext uri="{0D108BD9-81ED-4DB2-BD59-A6C34878D82A}">
                    <a16:rowId xmlns:a16="http://schemas.microsoft.com/office/drawing/2014/main" val="3755524603"/>
                  </a:ext>
                </a:extLst>
              </a:tr>
              <a:tr h="486515">
                <a:tc>
                  <a:txBody>
                    <a:bodyPr/>
                    <a:lstStyle/>
                    <a:p>
                      <a:r>
                        <a:rPr lang="en-GB" sz="1600" dirty="0"/>
                        <a:t>Egg</a:t>
                      </a:r>
                    </a:p>
                  </a:txBody>
                  <a:tcPr/>
                </a:tc>
                <a:tc>
                  <a:txBody>
                    <a:bodyPr/>
                    <a:lstStyle/>
                    <a:p>
                      <a:r>
                        <a:rPr lang="en-GB" sz="1600" dirty="0"/>
                        <a:t>None</a:t>
                      </a:r>
                    </a:p>
                  </a:txBody>
                  <a:tcPr/>
                </a:tc>
                <a:tc>
                  <a:txBody>
                    <a:bodyPr/>
                    <a:lstStyle/>
                    <a:p>
                      <a:r>
                        <a:rPr lang="en-GB" sz="1400" dirty="0"/>
                        <a:t>Soft boil</a:t>
                      </a:r>
                      <a:r>
                        <a:rPr lang="en-GB" sz="1200" dirty="0"/>
                        <a:t>: 5-7 mins</a:t>
                      </a:r>
                    </a:p>
                    <a:p>
                      <a:r>
                        <a:rPr lang="en-GB" sz="1400" dirty="0"/>
                        <a:t>Hard boil</a:t>
                      </a:r>
                      <a:r>
                        <a:rPr lang="en-GB" sz="1200" dirty="0"/>
                        <a:t>: 10-12 mins</a:t>
                      </a:r>
                      <a:endParaRPr lang="en-GB" sz="1100" dirty="0"/>
                    </a:p>
                  </a:txBody>
                  <a:tcPr/>
                </a:tc>
                <a:tc>
                  <a:txBody>
                    <a:bodyPr/>
                    <a:lstStyle/>
                    <a:p>
                      <a:r>
                        <a:rPr lang="en-GB" sz="1600" dirty="0"/>
                        <a:t>4</a:t>
                      </a:r>
                    </a:p>
                  </a:txBody>
                  <a:tcPr/>
                </a:tc>
                <a:tc>
                  <a:txBody>
                    <a:bodyPr/>
                    <a:lstStyle/>
                    <a:p>
                      <a:pPr marL="285750" indent="-285750">
                        <a:buFont typeface="Arial" panose="020B0604020202020204" pitchFamily="34" charset="0"/>
                        <a:buChar char="•"/>
                      </a:pPr>
                      <a:r>
                        <a:rPr lang="en-GB" sz="1600" dirty="0"/>
                        <a:t>Egg Mayo Sandwich</a:t>
                      </a:r>
                    </a:p>
                    <a:p>
                      <a:pPr marL="285750" indent="-285750">
                        <a:buFont typeface="Arial" panose="020B0604020202020204" pitchFamily="34" charset="0"/>
                        <a:buChar char="•"/>
                      </a:pPr>
                      <a:r>
                        <a:rPr lang="en-GB" sz="1600" dirty="0"/>
                        <a:t>Egg and Soldiers</a:t>
                      </a:r>
                    </a:p>
                    <a:p>
                      <a:pPr marL="285750" indent="-285750">
                        <a:buFont typeface="Arial" panose="020B0604020202020204" pitchFamily="34" charset="0"/>
                        <a:buChar char="•"/>
                      </a:pPr>
                      <a:r>
                        <a:rPr lang="en-GB" sz="1600" dirty="0"/>
                        <a:t>Eggy </a:t>
                      </a:r>
                      <a:r>
                        <a:rPr lang="en-GB" sz="1600" dirty="0" err="1"/>
                        <a:t>Mashy</a:t>
                      </a:r>
                      <a:r>
                        <a:rPr lang="en-GB" sz="1600" dirty="0"/>
                        <a:t> in a </a:t>
                      </a:r>
                      <a:r>
                        <a:rPr lang="en-GB" sz="1600" dirty="0" err="1"/>
                        <a:t>Cuppy</a:t>
                      </a:r>
                      <a:endParaRPr lang="en-GB" sz="1600" dirty="0"/>
                    </a:p>
                  </a:txBody>
                  <a:tcPr/>
                </a:tc>
                <a:extLst>
                  <a:ext uri="{0D108BD9-81ED-4DB2-BD59-A6C34878D82A}">
                    <a16:rowId xmlns:a16="http://schemas.microsoft.com/office/drawing/2014/main" val="1113491623"/>
                  </a:ext>
                </a:extLst>
              </a:tr>
              <a:tr h="995135">
                <a:tc>
                  <a:txBody>
                    <a:bodyPr/>
                    <a:lstStyle/>
                    <a:p>
                      <a:r>
                        <a:rPr lang="en-GB" sz="1600" dirty="0"/>
                        <a:t>Root Veg</a:t>
                      </a:r>
                      <a:r>
                        <a:rPr lang="en-GB" sz="1600" baseline="0" dirty="0"/>
                        <a:t> </a:t>
                      </a:r>
                      <a:r>
                        <a:rPr lang="en-GB" sz="1400" baseline="0" dirty="0"/>
                        <a:t>such as</a:t>
                      </a:r>
                      <a:r>
                        <a:rPr lang="en-GB" sz="1400" dirty="0"/>
                        <a:t> Potato, Carrots, Parsnips</a:t>
                      </a:r>
                      <a:endParaRPr lang="en-GB" sz="1600" dirty="0"/>
                    </a:p>
                  </a:txBody>
                  <a:tcPr/>
                </a:tc>
                <a:tc>
                  <a:txBody>
                    <a:bodyPr/>
                    <a:lstStyle/>
                    <a:p>
                      <a:r>
                        <a:rPr lang="en-GB" sz="1600" dirty="0"/>
                        <a:t>Wash, peel and chop into even sizes</a:t>
                      </a:r>
                    </a:p>
                  </a:txBody>
                  <a:tcPr/>
                </a:tc>
                <a:tc>
                  <a:txBody>
                    <a:bodyPr/>
                    <a:lstStyle/>
                    <a:p>
                      <a:r>
                        <a:rPr lang="en-GB" sz="1600" dirty="0"/>
                        <a:t>Depends on size but from 10-30 mins</a:t>
                      </a:r>
                    </a:p>
                  </a:txBody>
                  <a:tcPr/>
                </a:tc>
                <a:tc>
                  <a:txBody>
                    <a:bodyPr/>
                    <a:lstStyle/>
                    <a:p>
                      <a:r>
                        <a:rPr lang="en-GB" sz="1600" dirty="0"/>
                        <a:t>2</a:t>
                      </a:r>
                    </a:p>
                  </a:txBody>
                  <a:tcPr/>
                </a:tc>
                <a:tc>
                  <a:txBody>
                    <a:bodyPr/>
                    <a:lstStyle/>
                    <a:p>
                      <a:pPr marL="285750" indent="-285750">
                        <a:buFont typeface="Arial" panose="020B0604020202020204" pitchFamily="34" charset="0"/>
                        <a:buChar char="•"/>
                      </a:pPr>
                      <a:r>
                        <a:rPr lang="en-GB" sz="1600" dirty="0"/>
                        <a:t>Potato Salad</a:t>
                      </a:r>
                    </a:p>
                    <a:p>
                      <a:pPr marL="285750" indent="-285750">
                        <a:buFont typeface="Arial" panose="020B0604020202020204" pitchFamily="34" charset="0"/>
                        <a:buChar char="•"/>
                      </a:pPr>
                      <a:r>
                        <a:rPr lang="en-GB" sz="1600" dirty="0"/>
                        <a:t>Boiled Carrots as a side</a:t>
                      </a:r>
                    </a:p>
                    <a:p>
                      <a:pPr marL="285750" indent="-285750">
                        <a:buFont typeface="Arial" panose="020B0604020202020204" pitchFamily="34" charset="0"/>
                        <a:buChar char="•"/>
                      </a:pPr>
                      <a:r>
                        <a:rPr lang="en-GB" sz="1600" dirty="0"/>
                        <a:t>Root Veg Mash</a:t>
                      </a:r>
                    </a:p>
                  </a:txBody>
                  <a:tcPr/>
                </a:tc>
                <a:extLst>
                  <a:ext uri="{0D108BD9-81ED-4DB2-BD59-A6C34878D82A}">
                    <a16:rowId xmlns:a16="http://schemas.microsoft.com/office/drawing/2014/main" val="3689594035"/>
                  </a:ext>
                </a:extLst>
              </a:tr>
              <a:tr h="486515">
                <a:tc>
                  <a:txBody>
                    <a:bodyPr/>
                    <a:lstStyle/>
                    <a:p>
                      <a:r>
                        <a:rPr lang="en-GB" sz="1600" dirty="0"/>
                        <a:t>Pasta</a:t>
                      </a:r>
                    </a:p>
                  </a:txBody>
                  <a:tcPr/>
                </a:tc>
                <a:tc>
                  <a:txBody>
                    <a:bodyPr/>
                    <a:lstStyle/>
                    <a:p>
                      <a:r>
                        <a:rPr lang="en-GB" sz="1600" dirty="0"/>
                        <a:t>Weigh out into a bowl</a:t>
                      </a:r>
                    </a:p>
                  </a:txBody>
                  <a:tcPr/>
                </a:tc>
                <a:tc>
                  <a:txBody>
                    <a:bodyPr/>
                    <a:lstStyle/>
                    <a:p>
                      <a:r>
                        <a:rPr lang="en-GB" sz="1600" dirty="0"/>
                        <a:t>8-12 mins</a:t>
                      </a:r>
                    </a:p>
                  </a:txBody>
                  <a:tcPr/>
                </a:tc>
                <a:tc>
                  <a:txBody>
                    <a:bodyPr/>
                    <a:lstStyle/>
                    <a:p>
                      <a:r>
                        <a:rPr lang="en-GB" sz="1600" dirty="0"/>
                        <a:t>5</a:t>
                      </a:r>
                    </a:p>
                  </a:txBody>
                  <a:tcPr/>
                </a:tc>
                <a:tc>
                  <a:txBody>
                    <a:bodyPr/>
                    <a:lstStyle/>
                    <a:p>
                      <a:pPr marL="285750" indent="-285750">
                        <a:buFont typeface="Arial" panose="020B0604020202020204" pitchFamily="34" charset="0"/>
                        <a:buChar char="•"/>
                      </a:pPr>
                      <a:r>
                        <a:rPr lang="en-GB" sz="1600" dirty="0"/>
                        <a:t>Macaroni Cheese</a:t>
                      </a:r>
                    </a:p>
                    <a:p>
                      <a:pPr marL="285750" indent="-285750">
                        <a:buFont typeface="Arial" panose="020B0604020202020204" pitchFamily="34" charset="0"/>
                        <a:buChar char="•"/>
                      </a:pPr>
                      <a:r>
                        <a:rPr lang="en-GB" sz="1600" dirty="0"/>
                        <a:t>Pasta Bake</a:t>
                      </a:r>
                    </a:p>
                    <a:p>
                      <a:pPr marL="285750" indent="-285750">
                        <a:buFont typeface="Arial" panose="020B0604020202020204" pitchFamily="34" charset="0"/>
                        <a:buChar char="•"/>
                      </a:pPr>
                      <a:r>
                        <a:rPr lang="en-GB" sz="1600" dirty="0"/>
                        <a:t>Spaghetti Bolognese</a:t>
                      </a:r>
                    </a:p>
                  </a:txBody>
                  <a:tcPr/>
                </a:tc>
                <a:extLst>
                  <a:ext uri="{0D108BD9-81ED-4DB2-BD59-A6C34878D82A}">
                    <a16:rowId xmlns:a16="http://schemas.microsoft.com/office/drawing/2014/main" val="3118973951"/>
                  </a:ext>
                </a:extLst>
              </a:tr>
              <a:tr h="966324">
                <a:tc>
                  <a:txBody>
                    <a:bodyPr/>
                    <a:lstStyle/>
                    <a:p>
                      <a:r>
                        <a:rPr lang="en-GB" sz="1600" dirty="0"/>
                        <a:t>Rice</a:t>
                      </a:r>
                    </a:p>
                  </a:txBody>
                  <a:tcPr/>
                </a:tc>
                <a:tc>
                  <a:txBody>
                    <a:bodyPr/>
                    <a:lstStyle/>
                    <a:p>
                      <a:r>
                        <a:rPr lang="en-GB" sz="1600" dirty="0"/>
                        <a:t>Weigh out into a bowl, rinse the rice under</a:t>
                      </a:r>
                      <a:r>
                        <a:rPr lang="en-GB" sz="1600" baseline="0" dirty="0"/>
                        <a:t> cold water</a:t>
                      </a:r>
                      <a:r>
                        <a:rPr lang="en-GB" sz="1600" dirty="0"/>
                        <a:t>.</a:t>
                      </a:r>
                    </a:p>
                  </a:txBody>
                  <a:tcPr/>
                </a:tc>
                <a:tc>
                  <a:txBody>
                    <a:bodyPr/>
                    <a:lstStyle/>
                    <a:p>
                      <a:r>
                        <a:rPr lang="en-GB" sz="1600" dirty="0"/>
                        <a:t>15-20 mins</a:t>
                      </a:r>
                    </a:p>
                  </a:txBody>
                  <a:tcPr/>
                </a:tc>
                <a:tc>
                  <a:txBody>
                    <a:bodyPr/>
                    <a:lstStyle/>
                    <a:p>
                      <a:r>
                        <a:rPr lang="en-GB" sz="1600" dirty="0"/>
                        <a:t>5</a:t>
                      </a:r>
                    </a:p>
                  </a:txBody>
                  <a:tcPr/>
                </a:tc>
                <a:tc>
                  <a:txBody>
                    <a:bodyPr/>
                    <a:lstStyle/>
                    <a:p>
                      <a:pPr marL="285750" indent="-285750">
                        <a:buFont typeface="Arial" panose="020B0604020202020204" pitchFamily="34" charset="0"/>
                        <a:buChar char="•"/>
                      </a:pPr>
                      <a:r>
                        <a:rPr lang="en-GB" sz="1600" dirty="0"/>
                        <a:t>Chilli and Rice</a:t>
                      </a:r>
                    </a:p>
                    <a:p>
                      <a:pPr marL="285750" indent="-285750">
                        <a:buFont typeface="Arial" panose="020B0604020202020204" pitchFamily="34" charset="0"/>
                        <a:buChar char="•"/>
                      </a:pPr>
                      <a:r>
                        <a:rPr lang="en-GB" sz="1600" dirty="0"/>
                        <a:t>Curry and Rice</a:t>
                      </a:r>
                    </a:p>
                    <a:p>
                      <a:pPr marL="285750" indent="-285750">
                        <a:buFont typeface="Arial" panose="020B0604020202020204" pitchFamily="34" charset="0"/>
                        <a:buChar char="•"/>
                      </a:pPr>
                      <a:r>
                        <a:rPr lang="en-GB" sz="1600" dirty="0"/>
                        <a:t>Rice Pudding</a:t>
                      </a:r>
                    </a:p>
                  </a:txBody>
                  <a:tcPr/>
                </a:tc>
                <a:extLst>
                  <a:ext uri="{0D108BD9-81ED-4DB2-BD59-A6C34878D82A}">
                    <a16:rowId xmlns:a16="http://schemas.microsoft.com/office/drawing/2014/main" val="3689609991"/>
                  </a:ext>
                </a:extLst>
              </a:tr>
              <a:tr h="486515">
                <a:tc>
                  <a:txBody>
                    <a:bodyPr/>
                    <a:lstStyle/>
                    <a:p>
                      <a:r>
                        <a:rPr lang="en-GB" sz="1600" dirty="0"/>
                        <a:t>Cous </a:t>
                      </a:r>
                      <a:r>
                        <a:rPr lang="en-GB" sz="1600" dirty="0" err="1"/>
                        <a:t>Cous</a:t>
                      </a:r>
                      <a:endParaRPr lang="en-GB" sz="1600" dirty="0"/>
                    </a:p>
                  </a:txBody>
                  <a:tcPr/>
                </a:tc>
                <a:tc>
                  <a:txBody>
                    <a:bodyPr/>
                    <a:lstStyle/>
                    <a:p>
                      <a:r>
                        <a:rPr lang="en-GB" sz="1600" dirty="0"/>
                        <a:t>Weigh out into a bowl</a:t>
                      </a:r>
                    </a:p>
                    <a:p>
                      <a:endParaRPr lang="en-GB" sz="1600" dirty="0"/>
                    </a:p>
                  </a:txBody>
                  <a:tcPr/>
                </a:tc>
                <a:tc>
                  <a:txBody>
                    <a:bodyPr/>
                    <a:lstStyle/>
                    <a:p>
                      <a:r>
                        <a:rPr lang="en-GB" sz="1600" dirty="0"/>
                        <a:t>3-5 mins</a:t>
                      </a:r>
                    </a:p>
                  </a:txBody>
                  <a:tcPr/>
                </a:tc>
                <a:tc>
                  <a:txBody>
                    <a:bodyPr/>
                    <a:lstStyle/>
                    <a:p>
                      <a:r>
                        <a:rPr lang="en-GB" sz="1600" dirty="0"/>
                        <a:t>5</a:t>
                      </a:r>
                    </a:p>
                  </a:txBody>
                  <a:tcPr/>
                </a:tc>
                <a:tc>
                  <a:txBody>
                    <a:bodyPr/>
                    <a:lstStyle/>
                    <a:p>
                      <a:pPr marL="285750" indent="-285750">
                        <a:buFont typeface="Arial" panose="020B0604020202020204" pitchFamily="34" charset="0"/>
                        <a:buChar char="•"/>
                      </a:pPr>
                      <a:r>
                        <a:rPr lang="en-GB" sz="1600" dirty="0"/>
                        <a:t>Cous </a:t>
                      </a:r>
                      <a:r>
                        <a:rPr lang="en-GB" sz="1600" dirty="0" err="1"/>
                        <a:t>Cous</a:t>
                      </a:r>
                      <a:r>
                        <a:rPr lang="en-GB" sz="1600" dirty="0"/>
                        <a:t> Salad</a:t>
                      </a:r>
                    </a:p>
                    <a:p>
                      <a:pPr marL="285750" indent="-285750">
                        <a:buFont typeface="Arial" panose="020B0604020202020204" pitchFamily="34" charset="0"/>
                        <a:buChar char="•"/>
                      </a:pPr>
                      <a:r>
                        <a:rPr lang="en-GB" sz="1600" dirty="0"/>
                        <a:t>Roast Veg + Cous </a:t>
                      </a:r>
                      <a:r>
                        <a:rPr lang="en-GB" sz="1600" dirty="0" err="1"/>
                        <a:t>Cous</a:t>
                      </a:r>
                      <a:endParaRPr lang="en-GB" sz="1600" dirty="0"/>
                    </a:p>
                    <a:p>
                      <a:pPr marL="285750" indent="-285750">
                        <a:buFont typeface="Arial" panose="020B0604020202020204" pitchFamily="34" charset="0"/>
                        <a:buChar char="•"/>
                      </a:pPr>
                      <a:r>
                        <a:rPr lang="en-GB" sz="1600" dirty="0"/>
                        <a:t>Tagine + Cous </a:t>
                      </a:r>
                      <a:r>
                        <a:rPr lang="en-GB" sz="1600" dirty="0" err="1"/>
                        <a:t>Cous</a:t>
                      </a:r>
                      <a:endParaRPr lang="en-GB" sz="1600" dirty="0"/>
                    </a:p>
                  </a:txBody>
                  <a:tcPr/>
                </a:tc>
                <a:extLst>
                  <a:ext uri="{0D108BD9-81ED-4DB2-BD59-A6C34878D82A}">
                    <a16:rowId xmlns:a16="http://schemas.microsoft.com/office/drawing/2014/main" val="3499252643"/>
                  </a:ext>
                </a:extLst>
              </a:tr>
              <a:tr h="486515">
                <a:tc>
                  <a:txBody>
                    <a:bodyPr/>
                    <a:lstStyle/>
                    <a:p>
                      <a:r>
                        <a:rPr lang="en-GB" sz="1600" dirty="0"/>
                        <a:t>Noodles</a:t>
                      </a:r>
                    </a:p>
                  </a:txBody>
                  <a:tcPr/>
                </a:tc>
                <a:tc>
                  <a:txBody>
                    <a:bodyPr/>
                    <a:lstStyle/>
                    <a:p>
                      <a:r>
                        <a:rPr lang="en-GB" sz="1600" dirty="0"/>
                        <a:t>Weigh out into a bowl</a:t>
                      </a:r>
                    </a:p>
                  </a:txBody>
                  <a:tcPr/>
                </a:tc>
                <a:tc>
                  <a:txBody>
                    <a:bodyPr/>
                    <a:lstStyle/>
                    <a:p>
                      <a:r>
                        <a:rPr lang="en-GB" sz="1600" dirty="0"/>
                        <a:t>4-8 mins</a:t>
                      </a:r>
                    </a:p>
                  </a:txBody>
                  <a:tcPr/>
                </a:tc>
                <a:tc>
                  <a:txBody>
                    <a:bodyPr/>
                    <a:lstStyle/>
                    <a:p>
                      <a:r>
                        <a:rPr lang="en-GB" sz="1600" dirty="0"/>
                        <a:t>5</a:t>
                      </a:r>
                    </a:p>
                  </a:txBody>
                  <a:tcPr/>
                </a:tc>
                <a:tc>
                  <a:txBody>
                    <a:bodyPr/>
                    <a:lstStyle/>
                    <a:p>
                      <a:pPr marL="285750" indent="-285750">
                        <a:buFont typeface="Arial" panose="020B0604020202020204" pitchFamily="34" charset="0"/>
                        <a:buChar char="•"/>
                      </a:pPr>
                      <a:r>
                        <a:rPr lang="en-GB" sz="1600" dirty="0"/>
                        <a:t>Stir Fry</a:t>
                      </a:r>
                    </a:p>
                    <a:p>
                      <a:pPr marL="285750" indent="-285750">
                        <a:buFont typeface="Arial" panose="020B0604020202020204" pitchFamily="34" charset="0"/>
                        <a:buChar char="•"/>
                      </a:pPr>
                      <a:r>
                        <a:rPr lang="en-GB" sz="1600" dirty="0"/>
                        <a:t>Ramen/Noodle Soup</a:t>
                      </a:r>
                    </a:p>
                    <a:p>
                      <a:pPr marL="285750" indent="-285750">
                        <a:buFont typeface="Arial" panose="020B0604020202020204" pitchFamily="34" charset="0"/>
                        <a:buChar char="•"/>
                      </a:pPr>
                      <a:r>
                        <a:rPr lang="en-GB" sz="1600" dirty="0"/>
                        <a:t>Chow Mein</a:t>
                      </a:r>
                    </a:p>
                  </a:txBody>
                  <a:tcPr/>
                </a:tc>
                <a:extLst>
                  <a:ext uri="{0D108BD9-81ED-4DB2-BD59-A6C34878D82A}">
                    <a16:rowId xmlns:a16="http://schemas.microsoft.com/office/drawing/2014/main" val="3977441915"/>
                  </a:ext>
                </a:extLst>
              </a:tr>
              <a:tr h="695022">
                <a:tc>
                  <a:txBody>
                    <a:bodyPr/>
                    <a:lstStyle/>
                    <a:p>
                      <a:r>
                        <a:rPr lang="en-GB" sz="1600" dirty="0"/>
                        <a:t>Tin of </a:t>
                      </a:r>
                      <a:r>
                        <a:rPr lang="en-GB" sz="1400" dirty="0"/>
                        <a:t>Baked Beans or Soup</a:t>
                      </a:r>
                      <a:endParaRPr lang="en-GB" sz="1600" dirty="0"/>
                    </a:p>
                  </a:txBody>
                  <a:tcPr/>
                </a:tc>
                <a:tc>
                  <a:txBody>
                    <a:bodyPr/>
                    <a:lstStyle/>
                    <a:p>
                      <a:r>
                        <a:rPr lang="en-GB" sz="1600" dirty="0"/>
                        <a:t>Open the tin </a:t>
                      </a:r>
                    </a:p>
                  </a:txBody>
                  <a:tcPr/>
                </a:tc>
                <a:tc>
                  <a:txBody>
                    <a:bodyPr/>
                    <a:lstStyle/>
                    <a:p>
                      <a:r>
                        <a:rPr lang="en-GB" sz="1600" dirty="0"/>
                        <a:t>3-6 mins</a:t>
                      </a:r>
                    </a:p>
                  </a:txBody>
                  <a:tcPr/>
                </a:tc>
                <a:tc>
                  <a:txBody>
                    <a:bodyPr/>
                    <a:lstStyle/>
                    <a:p>
                      <a:r>
                        <a:rPr lang="en-GB" sz="1600" dirty="0"/>
                        <a:t>4</a:t>
                      </a:r>
                    </a:p>
                  </a:txBody>
                  <a:tcPr/>
                </a:tc>
                <a:tc>
                  <a:txBody>
                    <a:bodyPr/>
                    <a:lstStyle/>
                    <a:p>
                      <a:pPr marL="285750" indent="-285750">
                        <a:buFont typeface="Arial" panose="020B0604020202020204" pitchFamily="34" charset="0"/>
                        <a:buChar char="•"/>
                      </a:pPr>
                      <a:r>
                        <a:rPr lang="en-GB" sz="1600" dirty="0"/>
                        <a:t>Beans on Toast</a:t>
                      </a:r>
                    </a:p>
                    <a:p>
                      <a:pPr marL="285750" indent="-285750">
                        <a:buFont typeface="Arial" panose="020B0604020202020204" pitchFamily="34" charset="0"/>
                        <a:buChar char="•"/>
                      </a:pPr>
                      <a:r>
                        <a:rPr lang="en-GB" sz="1600" dirty="0"/>
                        <a:t>Soup and a roll</a:t>
                      </a:r>
                    </a:p>
                  </a:txBody>
                  <a:tcPr/>
                </a:tc>
                <a:extLst>
                  <a:ext uri="{0D108BD9-81ED-4DB2-BD59-A6C34878D82A}">
                    <a16:rowId xmlns:a16="http://schemas.microsoft.com/office/drawing/2014/main" val="290657004"/>
                  </a:ext>
                </a:extLst>
              </a:tr>
            </a:tbl>
          </a:graphicData>
        </a:graphic>
      </p:graphicFrame>
      <p:sp>
        <p:nvSpPr>
          <p:cNvPr id="5" name="Star: 5 Points 4">
            <a:extLst>
              <a:ext uri="{FF2B5EF4-FFF2-40B4-BE49-F238E27FC236}">
                <a16:creationId xmlns:a16="http://schemas.microsoft.com/office/drawing/2014/main" id="{CB3C9CC7-D9AB-4EA6-8C50-3A73DD006BEA}"/>
              </a:ext>
            </a:extLst>
          </p:cNvPr>
          <p:cNvSpPr/>
          <p:nvPr/>
        </p:nvSpPr>
        <p:spPr>
          <a:xfrm>
            <a:off x="5676314" y="1127761"/>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72D8D8A2-9049-47E3-A8AD-9E531E0BDFD1}"/>
              </a:ext>
            </a:extLst>
          </p:cNvPr>
          <p:cNvSpPr/>
          <p:nvPr/>
        </p:nvSpPr>
        <p:spPr>
          <a:xfrm>
            <a:off x="5676314" y="837028"/>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2E715CCC-4F8E-45C7-8F0F-EA3379495859}"/>
              </a:ext>
            </a:extLst>
          </p:cNvPr>
          <p:cNvSpPr/>
          <p:nvPr/>
        </p:nvSpPr>
        <p:spPr>
          <a:xfrm>
            <a:off x="6028006" y="1120727"/>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4B9D135-EF46-4682-8C56-91702108F1AB}"/>
              </a:ext>
            </a:extLst>
          </p:cNvPr>
          <p:cNvSpPr/>
          <p:nvPr/>
        </p:nvSpPr>
        <p:spPr>
          <a:xfrm>
            <a:off x="6028006" y="837028"/>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F72B5A76-165F-416B-B2DA-055328B26589}"/>
              </a:ext>
            </a:extLst>
          </p:cNvPr>
          <p:cNvSpPr/>
          <p:nvPr/>
        </p:nvSpPr>
        <p:spPr>
          <a:xfrm>
            <a:off x="5676314" y="6440972"/>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FC1D0ED3-9ABB-4B57-94BD-D552226EDC69}"/>
              </a:ext>
            </a:extLst>
          </p:cNvPr>
          <p:cNvSpPr/>
          <p:nvPr/>
        </p:nvSpPr>
        <p:spPr>
          <a:xfrm>
            <a:off x="5676314" y="6150239"/>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FDF5710-29DF-4DF6-B120-97617492868A}"/>
              </a:ext>
            </a:extLst>
          </p:cNvPr>
          <p:cNvSpPr/>
          <p:nvPr/>
        </p:nvSpPr>
        <p:spPr>
          <a:xfrm>
            <a:off x="6028006" y="6433938"/>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AB3BED45-6225-41DB-A532-1772E47E21F1}"/>
              </a:ext>
            </a:extLst>
          </p:cNvPr>
          <p:cNvSpPr/>
          <p:nvPr/>
        </p:nvSpPr>
        <p:spPr>
          <a:xfrm>
            <a:off x="6028006" y="6150239"/>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3F544BFA-920F-4E0D-9D0C-48028E174999}"/>
              </a:ext>
            </a:extLst>
          </p:cNvPr>
          <p:cNvSpPr/>
          <p:nvPr/>
        </p:nvSpPr>
        <p:spPr>
          <a:xfrm>
            <a:off x="5676314" y="1819422"/>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tar: 5 Points 15">
            <a:extLst>
              <a:ext uri="{FF2B5EF4-FFF2-40B4-BE49-F238E27FC236}">
                <a16:creationId xmlns:a16="http://schemas.microsoft.com/office/drawing/2014/main" id="{1459696F-84F3-4F1A-A7D7-35D8B53BD934}"/>
              </a:ext>
            </a:extLst>
          </p:cNvPr>
          <p:cNvSpPr/>
          <p:nvPr/>
        </p:nvSpPr>
        <p:spPr>
          <a:xfrm>
            <a:off x="6028006" y="1819422"/>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tar: 5 Points 16">
            <a:extLst>
              <a:ext uri="{FF2B5EF4-FFF2-40B4-BE49-F238E27FC236}">
                <a16:creationId xmlns:a16="http://schemas.microsoft.com/office/drawing/2014/main" id="{4B0E8510-5274-4E57-BC99-2F3A75ECA5F8}"/>
              </a:ext>
            </a:extLst>
          </p:cNvPr>
          <p:cNvSpPr/>
          <p:nvPr/>
        </p:nvSpPr>
        <p:spPr>
          <a:xfrm>
            <a:off x="5596597" y="3101927"/>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tar: 5 Points 17">
            <a:extLst>
              <a:ext uri="{FF2B5EF4-FFF2-40B4-BE49-F238E27FC236}">
                <a16:creationId xmlns:a16="http://schemas.microsoft.com/office/drawing/2014/main" id="{1BABCE2F-4A76-4DBC-8EDF-2E5F3900CC3D}"/>
              </a:ext>
            </a:extLst>
          </p:cNvPr>
          <p:cNvSpPr/>
          <p:nvPr/>
        </p:nvSpPr>
        <p:spPr>
          <a:xfrm>
            <a:off x="6028006" y="3106616"/>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E6FED12B-C7BA-4FF6-BC33-71E48CAF0710}"/>
              </a:ext>
            </a:extLst>
          </p:cNvPr>
          <p:cNvSpPr/>
          <p:nvPr/>
        </p:nvSpPr>
        <p:spPr>
          <a:xfrm>
            <a:off x="5821680" y="2876843"/>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ar: 5 Points 19">
            <a:extLst>
              <a:ext uri="{FF2B5EF4-FFF2-40B4-BE49-F238E27FC236}">
                <a16:creationId xmlns:a16="http://schemas.microsoft.com/office/drawing/2014/main" id="{9BEAD200-2090-4782-AB6C-BDF9E83D077C}"/>
              </a:ext>
            </a:extLst>
          </p:cNvPr>
          <p:cNvSpPr/>
          <p:nvPr/>
        </p:nvSpPr>
        <p:spPr>
          <a:xfrm>
            <a:off x="6053797" y="2693963"/>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tar: 5 Points 20">
            <a:extLst>
              <a:ext uri="{FF2B5EF4-FFF2-40B4-BE49-F238E27FC236}">
                <a16:creationId xmlns:a16="http://schemas.microsoft.com/office/drawing/2014/main" id="{34167B6B-2AF4-4B00-AB97-62AE5F3E4C76}"/>
              </a:ext>
            </a:extLst>
          </p:cNvPr>
          <p:cNvSpPr/>
          <p:nvPr/>
        </p:nvSpPr>
        <p:spPr>
          <a:xfrm>
            <a:off x="5603631" y="2663483"/>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E35DD829-2284-4B08-84E4-4B1880E28219}"/>
              </a:ext>
            </a:extLst>
          </p:cNvPr>
          <p:cNvSpPr/>
          <p:nvPr/>
        </p:nvSpPr>
        <p:spPr>
          <a:xfrm>
            <a:off x="5603631" y="4013981"/>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0D5A834C-013B-4ACB-916C-32DBFED39F1B}"/>
              </a:ext>
            </a:extLst>
          </p:cNvPr>
          <p:cNvSpPr/>
          <p:nvPr/>
        </p:nvSpPr>
        <p:spPr>
          <a:xfrm>
            <a:off x="6035040" y="4018670"/>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tar: 5 Points 23">
            <a:extLst>
              <a:ext uri="{FF2B5EF4-FFF2-40B4-BE49-F238E27FC236}">
                <a16:creationId xmlns:a16="http://schemas.microsoft.com/office/drawing/2014/main" id="{1A764AA6-43C0-4481-BB09-665A557C4A31}"/>
              </a:ext>
            </a:extLst>
          </p:cNvPr>
          <p:cNvSpPr/>
          <p:nvPr/>
        </p:nvSpPr>
        <p:spPr>
          <a:xfrm>
            <a:off x="5828714" y="3788897"/>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tar: 5 Points 24">
            <a:extLst>
              <a:ext uri="{FF2B5EF4-FFF2-40B4-BE49-F238E27FC236}">
                <a16:creationId xmlns:a16="http://schemas.microsoft.com/office/drawing/2014/main" id="{0FCF7577-71CC-4671-B991-2D9FA86BBB1C}"/>
              </a:ext>
            </a:extLst>
          </p:cNvPr>
          <p:cNvSpPr/>
          <p:nvPr/>
        </p:nvSpPr>
        <p:spPr>
          <a:xfrm>
            <a:off x="6060831" y="3606017"/>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tar: 5 Points 25">
            <a:extLst>
              <a:ext uri="{FF2B5EF4-FFF2-40B4-BE49-F238E27FC236}">
                <a16:creationId xmlns:a16="http://schemas.microsoft.com/office/drawing/2014/main" id="{61BA7D1F-6246-4970-A1FF-5576A3A715BD}"/>
              </a:ext>
            </a:extLst>
          </p:cNvPr>
          <p:cNvSpPr/>
          <p:nvPr/>
        </p:nvSpPr>
        <p:spPr>
          <a:xfrm>
            <a:off x="5610665" y="3575537"/>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4E6F9D50-69B0-4F56-AE34-6F8666A33101}"/>
              </a:ext>
            </a:extLst>
          </p:cNvPr>
          <p:cNvSpPr/>
          <p:nvPr/>
        </p:nvSpPr>
        <p:spPr>
          <a:xfrm>
            <a:off x="5596597" y="5672986"/>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68309F30-FB1B-4F41-A521-EDBE5BC2B556}"/>
              </a:ext>
            </a:extLst>
          </p:cNvPr>
          <p:cNvSpPr/>
          <p:nvPr/>
        </p:nvSpPr>
        <p:spPr>
          <a:xfrm>
            <a:off x="6028006" y="5677675"/>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r: 5 Points 28">
            <a:extLst>
              <a:ext uri="{FF2B5EF4-FFF2-40B4-BE49-F238E27FC236}">
                <a16:creationId xmlns:a16="http://schemas.microsoft.com/office/drawing/2014/main" id="{E1C778C0-76BA-4E2F-AFAA-16DC37117B8B}"/>
              </a:ext>
            </a:extLst>
          </p:cNvPr>
          <p:cNvSpPr/>
          <p:nvPr/>
        </p:nvSpPr>
        <p:spPr>
          <a:xfrm>
            <a:off x="5821680" y="5447902"/>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2145CB5D-1E5A-4778-8162-24983EE11964}"/>
              </a:ext>
            </a:extLst>
          </p:cNvPr>
          <p:cNvSpPr/>
          <p:nvPr/>
        </p:nvSpPr>
        <p:spPr>
          <a:xfrm>
            <a:off x="6053797" y="5265022"/>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28AD715C-7CB2-4C03-BB41-36CD8D344F69}"/>
              </a:ext>
            </a:extLst>
          </p:cNvPr>
          <p:cNvSpPr/>
          <p:nvPr/>
        </p:nvSpPr>
        <p:spPr>
          <a:xfrm>
            <a:off x="5603631" y="5234542"/>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tar: 5 Points 31">
            <a:extLst>
              <a:ext uri="{FF2B5EF4-FFF2-40B4-BE49-F238E27FC236}">
                <a16:creationId xmlns:a16="http://schemas.microsoft.com/office/drawing/2014/main" id="{4D074937-0128-4B65-AEB3-5D65EDC96D2E}"/>
              </a:ext>
            </a:extLst>
          </p:cNvPr>
          <p:cNvSpPr/>
          <p:nvPr/>
        </p:nvSpPr>
        <p:spPr>
          <a:xfrm>
            <a:off x="5563772" y="4928569"/>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5 Points 32">
            <a:extLst>
              <a:ext uri="{FF2B5EF4-FFF2-40B4-BE49-F238E27FC236}">
                <a16:creationId xmlns:a16="http://schemas.microsoft.com/office/drawing/2014/main" id="{843C3E77-6F3C-4F5F-8CBD-7DC7591996F8}"/>
              </a:ext>
            </a:extLst>
          </p:cNvPr>
          <p:cNvSpPr/>
          <p:nvPr/>
        </p:nvSpPr>
        <p:spPr>
          <a:xfrm>
            <a:off x="5995181" y="4933258"/>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5 Points 33">
            <a:extLst>
              <a:ext uri="{FF2B5EF4-FFF2-40B4-BE49-F238E27FC236}">
                <a16:creationId xmlns:a16="http://schemas.microsoft.com/office/drawing/2014/main" id="{C2E3E38C-F6E3-49DC-AA0B-FF3269E013AD}"/>
              </a:ext>
            </a:extLst>
          </p:cNvPr>
          <p:cNvSpPr/>
          <p:nvPr/>
        </p:nvSpPr>
        <p:spPr>
          <a:xfrm>
            <a:off x="5788855" y="4703485"/>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5 Points 34">
            <a:extLst>
              <a:ext uri="{FF2B5EF4-FFF2-40B4-BE49-F238E27FC236}">
                <a16:creationId xmlns:a16="http://schemas.microsoft.com/office/drawing/2014/main" id="{5DA77994-410A-4103-A863-130AAD6C5E49}"/>
              </a:ext>
            </a:extLst>
          </p:cNvPr>
          <p:cNvSpPr/>
          <p:nvPr/>
        </p:nvSpPr>
        <p:spPr>
          <a:xfrm>
            <a:off x="6020972" y="4520605"/>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tar: 5 Points 35">
            <a:extLst>
              <a:ext uri="{FF2B5EF4-FFF2-40B4-BE49-F238E27FC236}">
                <a16:creationId xmlns:a16="http://schemas.microsoft.com/office/drawing/2014/main" id="{D390D0B3-CCF7-4A86-B7E5-8267A153BA7B}"/>
              </a:ext>
            </a:extLst>
          </p:cNvPr>
          <p:cNvSpPr/>
          <p:nvPr/>
        </p:nvSpPr>
        <p:spPr>
          <a:xfrm>
            <a:off x="5570806" y="4490125"/>
            <a:ext cx="225083" cy="182880"/>
          </a:xfrm>
          <a:prstGeom prst="star5">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626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chemeClr val="accent4">
                    <a:lumMod val="75000"/>
                  </a:schemeClr>
                </a:solidFill>
                <a:effectLst>
                  <a:outerShdw blurRad="38100" dist="22860" dir="5400000" algn="tl" rotWithShape="0">
                    <a:srgbClr val="000000">
                      <a:alpha val="30000"/>
                    </a:srgbClr>
                  </a:outerShdw>
                </a:effectLst>
                <a:latin typeface="Comic Sans MS" panose="030F0702030302020204" pitchFamily="66" charset="0"/>
              </a:rPr>
              <a:t>Week 2 – Next steps?</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8" y="1320730"/>
            <a:ext cx="8629651" cy="3785652"/>
          </a:xfrm>
          <a:prstGeom prst="rect">
            <a:avLst/>
          </a:prstGeom>
          <a:solidFill>
            <a:schemeClr val="bg1"/>
          </a:solidFill>
          <a:ln w="57150">
            <a:solidFill>
              <a:schemeClr val="accent4">
                <a:lumMod val="75000"/>
              </a:schemeClr>
            </a:solidFill>
          </a:ln>
        </p:spPr>
        <p:txBody>
          <a:bodyPr wrap="square" rtlCol="0">
            <a:spAutoFit/>
          </a:bodyPr>
          <a:lstStyle/>
          <a:p>
            <a:r>
              <a:rPr lang="en-GB" sz="2400" dirty="0">
                <a:latin typeface="Comic Sans MS" panose="030F0702030302020204" pitchFamily="66" charset="0"/>
              </a:rPr>
              <a:t>We would love to see what you have achieved this week.</a:t>
            </a:r>
          </a:p>
          <a:p>
            <a:endParaRPr lang="en-GB" sz="2400" dirty="0">
              <a:latin typeface="Comic Sans MS" panose="030F0702030302020204" pitchFamily="66" charset="0"/>
            </a:endParaRPr>
          </a:p>
          <a:p>
            <a:r>
              <a:rPr lang="en-GB" sz="2400" dirty="0">
                <a:latin typeface="Comic Sans MS" panose="030F0702030302020204" pitchFamily="66" charset="0"/>
              </a:rPr>
              <a:t>Photos of you in the kitchen </a:t>
            </a:r>
            <a:r>
              <a:rPr lang="en-GB" sz="2400" b="1" dirty="0">
                <a:latin typeface="Comic Sans MS" panose="030F0702030302020204" pitchFamily="66" charset="0"/>
              </a:rPr>
              <a:t>boiling and simmering </a:t>
            </a:r>
            <a:r>
              <a:rPr lang="en-GB" sz="2400" dirty="0">
                <a:latin typeface="Comic Sans MS" panose="030F0702030302020204" pitchFamily="66" charset="0"/>
              </a:rPr>
              <a:t>would be great. Email them to your teacher to show the good work you are doing. This will help with next year course too. </a:t>
            </a:r>
          </a:p>
          <a:p>
            <a:r>
              <a:rPr lang="en-GB" sz="2400" dirty="0">
                <a:latin typeface="Comic Sans MS" panose="030F0702030302020204" pitchFamily="66" charset="0"/>
              </a:rPr>
              <a:t>If you want to get fancy with </a:t>
            </a:r>
            <a:r>
              <a:rPr lang="en-GB" sz="2400" dirty="0" err="1">
                <a:latin typeface="Comic Sans MS" panose="030F0702030302020204" pitchFamily="66" charset="0"/>
              </a:rPr>
              <a:t>TikTok</a:t>
            </a:r>
            <a:r>
              <a:rPr lang="en-GB" sz="2400" dirty="0">
                <a:latin typeface="Comic Sans MS" panose="030F0702030302020204" pitchFamily="66" charset="0"/>
              </a:rPr>
              <a:t>, send us a video of your </a:t>
            </a:r>
            <a:r>
              <a:rPr lang="en-GB" sz="2400" b="1" dirty="0">
                <a:latin typeface="Comic Sans MS" panose="030F0702030302020204" pitchFamily="66" charset="0"/>
              </a:rPr>
              <a:t>boil and simmer </a:t>
            </a:r>
            <a:r>
              <a:rPr lang="en-GB" sz="2400" dirty="0">
                <a:latin typeface="Comic Sans MS" panose="030F0702030302020204" pitchFamily="66" charset="0"/>
              </a:rPr>
              <a:t>as well as celebrating your skills improving!!</a:t>
            </a:r>
          </a:p>
          <a:p>
            <a:endParaRPr lang="en-GB" sz="2400" dirty="0">
              <a:latin typeface="Comic Sans MS" panose="030F0702030302020204" pitchFamily="66" charset="0"/>
            </a:endParaRPr>
          </a:p>
        </p:txBody>
      </p:sp>
    </p:spTree>
    <p:extLst>
      <p:ext uri="{BB962C8B-B14F-4D97-AF65-F5344CB8AC3E}">
        <p14:creationId xmlns:p14="http://schemas.microsoft.com/office/powerpoint/2010/main" val="211457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267978" y="163232"/>
            <a:ext cx="8876022" cy="684803"/>
          </a:xfrm>
          <a:prstGeom prst="rect">
            <a:avLst/>
          </a:prstGeom>
          <a:solidFill>
            <a:schemeClr val="bg2">
              <a:lumMod val="40000"/>
              <a:lumOff val="60000"/>
            </a:schemeClr>
          </a:solidFill>
        </p:spPr>
        <p:txBody>
          <a:bodyPr wrap="square" lIns="68580" tIns="34290" rIns="68580" bIns="34290">
            <a:spAutoFit/>
          </a:bodyPr>
          <a:lstStyle/>
          <a:p>
            <a:pPr algn="ctr"/>
            <a:r>
              <a:rPr lang="en-US" sz="40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Week 3 – </a:t>
            </a:r>
            <a:r>
              <a:rPr lang="en-US" sz="4000" b="1" dirty="0" err="1">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Organisation</a:t>
            </a:r>
            <a:r>
              <a:rPr lang="en-US" sz="40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 and Baking</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310" y="848035"/>
            <a:ext cx="8629651" cy="5032147"/>
          </a:xfrm>
          <a:prstGeom prst="rect">
            <a:avLst/>
          </a:prstGeom>
          <a:solidFill>
            <a:schemeClr val="bg1"/>
          </a:solidFill>
          <a:ln w="57150">
            <a:solidFill>
              <a:srgbClr val="CC0099"/>
            </a:solidFill>
          </a:ln>
        </p:spPr>
        <p:txBody>
          <a:bodyPr wrap="square" rtlCol="0">
            <a:spAutoFit/>
          </a:bodyPr>
          <a:lstStyle/>
          <a:p>
            <a:r>
              <a:rPr lang="en-GB" sz="2400" dirty="0">
                <a:latin typeface="Comic Sans MS" panose="030F0702030302020204" pitchFamily="66" charset="0"/>
              </a:rPr>
              <a:t>Organisational skills are very important in Home Economics.  Think about the units it our classroom, everything has a place so we know where to find it and therefore save time meaning we can focus on the task set.</a:t>
            </a:r>
          </a:p>
          <a:p>
            <a:endParaRPr lang="en-GB" sz="800" dirty="0">
              <a:latin typeface="Comic Sans MS" panose="030F0702030302020204" pitchFamily="66" charset="0"/>
            </a:endParaRPr>
          </a:p>
          <a:p>
            <a:pPr algn="ctr"/>
            <a:r>
              <a:rPr lang="en-US" sz="40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Task 1</a:t>
            </a:r>
            <a:r>
              <a:rPr lang="en-GB" sz="4000" dirty="0">
                <a:solidFill>
                  <a:srgbClr val="CC0099"/>
                </a:solidFill>
                <a:latin typeface="Comic Sans MS" panose="030F0702030302020204" pitchFamily="66" charset="0"/>
              </a:rPr>
              <a:t> </a:t>
            </a:r>
          </a:p>
          <a:p>
            <a:endParaRPr lang="en-GB" sz="900" dirty="0">
              <a:latin typeface="Comic Sans MS" panose="030F0702030302020204" pitchFamily="66" charset="0"/>
            </a:endParaRPr>
          </a:p>
          <a:p>
            <a:r>
              <a:rPr lang="en-GB" sz="2400" dirty="0">
                <a:latin typeface="Comic Sans MS" panose="030F0702030302020204" pitchFamily="66" charset="0"/>
              </a:rPr>
              <a:t>Find a cupboard that needs organised. It doesn’t have to be kitchen related, it can be in your bedroom, under the sink in the bathroom or cupboard under the stairs.</a:t>
            </a:r>
          </a:p>
          <a:p>
            <a:r>
              <a:rPr lang="en-GB" sz="2400" dirty="0">
                <a:latin typeface="Comic Sans MS" panose="030F0702030302020204" pitchFamily="66" charset="0"/>
              </a:rPr>
              <a:t>You are going to take a photo </a:t>
            </a:r>
            <a:r>
              <a:rPr lang="en-GB" sz="2400" b="1" dirty="0">
                <a:latin typeface="Comic Sans MS" panose="030F0702030302020204" pitchFamily="66" charset="0"/>
              </a:rPr>
              <a:t>Before</a:t>
            </a:r>
            <a:r>
              <a:rPr lang="en-GB" sz="2400" dirty="0">
                <a:latin typeface="Comic Sans MS" panose="030F0702030302020204" pitchFamily="66" charset="0"/>
              </a:rPr>
              <a:t>. Take everything out, maybe a photo for </a:t>
            </a:r>
            <a:r>
              <a:rPr lang="en-GB" sz="2400" b="1" dirty="0">
                <a:latin typeface="Comic Sans MS" panose="030F0702030302020204" pitchFamily="66" charset="0"/>
              </a:rPr>
              <a:t>During</a:t>
            </a:r>
            <a:r>
              <a:rPr lang="en-GB" sz="2400" dirty="0">
                <a:latin typeface="Comic Sans MS" panose="030F0702030302020204" pitchFamily="66" charset="0"/>
              </a:rPr>
              <a:t>. Look through everything, do you need it? Is this the best place for it to be kept?</a:t>
            </a:r>
          </a:p>
          <a:p>
            <a:endParaRPr lang="en-GB" sz="2400" dirty="0">
              <a:latin typeface="Comic Sans MS" panose="030F0702030302020204" pitchFamily="66" charset="0"/>
            </a:endParaRPr>
          </a:p>
        </p:txBody>
      </p:sp>
    </p:spTree>
    <p:extLst>
      <p:ext uri="{BB962C8B-B14F-4D97-AF65-F5344CB8AC3E}">
        <p14:creationId xmlns:p14="http://schemas.microsoft.com/office/powerpoint/2010/main" val="181224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0" y="14064"/>
            <a:ext cx="9144000" cy="869469"/>
          </a:xfrm>
          <a:prstGeom prst="rect">
            <a:avLst/>
          </a:prstGeom>
          <a:noFill/>
        </p:spPr>
        <p:txBody>
          <a:bodyPr wrap="square" lIns="68580" tIns="34290" rIns="68580" bIns="34290">
            <a:spAutoFit/>
          </a:bodyPr>
          <a:lstStyle/>
          <a:p>
            <a:pPr algn="ctr"/>
            <a:r>
              <a:rPr lang="en-US" sz="52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Week 3 – Tips for Cleaning</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310" y="848035"/>
            <a:ext cx="8629651" cy="4278094"/>
          </a:xfrm>
          <a:prstGeom prst="rect">
            <a:avLst/>
          </a:prstGeom>
          <a:solidFill>
            <a:schemeClr val="bg1"/>
          </a:solidFill>
          <a:ln w="57150">
            <a:solidFill>
              <a:srgbClr val="CC0099"/>
            </a:solidFill>
          </a:ln>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You might find some upbeat music helps to motivate you. </a:t>
            </a:r>
          </a:p>
          <a:p>
            <a:pPr marL="342900" indent="-342900">
              <a:buFont typeface="Arial" panose="020B0604020202020204" pitchFamily="34" charset="0"/>
              <a:buChar char="•"/>
            </a:pPr>
            <a:endParaRPr lang="en-GB" sz="20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Sort into piles. Keep, Bin, Donate. </a:t>
            </a:r>
          </a:p>
          <a:p>
            <a:pPr marL="342900" indent="-342900">
              <a:buFont typeface="Arial" panose="020B0604020202020204" pitchFamily="34" charset="0"/>
              <a:buChar char="•"/>
            </a:pPr>
            <a:endParaRPr lang="en-GB" sz="20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What about categories? All the pasta together, tinned peaches, herbs and spices etc.</a:t>
            </a:r>
          </a:p>
          <a:p>
            <a:endParaRPr lang="en-GB" sz="2000" dirty="0">
              <a:latin typeface="Comic Sans MS" panose="030F0702030302020204" pitchFamily="66" charset="0"/>
            </a:endParaRPr>
          </a:p>
          <a:p>
            <a:endParaRPr lang="en-GB" sz="2000" dirty="0">
              <a:latin typeface="Comic Sans MS" panose="030F0702030302020204" pitchFamily="66" charset="0"/>
            </a:endParaRPr>
          </a:p>
          <a:p>
            <a:r>
              <a:rPr lang="en-GB" sz="2400" dirty="0">
                <a:latin typeface="Comic Sans MS" panose="030F0702030302020204" pitchFamily="66" charset="0"/>
              </a:rPr>
              <a:t>Don’t forget to clean the cupboard after you have emptied it. Fairy Liquid and water is great to remove dirt and grease. You might need to use some of your muscles to remove some strains. Also remember to dry the cupboard.</a:t>
            </a:r>
          </a:p>
        </p:txBody>
      </p:sp>
    </p:spTree>
    <p:extLst>
      <p:ext uri="{BB962C8B-B14F-4D97-AF65-F5344CB8AC3E}">
        <p14:creationId xmlns:p14="http://schemas.microsoft.com/office/powerpoint/2010/main" val="168489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0" y="14064"/>
            <a:ext cx="9144000" cy="869469"/>
          </a:xfrm>
          <a:prstGeom prst="rect">
            <a:avLst/>
          </a:prstGeom>
          <a:noFill/>
        </p:spPr>
        <p:txBody>
          <a:bodyPr wrap="square" lIns="68580" tIns="34290" rIns="68580" bIns="34290">
            <a:spAutoFit/>
          </a:bodyPr>
          <a:lstStyle/>
          <a:p>
            <a:pPr algn="ctr"/>
            <a:r>
              <a:rPr lang="en-US" sz="52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Week 3 – Before and After</a:t>
            </a:r>
          </a:p>
        </p:txBody>
      </p:sp>
      <p:sp>
        <p:nvSpPr>
          <p:cNvPr id="6" name="TextBox 5">
            <a:extLst>
              <a:ext uri="{FF2B5EF4-FFF2-40B4-BE49-F238E27FC236}">
                <a16:creationId xmlns:a16="http://schemas.microsoft.com/office/drawing/2014/main" id="{FAEAFB90-D323-46CB-B3A8-4D579C5D40E2}"/>
              </a:ext>
            </a:extLst>
          </p:cNvPr>
          <p:cNvSpPr txBox="1"/>
          <p:nvPr/>
        </p:nvSpPr>
        <p:spPr>
          <a:xfrm>
            <a:off x="388839" y="883533"/>
            <a:ext cx="8366321" cy="400110"/>
          </a:xfrm>
          <a:prstGeom prst="rect">
            <a:avLst/>
          </a:prstGeom>
          <a:solidFill>
            <a:schemeClr val="bg1"/>
          </a:solidFill>
          <a:ln w="57150">
            <a:solidFill>
              <a:srgbClr val="CC0099"/>
            </a:solidFill>
          </a:ln>
        </p:spPr>
        <p:txBody>
          <a:bodyPr wrap="square" rtlCol="0">
            <a:spAutoFit/>
          </a:bodyPr>
          <a:lstStyle/>
          <a:p>
            <a:r>
              <a:rPr lang="en-GB" sz="2000" dirty="0">
                <a:latin typeface="Comic Sans MS" panose="030F0702030302020204" pitchFamily="66" charset="0"/>
              </a:rPr>
              <a:t>Here is a collection of some Before and Afters of Cupboard cleaning.</a:t>
            </a:r>
          </a:p>
        </p:txBody>
      </p:sp>
      <p:pic>
        <p:nvPicPr>
          <p:cNvPr id="3" name="Picture 2">
            <a:extLst>
              <a:ext uri="{FF2B5EF4-FFF2-40B4-BE49-F238E27FC236}">
                <a16:creationId xmlns:a16="http://schemas.microsoft.com/office/drawing/2014/main" id="{49180D26-A458-4A59-9B53-EBBCB1DABF4E}"/>
              </a:ext>
            </a:extLst>
          </p:cNvPr>
          <p:cNvPicPr>
            <a:picLocks noChangeAspect="1"/>
          </p:cNvPicPr>
          <p:nvPr/>
        </p:nvPicPr>
        <p:blipFill rotWithShape="1">
          <a:blip r:embed="rId2"/>
          <a:srcRect l="6304" r="10601"/>
          <a:stretch/>
        </p:blipFill>
        <p:spPr>
          <a:xfrm>
            <a:off x="5215653" y="1376130"/>
            <a:ext cx="3093458" cy="2874783"/>
          </a:xfrm>
          <a:prstGeom prst="rect">
            <a:avLst/>
          </a:prstGeom>
          <a:ln w="12700">
            <a:solidFill>
              <a:srgbClr val="CC0099"/>
            </a:solidFill>
          </a:ln>
        </p:spPr>
      </p:pic>
      <p:pic>
        <p:nvPicPr>
          <p:cNvPr id="4" name="Picture 3">
            <a:extLst>
              <a:ext uri="{FF2B5EF4-FFF2-40B4-BE49-F238E27FC236}">
                <a16:creationId xmlns:a16="http://schemas.microsoft.com/office/drawing/2014/main" id="{0F03FCBC-B224-42FB-B9DA-1FB1A1BF6610}"/>
              </a:ext>
            </a:extLst>
          </p:cNvPr>
          <p:cNvPicPr>
            <a:picLocks noChangeAspect="1"/>
          </p:cNvPicPr>
          <p:nvPr/>
        </p:nvPicPr>
        <p:blipFill>
          <a:blip r:embed="rId3"/>
          <a:stretch>
            <a:fillRect/>
          </a:stretch>
        </p:blipFill>
        <p:spPr>
          <a:xfrm>
            <a:off x="5215653" y="4343400"/>
            <a:ext cx="3319605" cy="2380433"/>
          </a:xfrm>
          <a:prstGeom prst="rect">
            <a:avLst/>
          </a:prstGeom>
          <a:ln w="12700">
            <a:solidFill>
              <a:srgbClr val="CC0099"/>
            </a:solidFill>
          </a:ln>
        </p:spPr>
      </p:pic>
      <p:pic>
        <p:nvPicPr>
          <p:cNvPr id="7" name="Picture 6">
            <a:extLst>
              <a:ext uri="{FF2B5EF4-FFF2-40B4-BE49-F238E27FC236}">
                <a16:creationId xmlns:a16="http://schemas.microsoft.com/office/drawing/2014/main" id="{D2A4ACFC-8A1A-4BED-A9D1-34A14E717790}"/>
              </a:ext>
            </a:extLst>
          </p:cNvPr>
          <p:cNvPicPr>
            <a:picLocks noChangeAspect="1"/>
          </p:cNvPicPr>
          <p:nvPr/>
        </p:nvPicPr>
        <p:blipFill rotWithShape="1">
          <a:blip r:embed="rId4"/>
          <a:srcRect b="5000"/>
          <a:stretch/>
        </p:blipFill>
        <p:spPr>
          <a:xfrm>
            <a:off x="388839" y="1483017"/>
            <a:ext cx="4147856" cy="5240816"/>
          </a:xfrm>
          <a:prstGeom prst="rect">
            <a:avLst/>
          </a:prstGeom>
          <a:ln w="12700">
            <a:solidFill>
              <a:srgbClr val="CC0099"/>
            </a:solidFill>
          </a:ln>
        </p:spPr>
      </p:pic>
    </p:spTree>
    <p:extLst>
      <p:ext uri="{BB962C8B-B14F-4D97-AF65-F5344CB8AC3E}">
        <p14:creationId xmlns:p14="http://schemas.microsoft.com/office/powerpoint/2010/main" val="344538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825190" y="0"/>
            <a:ext cx="7344981" cy="869469"/>
          </a:xfrm>
          <a:prstGeom prst="rect">
            <a:avLst/>
          </a:prstGeom>
          <a:noFill/>
        </p:spPr>
        <p:txBody>
          <a:bodyPr wrap="square" lIns="68580" tIns="34290" rIns="68580" bIns="34290">
            <a:spAutoFit/>
          </a:bodyPr>
          <a:lstStyle/>
          <a:p>
            <a:pPr algn="ctr"/>
            <a:r>
              <a:rPr lang="en-US" sz="5200" b="1">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 Week </a:t>
            </a:r>
            <a:r>
              <a:rPr lang="en-US" sz="52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3 – Baking</a:t>
            </a:r>
          </a:p>
        </p:txBody>
      </p:sp>
      <p:sp>
        <p:nvSpPr>
          <p:cNvPr id="6" name="TextBox 5">
            <a:extLst>
              <a:ext uri="{FF2B5EF4-FFF2-40B4-BE49-F238E27FC236}">
                <a16:creationId xmlns:a16="http://schemas.microsoft.com/office/drawing/2014/main" id="{FAEAFB90-D323-46CB-B3A8-4D579C5D40E2}"/>
              </a:ext>
            </a:extLst>
          </p:cNvPr>
          <p:cNvSpPr txBox="1"/>
          <p:nvPr/>
        </p:nvSpPr>
        <p:spPr>
          <a:xfrm>
            <a:off x="4704733" y="1132362"/>
            <a:ext cx="4266485" cy="5355312"/>
          </a:xfrm>
          <a:prstGeom prst="rect">
            <a:avLst/>
          </a:prstGeom>
          <a:solidFill>
            <a:schemeClr val="accent2">
              <a:lumMod val="20000"/>
              <a:lumOff val="80000"/>
            </a:schemeClr>
          </a:solidFill>
          <a:ln w="57150">
            <a:solidFill>
              <a:srgbClr val="CC0099"/>
            </a:solidFill>
          </a:ln>
        </p:spPr>
        <p:txBody>
          <a:bodyPr wrap="square" rtlCol="0">
            <a:spAutoFit/>
          </a:bodyPr>
          <a:lstStyle/>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p:txBody>
      </p:sp>
      <p:sp>
        <p:nvSpPr>
          <p:cNvPr id="2" name="TextBox 1"/>
          <p:cNvSpPr txBox="1"/>
          <p:nvPr/>
        </p:nvSpPr>
        <p:spPr>
          <a:xfrm>
            <a:off x="152400" y="1132362"/>
            <a:ext cx="4040459" cy="5355312"/>
          </a:xfrm>
          <a:prstGeom prst="rect">
            <a:avLst/>
          </a:prstGeom>
          <a:noFill/>
          <a:ln w="66675">
            <a:solidFill>
              <a:srgbClr val="CC0099"/>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AutoShape 7" descr="creenshot_20200518_102148.jpg (1080×1458)"/>
          <p:cNvSpPr>
            <a:spLocks noChangeAspect="1" noChangeArrowheads="1"/>
          </p:cNvSpPr>
          <p:nvPr/>
        </p:nvSpPr>
        <p:spPr bwMode="auto">
          <a:xfrm>
            <a:off x="152400" y="152400"/>
            <a:ext cx="304800" cy="18436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creenshot_20200518_102148.jpg (1080×1458)"/>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1" descr="https://fcis.ea.n-lanark.sch.uk/Login/FOV2-000FA9BC/EB43EB80-3B9ACA00-124A1B26.0/Screenshot_20200518_102148.jp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3" descr="https://fcis.ea.n-lanark.sch.uk/Login/FOV2-000FA9BC/EB43EB80-3B9ACA00-124A1B26.0/Screenshot_20200518_102148.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34792"/>
            <a:ext cx="3839736" cy="5150451"/>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697" y="1234792"/>
            <a:ext cx="4070555" cy="5018524"/>
          </a:xfrm>
          <a:prstGeom prst="rect">
            <a:avLst/>
          </a:prstGeom>
        </p:spPr>
      </p:pic>
    </p:spTree>
    <p:extLst>
      <p:ext uri="{BB962C8B-B14F-4D97-AF65-F5344CB8AC3E}">
        <p14:creationId xmlns:p14="http://schemas.microsoft.com/office/powerpoint/2010/main" val="314085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652A-3FB5-4796-9E92-ABD7744EE16C}"/>
              </a:ext>
            </a:extLst>
          </p:cNvPr>
          <p:cNvSpPr>
            <a:spLocks noGrp="1"/>
          </p:cNvSpPr>
          <p:nvPr>
            <p:ph type="title"/>
          </p:nvPr>
        </p:nvSpPr>
        <p:spPr>
          <a:xfrm>
            <a:off x="594360" y="173359"/>
            <a:ext cx="7955280" cy="750251"/>
          </a:xfrm>
        </p:spPr>
        <p:txBody>
          <a:bodyPr/>
          <a:lstStyle/>
          <a:p>
            <a:r>
              <a:rPr lang="en-GB" dirty="0"/>
              <a:t>Our plan</a:t>
            </a:r>
            <a:r>
              <a:rPr lang="mr-IN" dirty="0"/>
              <a:t>…</a:t>
            </a:r>
            <a:endParaRPr lang="en-GB" dirty="0"/>
          </a:p>
        </p:txBody>
      </p:sp>
      <p:sp>
        <p:nvSpPr>
          <p:cNvPr id="3" name="Content Placeholder 2">
            <a:extLst>
              <a:ext uri="{FF2B5EF4-FFF2-40B4-BE49-F238E27FC236}">
                <a16:creationId xmlns:a16="http://schemas.microsoft.com/office/drawing/2014/main" id="{2059DC75-E9D0-41BA-9855-758B73013143}"/>
              </a:ext>
            </a:extLst>
          </p:cNvPr>
          <p:cNvSpPr>
            <a:spLocks noGrp="1"/>
          </p:cNvSpPr>
          <p:nvPr>
            <p:ph idx="1"/>
          </p:nvPr>
        </p:nvSpPr>
        <p:spPr>
          <a:xfrm>
            <a:off x="594360" y="1086063"/>
            <a:ext cx="7955280" cy="5448552"/>
          </a:xfrm>
        </p:spPr>
        <p:txBody>
          <a:bodyPr>
            <a:normAutofit fontScale="92500" lnSpcReduction="20000"/>
          </a:bodyPr>
          <a:lstStyle/>
          <a:p>
            <a:pPr marL="0" indent="0">
              <a:buNone/>
            </a:pPr>
            <a:r>
              <a:rPr lang="en-GB" dirty="0"/>
              <a:t>Hopefully this PowerPoint will give you ideas on how you can continue to improve your cookery skills and processes whilst not in school. Here is a quick reminder on what these are.</a:t>
            </a:r>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Don’t forget about:</a:t>
            </a:r>
          </a:p>
          <a:p>
            <a:pPr marL="0" indent="0">
              <a:buNone/>
            </a:pPr>
            <a:r>
              <a:rPr lang="en-GB" b="1" dirty="0"/>
              <a:t>Weighting </a:t>
            </a:r>
            <a:r>
              <a:rPr lang="en-GB" dirty="0"/>
              <a:t>and</a:t>
            </a:r>
            <a:r>
              <a:rPr lang="en-GB" b="1" dirty="0"/>
              <a:t> Measuring, Hygiene and Safety , Testing for Readiness</a:t>
            </a:r>
          </a:p>
        </p:txBody>
      </p:sp>
      <p:graphicFrame>
        <p:nvGraphicFramePr>
          <p:cNvPr id="4" name="Table 3"/>
          <p:cNvGraphicFramePr>
            <a:graphicFrameLocks noGrp="1"/>
          </p:cNvGraphicFramePr>
          <p:nvPr>
            <p:extLst>
              <p:ext uri="{D42A27DB-BD31-4B8C-83A1-F6EECF244321}">
                <p14:modId xmlns:p14="http://schemas.microsoft.com/office/powerpoint/2010/main" val="1734445092"/>
              </p:ext>
            </p:extLst>
          </p:nvPr>
        </p:nvGraphicFramePr>
        <p:xfrm>
          <a:off x="1524000" y="1928740"/>
          <a:ext cx="6096000" cy="347472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19321">
                <a:tc>
                  <a:txBody>
                    <a:bodyPr/>
                    <a:lstStyle/>
                    <a:p>
                      <a:pPr algn="ctr"/>
                      <a:r>
                        <a:rPr lang="en-US" dirty="0">
                          <a:solidFill>
                            <a:sysClr val="windowText" lastClr="000000"/>
                          </a:solidFill>
                        </a:rPr>
                        <a:t>Cookery</a:t>
                      </a:r>
                      <a:r>
                        <a:rPr lang="en-US" baseline="0" dirty="0">
                          <a:solidFill>
                            <a:sysClr val="windowText" lastClr="000000"/>
                          </a:solidFill>
                        </a:rPr>
                        <a:t> Skills</a:t>
                      </a:r>
                      <a:endParaRPr lang="en-US" dirty="0">
                        <a:solidFill>
                          <a:sysClr val="windowText" lastClr="000000"/>
                        </a:solidFill>
                      </a:endParaRPr>
                    </a:p>
                  </a:txBody>
                  <a:tcPr/>
                </a:tc>
                <a:tc>
                  <a:txBody>
                    <a:bodyPr/>
                    <a:lstStyle/>
                    <a:p>
                      <a:pPr algn="ctr"/>
                      <a:r>
                        <a:rPr lang="en-US" dirty="0">
                          <a:solidFill>
                            <a:schemeClr val="tx1"/>
                          </a:solidFill>
                        </a:rPr>
                        <a:t>Cookery</a:t>
                      </a:r>
                      <a:r>
                        <a:rPr lang="en-US" baseline="0" dirty="0">
                          <a:solidFill>
                            <a:schemeClr val="tx1"/>
                          </a:solidFill>
                        </a:rPr>
                        <a:t> Processes</a:t>
                      </a:r>
                      <a:endParaRPr lang="en-US" dirty="0">
                        <a:solidFill>
                          <a:schemeClr val="tx1"/>
                        </a:solidFill>
                      </a:endParaRPr>
                    </a:p>
                  </a:txBody>
                  <a:tcPr/>
                </a:tc>
                <a:extLst>
                  <a:ext uri="{0D108BD9-81ED-4DB2-BD59-A6C34878D82A}">
                    <a16:rowId xmlns:a16="http://schemas.microsoft.com/office/drawing/2014/main" val="10000"/>
                  </a:ext>
                </a:extLst>
              </a:tr>
              <a:tr h="2714232">
                <a:tc>
                  <a:txBody>
                    <a:bodyPr/>
                    <a:lstStyle/>
                    <a:p>
                      <a:pPr algn="ctr"/>
                      <a:r>
                        <a:rPr lang="en-GB" dirty="0"/>
                        <a:t>Chopping</a:t>
                      </a:r>
                    </a:p>
                    <a:p>
                      <a:pPr algn="ctr"/>
                      <a:r>
                        <a:rPr lang="en-GB" dirty="0"/>
                        <a:t>Slicing</a:t>
                      </a:r>
                    </a:p>
                    <a:p>
                      <a:pPr algn="ctr"/>
                      <a:r>
                        <a:rPr lang="en-GB" dirty="0"/>
                        <a:t>Dicing</a:t>
                      </a:r>
                    </a:p>
                    <a:p>
                      <a:pPr algn="ctr"/>
                      <a:r>
                        <a:rPr lang="en-GB" dirty="0"/>
                        <a:t>Peeling</a:t>
                      </a:r>
                    </a:p>
                    <a:p>
                      <a:pPr algn="ctr"/>
                      <a:r>
                        <a:rPr lang="en-GB" dirty="0"/>
                        <a:t>Grating</a:t>
                      </a:r>
                    </a:p>
                    <a:p>
                      <a:pPr algn="ctr"/>
                      <a:r>
                        <a:rPr lang="en-GB" dirty="0"/>
                        <a:t>Rolling</a:t>
                      </a:r>
                    </a:p>
                    <a:p>
                      <a:pPr algn="ctr"/>
                      <a:r>
                        <a:rPr lang="en-GB" dirty="0"/>
                        <a:t>Whisking</a:t>
                      </a:r>
                    </a:p>
                    <a:p>
                      <a:pPr algn="ctr"/>
                      <a:r>
                        <a:rPr lang="en-GB" dirty="0"/>
                        <a:t>Kneading</a:t>
                      </a:r>
                    </a:p>
                    <a:p>
                      <a:pPr algn="ctr"/>
                      <a:r>
                        <a:rPr lang="en-GB" dirty="0"/>
                        <a:t>Creaming</a:t>
                      </a:r>
                    </a:p>
                  </a:txBody>
                  <a:tcPr/>
                </a:tc>
                <a:tc>
                  <a:txBody>
                    <a:bodyPr/>
                    <a:lstStyle/>
                    <a:p>
                      <a:pPr algn="ctr"/>
                      <a:r>
                        <a:rPr lang="en-US" dirty="0"/>
                        <a:t>Boiling</a:t>
                      </a:r>
                    </a:p>
                    <a:p>
                      <a:pPr algn="ctr"/>
                      <a:r>
                        <a:rPr lang="en-US" dirty="0"/>
                        <a:t>Simmering</a:t>
                      </a:r>
                    </a:p>
                    <a:p>
                      <a:pPr algn="ctr"/>
                      <a:r>
                        <a:rPr lang="en-US" dirty="0"/>
                        <a:t>Baking</a:t>
                      </a:r>
                    </a:p>
                    <a:p>
                      <a:pPr algn="ctr"/>
                      <a:r>
                        <a:rPr lang="en-US" dirty="0"/>
                        <a:t>Roasting</a:t>
                      </a:r>
                    </a:p>
                    <a:p>
                      <a:pPr algn="ctr"/>
                      <a:r>
                        <a:rPr lang="en-US" dirty="0"/>
                        <a:t>Frying</a:t>
                      </a:r>
                    </a:p>
                    <a:p>
                      <a:pPr algn="ctr"/>
                      <a:r>
                        <a:rPr lang="en-US" dirty="0"/>
                        <a:t>Grilling</a:t>
                      </a:r>
                    </a:p>
                    <a:p>
                      <a:pPr algn="ctr"/>
                      <a:r>
                        <a:rPr lang="en-US" dirty="0"/>
                        <a:t>Stewing</a:t>
                      </a:r>
                    </a:p>
                    <a:p>
                      <a:pPr algn="ctr"/>
                      <a:r>
                        <a:rPr lang="en-US" dirty="0"/>
                        <a:t>Steaming</a:t>
                      </a:r>
                    </a:p>
                    <a:p>
                      <a:pPr algn="ctr"/>
                      <a:r>
                        <a:rPr lang="en-US" dirty="0"/>
                        <a:t>Poaching</a:t>
                      </a:r>
                    </a:p>
                    <a:p>
                      <a:pPr algn="ctr"/>
                      <a:endParaRPr lang="en-US" dirty="0"/>
                    </a:p>
                    <a:p>
                      <a:pPr algn="ct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78237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825190" y="0"/>
            <a:ext cx="7344981" cy="869469"/>
          </a:xfrm>
          <a:prstGeom prst="rect">
            <a:avLst/>
          </a:prstGeom>
          <a:noFill/>
        </p:spPr>
        <p:txBody>
          <a:bodyPr wrap="square" lIns="68580" tIns="34290" rIns="68580" bIns="34290">
            <a:spAutoFit/>
          </a:bodyPr>
          <a:lstStyle/>
          <a:p>
            <a:pPr algn="ctr"/>
            <a:r>
              <a:rPr lang="en-US" sz="5200" b="1">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 Week </a:t>
            </a:r>
            <a:r>
              <a:rPr lang="en-US" sz="52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3 – Baking</a:t>
            </a:r>
          </a:p>
        </p:txBody>
      </p:sp>
      <p:sp>
        <p:nvSpPr>
          <p:cNvPr id="6" name="TextBox 5">
            <a:extLst>
              <a:ext uri="{FF2B5EF4-FFF2-40B4-BE49-F238E27FC236}">
                <a16:creationId xmlns:a16="http://schemas.microsoft.com/office/drawing/2014/main" id="{FAEAFB90-D323-46CB-B3A8-4D579C5D40E2}"/>
              </a:ext>
            </a:extLst>
          </p:cNvPr>
          <p:cNvSpPr txBox="1"/>
          <p:nvPr/>
        </p:nvSpPr>
        <p:spPr>
          <a:xfrm>
            <a:off x="4704733" y="1132362"/>
            <a:ext cx="4266485" cy="5355312"/>
          </a:xfrm>
          <a:prstGeom prst="rect">
            <a:avLst/>
          </a:prstGeom>
          <a:solidFill>
            <a:schemeClr val="accent2">
              <a:lumMod val="20000"/>
              <a:lumOff val="80000"/>
            </a:schemeClr>
          </a:solidFill>
          <a:ln w="57150">
            <a:solidFill>
              <a:srgbClr val="CC0099"/>
            </a:solidFill>
          </a:ln>
        </p:spPr>
        <p:txBody>
          <a:bodyPr wrap="square" rtlCol="0">
            <a:spAutoFit/>
          </a:bodyPr>
          <a:lstStyle/>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a:p>
            <a:pPr algn="just"/>
            <a:endParaRPr lang="en-GB" sz="1900" dirty="0">
              <a:solidFill>
                <a:schemeClr val="bg2">
                  <a:lumMod val="50000"/>
                </a:schemeClr>
              </a:solidFill>
              <a:latin typeface="Comic Sans MS" panose="030F0702030302020204" pitchFamily="66" charset="0"/>
            </a:endParaRPr>
          </a:p>
        </p:txBody>
      </p:sp>
      <p:sp>
        <p:nvSpPr>
          <p:cNvPr id="2" name="TextBox 1"/>
          <p:cNvSpPr txBox="1"/>
          <p:nvPr/>
        </p:nvSpPr>
        <p:spPr>
          <a:xfrm>
            <a:off x="152400" y="1132362"/>
            <a:ext cx="4040459" cy="5355312"/>
          </a:xfrm>
          <a:prstGeom prst="rect">
            <a:avLst/>
          </a:prstGeom>
          <a:noFill/>
          <a:ln w="66675">
            <a:solidFill>
              <a:srgbClr val="CC0099"/>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AutoShape 7" descr="creenshot_20200518_102148.jpg (1080×1458)"/>
          <p:cNvSpPr>
            <a:spLocks noChangeAspect="1" noChangeArrowheads="1"/>
          </p:cNvSpPr>
          <p:nvPr/>
        </p:nvSpPr>
        <p:spPr bwMode="auto">
          <a:xfrm>
            <a:off x="152400" y="152400"/>
            <a:ext cx="304800" cy="18436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creenshot_20200518_102148.jpg (1080×1458)"/>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1" descr="https://fcis.ea.n-lanark.sch.uk/Login/FOV2-000FA9BC/EB43EB80-3B9ACA00-124A1B26.0/Screenshot_20200518_102148.jp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3" descr="https://fcis.ea.n-lanark.sch.uk/Login/FOV2-000FA9BC/EB43EB80-3B9ACA00-124A1B26.0/Screenshot_20200518_102148.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74" y="1132362"/>
            <a:ext cx="3873910" cy="519469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974" y="1132362"/>
            <a:ext cx="4130888" cy="5194697"/>
          </a:xfrm>
          <a:prstGeom prst="rect">
            <a:avLst/>
          </a:prstGeom>
        </p:spPr>
      </p:pic>
    </p:spTree>
    <p:extLst>
      <p:ext uri="{BB962C8B-B14F-4D97-AF65-F5344CB8AC3E}">
        <p14:creationId xmlns:p14="http://schemas.microsoft.com/office/powerpoint/2010/main" val="1128490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rgbClr val="CC0099"/>
                </a:solidFill>
                <a:effectLst>
                  <a:outerShdw blurRad="38100" dist="22860" dir="5400000" algn="tl" rotWithShape="0">
                    <a:srgbClr val="000000">
                      <a:alpha val="30000"/>
                    </a:srgbClr>
                  </a:outerShdw>
                </a:effectLst>
                <a:latin typeface="Comic Sans MS" panose="030F0702030302020204" pitchFamily="66" charset="0"/>
              </a:rPr>
              <a:t>Week 3 – Now what?</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8" y="1320730"/>
            <a:ext cx="8629651" cy="4154984"/>
          </a:xfrm>
          <a:prstGeom prst="rect">
            <a:avLst/>
          </a:prstGeom>
          <a:solidFill>
            <a:schemeClr val="bg1"/>
          </a:solidFill>
          <a:ln w="57150">
            <a:solidFill>
              <a:srgbClr val="CC0099"/>
            </a:solidFill>
          </a:ln>
        </p:spPr>
        <p:txBody>
          <a:bodyPr wrap="square" rtlCol="0">
            <a:spAutoFit/>
          </a:bodyPr>
          <a:lstStyle/>
          <a:p>
            <a:r>
              <a:rPr lang="en-GB" sz="2400" dirty="0">
                <a:latin typeface="Comic Sans MS" panose="030F0702030302020204" pitchFamily="66" charset="0"/>
              </a:rPr>
              <a:t>We want to see what you have achieved this week.</a:t>
            </a:r>
          </a:p>
          <a:p>
            <a:endParaRPr lang="en-GB" sz="2400" dirty="0">
              <a:latin typeface="Comic Sans MS" panose="030F0702030302020204" pitchFamily="66" charset="0"/>
            </a:endParaRPr>
          </a:p>
          <a:p>
            <a:r>
              <a:rPr lang="en-GB" sz="2400" dirty="0">
                <a:latin typeface="Comic Sans MS" panose="030F0702030302020204" pitchFamily="66" charset="0"/>
              </a:rPr>
              <a:t>Photos of you cleaning with your </a:t>
            </a:r>
            <a:r>
              <a:rPr lang="en-GB" sz="2400" b="1" dirty="0">
                <a:latin typeface="Comic Sans MS" panose="030F0702030302020204" pitchFamily="66" charset="0"/>
              </a:rPr>
              <a:t>before and after </a:t>
            </a:r>
            <a:r>
              <a:rPr lang="en-GB" sz="2400" dirty="0">
                <a:latin typeface="Comic Sans MS" panose="030F0702030302020204" pitchFamily="66" charset="0"/>
              </a:rPr>
              <a:t>would be great, also if you have baked this week. Email them to your teacher to show the great work you are doing your work. </a:t>
            </a:r>
          </a:p>
          <a:p>
            <a:endParaRPr lang="en-GB" sz="2400" dirty="0">
              <a:latin typeface="Comic Sans MS" panose="030F0702030302020204" pitchFamily="66" charset="0"/>
            </a:endParaRPr>
          </a:p>
          <a:p>
            <a:r>
              <a:rPr lang="en-GB" sz="2400" dirty="0">
                <a:latin typeface="Comic Sans MS" panose="030F0702030302020204" pitchFamily="66" charset="0"/>
              </a:rPr>
              <a:t>If you want to get fancy with </a:t>
            </a:r>
            <a:r>
              <a:rPr lang="en-GB" sz="2400" dirty="0" err="1">
                <a:latin typeface="Comic Sans MS" panose="030F0702030302020204" pitchFamily="66" charset="0"/>
              </a:rPr>
              <a:t>TikTok</a:t>
            </a:r>
            <a:r>
              <a:rPr lang="en-GB" sz="2400" dirty="0">
                <a:latin typeface="Comic Sans MS" panose="030F0702030302020204" pitchFamily="66" charset="0"/>
              </a:rPr>
              <a:t>, send us a video of your </a:t>
            </a:r>
            <a:r>
              <a:rPr lang="en-GB" sz="2400" b="1" dirty="0">
                <a:latin typeface="Comic Sans MS" panose="030F0702030302020204" pitchFamily="66" charset="0"/>
              </a:rPr>
              <a:t>bakes and cleaning </a:t>
            </a:r>
            <a:r>
              <a:rPr lang="en-GB" sz="2400" dirty="0">
                <a:latin typeface="Comic Sans MS" panose="030F0702030302020204" pitchFamily="66" charset="0"/>
              </a:rPr>
              <a:t>as well as celebrating your skills improving!!</a:t>
            </a:r>
          </a:p>
          <a:p>
            <a:endParaRPr lang="en-GB" sz="2400" dirty="0">
              <a:latin typeface="Comic Sans MS" panose="030F0702030302020204" pitchFamily="66" charset="0"/>
            </a:endParaRPr>
          </a:p>
        </p:txBody>
      </p:sp>
    </p:spTree>
    <p:extLst>
      <p:ext uri="{BB962C8B-B14F-4D97-AF65-F5344CB8AC3E}">
        <p14:creationId xmlns:p14="http://schemas.microsoft.com/office/powerpoint/2010/main" val="29576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solidFill>
            <a:schemeClr val="bg2">
              <a:lumMod val="40000"/>
              <a:lumOff val="60000"/>
            </a:schemeClr>
          </a:solidFill>
        </p:spPr>
        <p:txBody>
          <a:bodyPr wrap="square" lIns="68580" tIns="34290" rIns="68580" bIns="34290">
            <a:spAutoFit/>
          </a:bodyPr>
          <a:lstStyle/>
          <a:p>
            <a:pPr algn="ctr"/>
            <a:r>
              <a:rPr lang="en-US" sz="5400" b="1" dirty="0">
                <a:ln w="10160">
                  <a:solidFill>
                    <a:sysClr val="windowText" lastClr="000000"/>
                  </a:solidFill>
                  <a:prstDash val="solid"/>
                </a:ln>
                <a:solidFill>
                  <a:srgbClr val="FF0066"/>
                </a:solidFill>
                <a:effectLst>
                  <a:outerShdw blurRad="38100" dist="22860" dir="5400000" algn="tl" rotWithShape="0">
                    <a:srgbClr val="000000">
                      <a:alpha val="30000"/>
                    </a:srgbClr>
                  </a:outerShdw>
                </a:effectLst>
                <a:latin typeface="Comic Sans MS" panose="030F0702030302020204" pitchFamily="66" charset="0"/>
              </a:rPr>
              <a:t>Week 4 – Chef for a day</a:t>
            </a:r>
          </a:p>
        </p:txBody>
      </p:sp>
      <p:sp>
        <p:nvSpPr>
          <p:cNvPr id="6" name="TextBox 5">
            <a:extLst>
              <a:ext uri="{FF2B5EF4-FFF2-40B4-BE49-F238E27FC236}">
                <a16:creationId xmlns:a16="http://schemas.microsoft.com/office/drawing/2014/main" id="{FAEAFB90-D323-46CB-B3A8-4D579C5D40E2}"/>
              </a:ext>
            </a:extLst>
          </p:cNvPr>
          <p:cNvSpPr txBox="1"/>
          <p:nvPr/>
        </p:nvSpPr>
        <p:spPr>
          <a:xfrm>
            <a:off x="257174" y="1054990"/>
            <a:ext cx="8629651" cy="6432530"/>
          </a:xfrm>
          <a:prstGeom prst="rect">
            <a:avLst/>
          </a:prstGeom>
          <a:solidFill>
            <a:schemeClr val="bg1"/>
          </a:solidFill>
          <a:ln w="57150">
            <a:solidFill>
              <a:srgbClr val="FF0066"/>
            </a:solidFill>
          </a:ln>
        </p:spPr>
        <p:txBody>
          <a:bodyPr wrap="square" rtlCol="0">
            <a:spAutoFit/>
          </a:bodyPr>
          <a:lstStyle/>
          <a:p>
            <a:r>
              <a:rPr lang="en-GB" sz="2400" dirty="0">
                <a:latin typeface="Comic Sans MS" panose="030F0702030302020204" pitchFamily="66" charset="0"/>
              </a:rPr>
              <a:t>This week we are going to be looking at </a:t>
            </a:r>
            <a:r>
              <a:rPr lang="en-GB" sz="2400" b="1" dirty="0">
                <a:latin typeface="Comic Sans MS" panose="030F0702030302020204" pitchFamily="66" charset="0"/>
              </a:rPr>
              <a:t>all of your practical food skills</a:t>
            </a:r>
            <a:r>
              <a:rPr lang="en-GB" sz="2400" dirty="0">
                <a:latin typeface="Comic Sans MS" panose="030F0702030302020204" pitchFamily="66" charset="0"/>
              </a:rPr>
              <a:t>. The goal is to cook a dish for your family. This will help your organisational skills, time management as well as all the skills we have covered the past 3 weeks.</a:t>
            </a:r>
          </a:p>
          <a:p>
            <a:pPr algn="ctr"/>
            <a:r>
              <a:rPr lang="en-US" sz="4000" b="1" dirty="0">
                <a:ln w="10160">
                  <a:solidFill>
                    <a:sysClr val="windowText" lastClr="000000"/>
                  </a:solidFill>
                  <a:prstDash val="solid"/>
                </a:ln>
                <a:solidFill>
                  <a:srgbClr val="FF0066"/>
                </a:solidFill>
                <a:effectLst>
                  <a:outerShdw blurRad="38100" dist="22860" dir="5400000" algn="tl" rotWithShape="0">
                    <a:srgbClr val="000000">
                      <a:alpha val="30000"/>
                    </a:srgbClr>
                  </a:outerShdw>
                </a:effectLst>
                <a:latin typeface="Comic Sans MS" panose="030F0702030302020204" pitchFamily="66" charset="0"/>
              </a:rPr>
              <a:t>Task 1</a:t>
            </a:r>
            <a:r>
              <a:rPr lang="en-GB" sz="4000" dirty="0">
                <a:solidFill>
                  <a:srgbClr val="FF0066"/>
                </a:solidFill>
                <a:latin typeface="Comic Sans MS" panose="030F0702030302020204" pitchFamily="66" charset="0"/>
              </a:rPr>
              <a:t> </a:t>
            </a:r>
          </a:p>
          <a:p>
            <a:endParaRPr lang="en-GB" sz="1200" dirty="0">
              <a:latin typeface="Comic Sans MS" panose="030F0702030302020204" pitchFamily="66" charset="0"/>
            </a:endParaRPr>
          </a:p>
          <a:p>
            <a:r>
              <a:rPr lang="en-GB" sz="2400" dirty="0">
                <a:latin typeface="Comic Sans MS" panose="030F0702030302020204" pitchFamily="66" charset="0"/>
              </a:rPr>
              <a:t>You will be cooking for more than one person, you are going to have to do some numeracy to make sure you have enough food to feed everyone. On the next slide, there will be some simple recipes for </a:t>
            </a:r>
            <a:r>
              <a:rPr lang="en-GB" sz="2400" b="1" dirty="0">
                <a:latin typeface="Comic Sans MS" panose="030F0702030302020204" pitchFamily="66" charset="0"/>
              </a:rPr>
              <a:t>ONE person</a:t>
            </a:r>
            <a:r>
              <a:rPr lang="en-GB" sz="2400" dirty="0">
                <a:latin typeface="Comic Sans MS" panose="030F0702030302020204" pitchFamily="66" charset="0"/>
              </a:rPr>
              <a:t>, which you will have to work out how to make for the number you are cooking for. You can add different vegetables, protein sources to meet the needs of your family e.g. if they are vegan </a:t>
            </a:r>
            <a:r>
              <a:rPr lang="en-GB" sz="2400" dirty="0" err="1">
                <a:latin typeface="Comic Sans MS" panose="030F0702030302020204" pitchFamily="66" charset="0"/>
              </a:rPr>
              <a:t>etc</a:t>
            </a:r>
            <a:r>
              <a:rPr lang="en-GB" sz="2400" dirty="0">
                <a:latin typeface="Comic Sans MS" panose="030F0702030302020204" pitchFamily="66" charset="0"/>
              </a:rPr>
              <a:t> and also what food you have available.  Plan in advance so that you can give the person doing the weekly shop a list of what you will need.</a:t>
            </a:r>
          </a:p>
        </p:txBody>
      </p:sp>
    </p:spTree>
    <p:extLst>
      <p:ext uri="{BB962C8B-B14F-4D97-AF65-F5344CB8AC3E}">
        <p14:creationId xmlns:p14="http://schemas.microsoft.com/office/powerpoint/2010/main" val="1618903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8972"/>
            <a:ext cx="8876022" cy="900246"/>
          </a:xfrm>
          <a:prstGeom prst="rect">
            <a:avLst/>
          </a:prstGeom>
          <a:solidFill>
            <a:schemeClr val="bg2">
              <a:lumMod val="40000"/>
              <a:lumOff val="60000"/>
            </a:schemeClr>
          </a:solidFill>
        </p:spPr>
        <p:txBody>
          <a:bodyPr wrap="square" lIns="68580" tIns="34290" rIns="68580" bIns="34290">
            <a:spAutoFit/>
          </a:bodyPr>
          <a:lstStyle/>
          <a:p>
            <a:pPr algn="ctr"/>
            <a:r>
              <a:rPr lang="en-US" sz="5400" b="1" dirty="0">
                <a:ln w="10160">
                  <a:solidFill>
                    <a:sysClr val="windowText" lastClr="000000"/>
                  </a:solidFill>
                  <a:prstDash val="solid"/>
                </a:ln>
                <a:solidFill>
                  <a:srgbClr val="FF0066"/>
                </a:solidFill>
                <a:effectLst>
                  <a:outerShdw blurRad="38100" dist="22860" dir="5400000" algn="tl" rotWithShape="0">
                    <a:srgbClr val="000000">
                      <a:alpha val="30000"/>
                    </a:srgbClr>
                  </a:outerShdw>
                </a:effectLst>
                <a:latin typeface="Comic Sans MS" panose="030F0702030302020204" pitchFamily="66" charset="0"/>
              </a:rPr>
              <a:t>Week 4 – Chef for a day</a:t>
            </a:r>
          </a:p>
        </p:txBody>
      </p:sp>
      <p:graphicFrame>
        <p:nvGraphicFramePr>
          <p:cNvPr id="2" name="Table 1">
            <a:extLst>
              <a:ext uri="{FF2B5EF4-FFF2-40B4-BE49-F238E27FC236}">
                <a16:creationId xmlns:a16="http://schemas.microsoft.com/office/drawing/2014/main" id="{7BB833CC-3626-4D5B-AFE1-531037E562B9}"/>
              </a:ext>
            </a:extLst>
          </p:cNvPr>
          <p:cNvGraphicFramePr>
            <a:graphicFrameLocks noGrp="1"/>
          </p:cNvGraphicFramePr>
          <p:nvPr>
            <p:extLst>
              <p:ext uri="{D42A27DB-BD31-4B8C-83A1-F6EECF244321}">
                <p14:modId xmlns:p14="http://schemas.microsoft.com/office/powerpoint/2010/main" val="1975787591"/>
              </p:ext>
            </p:extLst>
          </p:nvPr>
        </p:nvGraphicFramePr>
        <p:xfrm>
          <a:off x="105946" y="1100405"/>
          <a:ext cx="8989253" cy="5306255"/>
        </p:xfrm>
        <a:graphic>
          <a:graphicData uri="http://schemas.openxmlformats.org/drawingml/2006/table">
            <a:tbl>
              <a:tblPr firstRow="1" bandRow="1">
                <a:tableStyleId>{5C22544A-7EE6-4342-B048-85BDC9FD1C3A}</a:tableStyleId>
              </a:tblPr>
              <a:tblGrid>
                <a:gridCol w="1102070">
                  <a:extLst>
                    <a:ext uri="{9D8B030D-6E8A-4147-A177-3AD203B41FA5}">
                      <a16:colId xmlns:a16="http://schemas.microsoft.com/office/drawing/2014/main" val="142390043"/>
                    </a:ext>
                  </a:extLst>
                </a:gridCol>
                <a:gridCol w="868927">
                  <a:extLst>
                    <a:ext uri="{9D8B030D-6E8A-4147-A177-3AD203B41FA5}">
                      <a16:colId xmlns:a16="http://schemas.microsoft.com/office/drawing/2014/main" val="1247467480"/>
                    </a:ext>
                  </a:extLst>
                </a:gridCol>
                <a:gridCol w="877282">
                  <a:extLst>
                    <a:ext uri="{9D8B030D-6E8A-4147-A177-3AD203B41FA5}">
                      <a16:colId xmlns:a16="http://schemas.microsoft.com/office/drawing/2014/main" val="3060433840"/>
                    </a:ext>
                  </a:extLst>
                </a:gridCol>
                <a:gridCol w="877282">
                  <a:extLst>
                    <a:ext uri="{9D8B030D-6E8A-4147-A177-3AD203B41FA5}">
                      <a16:colId xmlns:a16="http://schemas.microsoft.com/office/drawing/2014/main" val="462446301"/>
                    </a:ext>
                  </a:extLst>
                </a:gridCol>
                <a:gridCol w="877282">
                  <a:extLst>
                    <a:ext uri="{9D8B030D-6E8A-4147-A177-3AD203B41FA5}">
                      <a16:colId xmlns:a16="http://schemas.microsoft.com/office/drawing/2014/main" val="795293488"/>
                    </a:ext>
                  </a:extLst>
                </a:gridCol>
                <a:gridCol w="877282">
                  <a:extLst>
                    <a:ext uri="{9D8B030D-6E8A-4147-A177-3AD203B41FA5}">
                      <a16:colId xmlns:a16="http://schemas.microsoft.com/office/drawing/2014/main" val="2365517362"/>
                    </a:ext>
                  </a:extLst>
                </a:gridCol>
                <a:gridCol w="877282">
                  <a:extLst>
                    <a:ext uri="{9D8B030D-6E8A-4147-A177-3AD203B41FA5}">
                      <a16:colId xmlns:a16="http://schemas.microsoft.com/office/drawing/2014/main" val="2081049358"/>
                    </a:ext>
                  </a:extLst>
                </a:gridCol>
                <a:gridCol w="877282">
                  <a:extLst>
                    <a:ext uri="{9D8B030D-6E8A-4147-A177-3AD203B41FA5}">
                      <a16:colId xmlns:a16="http://schemas.microsoft.com/office/drawing/2014/main" val="1148805387"/>
                    </a:ext>
                  </a:extLst>
                </a:gridCol>
                <a:gridCol w="877282">
                  <a:extLst>
                    <a:ext uri="{9D8B030D-6E8A-4147-A177-3AD203B41FA5}">
                      <a16:colId xmlns:a16="http://schemas.microsoft.com/office/drawing/2014/main" val="3260601042"/>
                    </a:ext>
                  </a:extLst>
                </a:gridCol>
                <a:gridCol w="877282">
                  <a:extLst>
                    <a:ext uri="{9D8B030D-6E8A-4147-A177-3AD203B41FA5}">
                      <a16:colId xmlns:a16="http://schemas.microsoft.com/office/drawing/2014/main" val="3641318529"/>
                    </a:ext>
                  </a:extLst>
                </a:gridCol>
              </a:tblGrid>
              <a:tr h="618173">
                <a:tc>
                  <a:txBody>
                    <a:bodyPr/>
                    <a:lstStyle/>
                    <a:p>
                      <a:pPr algn="ctr"/>
                      <a:r>
                        <a:rPr lang="en-GB" dirty="0"/>
                        <a:t>Recipe</a:t>
                      </a:r>
                    </a:p>
                  </a:txBody>
                  <a:tcPr>
                    <a:solidFill>
                      <a:schemeClr val="bg2">
                        <a:lumMod val="75000"/>
                      </a:schemeClr>
                    </a:solidFill>
                  </a:tcPr>
                </a:tc>
                <a:tc grid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Comic Sans MS" panose="030F0702030302020204" pitchFamily="66" charset="0"/>
                        </a:rPr>
                        <a:t>Remember these are for 1 person. Multiply as required (2,3,4</a:t>
                      </a:r>
                      <a:r>
                        <a:rPr lang="en-GB" sz="1800" baseline="0" dirty="0">
                          <a:latin typeface="Comic Sans MS" panose="030F0702030302020204" pitchFamily="66" charset="0"/>
                        </a:rPr>
                        <a:t> </a:t>
                      </a:r>
                      <a:r>
                        <a:rPr lang="en-GB" sz="1800" baseline="0" dirty="0" err="1">
                          <a:latin typeface="Comic Sans MS" panose="030F0702030302020204" pitchFamily="66" charset="0"/>
                        </a:rPr>
                        <a:t>etc</a:t>
                      </a:r>
                      <a:r>
                        <a:rPr lang="en-GB" sz="1800" dirty="0">
                          <a:latin typeface="Comic Sans MS" panose="030F0702030302020204" pitchFamily="66" charset="0"/>
                        </a:rPr>
                        <a:t>) </a:t>
                      </a:r>
                    </a:p>
                  </a:txBody>
                  <a:tcPr>
                    <a:solidFill>
                      <a:schemeClr val="bg2">
                        <a:lumMod val="75000"/>
                      </a:schemeClr>
                    </a:solidFill>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243123739"/>
                  </a:ext>
                </a:extLst>
              </a:tr>
              <a:tr h="643462">
                <a:tc>
                  <a:txBody>
                    <a:bodyPr/>
                    <a:lstStyle/>
                    <a:p>
                      <a:r>
                        <a:rPr lang="en-GB" sz="1400" b="1" dirty="0"/>
                        <a:t>Cottage Pie</a:t>
                      </a:r>
                    </a:p>
                  </a:txBody>
                  <a:tcPr>
                    <a:solidFill>
                      <a:schemeClr val="bg2">
                        <a:lumMod val="20000"/>
                        <a:lumOff val="80000"/>
                      </a:schemeClr>
                    </a:solidFill>
                  </a:tcPr>
                </a:tc>
                <a:tc>
                  <a:txBody>
                    <a:bodyPr/>
                    <a:lstStyle/>
                    <a:p>
                      <a:pPr algn="ctr"/>
                      <a:r>
                        <a:rPr lang="en-GB" sz="1200" dirty="0"/>
                        <a:t>1 potato</a:t>
                      </a:r>
                    </a:p>
                  </a:txBody>
                  <a:tcPr>
                    <a:solidFill>
                      <a:schemeClr val="bg2">
                        <a:lumMod val="20000"/>
                        <a:lumOff val="80000"/>
                      </a:schemeClr>
                    </a:solidFill>
                  </a:tcPr>
                </a:tc>
                <a:tc>
                  <a:txBody>
                    <a:bodyPr/>
                    <a:lstStyle/>
                    <a:p>
                      <a:pPr algn="ctr"/>
                      <a:r>
                        <a:rPr lang="en-GB" sz="1200" dirty="0"/>
                        <a:t>10ml milk</a:t>
                      </a:r>
                    </a:p>
                  </a:txBody>
                  <a:tcPr>
                    <a:solidFill>
                      <a:schemeClr val="bg2">
                        <a:lumMod val="20000"/>
                        <a:lumOff val="80000"/>
                      </a:schemeClr>
                    </a:solidFill>
                  </a:tcPr>
                </a:tc>
                <a:tc>
                  <a:txBody>
                    <a:bodyPr/>
                    <a:lstStyle/>
                    <a:p>
                      <a:pPr algn="ctr"/>
                      <a:r>
                        <a:rPr lang="en-GB" sz="1200" dirty="0"/>
                        <a:t>¼ onion</a:t>
                      </a:r>
                    </a:p>
                  </a:txBody>
                  <a:tcPr>
                    <a:solidFill>
                      <a:schemeClr val="bg2">
                        <a:lumMod val="20000"/>
                        <a:lumOff val="80000"/>
                      </a:schemeClr>
                    </a:solidFill>
                  </a:tcPr>
                </a:tc>
                <a:tc>
                  <a:txBody>
                    <a:bodyPr/>
                    <a:lstStyle/>
                    <a:p>
                      <a:pPr algn="ctr"/>
                      <a:r>
                        <a:rPr lang="en-GB" sz="1200" dirty="0"/>
                        <a:t>½ carrot</a:t>
                      </a:r>
                    </a:p>
                  </a:txBody>
                  <a:tcPr>
                    <a:solidFill>
                      <a:schemeClr val="bg2">
                        <a:lumMod val="20000"/>
                        <a:lumOff val="80000"/>
                      </a:schemeClr>
                    </a:solidFill>
                  </a:tcPr>
                </a:tc>
                <a:tc>
                  <a:txBody>
                    <a:bodyPr/>
                    <a:lstStyle/>
                    <a:p>
                      <a:pPr algn="ctr"/>
                      <a:r>
                        <a:rPr lang="en-GB" sz="1200" dirty="0"/>
                        <a:t>50g mice</a:t>
                      </a:r>
                    </a:p>
                  </a:txBody>
                  <a:tcPr>
                    <a:solidFill>
                      <a:schemeClr val="bg2">
                        <a:lumMod val="20000"/>
                        <a:lumOff val="80000"/>
                      </a:schemeClr>
                    </a:solidFill>
                  </a:tcPr>
                </a:tc>
                <a:tc>
                  <a:txBody>
                    <a:bodyPr/>
                    <a:lstStyle/>
                    <a:p>
                      <a:pPr algn="ctr"/>
                      <a:r>
                        <a:rPr lang="en-GB" sz="1200" dirty="0"/>
                        <a:t>40ml stock</a:t>
                      </a:r>
                    </a:p>
                  </a:txBody>
                  <a:tcPr>
                    <a:solidFill>
                      <a:schemeClr val="bg2">
                        <a:lumMod val="20000"/>
                        <a:lumOff val="80000"/>
                      </a:schemeClr>
                    </a:solidFill>
                  </a:tcPr>
                </a:tc>
                <a:tc>
                  <a:txBody>
                    <a:bodyPr/>
                    <a:lstStyle/>
                    <a:p>
                      <a:pPr algn="ctr"/>
                      <a:r>
                        <a:rPr lang="en-GB" sz="1200" dirty="0"/>
                        <a:t>2.5ml flour</a:t>
                      </a:r>
                    </a:p>
                  </a:txBody>
                  <a:tcPr>
                    <a:solidFill>
                      <a:schemeClr val="bg2">
                        <a:lumMod val="20000"/>
                        <a:lumOff val="80000"/>
                      </a:schemeClr>
                    </a:solidFill>
                  </a:tcPr>
                </a:tc>
                <a:tc>
                  <a:txBody>
                    <a:bodyPr/>
                    <a:lstStyle/>
                    <a:p>
                      <a:pPr algn="ctr"/>
                      <a:r>
                        <a:rPr lang="en-GB" sz="1200" dirty="0"/>
                        <a:t>2.5ml </a:t>
                      </a:r>
                      <a:r>
                        <a:rPr lang="en-GB" sz="1050" dirty="0"/>
                        <a:t>Worcester </a:t>
                      </a:r>
                      <a:r>
                        <a:rPr lang="en-GB" sz="1200" dirty="0"/>
                        <a:t>sauce</a:t>
                      </a:r>
                    </a:p>
                  </a:txBody>
                  <a:tcPr>
                    <a:solidFill>
                      <a:schemeClr val="bg2">
                        <a:lumMod val="20000"/>
                        <a:lumOff val="80000"/>
                      </a:schemeClr>
                    </a:solidFill>
                  </a:tcPr>
                </a:tc>
                <a:tc>
                  <a:txBody>
                    <a:bodyPr/>
                    <a:lstStyle/>
                    <a:p>
                      <a:pPr algn="ctr"/>
                      <a:r>
                        <a:rPr lang="en-GB" sz="1200" dirty="0"/>
                        <a:t>20g cheese</a:t>
                      </a:r>
                    </a:p>
                  </a:txBody>
                  <a:tcPr>
                    <a:solidFill>
                      <a:schemeClr val="bg2">
                        <a:lumMod val="20000"/>
                        <a:lumOff val="80000"/>
                      </a:schemeClr>
                    </a:solidFill>
                  </a:tcPr>
                </a:tc>
                <a:extLst>
                  <a:ext uri="{0D108BD9-81ED-4DB2-BD59-A6C34878D82A}">
                    <a16:rowId xmlns:a16="http://schemas.microsoft.com/office/drawing/2014/main" val="1896344042"/>
                  </a:ext>
                </a:extLst>
              </a:tr>
              <a:tr h="643462">
                <a:tc>
                  <a:txBody>
                    <a:bodyPr/>
                    <a:lstStyle/>
                    <a:p>
                      <a:r>
                        <a:rPr lang="en-GB" sz="1400" b="1" dirty="0"/>
                        <a:t>Spaghetti Bolognaise</a:t>
                      </a:r>
                    </a:p>
                  </a:txBody>
                  <a:tcPr>
                    <a:solidFill>
                      <a:schemeClr val="bg2">
                        <a:lumMod val="20000"/>
                        <a:lumOff val="80000"/>
                      </a:schemeClr>
                    </a:solidFill>
                  </a:tcPr>
                </a:tc>
                <a:tc>
                  <a:txBody>
                    <a:bodyPr/>
                    <a:lstStyle/>
                    <a:p>
                      <a:pPr algn="ctr"/>
                      <a:r>
                        <a:rPr lang="en-GB" sz="1200" dirty="0"/>
                        <a:t>50g mince</a:t>
                      </a:r>
                    </a:p>
                  </a:txBody>
                  <a:tcPr>
                    <a:solidFill>
                      <a:schemeClr val="bg2">
                        <a:lumMod val="20000"/>
                        <a:lumOff val="80000"/>
                      </a:schemeClr>
                    </a:solidFill>
                  </a:tcPr>
                </a:tc>
                <a:tc>
                  <a:txBody>
                    <a:bodyPr/>
                    <a:lstStyle/>
                    <a:p>
                      <a:pPr algn="ctr"/>
                      <a:r>
                        <a:rPr lang="en-GB" sz="1200" dirty="0"/>
                        <a:t>½ onion</a:t>
                      </a:r>
                    </a:p>
                  </a:txBody>
                  <a:tcPr>
                    <a:solidFill>
                      <a:schemeClr val="bg2">
                        <a:lumMod val="20000"/>
                        <a:lumOff val="80000"/>
                      </a:schemeClr>
                    </a:solidFill>
                  </a:tcPr>
                </a:tc>
                <a:tc>
                  <a:txBody>
                    <a:bodyPr/>
                    <a:lstStyle/>
                    <a:p>
                      <a:pPr algn="ctr"/>
                      <a:r>
                        <a:rPr lang="en-GB" sz="1200" dirty="0"/>
                        <a:t>½ carrot</a:t>
                      </a:r>
                    </a:p>
                  </a:txBody>
                  <a:tcPr>
                    <a:solidFill>
                      <a:schemeClr val="bg2">
                        <a:lumMod val="20000"/>
                        <a:lumOff val="80000"/>
                      </a:schemeClr>
                    </a:solidFill>
                  </a:tcPr>
                </a:tc>
                <a:tc>
                  <a:txBody>
                    <a:bodyPr/>
                    <a:lstStyle/>
                    <a:p>
                      <a:pPr algn="ctr"/>
                      <a:r>
                        <a:rPr lang="en-GB" sz="1200" dirty="0"/>
                        <a:t>15ml tomato puree</a:t>
                      </a:r>
                    </a:p>
                  </a:txBody>
                  <a:tcPr>
                    <a:solidFill>
                      <a:schemeClr val="bg2">
                        <a:lumMod val="20000"/>
                        <a:lumOff val="80000"/>
                      </a:schemeClr>
                    </a:solidFill>
                  </a:tcPr>
                </a:tc>
                <a:tc>
                  <a:txBody>
                    <a:bodyPr/>
                    <a:lstStyle/>
                    <a:p>
                      <a:pPr algn="ctr"/>
                      <a:r>
                        <a:rPr lang="en-GB" sz="1200" dirty="0"/>
                        <a:t>2 </a:t>
                      </a:r>
                      <a:r>
                        <a:rPr lang="en-GB" sz="1100" dirty="0"/>
                        <a:t>mushroom</a:t>
                      </a:r>
                      <a:endParaRPr lang="en-GB" sz="1200" dirty="0"/>
                    </a:p>
                  </a:txBody>
                  <a:tcPr>
                    <a:solidFill>
                      <a:schemeClr val="bg2">
                        <a:lumMod val="20000"/>
                        <a:lumOff val="80000"/>
                      </a:schemeClr>
                    </a:solidFill>
                  </a:tcPr>
                </a:tc>
                <a:tc>
                  <a:txBody>
                    <a:bodyPr/>
                    <a:lstStyle/>
                    <a:p>
                      <a:pPr algn="ctr"/>
                      <a:r>
                        <a:rPr lang="en-GB" sz="1200" dirty="0"/>
                        <a:t>150ml stock</a:t>
                      </a:r>
                    </a:p>
                  </a:txBody>
                  <a:tcPr>
                    <a:solidFill>
                      <a:schemeClr val="bg2">
                        <a:lumMod val="20000"/>
                        <a:lumOff val="80000"/>
                      </a:schemeClr>
                    </a:solidFill>
                  </a:tcPr>
                </a:tc>
                <a:tc>
                  <a:txBody>
                    <a:bodyPr/>
                    <a:lstStyle/>
                    <a:p>
                      <a:pPr algn="ctr"/>
                      <a:r>
                        <a:rPr lang="en-GB" sz="1200" dirty="0"/>
                        <a:t>2.5ml mixed herbs</a:t>
                      </a:r>
                    </a:p>
                  </a:txBody>
                  <a:tcPr>
                    <a:solidFill>
                      <a:schemeClr val="bg2">
                        <a:lumMod val="20000"/>
                        <a:lumOff val="80000"/>
                      </a:schemeClr>
                    </a:solidFill>
                  </a:tcPr>
                </a:tc>
                <a:tc>
                  <a:txBody>
                    <a:bodyPr/>
                    <a:lstStyle/>
                    <a:p>
                      <a:pPr algn="ctr"/>
                      <a:r>
                        <a:rPr lang="en-GB" sz="1200" dirty="0"/>
                        <a:t>50ml chopped tomatoes</a:t>
                      </a:r>
                    </a:p>
                  </a:txBody>
                  <a:tcPr>
                    <a:solidFill>
                      <a:schemeClr val="bg2">
                        <a:lumMod val="20000"/>
                        <a:lumOff val="80000"/>
                      </a:schemeClr>
                    </a:solidFill>
                  </a:tcPr>
                </a:tc>
                <a:tc>
                  <a:txBody>
                    <a:bodyPr/>
                    <a:lstStyle/>
                    <a:p>
                      <a:pPr algn="ctr"/>
                      <a:r>
                        <a:rPr lang="en-GB" sz="1200" dirty="0"/>
                        <a:t>75g spaghetti</a:t>
                      </a:r>
                    </a:p>
                  </a:txBody>
                  <a:tcPr>
                    <a:solidFill>
                      <a:schemeClr val="bg2">
                        <a:lumMod val="20000"/>
                        <a:lumOff val="80000"/>
                      </a:schemeClr>
                    </a:solidFill>
                  </a:tcPr>
                </a:tc>
                <a:extLst>
                  <a:ext uri="{0D108BD9-81ED-4DB2-BD59-A6C34878D82A}">
                    <a16:rowId xmlns:a16="http://schemas.microsoft.com/office/drawing/2014/main" val="2123598471"/>
                  </a:ext>
                </a:extLst>
              </a:tr>
              <a:tr h="735386">
                <a:tc>
                  <a:txBody>
                    <a:bodyPr/>
                    <a:lstStyle/>
                    <a:p>
                      <a:r>
                        <a:rPr lang="en-GB" sz="1400" b="1" dirty="0"/>
                        <a:t>Tuna Pasta Bake</a:t>
                      </a:r>
                    </a:p>
                  </a:txBody>
                  <a:tcPr>
                    <a:solidFill>
                      <a:schemeClr val="bg2">
                        <a:lumMod val="20000"/>
                        <a:lumOff val="80000"/>
                      </a:schemeClr>
                    </a:solidFill>
                  </a:tcPr>
                </a:tc>
                <a:tc>
                  <a:txBody>
                    <a:bodyPr/>
                    <a:lstStyle/>
                    <a:p>
                      <a:pPr algn="ctr"/>
                      <a:r>
                        <a:rPr lang="en-GB" sz="1200" dirty="0"/>
                        <a:t>75g pasta</a:t>
                      </a:r>
                    </a:p>
                  </a:txBody>
                  <a:tcPr>
                    <a:solidFill>
                      <a:schemeClr val="bg2">
                        <a:lumMod val="20000"/>
                        <a:lumOff val="80000"/>
                      </a:schemeClr>
                    </a:solidFill>
                  </a:tcPr>
                </a:tc>
                <a:tc>
                  <a:txBody>
                    <a:bodyPr/>
                    <a:lstStyle/>
                    <a:p>
                      <a:pPr algn="ctr"/>
                      <a:r>
                        <a:rPr lang="en-GB" sz="1200" dirty="0"/>
                        <a:t>25g plain flour</a:t>
                      </a:r>
                    </a:p>
                  </a:txBody>
                  <a:tcPr>
                    <a:solidFill>
                      <a:schemeClr val="bg2">
                        <a:lumMod val="20000"/>
                        <a:lumOff val="80000"/>
                      </a:schemeClr>
                    </a:solidFill>
                  </a:tcPr>
                </a:tc>
                <a:tc>
                  <a:txBody>
                    <a:bodyPr/>
                    <a:lstStyle/>
                    <a:p>
                      <a:pPr algn="ctr"/>
                      <a:r>
                        <a:rPr lang="en-GB" sz="1200" dirty="0"/>
                        <a:t>25g </a:t>
                      </a:r>
                      <a:r>
                        <a:rPr lang="en-GB" sz="1100" dirty="0"/>
                        <a:t>margarine</a:t>
                      </a:r>
                      <a:endParaRPr lang="en-GB" sz="1200" dirty="0"/>
                    </a:p>
                  </a:txBody>
                  <a:tcPr>
                    <a:solidFill>
                      <a:schemeClr val="bg2">
                        <a:lumMod val="20000"/>
                        <a:lumOff val="80000"/>
                      </a:schemeClr>
                    </a:solidFill>
                  </a:tcPr>
                </a:tc>
                <a:tc>
                  <a:txBody>
                    <a:bodyPr/>
                    <a:lstStyle/>
                    <a:p>
                      <a:pPr algn="ctr"/>
                      <a:r>
                        <a:rPr lang="en-GB" sz="1200" dirty="0"/>
                        <a:t>250ml milk</a:t>
                      </a:r>
                    </a:p>
                  </a:txBody>
                  <a:tcPr>
                    <a:solidFill>
                      <a:schemeClr val="bg2">
                        <a:lumMod val="20000"/>
                        <a:lumOff val="80000"/>
                      </a:schemeClr>
                    </a:solidFill>
                  </a:tcPr>
                </a:tc>
                <a:tc>
                  <a:txBody>
                    <a:bodyPr/>
                    <a:lstStyle/>
                    <a:p>
                      <a:pPr algn="ctr"/>
                      <a:r>
                        <a:rPr lang="en-GB" sz="1200" dirty="0"/>
                        <a:t>75g tuna</a:t>
                      </a:r>
                    </a:p>
                  </a:txBody>
                  <a:tcPr>
                    <a:solidFill>
                      <a:schemeClr val="bg2">
                        <a:lumMod val="20000"/>
                        <a:lumOff val="80000"/>
                      </a:schemeClr>
                    </a:solidFill>
                  </a:tcPr>
                </a:tc>
                <a:tc>
                  <a:txBody>
                    <a:bodyPr/>
                    <a:lstStyle/>
                    <a:p>
                      <a:pPr algn="ctr"/>
                      <a:r>
                        <a:rPr lang="en-GB" sz="1200" dirty="0"/>
                        <a:t>50g peas</a:t>
                      </a:r>
                    </a:p>
                  </a:txBody>
                  <a:tcPr>
                    <a:solidFill>
                      <a:schemeClr val="bg2">
                        <a:lumMod val="20000"/>
                        <a:lumOff val="80000"/>
                      </a:schemeClr>
                    </a:solidFill>
                  </a:tcPr>
                </a:tc>
                <a:tc>
                  <a:txBody>
                    <a:bodyPr/>
                    <a:lstStyle/>
                    <a:p>
                      <a:pPr algn="ctr"/>
                      <a:r>
                        <a:rPr lang="en-GB" sz="1200" dirty="0"/>
                        <a:t>1 slice of bread</a:t>
                      </a:r>
                    </a:p>
                  </a:txBody>
                  <a:tcPr>
                    <a:solidFill>
                      <a:schemeClr val="bg2">
                        <a:lumMod val="20000"/>
                        <a:lumOff val="80000"/>
                      </a:schemeClr>
                    </a:solidFill>
                  </a:tcPr>
                </a:tc>
                <a:tc>
                  <a:txBody>
                    <a:bodyPr/>
                    <a:lstStyle/>
                    <a:p>
                      <a:pPr algn="ctr"/>
                      <a:r>
                        <a:rPr lang="en-GB" sz="1200" dirty="0"/>
                        <a:t>50g cheese</a:t>
                      </a:r>
                    </a:p>
                  </a:txBody>
                  <a:tcPr>
                    <a:solidFill>
                      <a:schemeClr val="bg2">
                        <a:lumMod val="20000"/>
                        <a:lumOff val="80000"/>
                      </a:schemeClr>
                    </a:solidFill>
                  </a:tcPr>
                </a:tc>
                <a:tc>
                  <a:txBody>
                    <a:bodyPr/>
                    <a:lstStyle/>
                    <a:p>
                      <a:pPr algn="ctr"/>
                      <a:endParaRPr lang="en-GB" sz="1200" dirty="0"/>
                    </a:p>
                  </a:txBody>
                  <a:tcPr>
                    <a:solidFill>
                      <a:schemeClr val="bg2">
                        <a:lumMod val="20000"/>
                        <a:lumOff val="80000"/>
                      </a:schemeClr>
                    </a:solidFill>
                  </a:tcPr>
                </a:tc>
                <a:extLst>
                  <a:ext uri="{0D108BD9-81ED-4DB2-BD59-A6C34878D82A}">
                    <a16:rowId xmlns:a16="http://schemas.microsoft.com/office/drawing/2014/main" val="107756507"/>
                  </a:ext>
                </a:extLst>
              </a:tr>
              <a:tr h="735386">
                <a:tc>
                  <a:txBody>
                    <a:bodyPr/>
                    <a:lstStyle/>
                    <a:p>
                      <a:r>
                        <a:rPr lang="en-GB" sz="1400" b="1" dirty="0"/>
                        <a:t>Chicken Curry and Rice</a:t>
                      </a:r>
                    </a:p>
                  </a:txBody>
                  <a:tcPr>
                    <a:solidFill>
                      <a:schemeClr val="bg2">
                        <a:lumMod val="20000"/>
                        <a:lumOff val="80000"/>
                      </a:schemeClr>
                    </a:solidFill>
                  </a:tcPr>
                </a:tc>
                <a:tc>
                  <a:txBody>
                    <a:bodyPr/>
                    <a:lstStyle/>
                    <a:p>
                      <a:pPr algn="ctr"/>
                      <a:r>
                        <a:rPr lang="en-GB" sz="1200" dirty="0"/>
                        <a:t>10ml oil</a:t>
                      </a:r>
                    </a:p>
                  </a:txBody>
                  <a:tcPr>
                    <a:solidFill>
                      <a:schemeClr val="bg2">
                        <a:lumMod val="20000"/>
                        <a:lumOff val="80000"/>
                      </a:schemeClr>
                    </a:solidFill>
                  </a:tcPr>
                </a:tc>
                <a:tc>
                  <a:txBody>
                    <a:bodyPr/>
                    <a:lstStyle/>
                    <a:p>
                      <a:pPr algn="ctr"/>
                      <a:r>
                        <a:rPr lang="en-GB" sz="1200" dirty="0"/>
                        <a:t>100g chicken</a:t>
                      </a:r>
                    </a:p>
                  </a:txBody>
                  <a:tcPr>
                    <a:solidFill>
                      <a:schemeClr val="bg2">
                        <a:lumMod val="20000"/>
                        <a:lumOff val="80000"/>
                      </a:schemeClr>
                    </a:solidFill>
                  </a:tcPr>
                </a:tc>
                <a:tc>
                  <a:txBody>
                    <a:bodyPr/>
                    <a:lstStyle/>
                    <a:p>
                      <a:pPr algn="ctr"/>
                      <a:r>
                        <a:rPr lang="en-GB" sz="1200" dirty="0"/>
                        <a:t>½ pepper</a:t>
                      </a:r>
                    </a:p>
                  </a:txBody>
                  <a:tcPr>
                    <a:solidFill>
                      <a:schemeClr val="bg2">
                        <a:lumMod val="20000"/>
                        <a:lumOff val="80000"/>
                      </a:schemeClr>
                    </a:solidFill>
                  </a:tcPr>
                </a:tc>
                <a:tc>
                  <a:txBody>
                    <a:bodyPr/>
                    <a:lstStyle/>
                    <a:p>
                      <a:pPr algn="ctr"/>
                      <a:r>
                        <a:rPr lang="en-GB" sz="1200" dirty="0"/>
                        <a:t>1 small onion</a:t>
                      </a:r>
                    </a:p>
                  </a:txBody>
                  <a:tcPr>
                    <a:solidFill>
                      <a:schemeClr val="bg2">
                        <a:lumMod val="20000"/>
                        <a:lumOff val="80000"/>
                      </a:schemeClr>
                    </a:solidFill>
                  </a:tcPr>
                </a:tc>
                <a:tc>
                  <a:txBody>
                    <a:bodyPr/>
                    <a:lstStyle/>
                    <a:p>
                      <a:pPr algn="ctr"/>
                      <a:r>
                        <a:rPr lang="en-GB" sz="1200" dirty="0"/>
                        <a:t>50g rice</a:t>
                      </a:r>
                    </a:p>
                  </a:txBody>
                  <a:tcPr>
                    <a:solidFill>
                      <a:schemeClr val="bg2">
                        <a:lumMod val="20000"/>
                        <a:lumOff val="80000"/>
                      </a:schemeClr>
                    </a:solidFill>
                  </a:tcPr>
                </a:tc>
                <a:tc>
                  <a:txBody>
                    <a:bodyPr/>
                    <a:lstStyle/>
                    <a:p>
                      <a:pPr algn="ctr"/>
                      <a:r>
                        <a:rPr lang="en-GB" sz="1200" dirty="0"/>
                        <a:t>2.5ml chilli powder</a:t>
                      </a:r>
                    </a:p>
                  </a:txBody>
                  <a:tcPr>
                    <a:solidFill>
                      <a:schemeClr val="bg2">
                        <a:lumMod val="20000"/>
                        <a:lumOff val="80000"/>
                      </a:schemeClr>
                    </a:solidFill>
                  </a:tcPr>
                </a:tc>
                <a:tc>
                  <a:txBody>
                    <a:bodyPr/>
                    <a:lstStyle/>
                    <a:p>
                      <a:pPr algn="ctr"/>
                      <a:r>
                        <a:rPr lang="en-GB" sz="1200" dirty="0"/>
                        <a:t>15ml curry paste</a:t>
                      </a:r>
                    </a:p>
                  </a:txBody>
                  <a:tcPr>
                    <a:solidFill>
                      <a:schemeClr val="bg2">
                        <a:lumMod val="20000"/>
                        <a:lumOff val="80000"/>
                      </a:schemeClr>
                    </a:solidFill>
                  </a:tcPr>
                </a:tc>
                <a:tc>
                  <a:txBody>
                    <a:bodyPr/>
                    <a:lstStyle/>
                    <a:p>
                      <a:pPr algn="ctr"/>
                      <a:r>
                        <a:rPr lang="en-GB" sz="1200" dirty="0"/>
                        <a:t>25g sultanas</a:t>
                      </a:r>
                    </a:p>
                  </a:txBody>
                  <a:tcPr>
                    <a:solidFill>
                      <a:schemeClr val="bg2">
                        <a:lumMod val="20000"/>
                        <a:lumOff val="80000"/>
                      </a:schemeClr>
                    </a:solidFill>
                  </a:tcPr>
                </a:tc>
                <a:tc>
                  <a:txBody>
                    <a:bodyPr/>
                    <a:lstStyle/>
                    <a:p>
                      <a:pPr algn="ctr"/>
                      <a:r>
                        <a:rPr lang="en-GB" sz="1200" dirty="0"/>
                        <a:t>300ml stock</a:t>
                      </a:r>
                    </a:p>
                  </a:txBody>
                  <a:tcPr>
                    <a:solidFill>
                      <a:schemeClr val="bg2">
                        <a:lumMod val="20000"/>
                        <a:lumOff val="80000"/>
                      </a:schemeClr>
                    </a:solidFill>
                  </a:tcPr>
                </a:tc>
                <a:extLst>
                  <a:ext uri="{0D108BD9-81ED-4DB2-BD59-A6C34878D82A}">
                    <a16:rowId xmlns:a16="http://schemas.microsoft.com/office/drawing/2014/main" val="1898194239"/>
                  </a:ext>
                </a:extLst>
              </a:tr>
              <a:tr h="643462">
                <a:tc>
                  <a:txBody>
                    <a:bodyPr/>
                    <a:lstStyle/>
                    <a:p>
                      <a:r>
                        <a:rPr lang="en-GB" sz="1400" b="1" dirty="0"/>
                        <a:t>Macaroni Cheese</a:t>
                      </a:r>
                    </a:p>
                  </a:txBody>
                  <a:tcPr>
                    <a:solidFill>
                      <a:schemeClr val="bg2">
                        <a:lumMod val="20000"/>
                        <a:lumOff val="80000"/>
                      </a:schemeClr>
                    </a:solidFill>
                  </a:tcPr>
                </a:tc>
                <a:tc>
                  <a:txBody>
                    <a:bodyPr/>
                    <a:lstStyle/>
                    <a:p>
                      <a:pPr algn="ctr"/>
                      <a:r>
                        <a:rPr lang="en-GB" sz="1200" dirty="0"/>
                        <a:t>50g macaroni</a:t>
                      </a:r>
                    </a:p>
                  </a:txBody>
                  <a:tcPr>
                    <a:solidFill>
                      <a:schemeClr val="bg2">
                        <a:lumMod val="20000"/>
                        <a:lumOff val="80000"/>
                      </a:schemeClr>
                    </a:solidFill>
                  </a:tcPr>
                </a:tc>
                <a:tc>
                  <a:txBody>
                    <a:bodyPr/>
                    <a:lstStyle/>
                    <a:p>
                      <a:pPr algn="ctr"/>
                      <a:r>
                        <a:rPr lang="en-GB" sz="1200" dirty="0"/>
                        <a:t>15ml plain flour</a:t>
                      </a:r>
                    </a:p>
                  </a:txBody>
                  <a:tcPr>
                    <a:solidFill>
                      <a:schemeClr val="bg2">
                        <a:lumMod val="20000"/>
                        <a:lumOff val="80000"/>
                      </a:schemeClr>
                    </a:solidFill>
                  </a:tcPr>
                </a:tc>
                <a:tc>
                  <a:txBody>
                    <a:bodyPr/>
                    <a:lstStyle/>
                    <a:p>
                      <a:pPr algn="ctr"/>
                      <a:r>
                        <a:rPr lang="en-GB" sz="1200" dirty="0"/>
                        <a:t>15g </a:t>
                      </a:r>
                      <a:r>
                        <a:rPr lang="en-GB" sz="1100" dirty="0"/>
                        <a:t>margarine</a:t>
                      </a:r>
                      <a:endParaRPr lang="en-GB" sz="1200" dirty="0"/>
                    </a:p>
                  </a:txBody>
                  <a:tcPr>
                    <a:solidFill>
                      <a:schemeClr val="bg2">
                        <a:lumMod val="20000"/>
                        <a:lumOff val="80000"/>
                      </a:schemeClr>
                    </a:solidFill>
                  </a:tcPr>
                </a:tc>
                <a:tc>
                  <a:txBody>
                    <a:bodyPr/>
                    <a:lstStyle/>
                    <a:p>
                      <a:pPr algn="ctr"/>
                      <a:r>
                        <a:rPr lang="en-GB" sz="1200" dirty="0"/>
                        <a:t>125ml milk</a:t>
                      </a:r>
                    </a:p>
                  </a:txBody>
                  <a:tcPr>
                    <a:solidFill>
                      <a:schemeClr val="bg2">
                        <a:lumMod val="20000"/>
                        <a:lumOff val="80000"/>
                      </a:schemeClr>
                    </a:solidFill>
                  </a:tcPr>
                </a:tc>
                <a:tc>
                  <a:txBody>
                    <a:bodyPr/>
                    <a:lstStyle/>
                    <a:p>
                      <a:pPr algn="ctr"/>
                      <a:r>
                        <a:rPr lang="en-GB" sz="1200" dirty="0"/>
                        <a:t>40g cheese</a:t>
                      </a:r>
                    </a:p>
                  </a:txBody>
                  <a:tcPr>
                    <a:solidFill>
                      <a:schemeClr val="bg2">
                        <a:lumMod val="20000"/>
                        <a:lumOff val="80000"/>
                      </a:schemeClr>
                    </a:solidFill>
                  </a:tcPr>
                </a:tc>
                <a:tc>
                  <a:txBody>
                    <a:bodyPr/>
                    <a:lstStyle/>
                    <a:p>
                      <a:pPr algn="ctr"/>
                      <a:r>
                        <a:rPr lang="en-GB" sz="1200" dirty="0"/>
                        <a:t>1 tomato slice</a:t>
                      </a:r>
                    </a:p>
                  </a:txBody>
                  <a:tcPr>
                    <a:solidFill>
                      <a:schemeClr val="bg2">
                        <a:lumMod val="20000"/>
                        <a:lumOff val="80000"/>
                      </a:schemeClr>
                    </a:solidFill>
                  </a:tcPr>
                </a:tc>
                <a:tc>
                  <a:txBody>
                    <a:bodyPr/>
                    <a:lstStyle/>
                    <a:p>
                      <a:pPr algn="ctr"/>
                      <a:endParaRPr lang="en-GB" sz="1200" dirty="0"/>
                    </a:p>
                  </a:txBody>
                  <a:tcPr>
                    <a:solidFill>
                      <a:schemeClr val="bg2">
                        <a:lumMod val="20000"/>
                        <a:lumOff val="80000"/>
                      </a:schemeClr>
                    </a:solidFill>
                  </a:tcPr>
                </a:tc>
                <a:tc>
                  <a:txBody>
                    <a:bodyPr/>
                    <a:lstStyle/>
                    <a:p>
                      <a:pPr algn="ctr"/>
                      <a:endParaRPr lang="en-GB" sz="1200"/>
                    </a:p>
                  </a:txBody>
                  <a:tcPr>
                    <a:solidFill>
                      <a:schemeClr val="bg2">
                        <a:lumMod val="20000"/>
                        <a:lumOff val="80000"/>
                      </a:schemeClr>
                    </a:solidFill>
                  </a:tcPr>
                </a:tc>
                <a:tc>
                  <a:txBody>
                    <a:bodyPr/>
                    <a:lstStyle/>
                    <a:p>
                      <a:pPr algn="ctr"/>
                      <a:endParaRPr lang="en-GB" sz="1200"/>
                    </a:p>
                  </a:txBody>
                  <a:tcPr>
                    <a:solidFill>
                      <a:schemeClr val="bg2">
                        <a:lumMod val="20000"/>
                        <a:lumOff val="80000"/>
                      </a:schemeClr>
                    </a:solidFill>
                  </a:tcPr>
                </a:tc>
                <a:extLst>
                  <a:ext uri="{0D108BD9-81ED-4DB2-BD59-A6C34878D82A}">
                    <a16:rowId xmlns:a16="http://schemas.microsoft.com/office/drawing/2014/main" val="2082826589"/>
                  </a:ext>
                </a:extLst>
              </a:tr>
              <a:tr h="643462">
                <a:tc>
                  <a:txBody>
                    <a:bodyPr/>
                    <a:lstStyle/>
                    <a:p>
                      <a:r>
                        <a:rPr lang="en-GB" sz="1400" b="1" dirty="0"/>
                        <a:t>Vegetable Stir Fry</a:t>
                      </a:r>
                    </a:p>
                  </a:txBody>
                  <a:tcPr>
                    <a:solidFill>
                      <a:schemeClr val="bg2">
                        <a:lumMod val="20000"/>
                        <a:lumOff val="80000"/>
                      </a:schemeClr>
                    </a:solidFill>
                  </a:tcPr>
                </a:tc>
                <a:tc>
                  <a:txBody>
                    <a:bodyPr/>
                    <a:lstStyle/>
                    <a:p>
                      <a:pPr algn="ctr"/>
                      <a:r>
                        <a:rPr lang="en-GB" sz="1200" dirty="0"/>
                        <a:t>1 garlic</a:t>
                      </a:r>
                    </a:p>
                  </a:txBody>
                  <a:tcPr>
                    <a:solidFill>
                      <a:schemeClr val="bg2">
                        <a:lumMod val="20000"/>
                        <a:lumOff val="80000"/>
                      </a:schemeClr>
                    </a:solidFill>
                  </a:tcPr>
                </a:tc>
                <a:tc>
                  <a:txBody>
                    <a:bodyPr/>
                    <a:lstStyle/>
                    <a:p>
                      <a:pPr algn="ctr"/>
                      <a:r>
                        <a:rPr lang="en-GB" sz="1200" dirty="0"/>
                        <a:t>1 piece of ginger</a:t>
                      </a:r>
                    </a:p>
                  </a:txBody>
                  <a:tcPr>
                    <a:solidFill>
                      <a:schemeClr val="bg2">
                        <a:lumMod val="20000"/>
                        <a:lumOff val="80000"/>
                      </a:schemeClr>
                    </a:solidFill>
                  </a:tcPr>
                </a:tc>
                <a:tc>
                  <a:txBody>
                    <a:bodyPr/>
                    <a:lstStyle/>
                    <a:p>
                      <a:pPr algn="ctr"/>
                      <a:r>
                        <a:rPr lang="en-GB" sz="1200" dirty="0"/>
                        <a:t>½ onion</a:t>
                      </a:r>
                    </a:p>
                  </a:txBody>
                  <a:tcPr>
                    <a:solidFill>
                      <a:schemeClr val="bg2">
                        <a:lumMod val="20000"/>
                        <a:lumOff val="80000"/>
                      </a:schemeClr>
                    </a:solidFill>
                  </a:tcPr>
                </a:tc>
                <a:tc>
                  <a:txBody>
                    <a:bodyPr/>
                    <a:lstStyle/>
                    <a:p>
                      <a:pPr algn="ctr"/>
                      <a:r>
                        <a:rPr lang="en-GB" sz="1200" dirty="0"/>
                        <a:t>1 </a:t>
                      </a:r>
                      <a:r>
                        <a:rPr lang="en-GB" sz="1100" dirty="0"/>
                        <a:t>mushroom</a:t>
                      </a:r>
                      <a:endParaRPr lang="en-GB" sz="1200" dirty="0"/>
                    </a:p>
                  </a:txBody>
                  <a:tcPr>
                    <a:solidFill>
                      <a:schemeClr val="bg2">
                        <a:lumMod val="20000"/>
                        <a:lumOff val="80000"/>
                      </a:schemeClr>
                    </a:solidFill>
                  </a:tcPr>
                </a:tc>
                <a:tc>
                  <a:txBody>
                    <a:bodyPr/>
                    <a:lstStyle/>
                    <a:p>
                      <a:pPr algn="ctr"/>
                      <a:r>
                        <a:rPr lang="en-GB" sz="1200" dirty="0"/>
                        <a:t>¼ pepper</a:t>
                      </a:r>
                    </a:p>
                  </a:txBody>
                  <a:tcPr>
                    <a:solidFill>
                      <a:schemeClr val="bg2">
                        <a:lumMod val="20000"/>
                        <a:lumOff val="80000"/>
                      </a:schemeClr>
                    </a:solidFill>
                  </a:tcPr>
                </a:tc>
                <a:tc>
                  <a:txBody>
                    <a:bodyPr/>
                    <a:lstStyle/>
                    <a:p>
                      <a:pPr algn="ctr"/>
                      <a:r>
                        <a:rPr lang="en-GB" sz="1200" dirty="0"/>
                        <a:t>½ carrot</a:t>
                      </a:r>
                    </a:p>
                  </a:txBody>
                  <a:tcPr>
                    <a:solidFill>
                      <a:schemeClr val="bg2">
                        <a:lumMod val="20000"/>
                        <a:lumOff val="80000"/>
                      </a:schemeClr>
                    </a:solidFill>
                  </a:tcPr>
                </a:tc>
                <a:tc>
                  <a:txBody>
                    <a:bodyPr/>
                    <a:lstStyle/>
                    <a:p>
                      <a:pPr algn="ctr"/>
                      <a:r>
                        <a:rPr lang="en-GB" sz="1200" dirty="0"/>
                        <a:t>50g noodles</a:t>
                      </a:r>
                    </a:p>
                  </a:txBody>
                  <a:tcPr>
                    <a:solidFill>
                      <a:schemeClr val="bg2">
                        <a:lumMod val="20000"/>
                        <a:lumOff val="80000"/>
                      </a:schemeClr>
                    </a:solidFill>
                  </a:tcPr>
                </a:tc>
                <a:tc>
                  <a:txBody>
                    <a:bodyPr/>
                    <a:lstStyle/>
                    <a:p>
                      <a:pPr algn="ctr"/>
                      <a:r>
                        <a:rPr lang="en-GB" sz="1200" dirty="0"/>
                        <a:t>2.5ml five spice</a:t>
                      </a:r>
                    </a:p>
                  </a:txBody>
                  <a:tcPr>
                    <a:solidFill>
                      <a:schemeClr val="bg2">
                        <a:lumMod val="20000"/>
                        <a:lumOff val="80000"/>
                      </a:schemeClr>
                    </a:solidFill>
                  </a:tcPr>
                </a:tc>
                <a:tc>
                  <a:txBody>
                    <a:bodyPr/>
                    <a:lstStyle/>
                    <a:p>
                      <a:pPr algn="ctr"/>
                      <a:r>
                        <a:rPr lang="en-GB" sz="1200" dirty="0"/>
                        <a:t>30ml soy sauce</a:t>
                      </a:r>
                    </a:p>
                  </a:txBody>
                  <a:tcPr>
                    <a:solidFill>
                      <a:schemeClr val="bg2">
                        <a:lumMod val="20000"/>
                        <a:lumOff val="80000"/>
                      </a:schemeClr>
                    </a:solidFill>
                  </a:tcPr>
                </a:tc>
                <a:extLst>
                  <a:ext uri="{0D108BD9-81ED-4DB2-BD59-A6C34878D82A}">
                    <a16:rowId xmlns:a16="http://schemas.microsoft.com/office/drawing/2014/main" val="55430781"/>
                  </a:ext>
                </a:extLst>
              </a:tr>
              <a:tr h="643462">
                <a:tc>
                  <a:txBody>
                    <a:bodyPr/>
                    <a:lstStyle/>
                    <a:p>
                      <a:r>
                        <a:rPr lang="en-GB" sz="1400" b="1" dirty="0"/>
                        <a:t>Mushroom Risotto</a:t>
                      </a:r>
                    </a:p>
                  </a:txBody>
                  <a:tcPr>
                    <a:solidFill>
                      <a:schemeClr val="bg2">
                        <a:lumMod val="20000"/>
                        <a:lumOff val="80000"/>
                      </a:schemeClr>
                    </a:solidFill>
                  </a:tcPr>
                </a:tc>
                <a:tc>
                  <a:txBody>
                    <a:bodyPr/>
                    <a:lstStyle/>
                    <a:p>
                      <a:pPr algn="ctr"/>
                      <a:r>
                        <a:rPr lang="en-GB" sz="1200" dirty="0"/>
                        <a:t>10ml oil</a:t>
                      </a:r>
                    </a:p>
                  </a:txBody>
                  <a:tcPr>
                    <a:solidFill>
                      <a:schemeClr val="bg2">
                        <a:lumMod val="20000"/>
                        <a:lumOff val="80000"/>
                      </a:schemeClr>
                    </a:solidFill>
                  </a:tcPr>
                </a:tc>
                <a:tc>
                  <a:txBody>
                    <a:bodyPr/>
                    <a:lstStyle/>
                    <a:p>
                      <a:pPr algn="ctr"/>
                      <a:r>
                        <a:rPr lang="en-GB" sz="1200" dirty="0"/>
                        <a:t>50g peas</a:t>
                      </a:r>
                    </a:p>
                  </a:txBody>
                  <a:tcPr>
                    <a:solidFill>
                      <a:schemeClr val="bg2">
                        <a:lumMod val="20000"/>
                        <a:lumOff val="80000"/>
                      </a:schemeClr>
                    </a:solidFill>
                  </a:tcPr>
                </a:tc>
                <a:tc>
                  <a:txBody>
                    <a:bodyPr/>
                    <a:lstStyle/>
                    <a:p>
                      <a:pPr algn="ctr"/>
                      <a:r>
                        <a:rPr lang="en-GB" sz="1200" dirty="0"/>
                        <a:t>1 small onion</a:t>
                      </a:r>
                    </a:p>
                  </a:txBody>
                  <a:tcPr>
                    <a:solidFill>
                      <a:schemeClr val="bg2">
                        <a:lumMod val="20000"/>
                        <a:lumOff val="80000"/>
                      </a:schemeClr>
                    </a:solidFill>
                  </a:tcPr>
                </a:tc>
                <a:tc>
                  <a:txBody>
                    <a:bodyPr/>
                    <a:lstStyle/>
                    <a:p>
                      <a:pPr algn="ctr"/>
                      <a:r>
                        <a:rPr lang="en-GB" sz="1200" dirty="0"/>
                        <a:t>100g rice</a:t>
                      </a:r>
                    </a:p>
                  </a:txBody>
                  <a:tcPr>
                    <a:solidFill>
                      <a:schemeClr val="bg2">
                        <a:lumMod val="20000"/>
                        <a:lumOff val="80000"/>
                      </a:schemeClr>
                    </a:solidFill>
                  </a:tcPr>
                </a:tc>
                <a:tc>
                  <a:txBody>
                    <a:bodyPr/>
                    <a:lstStyle/>
                    <a:p>
                      <a:pPr algn="ctr"/>
                      <a:r>
                        <a:rPr lang="en-GB" sz="1200" dirty="0"/>
                        <a:t>100g </a:t>
                      </a:r>
                      <a:r>
                        <a:rPr lang="en-GB" sz="1100" dirty="0"/>
                        <a:t>mushroom</a:t>
                      </a:r>
                      <a:endParaRPr lang="en-GB" sz="1200" dirty="0"/>
                    </a:p>
                  </a:txBody>
                  <a:tcPr>
                    <a:solidFill>
                      <a:schemeClr val="bg2">
                        <a:lumMod val="20000"/>
                        <a:lumOff val="80000"/>
                      </a:schemeClr>
                    </a:solidFill>
                  </a:tcPr>
                </a:tc>
                <a:tc>
                  <a:txBody>
                    <a:bodyPr/>
                    <a:lstStyle/>
                    <a:p>
                      <a:pPr algn="ctr"/>
                      <a:r>
                        <a:rPr lang="en-GB" sz="1200" dirty="0"/>
                        <a:t>200ml stock</a:t>
                      </a:r>
                    </a:p>
                  </a:txBody>
                  <a:tcPr>
                    <a:solidFill>
                      <a:schemeClr val="bg2">
                        <a:lumMod val="20000"/>
                        <a:lumOff val="80000"/>
                      </a:schemeClr>
                    </a:solidFill>
                  </a:tcPr>
                </a:tc>
                <a:tc>
                  <a:txBody>
                    <a:bodyPr/>
                    <a:lstStyle/>
                    <a:p>
                      <a:pPr algn="ctr"/>
                      <a:r>
                        <a:rPr lang="en-GB" sz="1200" dirty="0"/>
                        <a:t>1 rasher of bacon</a:t>
                      </a:r>
                    </a:p>
                  </a:txBody>
                  <a:tcPr>
                    <a:solidFill>
                      <a:schemeClr val="bg2">
                        <a:lumMod val="20000"/>
                        <a:lumOff val="80000"/>
                      </a:schemeClr>
                    </a:solidFill>
                  </a:tcPr>
                </a:tc>
                <a:tc>
                  <a:txBody>
                    <a:bodyPr/>
                    <a:lstStyle/>
                    <a:p>
                      <a:pPr algn="ctr"/>
                      <a:r>
                        <a:rPr lang="en-GB" sz="1200" dirty="0"/>
                        <a:t>¼ red pepper</a:t>
                      </a:r>
                    </a:p>
                  </a:txBody>
                  <a:tcPr>
                    <a:solidFill>
                      <a:schemeClr val="bg2">
                        <a:lumMod val="20000"/>
                        <a:lumOff val="80000"/>
                      </a:schemeClr>
                    </a:solidFill>
                  </a:tcPr>
                </a:tc>
                <a:tc>
                  <a:txBody>
                    <a:bodyPr/>
                    <a:lstStyle/>
                    <a:p>
                      <a:pPr algn="ctr"/>
                      <a:endParaRPr lang="en-GB" sz="1200" dirty="0"/>
                    </a:p>
                  </a:txBody>
                  <a:tcPr>
                    <a:solidFill>
                      <a:schemeClr val="bg2">
                        <a:lumMod val="20000"/>
                        <a:lumOff val="80000"/>
                      </a:schemeClr>
                    </a:solidFill>
                  </a:tcPr>
                </a:tc>
                <a:extLst>
                  <a:ext uri="{0D108BD9-81ED-4DB2-BD59-A6C34878D82A}">
                    <a16:rowId xmlns:a16="http://schemas.microsoft.com/office/drawing/2014/main" val="2659780549"/>
                  </a:ext>
                </a:extLst>
              </a:tr>
            </a:tbl>
          </a:graphicData>
        </a:graphic>
      </p:graphicFrame>
    </p:spTree>
    <p:extLst>
      <p:ext uri="{BB962C8B-B14F-4D97-AF65-F5344CB8AC3E}">
        <p14:creationId xmlns:p14="http://schemas.microsoft.com/office/powerpoint/2010/main" val="206753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FB52D1-6682-43BB-924D-B78F2DF6A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4" y="58772"/>
            <a:ext cx="4505577" cy="3309268"/>
          </a:xfrm>
          <a:prstGeom prst="rect">
            <a:avLst/>
          </a:prstGeom>
          <a:ln w="12700">
            <a:solidFill>
              <a:srgbClr val="FF0066"/>
            </a:solidFill>
          </a:ln>
        </p:spPr>
      </p:pic>
      <p:pic>
        <p:nvPicPr>
          <p:cNvPr id="9" name="Picture 8">
            <a:extLst>
              <a:ext uri="{FF2B5EF4-FFF2-40B4-BE49-F238E27FC236}">
                <a16:creationId xmlns:a16="http://schemas.microsoft.com/office/drawing/2014/main" id="{2269AE24-F4B1-4BD6-A1DE-4CDBDEABF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581248"/>
            <a:ext cx="4505578" cy="3243598"/>
          </a:xfrm>
          <a:prstGeom prst="rect">
            <a:avLst/>
          </a:prstGeom>
          <a:ln w="12700">
            <a:solidFill>
              <a:srgbClr val="FF0066"/>
            </a:solidFill>
          </a:ln>
        </p:spPr>
      </p:pic>
      <p:pic>
        <p:nvPicPr>
          <p:cNvPr id="11" name="Picture 10">
            <a:extLst>
              <a:ext uri="{FF2B5EF4-FFF2-40B4-BE49-F238E27FC236}">
                <a16:creationId xmlns:a16="http://schemas.microsoft.com/office/drawing/2014/main" id="{64E7DA8F-05BD-4ECA-B3A6-8DB59757D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0" y="40640"/>
            <a:ext cx="4388236" cy="3402116"/>
          </a:xfrm>
          <a:prstGeom prst="rect">
            <a:avLst/>
          </a:prstGeom>
          <a:ln w="12700">
            <a:solidFill>
              <a:srgbClr val="FF0066"/>
            </a:solidFill>
          </a:ln>
        </p:spPr>
      </p:pic>
      <p:pic>
        <p:nvPicPr>
          <p:cNvPr id="13" name="Picture 12">
            <a:extLst>
              <a:ext uri="{FF2B5EF4-FFF2-40B4-BE49-F238E27FC236}">
                <a16:creationId xmlns:a16="http://schemas.microsoft.com/office/drawing/2014/main" id="{330E8456-9C94-4B32-8514-419813031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3" y="3489961"/>
            <a:ext cx="4397071" cy="3278518"/>
          </a:xfrm>
          <a:prstGeom prst="rect">
            <a:avLst/>
          </a:prstGeom>
          <a:ln w="12700">
            <a:solidFill>
              <a:srgbClr val="FF0066"/>
            </a:solidFill>
          </a:ln>
        </p:spPr>
      </p:pic>
    </p:spTree>
    <p:extLst>
      <p:ext uri="{BB962C8B-B14F-4D97-AF65-F5344CB8AC3E}">
        <p14:creationId xmlns:p14="http://schemas.microsoft.com/office/powerpoint/2010/main" val="120446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2F3E3-9C2D-4615-BB97-4536318C9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9" y="79820"/>
            <a:ext cx="4399495" cy="3309424"/>
          </a:xfrm>
          <a:prstGeom prst="rect">
            <a:avLst/>
          </a:prstGeom>
          <a:ln w="12700">
            <a:solidFill>
              <a:srgbClr val="FF0066"/>
            </a:solidFill>
          </a:ln>
        </p:spPr>
      </p:pic>
      <p:pic>
        <p:nvPicPr>
          <p:cNvPr id="3" name="Picture 2">
            <a:extLst>
              <a:ext uri="{FF2B5EF4-FFF2-40B4-BE49-F238E27FC236}">
                <a16:creationId xmlns:a16="http://schemas.microsoft.com/office/drawing/2014/main" id="{5F0048C7-17D7-4841-967B-EE73509E0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284" y="66568"/>
            <a:ext cx="4477456" cy="3309424"/>
          </a:xfrm>
          <a:prstGeom prst="rect">
            <a:avLst/>
          </a:prstGeom>
          <a:ln w="12700">
            <a:solidFill>
              <a:srgbClr val="FF0066"/>
            </a:solidFill>
          </a:ln>
        </p:spPr>
      </p:pic>
      <p:pic>
        <p:nvPicPr>
          <p:cNvPr id="6" name="Picture 5">
            <a:extLst>
              <a:ext uri="{FF2B5EF4-FFF2-40B4-BE49-F238E27FC236}">
                <a16:creationId xmlns:a16="http://schemas.microsoft.com/office/drawing/2014/main" id="{622519C1-A75B-4F75-8405-9103591EA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9" y="3527226"/>
            <a:ext cx="4399495" cy="3250954"/>
          </a:xfrm>
          <a:prstGeom prst="rect">
            <a:avLst/>
          </a:prstGeom>
          <a:ln w="12700">
            <a:solidFill>
              <a:srgbClr val="FF0066"/>
            </a:solidFill>
          </a:ln>
        </p:spPr>
      </p:pic>
      <p:sp>
        <p:nvSpPr>
          <p:cNvPr id="8" name="TextBox 7">
            <a:extLst>
              <a:ext uri="{FF2B5EF4-FFF2-40B4-BE49-F238E27FC236}">
                <a16:creationId xmlns:a16="http://schemas.microsoft.com/office/drawing/2014/main" id="{93CA641D-7053-4891-824D-746D31371C32}"/>
              </a:ext>
            </a:extLst>
          </p:cNvPr>
          <p:cNvSpPr txBox="1"/>
          <p:nvPr/>
        </p:nvSpPr>
        <p:spPr>
          <a:xfrm>
            <a:off x="4572000" y="3527226"/>
            <a:ext cx="4477456" cy="646331"/>
          </a:xfrm>
          <a:prstGeom prst="rect">
            <a:avLst/>
          </a:prstGeom>
          <a:solidFill>
            <a:schemeClr val="accent2">
              <a:lumMod val="20000"/>
              <a:lumOff val="80000"/>
            </a:schemeClr>
          </a:solidFill>
          <a:ln w="25400">
            <a:solidFill>
              <a:srgbClr val="FF0066"/>
            </a:solidFill>
          </a:ln>
        </p:spPr>
        <p:txBody>
          <a:bodyPr wrap="square" rtlCol="0">
            <a:spAutoFit/>
          </a:bodyPr>
          <a:lstStyle/>
          <a:p>
            <a:r>
              <a:rPr lang="en-GB" dirty="0">
                <a:solidFill>
                  <a:schemeClr val="tx2">
                    <a:lumMod val="10000"/>
                  </a:schemeClr>
                </a:solidFill>
              </a:rPr>
              <a:t>Use the recipes for the methods but remember to multiply correctly.</a:t>
            </a:r>
          </a:p>
        </p:txBody>
      </p:sp>
      <p:graphicFrame>
        <p:nvGraphicFramePr>
          <p:cNvPr id="10" name="Table 9">
            <a:extLst>
              <a:ext uri="{FF2B5EF4-FFF2-40B4-BE49-F238E27FC236}">
                <a16:creationId xmlns:a16="http://schemas.microsoft.com/office/drawing/2014/main" id="{F4ADF334-8AD1-471A-9B64-7BB16F23ED3F}"/>
              </a:ext>
            </a:extLst>
          </p:cNvPr>
          <p:cNvGraphicFramePr>
            <a:graphicFrameLocks noGrp="1"/>
          </p:cNvGraphicFramePr>
          <p:nvPr>
            <p:extLst>
              <p:ext uri="{D42A27DB-BD31-4B8C-83A1-F6EECF244321}">
                <p14:modId xmlns:p14="http://schemas.microsoft.com/office/powerpoint/2010/main" val="205199423"/>
              </p:ext>
            </p:extLst>
          </p:nvPr>
        </p:nvGraphicFramePr>
        <p:xfrm>
          <a:off x="4511030" y="4274946"/>
          <a:ext cx="4599396" cy="2503234"/>
        </p:xfrm>
        <a:graphic>
          <a:graphicData uri="http://schemas.openxmlformats.org/drawingml/2006/table">
            <a:tbl>
              <a:tblPr firstRow="1" bandRow="1">
                <a:tableStyleId>{69CF1AB2-1976-4502-BF36-3FF5EA218861}</a:tableStyleId>
              </a:tblPr>
              <a:tblGrid>
                <a:gridCol w="1149849">
                  <a:extLst>
                    <a:ext uri="{9D8B030D-6E8A-4147-A177-3AD203B41FA5}">
                      <a16:colId xmlns:a16="http://schemas.microsoft.com/office/drawing/2014/main" val="4047860939"/>
                    </a:ext>
                  </a:extLst>
                </a:gridCol>
                <a:gridCol w="1149849">
                  <a:extLst>
                    <a:ext uri="{9D8B030D-6E8A-4147-A177-3AD203B41FA5}">
                      <a16:colId xmlns:a16="http://schemas.microsoft.com/office/drawing/2014/main" val="1627240139"/>
                    </a:ext>
                  </a:extLst>
                </a:gridCol>
                <a:gridCol w="1149849">
                  <a:extLst>
                    <a:ext uri="{9D8B030D-6E8A-4147-A177-3AD203B41FA5}">
                      <a16:colId xmlns:a16="http://schemas.microsoft.com/office/drawing/2014/main" val="3581970602"/>
                    </a:ext>
                  </a:extLst>
                </a:gridCol>
                <a:gridCol w="1149849">
                  <a:extLst>
                    <a:ext uri="{9D8B030D-6E8A-4147-A177-3AD203B41FA5}">
                      <a16:colId xmlns:a16="http://schemas.microsoft.com/office/drawing/2014/main" val="2960307328"/>
                    </a:ext>
                  </a:extLst>
                </a:gridCol>
              </a:tblGrid>
              <a:tr h="369634">
                <a:tc>
                  <a:txBody>
                    <a:bodyPr/>
                    <a:lstStyle/>
                    <a:p>
                      <a:pPr algn="ctr"/>
                      <a:r>
                        <a:rPr lang="en-GB" sz="1400" dirty="0">
                          <a:ln>
                            <a:noFill/>
                          </a:ln>
                        </a:rPr>
                        <a:t>1 person</a:t>
                      </a:r>
                    </a:p>
                  </a:txBody>
                  <a:tcPr>
                    <a:solidFill>
                      <a:schemeClr val="bg2">
                        <a:lumMod val="60000"/>
                        <a:lumOff val="40000"/>
                      </a:schemeClr>
                    </a:solidFill>
                  </a:tcPr>
                </a:tc>
                <a:tc>
                  <a:txBody>
                    <a:bodyPr/>
                    <a:lstStyle/>
                    <a:p>
                      <a:pPr algn="ctr"/>
                      <a:r>
                        <a:rPr lang="en-GB" sz="1400" dirty="0">
                          <a:ln>
                            <a:noFill/>
                          </a:ln>
                        </a:rPr>
                        <a:t>2 people</a:t>
                      </a:r>
                    </a:p>
                  </a:txBody>
                  <a:tcPr>
                    <a:solidFill>
                      <a:schemeClr val="bg2">
                        <a:lumMod val="60000"/>
                        <a:lumOff val="40000"/>
                      </a:schemeClr>
                    </a:solidFill>
                  </a:tcPr>
                </a:tc>
                <a:tc>
                  <a:txBody>
                    <a:bodyPr/>
                    <a:lstStyle/>
                    <a:p>
                      <a:pPr algn="ctr"/>
                      <a:r>
                        <a:rPr lang="en-GB" sz="1400" dirty="0">
                          <a:ln>
                            <a:noFill/>
                          </a:ln>
                        </a:rPr>
                        <a:t>3 people</a:t>
                      </a:r>
                    </a:p>
                  </a:txBody>
                  <a:tcPr>
                    <a:solidFill>
                      <a:schemeClr val="bg2">
                        <a:lumMod val="60000"/>
                        <a:lumOff val="40000"/>
                      </a:schemeClr>
                    </a:solidFill>
                  </a:tcPr>
                </a:tc>
                <a:tc>
                  <a:txBody>
                    <a:bodyPr/>
                    <a:lstStyle/>
                    <a:p>
                      <a:pPr algn="ctr"/>
                      <a:r>
                        <a:rPr lang="en-GB" sz="1400" dirty="0">
                          <a:ln>
                            <a:noFill/>
                          </a:ln>
                        </a:rPr>
                        <a:t>4 people</a:t>
                      </a:r>
                    </a:p>
                  </a:txBody>
                  <a:tcPr>
                    <a:solidFill>
                      <a:schemeClr val="bg2">
                        <a:lumMod val="60000"/>
                        <a:lumOff val="40000"/>
                      </a:schemeClr>
                    </a:solidFill>
                  </a:tcPr>
                </a:tc>
                <a:extLst>
                  <a:ext uri="{0D108BD9-81ED-4DB2-BD59-A6C34878D82A}">
                    <a16:rowId xmlns:a16="http://schemas.microsoft.com/office/drawing/2014/main" val="57177724"/>
                  </a:ext>
                </a:extLst>
              </a:tr>
              <a:tr h="303111">
                <a:tc>
                  <a:txBody>
                    <a:bodyPr/>
                    <a:lstStyle/>
                    <a:p>
                      <a:pPr algn="ctr"/>
                      <a:r>
                        <a:rPr lang="en-GB" sz="1400" dirty="0">
                          <a:ln>
                            <a:noFill/>
                          </a:ln>
                        </a:rPr>
                        <a:t>15ml</a:t>
                      </a:r>
                    </a:p>
                  </a:txBody>
                  <a:tcPr>
                    <a:solidFill>
                      <a:schemeClr val="bg2">
                        <a:lumMod val="60000"/>
                        <a:lumOff val="40000"/>
                      </a:schemeClr>
                    </a:solidFill>
                  </a:tcPr>
                </a:tc>
                <a:tc>
                  <a:txBody>
                    <a:bodyPr/>
                    <a:lstStyle/>
                    <a:p>
                      <a:pPr algn="ctr"/>
                      <a:r>
                        <a:rPr lang="en-GB" sz="1400" dirty="0">
                          <a:ln>
                            <a:noFill/>
                          </a:ln>
                        </a:rPr>
                        <a:t>30ml</a:t>
                      </a:r>
                    </a:p>
                  </a:txBody>
                  <a:tcPr>
                    <a:solidFill>
                      <a:schemeClr val="bg2">
                        <a:lumMod val="60000"/>
                        <a:lumOff val="40000"/>
                      </a:schemeClr>
                    </a:solidFill>
                  </a:tcPr>
                </a:tc>
                <a:tc>
                  <a:txBody>
                    <a:bodyPr/>
                    <a:lstStyle/>
                    <a:p>
                      <a:pPr algn="ctr"/>
                      <a:r>
                        <a:rPr lang="en-GB" sz="1400" dirty="0">
                          <a:ln>
                            <a:noFill/>
                          </a:ln>
                        </a:rPr>
                        <a:t>45ml</a:t>
                      </a:r>
                    </a:p>
                  </a:txBody>
                  <a:tcPr>
                    <a:solidFill>
                      <a:schemeClr val="bg2">
                        <a:lumMod val="60000"/>
                        <a:lumOff val="40000"/>
                      </a:schemeClr>
                    </a:solidFill>
                  </a:tcPr>
                </a:tc>
                <a:tc>
                  <a:txBody>
                    <a:bodyPr/>
                    <a:lstStyle/>
                    <a:p>
                      <a:pPr algn="ctr"/>
                      <a:r>
                        <a:rPr lang="en-GB" sz="1400" dirty="0">
                          <a:ln>
                            <a:noFill/>
                          </a:ln>
                        </a:rPr>
                        <a:t>60ml</a:t>
                      </a:r>
                    </a:p>
                  </a:txBody>
                  <a:tcPr>
                    <a:solidFill>
                      <a:schemeClr val="bg2">
                        <a:lumMod val="60000"/>
                        <a:lumOff val="40000"/>
                      </a:schemeClr>
                    </a:solidFill>
                  </a:tcPr>
                </a:tc>
                <a:extLst>
                  <a:ext uri="{0D108BD9-81ED-4DB2-BD59-A6C34878D82A}">
                    <a16:rowId xmlns:a16="http://schemas.microsoft.com/office/drawing/2014/main" val="2579190603"/>
                  </a:ext>
                </a:extLst>
              </a:tr>
              <a:tr h="303111">
                <a:tc>
                  <a:txBody>
                    <a:bodyPr/>
                    <a:lstStyle/>
                    <a:p>
                      <a:pPr algn="ctr"/>
                      <a:r>
                        <a:rPr lang="en-GB" sz="1400" dirty="0">
                          <a:ln>
                            <a:noFill/>
                          </a:ln>
                        </a:rPr>
                        <a:t>25g</a:t>
                      </a:r>
                    </a:p>
                  </a:txBody>
                  <a:tcPr>
                    <a:solidFill>
                      <a:schemeClr val="bg2">
                        <a:lumMod val="60000"/>
                        <a:lumOff val="40000"/>
                      </a:schemeClr>
                    </a:solidFill>
                  </a:tcPr>
                </a:tc>
                <a:tc>
                  <a:txBody>
                    <a:bodyPr/>
                    <a:lstStyle/>
                    <a:p>
                      <a:pPr algn="ctr"/>
                      <a:r>
                        <a:rPr lang="en-GB" sz="1400" dirty="0">
                          <a:ln>
                            <a:noFill/>
                          </a:ln>
                        </a:rPr>
                        <a:t>50g</a:t>
                      </a:r>
                    </a:p>
                  </a:txBody>
                  <a:tcPr>
                    <a:solidFill>
                      <a:schemeClr val="bg2">
                        <a:lumMod val="60000"/>
                        <a:lumOff val="40000"/>
                      </a:schemeClr>
                    </a:solidFill>
                  </a:tcPr>
                </a:tc>
                <a:tc>
                  <a:txBody>
                    <a:bodyPr/>
                    <a:lstStyle/>
                    <a:p>
                      <a:pPr algn="ctr"/>
                      <a:r>
                        <a:rPr lang="en-GB" sz="1400" dirty="0">
                          <a:ln>
                            <a:noFill/>
                          </a:ln>
                        </a:rPr>
                        <a:t>75g</a:t>
                      </a:r>
                    </a:p>
                  </a:txBody>
                  <a:tcPr>
                    <a:solidFill>
                      <a:schemeClr val="bg2">
                        <a:lumMod val="60000"/>
                        <a:lumOff val="40000"/>
                      </a:schemeClr>
                    </a:solidFill>
                  </a:tcPr>
                </a:tc>
                <a:tc>
                  <a:txBody>
                    <a:bodyPr/>
                    <a:lstStyle/>
                    <a:p>
                      <a:pPr algn="ctr"/>
                      <a:r>
                        <a:rPr lang="en-GB" sz="1400" dirty="0">
                          <a:ln>
                            <a:noFill/>
                          </a:ln>
                        </a:rPr>
                        <a:t>100g</a:t>
                      </a:r>
                    </a:p>
                  </a:txBody>
                  <a:tcPr>
                    <a:solidFill>
                      <a:schemeClr val="bg2">
                        <a:lumMod val="60000"/>
                        <a:lumOff val="40000"/>
                      </a:schemeClr>
                    </a:solidFill>
                  </a:tcPr>
                </a:tc>
                <a:extLst>
                  <a:ext uri="{0D108BD9-81ED-4DB2-BD59-A6C34878D82A}">
                    <a16:rowId xmlns:a16="http://schemas.microsoft.com/office/drawing/2014/main" val="385704306"/>
                  </a:ext>
                </a:extLst>
              </a:tr>
              <a:tr h="303111">
                <a:tc>
                  <a:txBody>
                    <a:bodyPr/>
                    <a:lstStyle/>
                    <a:p>
                      <a:pPr algn="ctr"/>
                      <a:r>
                        <a:rPr lang="en-GB" sz="1400" dirty="0">
                          <a:ln>
                            <a:noFill/>
                          </a:ln>
                        </a:rPr>
                        <a:t>40g</a:t>
                      </a:r>
                    </a:p>
                  </a:txBody>
                  <a:tcPr>
                    <a:solidFill>
                      <a:schemeClr val="bg2">
                        <a:lumMod val="60000"/>
                        <a:lumOff val="40000"/>
                      </a:schemeClr>
                    </a:solidFill>
                  </a:tcPr>
                </a:tc>
                <a:tc>
                  <a:txBody>
                    <a:bodyPr/>
                    <a:lstStyle/>
                    <a:p>
                      <a:pPr algn="ctr"/>
                      <a:r>
                        <a:rPr lang="en-GB" sz="1400" dirty="0">
                          <a:ln>
                            <a:noFill/>
                          </a:ln>
                        </a:rPr>
                        <a:t>80g</a:t>
                      </a:r>
                    </a:p>
                  </a:txBody>
                  <a:tcPr>
                    <a:solidFill>
                      <a:schemeClr val="bg2">
                        <a:lumMod val="60000"/>
                        <a:lumOff val="40000"/>
                      </a:schemeClr>
                    </a:solidFill>
                  </a:tcPr>
                </a:tc>
                <a:tc>
                  <a:txBody>
                    <a:bodyPr/>
                    <a:lstStyle/>
                    <a:p>
                      <a:pPr algn="ctr"/>
                      <a:r>
                        <a:rPr lang="en-GB" sz="1400" dirty="0">
                          <a:ln>
                            <a:noFill/>
                          </a:ln>
                        </a:rPr>
                        <a:t>120g</a:t>
                      </a:r>
                    </a:p>
                  </a:txBody>
                  <a:tcPr>
                    <a:solidFill>
                      <a:schemeClr val="bg2">
                        <a:lumMod val="60000"/>
                        <a:lumOff val="40000"/>
                      </a:schemeClr>
                    </a:solidFill>
                  </a:tcPr>
                </a:tc>
                <a:tc>
                  <a:txBody>
                    <a:bodyPr/>
                    <a:lstStyle/>
                    <a:p>
                      <a:pPr algn="ctr"/>
                      <a:r>
                        <a:rPr lang="en-GB" sz="1400" dirty="0">
                          <a:ln>
                            <a:noFill/>
                          </a:ln>
                        </a:rPr>
                        <a:t>160g</a:t>
                      </a:r>
                    </a:p>
                  </a:txBody>
                  <a:tcPr>
                    <a:solidFill>
                      <a:schemeClr val="bg2">
                        <a:lumMod val="60000"/>
                        <a:lumOff val="40000"/>
                      </a:schemeClr>
                    </a:solidFill>
                  </a:tcPr>
                </a:tc>
                <a:extLst>
                  <a:ext uri="{0D108BD9-81ED-4DB2-BD59-A6C34878D82A}">
                    <a16:rowId xmlns:a16="http://schemas.microsoft.com/office/drawing/2014/main" val="3974816849"/>
                  </a:ext>
                </a:extLst>
              </a:tr>
              <a:tr h="303111">
                <a:tc>
                  <a:txBody>
                    <a:bodyPr/>
                    <a:lstStyle/>
                    <a:p>
                      <a:pPr algn="ctr"/>
                      <a:r>
                        <a:rPr lang="en-GB" sz="1400" dirty="0">
                          <a:ln>
                            <a:noFill/>
                          </a:ln>
                        </a:rPr>
                        <a:t>50g</a:t>
                      </a:r>
                    </a:p>
                  </a:txBody>
                  <a:tcPr>
                    <a:solidFill>
                      <a:schemeClr val="bg2">
                        <a:lumMod val="60000"/>
                        <a:lumOff val="40000"/>
                      </a:schemeClr>
                    </a:solidFill>
                  </a:tcPr>
                </a:tc>
                <a:tc>
                  <a:txBody>
                    <a:bodyPr/>
                    <a:lstStyle/>
                    <a:p>
                      <a:pPr algn="ctr"/>
                      <a:r>
                        <a:rPr lang="en-GB" sz="1400" dirty="0">
                          <a:ln>
                            <a:noFill/>
                          </a:ln>
                        </a:rPr>
                        <a:t>100g</a:t>
                      </a:r>
                    </a:p>
                  </a:txBody>
                  <a:tcPr>
                    <a:solidFill>
                      <a:schemeClr val="bg2">
                        <a:lumMod val="60000"/>
                        <a:lumOff val="40000"/>
                      </a:schemeClr>
                    </a:solidFill>
                  </a:tcPr>
                </a:tc>
                <a:tc>
                  <a:txBody>
                    <a:bodyPr/>
                    <a:lstStyle/>
                    <a:p>
                      <a:pPr algn="ctr"/>
                      <a:r>
                        <a:rPr lang="en-GB" sz="1400" dirty="0">
                          <a:ln>
                            <a:noFill/>
                          </a:ln>
                        </a:rPr>
                        <a:t>150g</a:t>
                      </a:r>
                    </a:p>
                  </a:txBody>
                  <a:tcPr>
                    <a:solidFill>
                      <a:schemeClr val="bg2">
                        <a:lumMod val="60000"/>
                        <a:lumOff val="40000"/>
                      </a:schemeClr>
                    </a:solidFill>
                  </a:tcPr>
                </a:tc>
                <a:tc>
                  <a:txBody>
                    <a:bodyPr/>
                    <a:lstStyle/>
                    <a:p>
                      <a:pPr algn="ctr"/>
                      <a:r>
                        <a:rPr lang="en-GB" sz="1400" dirty="0">
                          <a:ln>
                            <a:noFill/>
                          </a:ln>
                        </a:rPr>
                        <a:t>200g</a:t>
                      </a:r>
                    </a:p>
                  </a:txBody>
                  <a:tcPr>
                    <a:solidFill>
                      <a:schemeClr val="bg2">
                        <a:lumMod val="60000"/>
                        <a:lumOff val="40000"/>
                      </a:schemeClr>
                    </a:solidFill>
                  </a:tcPr>
                </a:tc>
                <a:extLst>
                  <a:ext uri="{0D108BD9-81ED-4DB2-BD59-A6C34878D82A}">
                    <a16:rowId xmlns:a16="http://schemas.microsoft.com/office/drawing/2014/main" val="2515027567"/>
                  </a:ext>
                </a:extLst>
              </a:tr>
              <a:tr h="303111">
                <a:tc>
                  <a:txBody>
                    <a:bodyPr/>
                    <a:lstStyle/>
                    <a:p>
                      <a:pPr algn="ctr"/>
                      <a:r>
                        <a:rPr lang="en-GB" sz="1400" dirty="0">
                          <a:ln>
                            <a:noFill/>
                          </a:ln>
                        </a:rPr>
                        <a:t>75g</a:t>
                      </a:r>
                    </a:p>
                  </a:txBody>
                  <a:tcPr>
                    <a:solidFill>
                      <a:schemeClr val="bg2">
                        <a:lumMod val="60000"/>
                        <a:lumOff val="40000"/>
                      </a:schemeClr>
                    </a:solidFill>
                  </a:tcPr>
                </a:tc>
                <a:tc>
                  <a:txBody>
                    <a:bodyPr/>
                    <a:lstStyle/>
                    <a:p>
                      <a:pPr algn="ctr"/>
                      <a:r>
                        <a:rPr lang="en-GB" sz="1400" dirty="0">
                          <a:ln>
                            <a:noFill/>
                          </a:ln>
                        </a:rPr>
                        <a:t>150g</a:t>
                      </a:r>
                    </a:p>
                  </a:txBody>
                  <a:tcPr>
                    <a:solidFill>
                      <a:schemeClr val="bg2">
                        <a:lumMod val="60000"/>
                        <a:lumOff val="40000"/>
                      </a:schemeClr>
                    </a:solidFill>
                  </a:tcPr>
                </a:tc>
                <a:tc>
                  <a:txBody>
                    <a:bodyPr/>
                    <a:lstStyle/>
                    <a:p>
                      <a:pPr algn="ctr"/>
                      <a:r>
                        <a:rPr lang="en-GB" sz="1400" dirty="0">
                          <a:ln>
                            <a:noFill/>
                          </a:ln>
                        </a:rPr>
                        <a:t>225g</a:t>
                      </a:r>
                    </a:p>
                  </a:txBody>
                  <a:tcPr>
                    <a:solidFill>
                      <a:schemeClr val="bg2">
                        <a:lumMod val="60000"/>
                        <a:lumOff val="40000"/>
                      </a:schemeClr>
                    </a:solidFill>
                  </a:tcPr>
                </a:tc>
                <a:tc>
                  <a:txBody>
                    <a:bodyPr/>
                    <a:lstStyle/>
                    <a:p>
                      <a:pPr algn="ctr"/>
                      <a:r>
                        <a:rPr lang="en-GB" sz="1400" dirty="0">
                          <a:ln>
                            <a:noFill/>
                          </a:ln>
                        </a:rPr>
                        <a:t>300g</a:t>
                      </a:r>
                    </a:p>
                  </a:txBody>
                  <a:tcPr>
                    <a:solidFill>
                      <a:schemeClr val="bg2">
                        <a:lumMod val="60000"/>
                        <a:lumOff val="40000"/>
                      </a:schemeClr>
                    </a:solidFill>
                  </a:tcPr>
                </a:tc>
                <a:extLst>
                  <a:ext uri="{0D108BD9-81ED-4DB2-BD59-A6C34878D82A}">
                    <a16:rowId xmlns:a16="http://schemas.microsoft.com/office/drawing/2014/main" val="3135264616"/>
                  </a:ext>
                </a:extLst>
              </a:tr>
              <a:tr h="303111">
                <a:tc>
                  <a:txBody>
                    <a:bodyPr/>
                    <a:lstStyle/>
                    <a:p>
                      <a:pPr algn="ctr"/>
                      <a:r>
                        <a:rPr lang="en-GB" sz="1400" dirty="0">
                          <a:ln>
                            <a:noFill/>
                          </a:ln>
                        </a:rPr>
                        <a:t>125ml</a:t>
                      </a:r>
                    </a:p>
                  </a:txBody>
                  <a:tcPr>
                    <a:solidFill>
                      <a:schemeClr val="bg2">
                        <a:lumMod val="60000"/>
                        <a:lumOff val="40000"/>
                      </a:schemeClr>
                    </a:solidFill>
                  </a:tcPr>
                </a:tc>
                <a:tc>
                  <a:txBody>
                    <a:bodyPr/>
                    <a:lstStyle/>
                    <a:p>
                      <a:pPr algn="ctr"/>
                      <a:r>
                        <a:rPr lang="en-GB" sz="1400" dirty="0">
                          <a:ln>
                            <a:noFill/>
                          </a:ln>
                        </a:rPr>
                        <a:t>250ml</a:t>
                      </a:r>
                    </a:p>
                  </a:txBody>
                  <a:tcPr>
                    <a:solidFill>
                      <a:schemeClr val="bg2">
                        <a:lumMod val="60000"/>
                        <a:lumOff val="40000"/>
                      </a:schemeClr>
                    </a:solidFill>
                  </a:tcPr>
                </a:tc>
                <a:tc>
                  <a:txBody>
                    <a:bodyPr/>
                    <a:lstStyle/>
                    <a:p>
                      <a:pPr algn="ctr"/>
                      <a:r>
                        <a:rPr lang="en-GB" sz="1400" dirty="0">
                          <a:ln>
                            <a:noFill/>
                          </a:ln>
                        </a:rPr>
                        <a:t>375ml</a:t>
                      </a:r>
                    </a:p>
                  </a:txBody>
                  <a:tcPr>
                    <a:solidFill>
                      <a:schemeClr val="bg2">
                        <a:lumMod val="60000"/>
                        <a:lumOff val="40000"/>
                      </a:schemeClr>
                    </a:solidFill>
                  </a:tcPr>
                </a:tc>
                <a:tc>
                  <a:txBody>
                    <a:bodyPr/>
                    <a:lstStyle/>
                    <a:p>
                      <a:pPr algn="ctr"/>
                      <a:r>
                        <a:rPr lang="en-GB" sz="1400" dirty="0">
                          <a:ln>
                            <a:noFill/>
                          </a:ln>
                        </a:rPr>
                        <a:t>400ml</a:t>
                      </a:r>
                    </a:p>
                  </a:txBody>
                  <a:tcPr>
                    <a:solidFill>
                      <a:schemeClr val="bg2">
                        <a:lumMod val="60000"/>
                        <a:lumOff val="40000"/>
                      </a:schemeClr>
                    </a:solidFill>
                  </a:tcPr>
                </a:tc>
                <a:extLst>
                  <a:ext uri="{0D108BD9-81ED-4DB2-BD59-A6C34878D82A}">
                    <a16:rowId xmlns:a16="http://schemas.microsoft.com/office/drawing/2014/main" val="1165349974"/>
                  </a:ext>
                </a:extLst>
              </a:tr>
              <a:tr h="303111">
                <a:tc>
                  <a:txBody>
                    <a:bodyPr/>
                    <a:lstStyle/>
                    <a:p>
                      <a:pPr algn="ctr"/>
                      <a:r>
                        <a:rPr lang="en-GB" sz="1400" dirty="0">
                          <a:ln>
                            <a:noFill/>
                          </a:ln>
                        </a:rPr>
                        <a:t>250ml</a:t>
                      </a:r>
                    </a:p>
                  </a:txBody>
                  <a:tcPr>
                    <a:solidFill>
                      <a:schemeClr val="bg2">
                        <a:lumMod val="60000"/>
                        <a:lumOff val="40000"/>
                      </a:schemeClr>
                    </a:solidFill>
                  </a:tcPr>
                </a:tc>
                <a:tc>
                  <a:txBody>
                    <a:bodyPr/>
                    <a:lstStyle/>
                    <a:p>
                      <a:pPr algn="ctr"/>
                      <a:r>
                        <a:rPr lang="en-GB" sz="1400" dirty="0">
                          <a:ln>
                            <a:noFill/>
                          </a:ln>
                        </a:rPr>
                        <a:t>500ml</a:t>
                      </a:r>
                    </a:p>
                  </a:txBody>
                  <a:tcPr>
                    <a:solidFill>
                      <a:schemeClr val="bg2">
                        <a:lumMod val="60000"/>
                        <a:lumOff val="40000"/>
                      </a:schemeClr>
                    </a:solidFill>
                  </a:tcPr>
                </a:tc>
                <a:tc>
                  <a:txBody>
                    <a:bodyPr/>
                    <a:lstStyle/>
                    <a:p>
                      <a:pPr algn="ctr"/>
                      <a:r>
                        <a:rPr lang="en-GB" sz="1400" dirty="0">
                          <a:ln>
                            <a:noFill/>
                          </a:ln>
                        </a:rPr>
                        <a:t>750ml</a:t>
                      </a:r>
                    </a:p>
                  </a:txBody>
                  <a:tcPr>
                    <a:solidFill>
                      <a:schemeClr val="bg2">
                        <a:lumMod val="60000"/>
                        <a:lumOff val="40000"/>
                      </a:schemeClr>
                    </a:solidFill>
                  </a:tcPr>
                </a:tc>
                <a:tc>
                  <a:txBody>
                    <a:bodyPr/>
                    <a:lstStyle/>
                    <a:p>
                      <a:pPr algn="ctr"/>
                      <a:r>
                        <a:rPr lang="en-GB" sz="1400" dirty="0">
                          <a:ln>
                            <a:noFill/>
                          </a:ln>
                        </a:rPr>
                        <a:t>1000ml</a:t>
                      </a:r>
                    </a:p>
                  </a:txBody>
                  <a:tcPr>
                    <a:solidFill>
                      <a:schemeClr val="bg2">
                        <a:lumMod val="60000"/>
                        <a:lumOff val="40000"/>
                      </a:schemeClr>
                    </a:solidFill>
                  </a:tcPr>
                </a:tc>
                <a:extLst>
                  <a:ext uri="{0D108BD9-81ED-4DB2-BD59-A6C34878D82A}">
                    <a16:rowId xmlns:a16="http://schemas.microsoft.com/office/drawing/2014/main" val="2357663665"/>
                  </a:ext>
                </a:extLst>
              </a:tr>
            </a:tbl>
          </a:graphicData>
        </a:graphic>
      </p:graphicFrame>
    </p:spTree>
    <p:extLst>
      <p:ext uri="{BB962C8B-B14F-4D97-AF65-F5344CB8AC3E}">
        <p14:creationId xmlns:p14="http://schemas.microsoft.com/office/powerpoint/2010/main" val="4111639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rgbClr val="FF0066"/>
                </a:solidFill>
                <a:effectLst>
                  <a:outerShdw blurRad="38100" dist="22860" dir="5400000" algn="tl" rotWithShape="0">
                    <a:srgbClr val="000000">
                      <a:alpha val="30000"/>
                    </a:srgbClr>
                  </a:outerShdw>
                </a:effectLst>
                <a:latin typeface="Comic Sans MS" panose="030F0702030302020204" pitchFamily="66" charset="0"/>
              </a:rPr>
              <a:t>Week 4 – Next steps?</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8" y="1320730"/>
            <a:ext cx="8629651" cy="5262979"/>
          </a:xfrm>
          <a:prstGeom prst="rect">
            <a:avLst/>
          </a:prstGeom>
          <a:solidFill>
            <a:schemeClr val="bg1"/>
          </a:solidFill>
          <a:ln w="57150">
            <a:solidFill>
              <a:srgbClr val="FF0066"/>
            </a:solidFill>
          </a:ln>
        </p:spPr>
        <p:txBody>
          <a:bodyPr wrap="square" rtlCol="0">
            <a:spAutoFit/>
          </a:bodyPr>
          <a:lstStyle/>
          <a:p>
            <a:r>
              <a:rPr lang="en-GB" sz="2400" dirty="0">
                <a:latin typeface="Comic Sans MS" panose="030F0702030302020204" pitchFamily="66" charset="0"/>
              </a:rPr>
              <a:t>We would love to see what you have achieved this week.</a:t>
            </a:r>
          </a:p>
          <a:p>
            <a:endParaRPr lang="en-GB" sz="2400" dirty="0">
              <a:latin typeface="Comic Sans MS" panose="030F0702030302020204" pitchFamily="66" charset="0"/>
            </a:endParaRPr>
          </a:p>
          <a:p>
            <a:r>
              <a:rPr lang="en-GB" sz="2400" dirty="0">
                <a:latin typeface="Comic Sans MS" panose="030F0702030302020204" pitchFamily="66" charset="0"/>
              </a:rPr>
              <a:t>Photos of you in the kitchen </a:t>
            </a:r>
            <a:r>
              <a:rPr lang="en-GB" sz="2400" b="1" dirty="0">
                <a:latin typeface="Comic Sans MS" panose="030F0702030302020204" pitchFamily="66" charset="0"/>
              </a:rPr>
              <a:t>being in charge </a:t>
            </a:r>
            <a:r>
              <a:rPr lang="en-GB" sz="2400" dirty="0">
                <a:latin typeface="Comic Sans MS" panose="030F0702030302020204" pitchFamily="66" charset="0"/>
              </a:rPr>
              <a:t>would be great. Email them to your teacher to prove you are doing your work. This will help with next year course too. </a:t>
            </a:r>
          </a:p>
          <a:p>
            <a:endParaRPr lang="en-GB" sz="2400" dirty="0">
              <a:latin typeface="Comic Sans MS" panose="030F0702030302020204" pitchFamily="66" charset="0"/>
            </a:endParaRPr>
          </a:p>
          <a:p>
            <a:r>
              <a:rPr lang="en-GB" sz="2400" dirty="0">
                <a:latin typeface="Comic Sans MS" panose="030F0702030302020204" pitchFamily="66" charset="0"/>
              </a:rPr>
              <a:t>Make use of this time at home to increase your practical food skills.</a:t>
            </a:r>
          </a:p>
          <a:p>
            <a:r>
              <a:rPr lang="en-GB" sz="2400" dirty="0">
                <a:latin typeface="Comic Sans MS" panose="030F0702030302020204" pitchFamily="66" charset="0"/>
              </a:rPr>
              <a:t>Lots of parents are working from home therefore you could help by making the family lunch/dinner but it is VERY important that you clean your work area after you have finished just like you do when you are in class.  </a:t>
            </a:r>
          </a:p>
          <a:p>
            <a:endParaRPr lang="en-GB" sz="2400" dirty="0">
              <a:latin typeface="Comic Sans MS" panose="030F0702030302020204" pitchFamily="66" charset="0"/>
            </a:endParaRPr>
          </a:p>
          <a:p>
            <a:r>
              <a:rPr lang="en-GB" sz="2400">
                <a:latin typeface="Comic Sans MS" panose="030F0702030302020204" pitchFamily="66" charset="0"/>
              </a:rPr>
              <a:t>Stay home, stay safe and keep cooking.</a:t>
            </a:r>
            <a:endParaRPr lang="en-GB" sz="2400" dirty="0">
              <a:latin typeface="Comic Sans MS" panose="030F0702030302020204" pitchFamily="66" charset="0"/>
            </a:endParaRPr>
          </a:p>
        </p:txBody>
      </p:sp>
    </p:spTree>
    <p:extLst>
      <p:ext uri="{BB962C8B-B14F-4D97-AF65-F5344CB8AC3E}">
        <p14:creationId xmlns:p14="http://schemas.microsoft.com/office/powerpoint/2010/main" val="389572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0E70-0789-47BD-B798-1B7ACF925306}"/>
              </a:ext>
            </a:extLst>
          </p:cNvPr>
          <p:cNvSpPr>
            <a:spLocks noGrp="1"/>
          </p:cNvSpPr>
          <p:nvPr>
            <p:ph type="title"/>
          </p:nvPr>
        </p:nvSpPr>
        <p:spPr>
          <a:xfrm>
            <a:off x="826174" y="282696"/>
            <a:ext cx="7955280" cy="821275"/>
          </a:xfrm>
        </p:spPr>
        <p:txBody>
          <a:bodyPr/>
          <a:lstStyle/>
          <a:p>
            <a:r>
              <a:rPr lang="en-GB" b="1"/>
              <a:t>weighing </a:t>
            </a:r>
            <a:r>
              <a:rPr lang="en-GB" b="1" dirty="0"/>
              <a:t>and measuring</a:t>
            </a:r>
          </a:p>
        </p:txBody>
      </p:sp>
      <p:sp>
        <p:nvSpPr>
          <p:cNvPr id="3" name="Content Placeholder 2">
            <a:extLst>
              <a:ext uri="{FF2B5EF4-FFF2-40B4-BE49-F238E27FC236}">
                <a16:creationId xmlns:a16="http://schemas.microsoft.com/office/drawing/2014/main" id="{23224E64-F759-432A-8943-DC4BC7F0D2BE}"/>
              </a:ext>
            </a:extLst>
          </p:cNvPr>
          <p:cNvSpPr>
            <a:spLocks noGrp="1"/>
          </p:cNvSpPr>
          <p:nvPr>
            <p:ph idx="1"/>
          </p:nvPr>
        </p:nvSpPr>
        <p:spPr>
          <a:xfrm>
            <a:off x="594358" y="1294130"/>
            <a:ext cx="7955280" cy="4069080"/>
          </a:xfrm>
        </p:spPr>
        <p:txBody>
          <a:bodyPr/>
          <a:lstStyle/>
          <a:p>
            <a:pPr marL="0" indent="0">
              <a:buNone/>
            </a:pPr>
            <a:r>
              <a:rPr lang="en-GB" dirty="0"/>
              <a:t>When </a:t>
            </a:r>
            <a:r>
              <a:rPr lang="en-GB" b="1" dirty="0"/>
              <a:t>BAKING,</a:t>
            </a:r>
            <a:r>
              <a:rPr lang="en-GB" dirty="0"/>
              <a:t> weighing and measuring has to be </a:t>
            </a:r>
            <a:r>
              <a:rPr lang="en-GB" b="1" u="sng" dirty="0"/>
              <a:t>exact</a:t>
            </a:r>
            <a:r>
              <a:rPr lang="en-GB" dirty="0"/>
              <a:t> for the cake to rise, cookies to cook evenly and most important of them to taste good at the end. </a:t>
            </a:r>
          </a:p>
          <a:p>
            <a:pPr marL="0" indent="0">
              <a:buNone/>
            </a:pPr>
            <a:r>
              <a:rPr lang="en-GB" dirty="0"/>
              <a:t>Whereas </a:t>
            </a:r>
            <a:r>
              <a:rPr lang="en-GB" b="1" dirty="0"/>
              <a:t>COOKING </a:t>
            </a:r>
            <a:r>
              <a:rPr lang="en-GB" dirty="0"/>
              <a:t>is a little bit different.   You can add more/less of some ingredients to suit your </a:t>
            </a:r>
            <a:r>
              <a:rPr lang="en-GB" dirty="0" err="1"/>
              <a:t>tastebuds</a:t>
            </a:r>
            <a:r>
              <a:rPr lang="en-GB" dirty="0"/>
              <a:t>. </a:t>
            </a:r>
          </a:p>
        </p:txBody>
      </p:sp>
      <p:sp>
        <p:nvSpPr>
          <p:cNvPr id="4" name="TextBox 3">
            <a:extLst>
              <a:ext uri="{FF2B5EF4-FFF2-40B4-BE49-F238E27FC236}">
                <a16:creationId xmlns:a16="http://schemas.microsoft.com/office/drawing/2014/main" id="{1089A764-762D-4E69-9833-5A22311C7121}"/>
              </a:ext>
            </a:extLst>
          </p:cNvPr>
          <p:cNvSpPr txBox="1"/>
          <p:nvPr/>
        </p:nvSpPr>
        <p:spPr>
          <a:xfrm>
            <a:off x="-507846" y="5180064"/>
            <a:ext cx="10159689" cy="1661993"/>
          </a:xfrm>
          <a:prstGeom prst="rect">
            <a:avLst/>
          </a:prstGeom>
          <a:noFill/>
        </p:spPr>
        <p:txBody>
          <a:bodyPr wrap="square" rtlCol="0">
            <a:spAutoFit/>
          </a:bodyPr>
          <a:lstStyle/>
          <a:p>
            <a:pPr lvl="1"/>
            <a:r>
              <a:rPr lang="en-GB" altLang="en-US" sz="2800" b="1" dirty="0">
                <a:solidFill>
                  <a:schemeClr val="accent2">
                    <a:lumMod val="60000"/>
                    <a:lumOff val="40000"/>
                  </a:schemeClr>
                </a:solidFill>
                <a:latin typeface="Comic Sans MS" panose="030F0702030302020204" pitchFamily="66" charset="0"/>
              </a:rPr>
              <a:t>*</a:t>
            </a:r>
            <a:r>
              <a:rPr lang="en-GB" altLang="en-US" sz="2800" b="1" dirty="0">
                <a:latin typeface="Comic Sans MS" panose="030F0702030302020204" pitchFamily="66" charset="0"/>
              </a:rPr>
              <a:t>Measuring Jug </a:t>
            </a:r>
            <a:r>
              <a:rPr lang="en-GB" altLang="en-US" sz="2400" dirty="0">
                <a:latin typeface="Comic Sans MS" panose="030F0702030302020204" pitchFamily="66" charset="0"/>
              </a:rPr>
              <a:t>- in ml – over 50ml.</a:t>
            </a:r>
          </a:p>
          <a:p>
            <a:pPr lvl="1"/>
            <a:r>
              <a:rPr lang="en-GB" altLang="en-US" sz="2800" b="1" dirty="0">
                <a:solidFill>
                  <a:schemeClr val="accent3">
                    <a:lumMod val="60000"/>
                    <a:lumOff val="40000"/>
                  </a:schemeClr>
                </a:solidFill>
                <a:latin typeface="Comic Sans MS" panose="030F0702030302020204" pitchFamily="66" charset="0"/>
              </a:rPr>
              <a:t>*</a:t>
            </a:r>
            <a:r>
              <a:rPr lang="en-GB" altLang="en-US" sz="2800" b="1" dirty="0">
                <a:latin typeface="Comic Sans MS" panose="030F0702030302020204" pitchFamily="66" charset="0"/>
              </a:rPr>
              <a:t>Measuring Spoons</a:t>
            </a:r>
            <a:r>
              <a:rPr lang="en-GB" altLang="en-US" sz="2800" dirty="0">
                <a:latin typeface="Comic Sans MS" panose="030F0702030302020204" pitchFamily="66" charset="0"/>
              </a:rPr>
              <a:t> </a:t>
            </a:r>
            <a:r>
              <a:rPr lang="en-GB" altLang="en-US" sz="2400" dirty="0">
                <a:latin typeface="Comic Sans MS" panose="030F0702030302020204" pitchFamily="66" charset="0"/>
              </a:rPr>
              <a:t>in ml – under 50ml.</a:t>
            </a:r>
          </a:p>
          <a:p>
            <a:pPr lvl="1"/>
            <a:r>
              <a:rPr lang="en-GB" altLang="en-US" sz="2800" b="1" dirty="0">
                <a:solidFill>
                  <a:schemeClr val="accent6">
                    <a:lumMod val="60000"/>
                    <a:lumOff val="40000"/>
                  </a:schemeClr>
                </a:solidFill>
                <a:latin typeface="Comic Sans MS" panose="030F0702030302020204" pitchFamily="66" charset="0"/>
              </a:rPr>
              <a:t>*</a:t>
            </a:r>
            <a:r>
              <a:rPr lang="en-GB" altLang="en-US" sz="2800" b="1" dirty="0">
                <a:latin typeface="Comic Sans MS" panose="030F0702030302020204" pitchFamily="66" charset="0"/>
              </a:rPr>
              <a:t>Scales </a:t>
            </a:r>
            <a:r>
              <a:rPr lang="en-GB" altLang="en-US" sz="2400" dirty="0">
                <a:latin typeface="Comic Sans MS" panose="030F0702030302020204" pitchFamily="66" charset="0"/>
              </a:rPr>
              <a:t>- in grams (g).</a:t>
            </a:r>
          </a:p>
          <a:p>
            <a:endParaRPr lang="en-GB" dirty="0"/>
          </a:p>
        </p:txBody>
      </p:sp>
      <p:pic>
        <p:nvPicPr>
          <p:cNvPr id="5" name="Picture 4">
            <a:extLst>
              <a:ext uri="{FF2B5EF4-FFF2-40B4-BE49-F238E27FC236}">
                <a16:creationId xmlns:a16="http://schemas.microsoft.com/office/drawing/2014/main" id="{96024F77-879A-4A27-8863-5C2E0993DF14}"/>
              </a:ext>
            </a:extLst>
          </p:cNvPr>
          <p:cNvPicPr>
            <a:picLocks noChangeAspect="1"/>
          </p:cNvPicPr>
          <p:nvPr/>
        </p:nvPicPr>
        <p:blipFill rotWithShape="1">
          <a:blip r:embed="rId2"/>
          <a:srcRect t="4718" b="13641"/>
          <a:stretch/>
        </p:blipFill>
        <p:spPr>
          <a:xfrm>
            <a:off x="826174" y="2920432"/>
            <a:ext cx="1669857" cy="1472351"/>
          </a:xfrm>
          <a:prstGeom prst="rect">
            <a:avLst/>
          </a:prstGeom>
          <a:ln w="38100">
            <a:solidFill>
              <a:schemeClr val="accent2">
                <a:lumMod val="60000"/>
                <a:lumOff val="40000"/>
              </a:schemeClr>
            </a:solidFill>
          </a:ln>
        </p:spPr>
      </p:pic>
      <p:pic>
        <p:nvPicPr>
          <p:cNvPr id="7" name="Picture 6">
            <a:extLst>
              <a:ext uri="{FF2B5EF4-FFF2-40B4-BE49-F238E27FC236}">
                <a16:creationId xmlns:a16="http://schemas.microsoft.com/office/drawing/2014/main" id="{60C0ECDA-6D07-409E-86D5-818C3B217967}"/>
              </a:ext>
            </a:extLst>
          </p:cNvPr>
          <p:cNvPicPr>
            <a:picLocks noChangeAspect="1"/>
          </p:cNvPicPr>
          <p:nvPr/>
        </p:nvPicPr>
        <p:blipFill rotWithShape="1">
          <a:blip r:embed="rId3"/>
          <a:srcRect l="15482" t="19048" r="15482" b="28531"/>
          <a:stretch/>
        </p:blipFill>
        <p:spPr>
          <a:xfrm>
            <a:off x="3496231" y="2870220"/>
            <a:ext cx="2026603" cy="1661993"/>
          </a:xfrm>
          <a:prstGeom prst="rect">
            <a:avLst/>
          </a:prstGeom>
          <a:ln w="38100">
            <a:solidFill>
              <a:schemeClr val="accent3">
                <a:lumMod val="60000"/>
                <a:lumOff val="40000"/>
              </a:schemeClr>
            </a:solidFill>
          </a:ln>
        </p:spPr>
      </p:pic>
      <p:pic>
        <p:nvPicPr>
          <p:cNvPr id="9" name="Picture 8">
            <a:extLst>
              <a:ext uri="{FF2B5EF4-FFF2-40B4-BE49-F238E27FC236}">
                <a16:creationId xmlns:a16="http://schemas.microsoft.com/office/drawing/2014/main" id="{95355F53-4C9F-4031-BBF3-B1A12D6DE250}"/>
              </a:ext>
            </a:extLst>
          </p:cNvPr>
          <p:cNvPicPr>
            <a:picLocks noChangeAspect="1"/>
          </p:cNvPicPr>
          <p:nvPr/>
        </p:nvPicPr>
        <p:blipFill rotWithShape="1">
          <a:blip r:embed="rId4"/>
          <a:srcRect l="11209" t="2177" r="11207" b="9932"/>
          <a:stretch/>
        </p:blipFill>
        <p:spPr>
          <a:xfrm>
            <a:off x="6816198" y="2870220"/>
            <a:ext cx="1489027" cy="1821802"/>
          </a:xfrm>
          <a:prstGeom prst="rect">
            <a:avLst/>
          </a:prstGeom>
          <a:ln w="38100">
            <a:solidFill>
              <a:schemeClr val="accent6">
                <a:lumMod val="60000"/>
                <a:lumOff val="40000"/>
              </a:schemeClr>
            </a:solidFill>
          </a:ln>
        </p:spPr>
      </p:pic>
    </p:spTree>
    <p:extLst>
      <p:ext uri="{BB962C8B-B14F-4D97-AF65-F5344CB8AC3E}">
        <p14:creationId xmlns:p14="http://schemas.microsoft.com/office/powerpoint/2010/main" val="380608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0E70-0789-47BD-B798-1B7ACF925306}"/>
              </a:ext>
            </a:extLst>
          </p:cNvPr>
          <p:cNvSpPr>
            <a:spLocks noGrp="1"/>
          </p:cNvSpPr>
          <p:nvPr>
            <p:ph type="title"/>
          </p:nvPr>
        </p:nvSpPr>
        <p:spPr>
          <a:xfrm>
            <a:off x="594360" y="190215"/>
            <a:ext cx="7955280" cy="802244"/>
          </a:xfrm>
        </p:spPr>
        <p:txBody>
          <a:bodyPr/>
          <a:lstStyle/>
          <a:p>
            <a:r>
              <a:rPr lang="en-GB" b="1"/>
              <a:t>Safety </a:t>
            </a:r>
            <a:r>
              <a:rPr lang="en-GB" b="1" dirty="0"/>
              <a:t>and Hygiene</a:t>
            </a:r>
          </a:p>
        </p:txBody>
      </p:sp>
      <p:sp>
        <p:nvSpPr>
          <p:cNvPr id="3" name="Content Placeholder 2">
            <a:extLst>
              <a:ext uri="{FF2B5EF4-FFF2-40B4-BE49-F238E27FC236}">
                <a16:creationId xmlns:a16="http://schemas.microsoft.com/office/drawing/2014/main" id="{23224E64-F759-432A-8943-DC4BC7F0D2BE}"/>
              </a:ext>
            </a:extLst>
          </p:cNvPr>
          <p:cNvSpPr>
            <a:spLocks noGrp="1"/>
          </p:cNvSpPr>
          <p:nvPr>
            <p:ph idx="1"/>
          </p:nvPr>
        </p:nvSpPr>
        <p:spPr>
          <a:xfrm>
            <a:off x="594360" y="1104529"/>
            <a:ext cx="7955280" cy="5463540"/>
          </a:xfrm>
        </p:spPr>
        <p:txBody>
          <a:bodyPr>
            <a:normAutofit lnSpcReduction="10000"/>
          </a:bodyPr>
          <a:lstStyle/>
          <a:p>
            <a:pPr marL="0" indent="0">
              <a:buNone/>
            </a:pPr>
            <a:r>
              <a:rPr lang="en-GB" dirty="0"/>
              <a:t>Being hygienic is rule #1 when in the kitchen, you don’t want to make someone ill because of poor hygiene.   You can follow the basic instructions which we use in class.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Your safety is important and if you are not confident using the cooker on your own then ask for an adult to supervise.</a:t>
            </a:r>
          </a:p>
          <a:p>
            <a:pPr marL="0" indent="0">
              <a:buNone/>
            </a:pPr>
            <a:r>
              <a:rPr lang="en-GB" dirty="0"/>
              <a:t>Remember to use oven gloves, turn pot handles in, turn cooker off after use and remember it can take some time to cool down.</a:t>
            </a:r>
          </a:p>
        </p:txBody>
      </p:sp>
      <p:pic>
        <p:nvPicPr>
          <p:cNvPr id="7" name="Picture 6">
            <a:extLst>
              <a:ext uri="{FF2B5EF4-FFF2-40B4-BE49-F238E27FC236}">
                <a16:creationId xmlns:a16="http://schemas.microsoft.com/office/drawing/2014/main" id="{837D4AF1-47E4-4375-88C1-21A8CD403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425" y="1775523"/>
            <a:ext cx="4159990" cy="3519384"/>
          </a:xfrm>
          <a:prstGeom prst="rect">
            <a:avLst/>
          </a:prstGeom>
          <a:ln>
            <a:solidFill>
              <a:schemeClr val="tx1"/>
            </a:solidFill>
          </a:ln>
        </p:spPr>
      </p:pic>
    </p:spTree>
    <p:extLst>
      <p:ext uri="{BB962C8B-B14F-4D97-AF65-F5344CB8AC3E}">
        <p14:creationId xmlns:p14="http://schemas.microsoft.com/office/powerpoint/2010/main" val="268617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70E70-0789-47BD-B798-1B7ACF925306}"/>
              </a:ext>
            </a:extLst>
          </p:cNvPr>
          <p:cNvSpPr>
            <a:spLocks noGrp="1"/>
          </p:cNvSpPr>
          <p:nvPr>
            <p:ph type="title"/>
          </p:nvPr>
        </p:nvSpPr>
        <p:spPr>
          <a:xfrm>
            <a:off x="594360" y="287080"/>
            <a:ext cx="7955280" cy="805740"/>
          </a:xfrm>
        </p:spPr>
        <p:txBody>
          <a:bodyPr/>
          <a:lstStyle/>
          <a:p>
            <a:r>
              <a:rPr lang="en-GB" b="1"/>
              <a:t>Testing </a:t>
            </a:r>
            <a:r>
              <a:rPr lang="en-GB" b="1" dirty="0"/>
              <a:t>for readiness</a:t>
            </a:r>
          </a:p>
        </p:txBody>
      </p:sp>
      <p:sp>
        <p:nvSpPr>
          <p:cNvPr id="3" name="Content Placeholder 2">
            <a:extLst>
              <a:ext uri="{FF2B5EF4-FFF2-40B4-BE49-F238E27FC236}">
                <a16:creationId xmlns:a16="http://schemas.microsoft.com/office/drawing/2014/main" id="{23224E64-F759-432A-8943-DC4BC7F0D2BE}"/>
              </a:ext>
            </a:extLst>
          </p:cNvPr>
          <p:cNvSpPr>
            <a:spLocks noGrp="1"/>
          </p:cNvSpPr>
          <p:nvPr>
            <p:ph idx="1"/>
          </p:nvPr>
        </p:nvSpPr>
        <p:spPr>
          <a:xfrm>
            <a:off x="0" y="1436914"/>
            <a:ext cx="9144000" cy="5729430"/>
          </a:xfrm>
        </p:spPr>
        <p:txBody>
          <a:bodyPr>
            <a:normAutofit/>
          </a:bodyPr>
          <a:lstStyle/>
          <a:p>
            <a:pPr marL="0" indent="0">
              <a:buNone/>
            </a:pPr>
            <a:r>
              <a:rPr lang="en-GB" sz="1800" dirty="0"/>
              <a:t>There are a lot of ways to test for readiness and it will depend on what you are cooking/baking. One of main ways to know it is ready is </a:t>
            </a:r>
            <a:r>
              <a:rPr lang="en-GB" dirty="0"/>
              <a:t>by following the time given on the recipe so remember to check the clock or set a timer at the start of cooking time.  However, every cooker is a but different so we have to use tests for </a:t>
            </a:r>
            <a:r>
              <a:rPr lang="en-GB" dirty="0" err="1"/>
              <a:t>readniess</a:t>
            </a:r>
            <a:r>
              <a:rPr lang="en-GB" dirty="0"/>
              <a:t>.</a:t>
            </a:r>
          </a:p>
          <a:p>
            <a:pPr marL="0" indent="0" algn="ctr">
              <a:buNone/>
            </a:pPr>
            <a:r>
              <a:rPr lang="en-GB" sz="2000" b="1" u="sng" dirty="0"/>
              <a:t>Cut Test</a:t>
            </a:r>
          </a:p>
          <a:p>
            <a:pPr marL="0" indent="0">
              <a:buNone/>
            </a:pPr>
            <a:r>
              <a:rPr lang="en-GB" dirty="0"/>
              <a:t>Cutting food tells you everything you need to know. Can you see any raw/pinkness? Was the veg easy to cut? etc.</a:t>
            </a:r>
            <a:r>
              <a:rPr lang="en-GB" sz="1800" dirty="0"/>
              <a:t> </a:t>
            </a:r>
          </a:p>
          <a:p>
            <a:pPr marL="0" indent="0" algn="ctr">
              <a:buNone/>
            </a:pPr>
            <a:r>
              <a:rPr lang="en-GB" sz="2000" b="1" u="sng" dirty="0"/>
              <a:t>Touch Test</a:t>
            </a:r>
          </a:p>
          <a:p>
            <a:pPr marL="0" indent="0">
              <a:buNone/>
            </a:pPr>
            <a:r>
              <a:rPr lang="en-GB" sz="1800" dirty="0"/>
              <a:t>With some food we are able to use our sense of touch to see if it’s ready </a:t>
            </a:r>
            <a:r>
              <a:rPr lang="en-GB" dirty="0"/>
              <a:t>for example</a:t>
            </a:r>
            <a:r>
              <a:rPr lang="en-GB" sz="1800" dirty="0"/>
              <a:t> cakes</a:t>
            </a:r>
            <a:r>
              <a:rPr lang="en-GB" dirty="0"/>
              <a:t> will be springy to touch.</a:t>
            </a:r>
          </a:p>
          <a:p>
            <a:pPr marL="0" indent="0" algn="ctr">
              <a:buNone/>
            </a:pPr>
            <a:r>
              <a:rPr lang="en-GB" sz="1800" dirty="0"/>
              <a:t> </a:t>
            </a:r>
            <a:r>
              <a:rPr lang="en-GB" sz="2000" b="1" u="sng" dirty="0"/>
              <a:t>Taste Test</a:t>
            </a:r>
          </a:p>
          <a:p>
            <a:pPr marL="0" indent="0">
              <a:buNone/>
            </a:pPr>
            <a:r>
              <a:rPr lang="en-GB" sz="1800" dirty="0"/>
              <a:t>With some foods such as soup the food is boiling or simmering for a long </a:t>
            </a:r>
            <a:r>
              <a:rPr lang="en-GB" dirty="0"/>
              <a:t>time and you are tasting to see if the flavours have developed.</a:t>
            </a:r>
            <a:endParaRPr lang="en-GB" sz="1800" dirty="0"/>
          </a:p>
        </p:txBody>
      </p:sp>
    </p:spTree>
    <p:extLst>
      <p:ext uri="{BB962C8B-B14F-4D97-AF65-F5344CB8AC3E}">
        <p14:creationId xmlns:p14="http://schemas.microsoft.com/office/powerpoint/2010/main" val="3601410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Week 1 – Prepare a Veg</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8" y="1320730"/>
            <a:ext cx="8629651" cy="4216539"/>
          </a:xfrm>
          <a:prstGeom prst="rect">
            <a:avLst/>
          </a:prstGeom>
          <a:solidFill>
            <a:schemeClr val="bg1"/>
          </a:solidFill>
          <a:ln w="57150">
            <a:solidFill>
              <a:srgbClr val="00B0F0"/>
            </a:solidFill>
          </a:ln>
        </p:spPr>
        <p:txBody>
          <a:bodyPr wrap="square" rtlCol="0">
            <a:spAutoFit/>
          </a:bodyPr>
          <a:lstStyle/>
          <a:p>
            <a:r>
              <a:rPr lang="en-GB" sz="2400" dirty="0">
                <a:latin typeface="Comic Sans MS" panose="030F0702030302020204" pitchFamily="66" charset="0"/>
              </a:rPr>
              <a:t>This week we are going to be looking at </a:t>
            </a:r>
            <a:r>
              <a:rPr lang="en-GB" sz="2400" b="1" dirty="0">
                <a:latin typeface="Comic Sans MS" panose="030F0702030302020204" pitchFamily="66" charset="0"/>
              </a:rPr>
              <a:t>Cookery Skills</a:t>
            </a:r>
            <a:r>
              <a:rPr lang="en-GB" sz="2400" dirty="0">
                <a:latin typeface="Comic Sans MS" panose="030F0702030302020204" pitchFamily="66" charset="0"/>
              </a:rPr>
              <a:t>. Preparing ingredients is a good way to improve concentration, accuracy and time management.</a:t>
            </a:r>
          </a:p>
          <a:p>
            <a:endParaRPr lang="en-GB" sz="2400" dirty="0">
              <a:latin typeface="Comic Sans MS" panose="030F0702030302020204" pitchFamily="66" charset="0"/>
            </a:endParaRPr>
          </a:p>
          <a:p>
            <a:pPr algn="ctr"/>
            <a:r>
              <a:rPr lang="en-US" sz="40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Task 1</a:t>
            </a:r>
            <a:r>
              <a:rPr lang="en-GB" sz="4000" dirty="0">
                <a:latin typeface="Comic Sans MS" panose="030F0702030302020204" pitchFamily="66" charset="0"/>
              </a:rPr>
              <a:t> </a:t>
            </a:r>
          </a:p>
          <a:p>
            <a:endParaRPr lang="en-GB" sz="1200" dirty="0">
              <a:latin typeface="Comic Sans MS" panose="030F0702030302020204" pitchFamily="66" charset="0"/>
            </a:endParaRPr>
          </a:p>
          <a:p>
            <a:r>
              <a:rPr lang="en-GB" sz="2400" dirty="0">
                <a:latin typeface="Comic Sans MS" panose="030F0702030302020204" pitchFamily="66" charset="0"/>
              </a:rPr>
              <a:t>Find a </a:t>
            </a:r>
            <a:r>
              <a:rPr lang="en-GB" sz="2400" b="1" dirty="0">
                <a:latin typeface="Comic Sans MS" panose="030F0702030302020204" pitchFamily="66" charset="0"/>
              </a:rPr>
              <a:t>fruit or vegetable </a:t>
            </a:r>
            <a:r>
              <a:rPr lang="en-GB" sz="2400" dirty="0">
                <a:latin typeface="Comic Sans MS" panose="030F0702030302020204" pitchFamily="66" charset="0"/>
              </a:rPr>
              <a:t>that you are allowed to chop. There is a selection of recipes which you can use to make something later so the ingredient doesn’t go to waste.</a:t>
            </a:r>
          </a:p>
          <a:p>
            <a:r>
              <a:rPr lang="en-GB" sz="2400" dirty="0">
                <a:latin typeface="Comic Sans MS" panose="030F0702030302020204" pitchFamily="66" charset="0"/>
              </a:rPr>
              <a:t>You will also need a </a:t>
            </a:r>
            <a:r>
              <a:rPr lang="en-GB" sz="2400" b="1" dirty="0">
                <a:latin typeface="Comic Sans MS" panose="030F0702030302020204" pitchFamily="66" charset="0"/>
              </a:rPr>
              <a:t>Vegetable Knife and a chopping board. You might need</a:t>
            </a:r>
            <a:r>
              <a:rPr lang="en-GB" sz="2400" dirty="0">
                <a:latin typeface="Comic Sans MS" panose="030F0702030302020204" pitchFamily="66" charset="0"/>
              </a:rPr>
              <a:t> a </a:t>
            </a:r>
            <a:r>
              <a:rPr lang="en-GB" sz="2400" b="1" dirty="0">
                <a:latin typeface="Comic Sans MS" panose="030F0702030302020204" pitchFamily="66" charset="0"/>
              </a:rPr>
              <a:t>Peeler </a:t>
            </a:r>
            <a:r>
              <a:rPr lang="en-GB" sz="2400" dirty="0">
                <a:latin typeface="Comic Sans MS" panose="030F0702030302020204" pitchFamily="66" charset="0"/>
              </a:rPr>
              <a:t>and </a:t>
            </a:r>
            <a:r>
              <a:rPr lang="en-GB" sz="2400" b="1" dirty="0">
                <a:latin typeface="Comic Sans MS" panose="030F0702030302020204" pitchFamily="66" charset="0"/>
              </a:rPr>
              <a:t>Grater</a:t>
            </a:r>
            <a:r>
              <a:rPr lang="en-GB" sz="2400" dirty="0">
                <a:latin typeface="Comic Sans MS" panose="030F0702030302020204" pitchFamily="66" charset="0"/>
              </a:rPr>
              <a:t>. </a:t>
            </a:r>
          </a:p>
        </p:txBody>
      </p:sp>
    </p:spTree>
    <p:extLst>
      <p:ext uri="{BB962C8B-B14F-4D97-AF65-F5344CB8AC3E}">
        <p14:creationId xmlns:p14="http://schemas.microsoft.com/office/powerpoint/2010/main" val="3480878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162562" y="154744"/>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Week 1 – Prepare a Veg</a:t>
            </a:r>
          </a:p>
        </p:txBody>
      </p:sp>
      <p:sp>
        <p:nvSpPr>
          <p:cNvPr id="6" name="TextBox 5">
            <a:extLst>
              <a:ext uri="{FF2B5EF4-FFF2-40B4-BE49-F238E27FC236}">
                <a16:creationId xmlns:a16="http://schemas.microsoft.com/office/drawing/2014/main" id="{FAEAFB90-D323-46CB-B3A8-4D579C5D40E2}"/>
              </a:ext>
            </a:extLst>
          </p:cNvPr>
          <p:cNvSpPr txBox="1"/>
          <p:nvPr/>
        </p:nvSpPr>
        <p:spPr>
          <a:xfrm>
            <a:off x="285748" y="1320730"/>
            <a:ext cx="8629651" cy="4339650"/>
          </a:xfrm>
          <a:prstGeom prst="rect">
            <a:avLst/>
          </a:prstGeom>
          <a:solidFill>
            <a:schemeClr val="bg1"/>
          </a:solidFill>
          <a:ln w="57150">
            <a:solidFill>
              <a:srgbClr val="00B0F0"/>
            </a:solidFill>
          </a:ln>
        </p:spPr>
        <p:txBody>
          <a:bodyPr wrap="square" rtlCol="0">
            <a:spAutoFit/>
          </a:bodyPr>
          <a:lstStyle/>
          <a:p>
            <a:endParaRPr lang="en-GB" sz="800" dirty="0">
              <a:latin typeface="Comic Sans MS" panose="030F0702030302020204" pitchFamily="66" charset="0"/>
            </a:endParaRPr>
          </a:p>
          <a:p>
            <a:pPr algn="ctr"/>
            <a:r>
              <a:rPr lang="en-US" sz="40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Task 2</a:t>
            </a:r>
            <a:r>
              <a:rPr lang="en-GB" sz="4000" dirty="0">
                <a:latin typeface="Comic Sans MS" panose="030F0702030302020204" pitchFamily="66" charset="0"/>
              </a:rPr>
              <a:t> </a:t>
            </a:r>
          </a:p>
          <a:p>
            <a:endParaRPr lang="en-GB" sz="1200" dirty="0">
              <a:latin typeface="Comic Sans MS" panose="030F0702030302020204" pitchFamily="66" charset="0"/>
            </a:endParaRPr>
          </a:p>
          <a:p>
            <a:r>
              <a:rPr lang="en-GB" sz="2400" dirty="0">
                <a:latin typeface="Comic Sans MS" panose="030F0702030302020204" pitchFamily="66" charset="0"/>
              </a:rPr>
              <a:t>You are now going to chop our chosen vegetable/fruit. If there is a skin on it and you don’t want to eat it, </a:t>
            </a:r>
            <a:r>
              <a:rPr lang="en-GB" sz="2400" b="1" dirty="0">
                <a:latin typeface="Comic Sans MS" panose="030F0702030302020204" pitchFamily="66" charset="0"/>
              </a:rPr>
              <a:t>peel it</a:t>
            </a:r>
            <a:r>
              <a:rPr lang="en-GB" sz="2400" dirty="0">
                <a:latin typeface="Comic Sans MS" panose="030F0702030302020204" pitchFamily="66" charset="0"/>
              </a:rPr>
              <a:t>. </a:t>
            </a:r>
          </a:p>
          <a:p>
            <a:endParaRPr lang="en-GB" sz="2400" dirty="0">
              <a:latin typeface="Comic Sans MS" panose="030F0702030302020204" pitchFamily="66" charset="0"/>
            </a:endParaRPr>
          </a:p>
          <a:p>
            <a:r>
              <a:rPr lang="en-GB" sz="2400" dirty="0">
                <a:latin typeface="Comic Sans MS" panose="030F0702030302020204" pitchFamily="66" charset="0"/>
              </a:rPr>
              <a:t>Now there is many ways we can </a:t>
            </a:r>
            <a:r>
              <a:rPr lang="en-GB" sz="2400" b="1" dirty="0">
                <a:latin typeface="Comic Sans MS" panose="030F0702030302020204" pitchFamily="66" charset="0"/>
              </a:rPr>
              <a:t>prepare a vegetable</a:t>
            </a:r>
            <a:r>
              <a:rPr lang="en-GB" sz="2400" dirty="0">
                <a:latin typeface="Comic Sans MS" panose="030F0702030302020204" pitchFamily="66" charset="0"/>
              </a:rPr>
              <a:t>. On the next slide will be different ways to cut them. </a:t>
            </a:r>
          </a:p>
          <a:p>
            <a:r>
              <a:rPr lang="en-GB" sz="2400" dirty="0">
                <a:latin typeface="Comic Sans MS" panose="030F0702030302020204" pitchFamily="66" charset="0"/>
              </a:rPr>
              <a:t>Ranging from </a:t>
            </a:r>
            <a:r>
              <a:rPr lang="en-GB" sz="2400" b="1" dirty="0">
                <a:latin typeface="Comic Sans MS" panose="030F0702030302020204" pitchFamily="66" charset="0"/>
              </a:rPr>
              <a:t>Easy </a:t>
            </a:r>
            <a:r>
              <a:rPr lang="en-GB" sz="2400" dirty="0">
                <a:latin typeface="Comic Sans MS" panose="030F0702030302020204" pitchFamily="66" charset="0"/>
              </a:rPr>
              <a:t>to</a:t>
            </a:r>
            <a:r>
              <a:rPr lang="en-GB" sz="2400" b="1" dirty="0">
                <a:latin typeface="Comic Sans MS" panose="030F0702030302020204" pitchFamily="66" charset="0"/>
              </a:rPr>
              <a:t> Hard</a:t>
            </a:r>
            <a:r>
              <a:rPr lang="en-GB" sz="2400" dirty="0">
                <a:latin typeface="Comic Sans MS" panose="030F0702030302020204" pitchFamily="66" charset="0"/>
              </a:rPr>
              <a:t>. Do the one you feel most comfortable with but also think about what food you have. Grating an onion is not easy, but slicing is so you have options.</a:t>
            </a:r>
          </a:p>
        </p:txBody>
      </p:sp>
    </p:spTree>
    <p:extLst>
      <p:ext uri="{BB962C8B-B14F-4D97-AF65-F5344CB8AC3E}">
        <p14:creationId xmlns:p14="http://schemas.microsoft.com/office/powerpoint/2010/main" val="214825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738A8-0CD9-4D0F-87B8-A320962D55E9}"/>
              </a:ext>
            </a:extLst>
          </p:cNvPr>
          <p:cNvSpPr/>
          <p:nvPr/>
        </p:nvSpPr>
        <p:spPr>
          <a:xfrm>
            <a:off x="96537" y="9235"/>
            <a:ext cx="920650" cy="5886227"/>
          </a:xfrm>
          <a:prstGeom prst="rect">
            <a:avLst/>
          </a:prstGeom>
          <a:noFill/>
        </p:spPr>
        <p:txBody>
          <a:bodyPr wrap="square" lIns="68580" tIns="34290" rIns="68580" bIns="34290">
            <a:spAutoFit/>
          </a:bodyPr>
          <a:lstStyle/>
          <a:p>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1.</a:t>
            </a:r>
          </a:p>
          <a:p>
            <a:endPar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endParaRPr>
          </a:p>
          <a:p>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2.</a:t>
            </a:r>
          </a:p>
          <a:p>
            <a:endPar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endParaRPr>
          </a:p>
          <a:p>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3.</a:t>
            </a:r>
          </a:p>
          <a:p>
            <a:endPar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endParaRPr>
          </a:p>
          <a:p>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4.</a:t>
            </a:r>
          </a:p>
        </p:txBody>
      </p:sp>
      <p:pic>
        <p:nvPicPr>
          <p:cNvPr id="3" name="Picture 2">
            <a:extLst>
              <a:ext uri="{FF2B5EF4-FFF2-40B4-BE49-F238E27FC236}">
                <a16:creationId xmlns:a16="http://schemas.microsoft.com/office/drawing/2014/main" id="{C6C94D1B-5545-4EBC-9F04-E214F7047A55}"/>
              </a:ext>
            </a:extLst>
          </p:cNvPr>
          <p:cNvPicPr>
            <a:picLocks noChangeAspect="1"/>
          </p:cNvPicPr>
          <p:nvPr/>
        </p:nvPicPr>
        <p:blipFill rotWithShape="1">
          <a:blip r:embed="rId2">
            <a:extLst>
              <a:ext uri="{28A0092B-C50C-407E-A947-70E740481C1C}">
                <a14:useLocalDpi xmlns:a14="http://schemas.microsoft.com/office/drawing/2010/main" val="0"/>
              </a:ext>
            </a:extLst>
          </a:blip>
          <a:srcRect b="16892"/>
          <a:stretch/>
        </p:blipFill>
        <p:spPr>
          <a:xfrm>
            <a:off x="1574326" y="100694"/>
            <a:ext cx="2314773" cy="1280161"/>
          </a:xfrm>
          <a:prstGeom prst="rect">
            <a:avLst/>
          </a:prstGeom>
        </p:spPr>
      </p:pic>
      <p:pic>
        <p:nvPicPr>
          <p:cNvPr id="7" name="Picture 6">
            <a:extLst>
              <a:ext uri="{FF2B5EF4-FFF2-40B4-BE49-F238E27FC236}">
                <a16:creationId xmlns:a16="http://schemas.microsoft.com/office/drawing/2014/main" id="{5C9FBCDC-5FC9-4BA3-827C-127C89C638A4}"/>
              </a:ext>
            </a:extLst>
          </p:cNvPr>
          <p:cNvPicPr>
            <a:picLocks noChangeAspect="1"/>
          </p:cNvPicPr>
          <p:nvPr/>
        </p:nvPicPr>
        <p:blipFill rotWithShape="1">
          <a:blip r:embed="rId3">
            <a:extLst>
              <a:ext uri="{28A0092B-C50C-407E-A947-70E740481C1C}">
                <a14:useLocalDpi xmlns:a14="http://schemas.microsoft.com/office/drawing/2010/main" val="0"/>
              </a:ext>
            </a:extLst>
          </a:blip>
          <a:srcRect t="7997" b="999"/>
          <a:stretch/>
        </p:blipFill>
        <p:spPr>
          <a:xfrm>
            <a:off x="4063463" y="119525"/>
            <a:ext cx="2065143" cy="1280162"/>
          </a:xfrm>
          <a:prstGeom prst="rect">
            <a:avLst/>
          </a:prstGeom>
        </p:spPr>
      </p:pic>
      <p:pic>
        <p:nvPicPr>
          <p:cNvPr id="9" name="Picture 8">
            <a:extLst>
              <a:ext uri="{FF2B5EF4-FFF2-40B4-BE49-F238E27FC236}">
                <a16:creationId xmlns:a16="http://schemas.microsoft.com/office/drawing/2014/main" id="{BF6F05C6-576E-4BF3-9BC2-9A1F6709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228" y="119526"/>
            <a:ext cx="2008464" cy="1280161"/>
          </a:xfrm>
          <a:prstGeom prst="rect">
            <a:avLst/>
          </a:prstGeom>
        </p:spPr>
      </p:pic>
      <p:sp>
        <p:nvSpPr>
          <p:cNvPr id="11" name="Rectangle 10">
            <a:extLst>
              <a:ext uri="{FF2B5EF4-FFF2-40B4-BE49-F238E27FC236}">
                <a16:creationId xmlns:a16="http://schemas.microsoft.com/office/drawing/2014/main" id="{47CCC94E-81A9-407D-9CD9-70AC4A11ED08}"/>
              </a:ext>
            </a:extLst>
          </p:cNvPr>
          <p:cNvSpPr/>
          <p:nvPr/>
        </p:nvSpPr>
        <p:spPr>
          <a:xfrm>
            <a:off x="96537" y="714194"/>
            <a:ext cx="1723840" cy="5609228"/>
          </a:xfrm>
          <a:prstGeom prst="rect">
            <a:avLst/>
          </a:prstGeom>
          <a:noFill/>
        </p:spPr>
        <p:txBody>
          <a:bodyPr wrap="square" lIns="68580" tIns="34290" rIns="68580" bIns="34290">
            <a:spAutoFit/>
          </a:bodyPr>
          <a:lstStyle/>
          <a:p>
            <a:r>
              <a:rPr lang="en-US" sz="3600" dirty="0">
                <a:ln w="10160">
                  <a:solidFill>
                    <a:sysClr val="windowText" lastClr="000000"/>
                  </a:solidFill>
                  <a:prstDash val="solid"/>
                </a:ln>
                <a:solidFill>
                  <a:srgbClr val="00B0F0"/>
                </a:solidFill>
                <a:latin typeface="Comic Sans MS" panose="030F0702030302020204" pitchFamily="66" charset="0"/>
              </a:rPr>
              <a:t>Grate</a:t>
            </a:r>
          </a:p>
          <a:p>
            <a:endParaRPr lang="en-US" sz="7200" dirty="0">
              <a:ln w="10160">
                <a:solidFill>
                  <a:sysClr val="windowText" lastClr="000000"/>
                </a:solidFill>
                <a:prstDash val="solid"/>
              </a:ln>
              <a:solidFill>
                <a:srgbClr val="00B0F0"/>
              </a:solidFill>
              <a:latin typeface="Comic Sans MS" panose="030F0702030302020204" pitchFamily="66" charset="0"/>
            </a:endParaRPr>
          </a:p>
          <a:p>
            <a:r>
              <a:rPr lang="en-US" sz="3600" dirty="0">
                <a:ln w="10160">
                  <a:solidFill>
                    <a:sysClr val="windowText" lastClr="000000"/>
                  </a:solidFill>
                  <a:prstDash val="solid"/>
                </a:ln>
                <a:solidFill>
                  <a:srgbClr val="00B0F0"/>
                </a:solidFill>
                <a:latin typeface="Comic Sans MS" panose="030F0702030302020204" pitchFamily="66" charset="0"/>
              </a:rPr>
              <a:t>Chop</a:t>
            </a:r>
          </a:p>
          <a:p>
            <a:endParaRPr lang="en-US" sz="7200" dirty="0">
              <a:ln w="10160">
                <a:solidFill>
                  <a:sysClr val="windowText" lastClr="000000"/>
                </a:solidFill>
                <a:prstDash val="solid"/>
              </a:ln>
              <a:solidFill>
                <a:srgbClr val="00B0F0"/>
              </a:solidFill>
              <a:latin typeface="Comic Sans MS" panose="030F0702030302020204" pitchFamily="66" charset="0"/>
            </a:endParaRPr>
          </a:p>
          <a:p>
            <a:r>
              <a:rPr lang="en-US" sz="3600" dirty="0">
                <a:ln w="10160">
                  <a:solidFill>
                    <a:sysClr val="windowText" lastClr="000000"/>
                  </a:solidFill>
                  <a:prstDash val="solid"/>
                </a:ln>
                <a:solidFill>
                  <a:srgbClr val="00B0F0"/>
                </a:solidFill>
                <a:latin typeface="Comic Sans MS" panose="030F0702030302020204" pitchFamily="66" charset="0"/>
              </a:rPr>
              <a:t>Slice</a:t>
            </a:r>
          </a:p>
          <a:p>
            <a:endParaRPr lang="en-US" sz="7200" dirty="0">
              <a:ln w="10160">
                <a:solidFill>
                  <a:sysClr val="windowText" lastClr="000000"/>
                </a:solidFill>
                <a:prstDash val="solid"/>
              </a:ln>
              <a:solidFill>
                <a:srgbClr val="00B0F0"/>
              </a:solidFill>
              <a:latin typeface="Comic Sans MS" panose="030F0702030302020204" pitchFamily="66" charset="0"/>
            </a:endParaRPr>
          </a:p>
          <a:p>
            <a:r>
              <a:rPr lang="en-US" sz="3600" dirty="0">
                <a:ln w="10160">
                  <a:solidFill>
                    <a:sysClr val="windowText" lastClr="000000"/>
                  </a:solidFill>
                  <a:prstDash val="solid"/>
                </a:ln>
                <a:solidFill>
                  <a:srgbClr val="00B0F0"/>
                </a:solidFill>
                <a:latin typeface="Comic Sans MS" panose="030F0702030302020204" pitchFamily="66" charset="0"/>
              </a:rPr>
              <a:t>Dice</a:t>
            </a:r>
          </a:p>
        </p:txBody>
      </p:sp>
      <p:pic>
        <p:nvPicPr>
          <p:cNvPr id="13" name="Picture 12">
            <a:extLst>
              <a:ext uri="{FF2B5EF4-FFF2-40B4-BE49-F238E27FC236}">
                <a16:creationId xmlns:a16="http://schemas.microsoft.com/office/drawing/2014/main" id="{B5CC3911-6993-4096-8AB4-CC5C21615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233" y="3429000"/>
            <a:ext cx="2551245" cy="1280162"/>
          </a:xfrm>
          <a:prstGeom prst="rect">
            <a:avLst/>
          </a:prstGeom>
        </p:spPr>
      </p:pic>
      <p:pic>
        <p:nvPicPr>
          <p:cNvPr id="15" name="Picture 14">
            <a:extLst>
              <a:ext uri="{FF2B5EF4-FFF2-40B4-BE49-F238E27FC236}">
                <a16:creationId xmlns:a16="http://schemas.microsoft.com/office/drawing/2014/main" id="{CF7E5539-926B-4090-BCCF-496286334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9099" y="3429001"/>
            <a:ext cx="2541769" cy="1280161"/>
          </a:xfrm>
          <a:prstGeom prst="rect">
            <a:avLst/>
          </a:prstGeom>
        </p:spPr>
      </p:pic>
      <p:pic>
        <p:nvPicPr>
          <p:cNvPr id="17" name="Picture 16">
            <a:extLst>
              <a:ext uri="{FF2B5EF4-FFF2-40B4-BE49-F238E27FC236}">
                <a16:creationId xmlns:a16="http://schemas.microsoft.com/office/drawing/2014/main" id="{BC151B1D-9F99-4BA0-9C25-5EBE5E0815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0868" y="3429000"/>
            <a:ext cx="2616595" cy="1280162"/>
          </a:xfrm>
          <a:prstGeom prst="rect">
            <a:avLst/>
          </a:prstGeom>
        </p:spPr>
      </p:pic>
      <p:pic>
        <p:nvPicPr>
          <p:cNvPr id="18" name="Picture 17">
            <a:extLst>
              <a:ext uri="{FF2B5EF4-FFF2-40B4-BE49-F238E27FC236}">
                <a16:creationId xmlns:a16="http://schemas.microsoft.com/office/drawing/2014/main" id="{6F5873EA-A6FA-4DAA-A399-DC6019D38997}"/>
              </a:ext>
            </a:extLst>
          </p:cNvPr>
          <p:cNvPicPr>
            <a:picLocks noChangeAspect="1"/>
          </p:cNvPicPr>
          <p:nvPr/>
        </p:nvPicPr>
        <p:blipFill rotWithShape="1">
          <a:blip r:embed="rId8"/>
          <a:srcRect b="65982"/>
          <a:stretch/>
        </p:blipFill>
        <p:spPr>
          <a:xfrm>
            <a:off x="1152187" y="4883850"/>
            <a:ext cx="3050301" cy="1037639"/>
          </a:xfrm>
          <a:prstGeom prst="rect">
            <a:avLst/>
          </a:prstGeom>
        </p:spPr>
      </p:pic>
      <p:pic>
        <p:nvPicPr>
          <p:cNvPr id="19" name="Picture 18">
            <a:extLst>
              <a:ext uri="{FF2B5EF4-FFF2-40B4-BE49-F238E27FC236}">
                <a16:creationId xmlns:a16="http://schemas.microsoft.com/office/drawing/2014/main" id="{CA66C6F5-CB92-43F4-920B-41527810B4EA}"/>
              </a:ext>
            </a:extLst>
          </p:cNvPr>
          <p:cNvPicPr>
            <a:picLocks noChangeAspect="1"/>
          </p:cNvPicPr>
          <p:nvPr/>
        </p:nvPicPr>
        <p:blipFill rotWithShape="1">
          <a:blip r:embed="rId8"/>
          <a:srcRect t="65824"/>
          <a:stretch/>
        </p:blipFill>
        <p:spPr>
          <a:xfrm>
            <a:off x="6181606" y="4906056"/>
            <a:ext cx="2895050" cy="989406"/>
          </a:xfrm>
          <a:prstGeom prst="rect">
            <a:avLst/>
          </a:prstGeom>
        </p:spPr>
      </p:pic>
      <p:pic>
        <p:nvPicPr>
          <p:cNvPr id="20" name="Picture 19">
            <a:extLst>
              <a:ext uri="{FF2B5EF4-FFF2-40B4-BE49-F238E27FC236}">
                <a16:creationId xmlns:a16="http://schemas.microsoft.com/office/drawing/2014/main" id="{800EAB23-8907-40F1-9ACC-DF38E52F4AC2}"/>
              </a:ext>
            </a:extLst>
          </p:cNvPr>
          <p:cNvPicPr>
            <a:picLocks noChangeAspect="1"/>
          </p:cNvPicPr>
          <p:nvPr/>
        </p:nvPicPr>
        <p:blipFill rotWithShape="1">
          <a:blip r:embed="rId8"/>
          <a:srcRect t="32967" r="65437" b="32857"/>
          <a:stretch/>
        </p:blipFill>
        <p:spPr>
          <a:xfrm>
            <a:off x="4169888" y="4889832"/>
            <a:ext cx="1043334" cy="1031657"/>
          </a:xfrm>
          <a:prstGeom prst="rect">
            <a:avLst/>
          </a:prstGeom>
        </p:spPr>
      </p:pic>
      <p:pic>
        <p:nvPicPr>
          <p:cNvPr id="21" name="Picture 20">
            <a:extLst>
              <a:ext uri="{FF2B5EF4-FFF2-40B4-BE49-F238E27FC236}">
                <a16:creationId xmlns:a16="http://schemas.microsoft.com/office/drawing/2014/main" id="{CDD42C5B-F19B-4D71-A9E8-89F88CABFDCD}"/>
              </a:ext>
            </a:extLst>
          </p:cNvPr>
          <p:cNvPicPr>
            <a:picLocks noChangeAspect="1"/>
          </p:cNvPicPr>
          <p:nvPr/>
        </p:nvPicPr>
        <p:blipFill rotWithShape="1">
          <a:blip r:embed="rId8"/>
          <a:srcRect l="65437" t="32967" b="32857"/>
          <a:stretch/>
        </p:blipFill>
        <p:spPr>
          <a:xfrm>
            <a:off x="5170872" y="4884026"/>
            <a:ext cx="1043334" cy="1031657"/>
          </a:xfrm>
          <a:prstGeom prst="rect">
            <a:avLst/>
          </a:prstGeom>
        </p:spPr>
      </p:pic>
      <p:pic>
        <p:nvPicPr>
          <p:cNvPr id="27" name="Picture 26">
            <a:extLst>
              <a:ext uri="{FF2B5EF4-FFF2-40B4-BE49-F238E27FC236}">
                <a16:creationId xmlns:a16="http://schemas.microsoft.com/office/drawing/2014/main" id="{538F493A-4642-4774-926D-BCAA7AD79FF4}"/>
              </a:ext>
            </a:extLst>
          </p:cNvPr>
          <p:cNvPicPr>
            <a:picLocks noChangeAspect="1"/>
          </p:cNvPicPr>
          <p:nvPr/>
        </p:nvPicPr>
        <p:blipFill rotWithShape="1">
          <a:blip r:embed="rId9">
            <a:extLst>
              <a:ext uri="{28A0092B-C50C-407E-A947-70E740481C1C}">
                <a14:useLocalDpi xmlns:a14="http://schemas.microsoft.com/office/drawing/2010/main" val="0"/>
              </a:ext>
            </a:extLst>
          </a:blip>
          <a:srcRect l="30622" t="21377" r="40495" b="29436"/>
          <a:stretch/>
        </p:blipFill>
        <p:spPr>
          <a:xfrm>
            <a:off x="1213324" y="1718586"/>
            <a:ext cx="1247495" cy="1280160"/>
          </a:xfrm>
          <a:prstGeom prst="rect">
            <a:avLst/>
          </a:prstGeom>
        </p:spPr>
      </p:pic>
      <p:pic>
        <p:nvPicPr>
          <p:cNvPr id="29" name="Picture 28">
            <a:extLst>
              <a:ext uri="{FF2B5EF4-FFF2-40B4-BE49-F238E27FC236}">
                <a16:creationId xmlns:a16="http://schemas.microsoft.com/office/drawing/2014/main" id="{1BC89DBE-D490-46B0-96A0-14408492D910}"/>
              </a:ext>
            </a:extLst>
          </p:cNvPr>
          <p:cNvPicPr>
            <a:picLocks noChangeAspect="1"/>
          </p:cNvPicPr>
          <p:nvPr/>
        </p:nvPicPr>
        <p:blipFill rotWithShape="1">
          <a:blip r:embed="rId10">
            <a:extLst>
              <a:ext uri="{28A0092B-C50C-407E-A947-70E740481C1C}">
                <a14:useLocalDpi xmlns:a14="http://schemas.microsoft.com/office/drawing/2010/main" val="0"/>
              </a:ext>
            </a:extLst>
          </a:blip>
          <a:srcRect l="28350" r="17961" b="13422"/>
          <a:stretch/>
        </p:blipFill>
        <p:spPr>
          <a:xfrm>
            <a:off x="2408248" y="1733335"/>
            <a:ext cx="1247495" cy="1265411"/>
          </a:xfrm>
          <a:prstGeom prst="rect">
            <a:avLst/>
          </a:prstGeom>
        </p:spPr>
      </p:pic>
      <p:pic>
        <p:nvPicPr>
          <p:cNvPr id="31" name="Picture 30">
            <a:extLst>
              <a:ext uri="{FF2B5EF4-FFF2-40B4-BE49-F238E27FC236}">
                <a16:creationId xmlns:a16="http://schemas.microsoft.com/office/drawing/2014/main" id="{5EE01B29-7FB6-4AF0-8513-D2D153D039EB}"/>
              </a:ext>
            </a:extLst>
          </p:cNvPr>
          <p:cNvPicPr>
            <a:picLocks noChangeAspect="1"/>
          </p:cNvPicPr>
          <p:nvPr/>
        </p:nvPicPr>
        <p:blipFill rotWithShape="1">
          <a:blip r:embed="rId11">
            <a:extLst>
              <a:ext uri="{28A0092B-C50C-407E-A947-70E740481C1C}">
                <a14:useLocalDpi xmlns:a14="http://schemas.microsoft.com/office/drawing/2010/main" val="0"/>
              </a:ext>
            </a:extLst>
          </a:blip>
          <a:srcRect l="40495" t="11639" r="20160" b="24768"/>
          <a:stretch/>
        </p:blipFill>
        <p:spPr>
          <a:xfrm>
            <a:off x="3571336" y="1727529"/>
            <a:ext cx="1438314" cy="1265410"/>
          </a:xfrm>
          <a:prstGeom prst="rect">
            <a:avLst/>
          </a:prstGeom>
        </p:spPr>
      </p:pic>
      <p:pic>
        <p:nvPicPr>
          <p:cNvPr id="33" name="Picture 32">
            <a:extLst>
              <a:ext uri="{FF2B5EF4-FFF2-40B4-BE49-F238E27FC236}">
                <a16:creationId xmlns:a16="http://schemas.microsoft.com/office/drawing/2014/main" id="{7AD13CEF-3305-40B7-92F8-28A8D9B52593}"/>
              </a:ext>
            </a:extLst>
          </p:cNvPr>
          <p:cNvPicPr>
            <a:picLocks noChangeAspect="1"/>
          </p:cNvPicPr>
          <p:nvPr/>
        </p:nvPicPr>
        <p:blipFill rotWithShape="1">
          <a:blip r:embed="rId12">
            <a:extLst>
              <a:ext uri="{28A0092B-C50C-407E-A947-70E740481C1C}">
                <a14:useLocalDpi xmlns:a14="http://schemas.microsoft.com/office/drawing/2010/main" val="0"/>
              </a:ext>
            </a:extLst>
          </a:blip>
          <a:srcRect l="20655" b="13269"/>
          <a:stretch/>
        </p:blipFill>
        <p:spPr>
          <a:xfrm>
            <a:off x="4927176" y="1718586"/>
            <a:ext cx="1784499" cy="1274347"/>
          </a:xfrm>
          <a:prstGeom prst="rect">
            <a:avLst/>
          </a:prstGeom>
        </p:spPr>
      </p:pic>
      <p:pic>
        <p:nvPicPr>
          <p:cNvPr id="35" name="Picture 34">
            <a:extLst>
              <a:ext uri="{FF2B5EF4-FFF2-40B4-BE49-F238E27FC236}">
                <a16:creationId xmlns:a16="http://schemas.microsoft.com/office/drawing/2014/main" id="{06B3BFFF-B2EF-4D78-8C12-D3D1A057A476}"/>
              </a:ext>
            </a:extLst>
          </p:cNvPr>
          <p:cNvPicPr>
            <a:picLocks noChangeAspect="1"/>
          </p:cNvPicPr>
          <p:nvPr/>
        </p:nvPicPr>
        <p:blipFill rotWithShape="1">
          <a:blip r:embed="rId13">
            <a:extLst>
              <a:ext uri="{28A0092B-C50C-407E-A947-70E740481C1C}">
                <a14:useLocalDpi xmlns:a14="http://schemas.microsoft.com/office/drawing/2010/main" val="0"/>
              </a:ext>
            </a:extLst>
          </a:blip>
          <a:srcRect l="7807" b="10833"/>
          <a:stretch/>
        </p:blipFill>
        <p:spPr>
          <a:xfrm>
            <a:off x="6309275" y="1698365"/>
            <a:ext cx="2008464" cy="1314072"/>
          </a:xfrm>
          <a:prstGeom prst="rect">
            <a:avLst/>
          </a:prstGeom>
        </p:spPr>
      </p:pic>
      <p:pic>
        <p:nvPicPr>
          <p:cNvPr id="37" name="Picture 36">
            <a:extLst>
              <a:ext uri="{FF2B5EF4-FFF2-40B4-BE49-F238E27FC236}">
                <a16:creationId xmlns:a16="http://schemas.microsoft.com/office/drawing/2014/main" id="{57B89C0A-D512-4AE4-9935-F8FC32C8754B}"/>
              </a:ext>
            </a:extLst>
          </p:cNvPr>
          <p:cNvPicPr>
            <a:picLocks noChangeAspect="1"/>
          </p:cNvPicPr>
          <p:nvPr/>
        </p:nvPicPr>
        <p:blipFill rotWithShape="1">
          <a:blip r:embed="rId14">
            <a:extLst>
              <a:ext uri="{28A0092B-C50C-407E-A947-70E740481C1C}">
                <a14:useLocalDpi xmlns:a14="http://schemas.microsoft.com/office/drawing/2010/main" val="0"/>
              </a:ext>
            </a:extLst>
          </a:blip>
          <a:srcRect l="24205"/>
          <a:stretch/>
        </p:blipFill>
        <p:spPr>
          <a:xfrm>
            <a:off x="7743298" y="1693578"/>
            <a:ext cx="1306593" cy="1315008"/>
          </a:xfrm>
          <a:prstGeom prst="rect">
            <a:avLst/>
          </a:prstGeom>
        </p:spPr>
      </p:pic>
    </p:spTree>
    <p:extLst>
      <p:ext uri="{BB962C8B-B14F-4D97-AF65-F5344CB8AC3E}">
        <p14:creationId xmlns:p14="http://schemas.microsoft.com/office/powerpoint/2010/main" val="1322457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8DE89-1BC7-49BC-ACB8-AD0FBE2A2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85" y="1216805"/>
            <a:ext cx="3950065" cy="2699439"/>
          </a:xfrm>
          <a:prstGeom prst="rect">
            <a:avLst/>
          </a:prstGeom>
        </p:spPr>
      </p:pic>
      <p:sp>
        <p:nvSpPr>
          <p:cNvPr id="5" name="Rectangle 4">
            <a:extLst>
              <a:ext uri="{FF2B5EF4-FFF2-40B4-BE49-F238E27FC236}">
                <a16:creationId xmlns:a16="http://schemas.microsoft.com/office/drawing/2014/main" id="{A85738A8-0CD9-4D0F-87B8-A320962D55E9}"/>
              </a:ext>
            </a:extLst>
          </p:cNvPr>
          <p:cNvSpPr/>
          <p:nvPr/>
        </p:nvSpPr>
        <p:spPr>
          <a:xfrm>
            <a:off x="162562" y="-3"/>
            <a:ext cx="8876022" cy="900246"/>
          </a:xfrm>
          <a:prstGeom prst="rect">
            <a:avLst/>
          </a:prstGeom>
          <a:noFill/>
        </p:spPr>
        <p:txBody>
          <a:bodyPr wrap="square" lIns="68580" tIns="34290" rIns="68580" bIns="34290">
            <a:spAutoFit/>
          </a:bodyPr>
          <a:lstStyle/>
          <a:p>
            <a:pPr algn="ctr"/>
            <a:r>
              <a:rPr lang="en-US" sz="5400" b="1" dirty="0">
                <a:ln w="10160">
                  <a:solidFill>
                    <a:sysClr val="windowText" lastClr="000000"/>
                  </a:solidFill>
                  <a:prstDash val="solid"/>
                </a:ln>
                <a:solidFill>
                  <a:srgbClr val="00B0F0"/>
                </a:solidFill>
                <a:effectLst>
                  <a:outerShdw blurRad="38100" dist="22860" dir="5400000" algn="tl" rotWithShape="0">
                    <a:srgbClr val="000000">
                      <a:alpha val="30000"/>
                    </a:srgbClr>
                  </a:outerShdw>
                </a:effectLst>
                <a:latin typeface="Comic Sans MS" panose="030F0702030302020204" pitchFamily="66" charset="0"/>
              </a:rPr>
              <a:t>Recipes for Week 1</a:t>
            </a:r>
          </a:p>
        </p:txBody>
      </p:sp>
      <p:sp>
        <p:nvSpPr>
          <p:cNvPr id="6" name="TextBox 5">
            <a:extLst>
              <a:ext uri="{FF2B5EF4-FFF2-40B4-BE49-F238E27FC236}">
                <a16:creationId xmlns:a16="http://schemas.microsoft.com/office/drawing/2014/main" id="{FAEAFB90-D323-46CB-B3A8-4D579C5D40E2}"/>
              </a:ext>
            </a:extLst>
          </p:cNvPr>
          <p:cNvSpPr txBox="1"/>
          <p:nvPr/>
        </p:nvSpPr>
        <p:spPr>
          <a:xfrm>
            <a:off x="162561" y="980690"/>
            <a:ext cx="3922689" cy="292388"/>
          </a:xfrm>
          <a:prstGeom prst="rect">
            <a:avLst/>
          </a:prstGeom>
          <a:solidFill>
            <a:schemeClr val="bg1"/>
          </a:solidFill>
          <a:ln w="57150">
            <a:solidFill>
              <a:srgbClr val="00B0F0"/>
            </a:solidFill>
          </a:ln>
        </p:spPr>
        <p:txBody>
          <a:bodyPr wrap="square" rtlCol="0">
            <a:spAutoFit/>
          </a:bodyPr>
          <a:lstStyle/>
          <a:p>
            <a:pPr algn="ctr"/>
            <a:r>
              <a:rPr lang="en-GB" sz="1300" dirty="0">
                <a:latin typeface="Comic Sans MS" panose="030F0702030302020204" pitchFamily="66" charset="0"/>
              </a:rPr>
              <a:t>Chopped Fruit can make a lovely Fruit Crumble</a:t>
            </a:r>
          </a:p>
        </p:txBody>
      </p:sp>
      <p:pic>
        <p:nvPicPr>
          <p:cNvPr id="9" name="Picture 8">
            <a:extLst>
              <a:ext uri="{FF2B5EF4-FFF2-40B4-BE49-F238E27FC236}">
                <a16:creationId xmlns:a16="http://schemas.microsoft.com/office/drawing/2014/main" id="{4A00A779-84A9-4383-B1EE-C46894BE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53" y="1323834"/>
            <a:ext cx="3922689" cy="2816290"/>
          </a:xfrm>
          <a:prstGeom prst="rect">
            <a:avLst/>
          </a:prstGeom>
        </p:spPr>
      </p:pic>
      <p:sp>
        <p:nvSpPr>
          <p:cNvPr id="10" name="TextBox 9">
            <a:extLst>
              <a:ext uri="{FF2B5EF4-FFF2-40B4-BE49-F238E27FC236}">
                <a16:creationId xmlns:a16="http://schemas.microsoft.com/office/drawing/2014/main" id="{EEA2F7AB-2E4C-4268-8939-ED2532BB1662}"/>
              </a:ext>
            </a:extLst>
          </p:cNvPr>
          <p:cNvSpPr txBox="1"/>
          <p:nvPr/>
        </p:nvSpPr>
        <p:spPr>
          <a:xfrm>
            <a:off x="4418234" y="1031446"/>
            <a:ext cx="4441926" cy="292388"/>
          </a:xfrm>
          <a:prstGeom prst="rect">
            <a:avLst/>
          </a:prstGeom>
          <a:solidFill>
            <a:schemeClr val="bg1"/>
          </a:solidFill>
          <a:ln w="57150">
            <a:solidFill>
              <a:srgbClr val="00B0F0"/>
            </a:solidFill>
          </a:ln>
        </p:spPr>
        <p:txBody>
          <a:bodyPr wrap="square" rtlCol="0">
            <a:spAutoFit/>
          </a:bodyPr>
          <a:lstStyle/>
          <a:p>
            <a:pPr algn="ctr"/>
            <a:r>
              <a:rPr lang="en-GB" sz="1300" dirty="0">
                <a:latin typeface="Comic Sans MS" panose="030F0702030302020204" pitchFamily="66" charset="0"/>
              </a:rPr>
              <a:t>Any veg cuts can be made into Tomato sauce for pasta</a:t>
            </a:r>
          </a:p>
        </p:txBody>
      </p:sp>
      <p:sp>
        <p:nvSpPr>
          <p:cNvPr id="11" name="TextBox 10">
            <a:extLst>
              <a:ext uri="{FF2B5EF4-FFF2-40B4-BE49-F238E27FC236}">
                <a16:creationId xmlns:a16="http://schemas.microsoft.com/office/drawing/2014/main" id="{51F5B73B-6584-499E-A76D-A7071E869942}"/>
              </a:ext>
            </a:extLst>
          </p:cNvPr>
          <p:cNvSpPr txBox="1"/>
          <p:nvPr/>
        </p:nvSpPr>
        <p:spPr>
          <a:xfrm>
            <a:off x="5482083" y="4654846"/>
            <a:ext cx="2502190" cy="830997"/>
          </a:xfrm>
          <a:prstGeom prst="rect">
            <a:avLst/>
          </a:prstGeom>
          <a:solidFill>
            <a:schemeClr val="bg1"/>
          </a:solidFill>
          <a:ln w="57150">
            <a:solidFill>
              <a:srgbClr val="00B0F0"/>
            </a:solidFill>
          </a:ln>
        </p:spPr>
        <p:txBody>
          <a:bodyPr wrap="square" rtlCol="0">
            <a:spAutoFit/>
          </a:bodyPr>
          <a:lstStyle/>
          <a:p>
            <a:pPr algn="ctr"/>
            <a:r>
              <a:rPr lang="en-GB" sz="2400" b="1" dirty="0">
                <a:latin typeface="Comic Sans MS" panose="030F0702030302020204" pitchFamily="66" charset="0"/>
              </a:rPr>
              <a:t>OR EAT THEM RAW!!</a:t>
            </a:r>
          </a:p>
        </p:txBody>
      </p:sp>
      <p:pic>
        <p:nvPicPr>
          <p:cNvPr id="14" name="Picture 13">
            <a:extLst>
              <a:ext uri="{FF2B5EF4-FFF2-40B4-BE49-F238E27FC236}">
                <a16:creationId xmlns:a16="http://schemas.microsoft.com/office/drawing/2014/main" id="{7B0B3B51-4D84-4460-A822-05232A3C9AC0}"/>
              </a:ext>
            </a:extLst>
          </p:cNvPr>
          <p:cNvPicPr>
            <a:picLocks noChangeAspect="1"/>
          </p:cNvPicPr>
          <p:nvPr/>
        </p:nvPicPr>
        <p:blipFill rotWithShape="1">
          <a:blip r:embed="rId4">
            <a:extLst>
              <a:ext uri="{28A0092B-C50C-407E-A947-70E740481C1C}">
                <a14:useLocalDpi xmlns:a14="http://schemas.microsoft.com/office/drawing/2010/main" val="0"/>
              </a:ext>
            </a:extLst>
          </a:blip>
          <a:srcRect b="8068"/>
          <a:stretch/>
        </p:blipFill>
        <p:spPr>
          <a:xfrm>
            <a:off x="135185" y="4140124"/>
            <a:ext cx="3922689" cy="2699439"/>
          </a:xfrm>
          <a:prstGeom prst="rect">
            <a:avLst/>
          </a:prstGeom>
        </p:spPr>
      </p:pic>
      <p:sp>
        <p:nvSpPr>
          <p:cNvPr id="12" name="TextBox 11">
            <a:extLst>
              <a:ext uri="{FF2B5EF4-FFF2-40B4-BE49-F238E27FC236}">
                <a16:creationId xmlns:a16="http://schemas.microsoft.com/office/drawing/2014/main" id="{E3CE9564-801C-4074-AF6E-B03ECE1B37EF}"/>
              </a:ext>
            </a:extLst>
          </p:cNvPr>
          <p:cNvSpPr txBox="1"/>
          <p:nvPr/>
        </p:nvSpPr>
        <p:spPr>
          <a:xfrm>
            <a:off x="24222" y="3859971"/>
            <a:ext cx="4441926" cy="246221"/>
          </a:xfrm>
          <a:prstGeom prst="rect">
            <a:avLst/>
          </a:prstGeom>
          <a:solidFill>
            <a:schemeClr val="bg1"/>
          </a:solidFill>
          <a:ln w="57150">
            <a:solidFill>
              <a:srgbClr val="00B0F0"/>
            </a:solidFill>
          </a:ln>
        </p:spPr>
        <p:txBody>
          <a:bodyPr wrap="square" rtlCol="0">
            <a:spAutoFit/>
          </a:bodyPr>
          <a:lstStyle/>
          <a:p>
            <a:pPr algn="ctr"/>
            <a:r>
              <a:rPr lang="en-GB" sz="1000" dirty="0">
                <a:latin typeface="Comic Sans MS" panose="030F0702030302020204" pitchFamily="66" charset="0"/>
              </a:rPr>
              <a:t>Any veg cuts can be made into Stir Fry, just change rice to noodles =)</a:t>
            </a:r>
          </a:p>
        </p:txBody>
      </p:sp>
    </p:spTree>
    <p:extLst>
      <p:ext uri="{BB962C8B-B14F-4D97-AF65-F5344CB8AC3E}">
        <p14:creationId xmlns:p14="http://schemas.microsoft.com/office/powerpoint/2010/main" val="177908481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759</TotalTime>
  <Words>2146</Words>
  <Application>Microsoft Office PowerPoint</Application>
  <PresentationFormat>On-screen Show (4:3)</PresentationFormat>
  <Paragraphs>409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Comic Sans MS</vt:lpstr>
      <vt:lpstr>Gill Sans MT</vt:lpstr>
      <vt:lpstr>Parcel</vt:lpstr>
      <vt:lpstr>Home Economics at a distance</vt:lpstr>
      <vt:lpstr>Our plan…</vt:lpstr>
      <vt:lpstr>weighing and measuring</vt:lpstr>
      <vt:lpstr>Safety and Hygiene</vt:lpstr>
      <vt:lpstr>Testing for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Economics at a distance</dc:title>
  <dc:creator>Heather Germon</dc:creator>
  <cp:lastModifiedBy>Mr Winning</cp:lastModifiedBy>
  <cp:revision>67</cp:revision>
  <dcterms:created xsi:type="dcterms:W3CDTF">2020-05-04T09:32:44Z</dcterms:created>
  <dcterms:modified xsi:type="dcterms:W3CDTF">2020-05-18T13:46:58Z</dcterms:modified>
</cp:coreProperties>
</file>