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D1AB7-B679-4151-A260-3B47E428F8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A720C0B-C500-4416-B136-0DFFD51683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B109F7B-54D7-4FF7-BC3C-7860D4C874ED}"/>
              </a:ext>
            </a:extLst>
          </p:cNvPr>
          <p:cNvSpPr>
            <a:spLocks noGrp="1"/>
          </p:cNvSpPr>
          <p:nvPr>
            <p:ph type="dt" sz="half" idx="10"/>
          </p:nvPr>
        </p:nvSpPr>
        <p:spPr/>
        <p:txBody>
          <a:bodyPr/>
          <a:lstStyle/>
          <a:p>
            <a:fld id="{926C275F-3CC1-403C-A75A-46E66B4914A3}" type="datetimeFigureOut">
              <a:rPr lang="en-GB" smtClean="0"/>
              <a:t>12/08/2021</a:t>
            </a:fld>
            <a:endParaRPr lang="en-GB"/>
          </a:p>
        </p:txBody>
      </p:sp>
      <p:sp>
        <p:nvSpPr>
          <p:cNvPr id="5" name="Footer Placeholder 4">
            <a:extLst>
              <a:ext uri="{FF2B5EF4-FFF2-40B4-BE49-F238E27FC236}">
                <a16:creationId xmlns:a16="http://schemas.microsoft.com/office/drawing/2014/main" id="{D70A04B4-CA18-481F-AA81-CDBB4D262B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D44699-39AE-4AA0-8054-DA6C7CC1C1CA}"/>
              </a:ext>
            </a:extLst>
          </p:cNvPr>
          <p:cNvSpPr>
            <a:spLocks noGrp="1"/>
          </p:cNvSpPr>
          <p:nvPr>
            <p:ph type="sldNum" sz="quarter" idx="12"/>
          </p:nvPr>
        </p:nvSpPr>
        <p:spPr/>
        <p:txBody>
          <a:bodyPr/>
          <a:lstStyle/>
          <a:p>
            <a:fld id="{F20A04F8-172E-464D-9411-D72E1548758F}" type="slidenum">
              <a:rPr lang="en-GB" smtClean="0"/>
              <a:t>‹#›</a:t>
            </a:fld>
            <a:endParaRPr lang="en-GB"/>
          </a:p>
        </p:txBody>
      </p:sp>
    </p:spTree>
    <p:extLst>
      <p:ext uri="{BB962C8B-B14F-4D97-AF65-F5344CB8AC3E}">
        <p14:creationId xmlns:p14="http://schemas.microsoft.com/office/powerpoint/2010/main" val="2030563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83542-1E6A-4757-B0C1-00007A22F2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DE1107-5B89-4F34-9A44-D6DBFA8C5C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C36098-BA29-47C8-9CE8-8F726FA854E4}"/>
              </a:ext>
            </a:extLst>
          </p:cNvPr>
          <p:cNvSpPr>
            <a:spLocks noGrp="1"/>
          </p:cNvSpPr>
          <p:nvPr>
            <p:ph type="dt" sz="half" idx="10"/>
          </p:nvPr>
        </p:nvSpPr>
        <p:spPr/>
        <p:txBody>
          <a:bodyPr/>
          <a:lstStyle/>
          <a:p>
            <a:fld id="{926C275F-3CC1-403C-A75A-46E66B4914A3}" type="datetimeFigureOut">
              <a:rPr lang="en-GB" smtClean="0"/>
              <a:t>12/08/2021</a:t>
            </a:fld>
            <a:endParaRPr lang="en-GB"/>
          </a:p>
        </p:txBody>
      </p:sp>
      <p:sp>
        <p:nvSpPr>
          <p:cNvPr id="5" name="Footer Placeholder 4">
            <a:extLst>
              <a:ext uri="{FF2B5EF4-FFF2-40B4-BE49-F238E27FC236}">
                <a16:creationId xmlns:a16="http://schemas.microsoft.com/office/drawing/2014/main" id="{B9978C7B-B42D-429B-B2F0-5242679977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00197C-ACEF-466A-A8F2-1401C314E075}"/>
              </a:ext>
            </a:extLst>
          </p:cNvPr>
          <p:cNvSpPr>
            <a:spLocks noGrp="1"/>
          </p:cNvSpPr>
          <p:nvPr>
            <p:ph type="sldNum" sz="quarter" idx="12"/>
          </p:nvPr>
        </p:nvSpPr>
        <p:spPr/>
        <p:txBody>
          <a:bodyPr/>
          <a:lstStyle/>
          <a:p>
            <a:fld id="{F20A04F8-172E-464D-9411-D72E1548758F}" type="slidenum">
              <a:rPr lang="en-GB" smtClean="0"/>
              <a:t>‹#›</a:t>
            </a:fld>
            <a:endParaRPr lang="en-GB"/>
          </a:p>
        </p:txBody>
      </p:sp>
    </p:spTree>
    <p:extLst>
      <p:ext uri="{BB962C8B-B14F-4D97-AF65-F5344CB8AC3E}">
        <p14:creationId xmlns:p14="http://schemas.microsoft.com/office/powerpoint/2010/main" val="46770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249781-4190-47CB-B7CF-BC5BEBAEB4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79B923-58B7-4811-A6C3-CAB9842AE7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9866E4-03B3-4B0C-A12E-35D1611196CF}"/>
              </a:ext>
            </a:extLst>
          </p:cNvPr>
          <p:cNvSpPr>
            <a:spLocks noGrp="1"/>
          </p:cNvSpPr>
          <p:nvPr>
            <p:ph type="dt" sz="half" idx="10"/>
          </p:nvPr>
        </p:nvSpPr>
        <p:spPr/>
        <p:txBody>
          <a:bodyPr/>
          <a:lstStyle/>
          <a:p>
            <a:fld id="{926C275F-3CC1-403C-A75A-46E66B4914A3}" type="datetimeFigureOut">
              <a:rPr lang="en-GB" smtClean="0"/>
              <a:t>12/08/2021</a:t>
            </a:fld>
            <a:endParaRPr lang="en-GB"/>
          </a:p>
        </p:txBody>
      </p:sp>
      <p:sp>
        <p:nvSpPr>
          <p:cNvPr id="5" name="Footer Placeholder 4">
            <a:extLst>
              <a:ext uri="{FF2B5EF4-FFF2-40B4-BE49-F238E27FC236}">
                <a16:creationId xmlns:a16="http://schemas.microsoft.com/office/drawing/2014/main" id="{6104293D-FF49-4D7D-B178-86383C68E4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BBEEC7-1310-4861-A6A4-CC82EA5A135E}"/>
              </a:ext>
            </a:extLst>
          </p:cNvPr>
          <p:cNvSpPr>
            <a:spLocks noGrp="1"/>
          </p:cNvSpPr>
          <p:nvPr>
            <p:ph type="sldNum" sz="quarter" idx="12"/>
          </p:nvPr>
        </p:nvSpPr>
        <p:spPr/>
        <p:txBody>
          <a:bodyPr/>
          <a:lstStyle/>
          <a:p>
            <a:fld id="{F20A04F8-172E-464D-9411-D72E1548758F}" type="slidenum">
              <a:rPr lang="en-GB" smtClean="0"/>
              <a:t>‹#›</a:t>
            </a:fld>
            <a:endParaRPr lang="en-GB"/>
          </a:p>
        </p:txBody>
      </p:sp>
    </p:spTree>
    <p:extLst>
      <p:ext uri="{BB962C8B-B14F-4D97-AF65-F5344CB8AC3E}">
        <p14:creationId xmlns:p14="http://schemas.microsoft.com/office/powerpoint/2010/main" val="60614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A7767-E3C7-4EEA-8D36-401C4F6765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EBFAE9-8CB3-4C08-AA9A-9051DD56F0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46F0E3-9D5D-43E8-944B-5C24BF1B71AC}"/>
              </a:ext>
            </a:extLst>
          </p:cNvPr>
          <p:cNvSpPr>
            <a:spLocks noGrp="1"/>
          </p:cNvSpPr>
          <p:nvPr>
            <p:ph type="dt" sz="half" idx="10"/>
          </p:nvPr>
        </p:nvSpPr>
        <p:spPr/>
        <p:txBody>
          <a:bodyPr/>
          <a:lstStyle/>
          <a:p>
            <a:fld id="{926C275F-3CC1-403C-A75A-46E66B4914A3}" type="datetimeFigureOut">
              <a:rPr lang="en-GB" smtClean="0"/>
              <a:t>12/08/2021</a:t>
            </a:fld>
            <a:endParaRPr lang="en-GB"/>
          </a:p>
        </p:txBody>
      </p:sp>
      <p:sp>
        <p:nvSpPr>
          <p:cNvPr id="5" name="Footer Placeholder 4">
            <a:extLst>
              <a:ext uri="{FF2B5EF4-FFF2-40B4-BE49-F238E27FC236}">
                <a16:creationId xmlns:a16="http://schemas.microsoft.com/office/drawing/2014/main" id="{A5DACEF2-A303-4E21-B1E8-1B69F54393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846F76-380C-41BE-9699-9123C93C208F}"/>
              </a:ext>
            </a:extLst>
          </p:cNvPr>
          <p:cNvSpPr>
            <a:spLocks noGrp="1"/>
          </p:cNvSpPr>
          <p:nvPr>
            <p:ph type="sldNum" sz="quarter" idx="12"/>
          </p:nvPr>
        </p:nvSpPr>
        <p:spPr/>
        <p:txBody>
          <a:bodyPr/>
          <a:lstStyle/>
          <a:p>
            <a:fld id="{F20A04F8-172E-464D-9411-D72E1548758F}" type="slidenum">
              <a:rPr lang="en-GB" smtClean="0"/>
              <a:t>‹#›</a:t>
            </a:fld>
            <a:endParaRPr lang="en-GB"/>
          </a:p>
        </p:txBody>
      </p:sp>
    </p:spTree>
    <p:extLst>
      <p:ext uri="{BB962C8B-B14F-4D97-AF65-F5344CB8AC3E}">
        <p14:creationId xmlns:p14="http://schemas.microsoft.com/office/powerpoint/2010/main" val="290038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5BAE2-4632-4C54-ADB4-A312A52036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060CBA4-A900-4319-9081-D1538F54E5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48B44A-59C0-4A9B-9AFB-9DFD79F60CC4}"/>
              </a:ext>
            </a:extLst>
          </p:cNvPr>
          <p:cNvSpPr>
            <a:spLocks noGrp="1"/>
          </p:cNvSpPr>
          <p:nvPr>
            <p:ph type="dt" sz="half" idx="10"/>
          </p:nvPr>
        </p:nvSpPr>
        <p:spPr/>
        <p:txBody>
          <a:bodyPr/>
          <a:lstStyle/>
          <a:p>
            <a:fld id="{926C275F-3CC1-403C-A75A-46E66B4914A3}" type="datetimeFigureOut">
              <a:rPr lang="en-GB" smtClean="0"/>
              <a:t>12/08/2021</a:t>
            </a:fld>
            <a:endParaRPr lang="en-GB"/>
          </a:p>
        </p:txBody>
      </p:sp>
      <p:sp>
        <p:nvSpPr>
          <p:cNvPr id="5" name="Footer Placeholder 4">
            <a:extLst>
              <a:ext uri="{FF2B5EF4-FFF2-40B4-BE49-F238E27FC236}">
                <a16:creationId xmlns:a16="http://schemas.microsoft.com/office/drawing/2014/main" id="{D062A066-4233-426D-97FD-1AD1B0DC15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BFF26A-8B38-4172-B9F2-149299720C80}"/>
              </a:ext>
            </a:extLst>
          </p:cNvPr>
          <p:cNvSpPr>
            <a:spLocks noGrp="1"/>
          </p:cNvSpPr>
          <p:nvPr>
            <p:ph type="sldNum" sz="quarter" idx="12"/>
          </p:nvPr>
        </p:nvSpPr>
        <p:spPr/>
        <p:txBody>
          <a:bodyPr/>
          <a:lstStyle/>
          <a:p>
            <a:fld id="{F20A04F8-172E-464D-9411-D72E1548758F}" type="slidenum">
              <a:rPr lang="en-GB" smtClean="0"/>
              <a:t>‹#›</a:t>
            </a:fld>
            <a:endParaRPr lang="en-GB"/>
          </a:p>
        </p:txBody>
      </p:sp>
    </p:spTree>
    <p:extLst>
      <p:ext uri="{BB962C8B-B14F-4D97-AF65-F5344CB8AC3E}">
        <p14:creationId xmlns:p14="http://schemas.microsoft.com/office/powerpoint/2010/main" val="2338645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627B-6F18-4F40-AAF8-1EC5D6EE4E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C2D77E-B891-4B48-BFE5-44821507CB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FBDD211-5C8A-4718-8387-26E9439523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ED0AE27-C666-4CF1-9969-E11AC0E1DB6D}"/>
              </a:ext>
            </a:extLst>
          </p:cNvPr>
          <p:cNvSpPr>
            <a:spLocks noGrp="1"/>
          </p:cNvSpPr>
          <p:nvPr>
            <p:ph type="dt" sz="half" idx="10"/>
          </p:nvPr>
        </p:nvSpPr>
        <p:spPr/>
        <p:txBody>
          <a:bodyPr/>
          <a:lstStyle/>
          <a:p>
            <a:fld id="{926C275F-3CC1-403C-A75A-46E66B4914A3}" type="datetimeFigureOut">
              <a:rPr lang="en-GB" smtClean="0"/>
              <a:t>12/08/2021</a:t>
            </a:fld>
            <a:endParaRPr lang="en-GB"/>
          </a:p>
        </p:txBody>
      </p:sp>
      <p:sp>
        <p:nvSpPr>
          <p:cNvPr id="6" name="Footer Placeholder 5">
            <a:extLst>
              <a:ext uri="{FF2B5EF4-FFF2-40B4-BE49-F238E27FC236}">
                <a16:creationId xmlns:a16="http://schemas.microsoft.com/office/drawing/2014/main" id="{D933E4B9-FD2A-421E-A704-477AAFF0B5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CBC9F4-0264-4A06-8584-A5358210C1C9}"/>
              </a:ext>
            </a:extLst>
          </p:cNvPr>
          <p:cNvSpPr>
            <a:spLocks noGrp="1"/>
          </p:cNvSpPr>
          <p:nvPr>
            <p:ph type="sldNum" sz="quarter" idx="12"/>
          </p:nvPr>
        </p:nvSpPr>
        <p:spPr/>
        <p:txBody>
          <a:bodyPr/>
          <a:lstStyle/>
          <a:p>
            <a:fld id="{F20A04F8-172E-464D-9411-D72E1548758F}" type="slidenum">
              <a:rPr lang="en-GB" smtClean="0"/>
              <a:t>‹#›</a:t>
            </a:fld>
            <a:endParaRPr lang="en-GB"/>
          </a:p>
        </p:txBody>
      </p:sp>
    </p:spTree>
    <p:extLst>
      <p:ext uri="{BB962C8B-B14F-4D97-AF65-F5344CB8AC3E}">
        <p14:creationId xmlns:p14="http://schemas.microsoft.com/office/powerpoint/2010/main" val="2480433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6522-1F7E-4E77-B19B-78CA2F69353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5E701D-5681-4508-9797-A3D154EA91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BF22C7-8146-4A44-B5FE-745ED86318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95C2C51-54DF-4CE8-873F-72D697EE1D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5EC50D-865E-42CE-B586-284B614B20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F0D5071-F6BD-4708-B609-3499790DC5ED}"/>
              </a:ext>
            </a:extLst>
          </p:cNvPr>
          <p:cNvSpPr>
            <a:spLocks noGrp="1"/>
          </p:cNvSpPr>
          <p:nvPr>
            <p:ph type="dt" sz="half" idx="10"/>
          </p:nvPr>
        </p:nvSpPr>
        <p:spPr/>
        <p:txBody>
          <a:bodyPr/>
          <a:lstStyle/>
          <a:p>
            <a:fld id="{926C275F-3CC1-403C-A75A-46E66B4914A3}" type="datetimeFigureOut">
              <a:rPr lang="en-GB" smtClean="0"/>
              <a:t>12/08/2021</a:t>
            </a:fld>
            <a:endParaRPr lang="en-GB"/>
          </a:p>
        </p:txBody>
      </p:sp>
      <p:sp>
        <p:nvSpPr>
          <p:cNvPr id="8" name="Footer Placeholder 7">
            <a:extLst>
              <a:ext uri="{FF2B5EF4-FFF2-40B4-BE49-F238E27FC236}">
                <a16:creationId xmlns:a16="http://schemas.microsoft.com/office/drawing/2014/main" id="{D21629C1-5181-40C0-A4C9-72C123C6E16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BC1BE23-A360-4BE0-8555-441A2745ACB4}"/>
              </a:ext>
            </a:extLst>
          </p:cNvPr>
          <p:cNvSpPr>
            <a:spLocks noGrp="1"/>
          </p:cNvSpPr>
          <p:nvPr>
            <p:ph type="sldNum" sz="quarter" idx="12"/>
          </p:nvPr>
        </p:nvSpPr>
        <p:spPr/>
        <p:txBody>
          <a:bodyPr/>
          <a:lstStyle/>
          <a:p>
            <a:fld id="{F20A04F8-172E-464D-9411-D72E1548758F}" type="slidenum">
              <a:rPr lang="en-GB" smtClean="0"/>
              <a:t>‹#›</a:t>
            </a:fld>
            <a:endParaRPr lang="en-GB"/>
          </a:p>
        </p:txBody>
      </p:sp>
    </p:spTree>
    <p:extLst>
      <p:ext uri="{BB962C8B-B14F-4D97-AF65-F5344CB8AC3E}">
        <p14:creationId xmlns:p14="http://schemas.microsoft.com/office/powerpoint/2010/main" val="4044835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38B7F-1CB8-424F-AFDF-4108BF1E3A6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C5F4535-085F-4530-B2B7-97DA84EF1B46}"/>
              </a:ext>
            </a:extLst>
          </p:cNvPr>
          <p:cNvSpPr>
            <a:spLocks noGrp="1"/>
          </p:cNvSpPr>
          <p:nvPr>
            <p:ph type="dt" sz="half" idx="10"/>
          </p:nvPr>
        </p:nvSpPr>
        <p:spPr/>
        <p:txBody>
          <a:bodyPr/>
          <a:lstStyle/>
          <a:p>
            <a:fld id="{926C275F-3CC1-403C-A75A-46E66B4914A3}" type="datetimeFigureOut">
              <a:rPr lang="en-GB" smtClean="0"/>
              <a:t>12/08/2021</a:t>
            </a:fld>
            <a:endParaRPr lang="en-GB"/>
          </a:p>
        </p:txBody>
      </p:sp>
      <p:sp>
        <p:nvSpPr>
          <p:cNvPr id="4" name="Footer Placeholder 3">
            <a:extLst>
              <a:ext uri="{FF2B5EF4-FFF2-40B4-BE49-F238E27FC236}">
                <a16:creationId xmlns:a16="http://schemas.microsoft.com/office/drawing/2014/main" id="{612A27C8-E75B-4E17-BE56-ACFAFA9A20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46906A3-93AF-4086-9523-3860F02EC6BE}"/>
              </a:ext>
            </a:extLst>
          </p:cNvPr>
          <p:cNvSpPr>
            <a:spLocks noGrp="1"/>
          </p:cNvSpPr>
          <p:nvPr>
            <p:ph type="sldNum" sz="quarter" idx="12"/>
          </p:nvPr>
        </p:nvSpPr>
        <p:spPr/>
        <p:txBody>
          <a:bodyPr/>
          <a:lstStyle/>
          <a:p>
            <a:fld id="{F20A04F8-172E-464D-9411-D72E1548758F}" type="slidenum">
              <a:rPr lang="en-GB" smtClean="0"/>
              <a:t>‹#›</a:t>
            </a:fld>
            <a:endParaRPr lang="en-GB"/>
          </a:p>
        </p:txBody>
      </p:sp>
    </p:spTree>
    <p:extLst>
      <p:ext uri="{BB962C8B-B14F-4D97-AF65-F5344CB8AC3E}">
        <p14:creationId xmlns:p14="http://schemas.microsoft.com/office/powerpoint/2010/main" val="452160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9BA0CC-EF21-4B67-84D5-6556A0AF0FDF}"/>
              </a:ext>
            </a:extLst>
          </p:cNvPr>
          <p:cNvSpPr>
            <a:spLocks noGrp="1"/>
          </p:cNvSpPr>
          <p:nvPr>
            <p:ph type="dt" sz="half" idx="10"/>
          </p:nvPr>
        </p:nvSpPr>
        <p:spPr/>
        <p:txBody>
          <a:bodyPr/>
          <a:lstStyle/>
          <a:p>
            <a:fld id="{926C275F-3CC1-403C-A75A-46E66B4914A3}" type="datetimeFigureOut">
              <a:rPr lang="en-GB" smtClean="0"/>
              <a:t>12/08/2021</a:t>
            </a:fld>
            <a:endParaRPr lang="en-GB"/>
          </a:p>
        </p:txBody>
      </p:sp>
      <p:sp>
        <p:nvSpPr>
          <p:cNvPr id="3" name="Footer Placeholder 2">
            <a:extLst>
              <a:ext uri="{FF2B5EF4-FFF2-40B4-BE49-F238E27FC236}">
                <a16:creationId xmlns:a16="http://schemas.microsoft.com/office/drawing/2014/main" id="{84C0F438-ED33-42DA-A53E-AFBF3A64EFE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6A02062-DD7B-4D46-AC82-BA6CB5902685}"/>
              </a:ext>
            </a:extLst>
          </p:cNvPr>
          <p:cNvSpPr>
            <a:spLocks noGrp="1"/>
          </p:cNvSpPr>
          <p:nvPr>
            <p:ph type="sldNum" sz="quarter" idx="12"/>
          </p:nvPr>
        </p:nvSpPr>
        <p:spPr/>
        <p:txBody>
          <a:bodyPr/>
          <a:lstStyle/>
          <a:p>
            <a:fld id="{F20A04F8-172E-464D-9411-D72E1548758F}" type="slidenum">
              <a:rPr lang="en-GB" smtClean="0"/>
              <a:t>‹#›</a:t>
            </a:fld>
            <a:endParaRPr lang="en-GB"/>
          </a:p>
        </p:txBody>
      </p:sp>
    </p:spTree>
    <p:extLst>
      <p:ext uri="{BB962C8B-B14F-4D97-AF65-F5344CB8AC3E}">
        <p14:creationId xmlns:p14="http://schemas.microsoft.com/office/powerpoint/2010/main" val="3855011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FBF00-EF5E-416E-AB4A-25C2CEF99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DEC4428-2237-4826-8D68-D4BA6C2478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BCD27CB-60B6-4FAB-ACAE-50B52F342A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40EB59-4FBC-404E-81CD-9613D77FB4FD}"/>
              </a:ext>
            </a:extLst>
          </p:cNvPr>
          <p:cNvSpPr>
            <a:spLocks noGrp="1"/>
          </p:cNvSpPr>
          <p:nvPr>
            <p:ph type="dt" sz="half" idx="10"/>
          </p:nvPr>
        </p:nvSpPr>
        <p:spPr/>
        <p:txBody>
          <a:bodyPr/>
          <a:lstStyle/>
          <a:p>
            <a:fld id="{926C275F-3CC1-403C-A75A-46E66B4914A3}" type="datetimeFigureOut">
              <a:rPr lang="en-GB" smtClean="0"/>
              <a:t>12/08/2021</a:t>
            </a:fld>
            <a:endParaRPr lang="en-GB"/>
          </a:p>
        </p:txBody>
      </p:sp>
      <p:sp>
        <p:nvSpPr>
          <p:cNvPr id="6" name="Footer Placeholder 5">
            <a:extLst>
              <a:ext uri="{FF2B5EF4-FFF2-40B4-BE49-F238E27FC236}">
                <a16:creationId xmlns:a16="http://schemas.microsoft.com/office/drawing/2014/main" id="{1C4B501E-8FF3-43B7-8143-D54787CF47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3D7B03-E80D-4734-AA3C-72DBD75BBB76}"/>
              </a:ext>
            </a:extLst>
          </p:cNvPr>
          <p:cNvSpPr>
            <a:spLocks noGrp="1"/>
          </p:cNvSpPr>
          <p:nvPr>
            <p:ph type="sldNum" sz="quarter" idx="12"/>
          </p:nvPr>
        </p:nvSpPr>
        <p:spPr/>
        <p:txBody>
          <a:bodyPr/>
          <a:lstStyle/>
          <a:p>
            <a:fld id="{F20A04F8-172E-464D-9411-D72E1548758F}" type="slidenum">
              <a:rPr lang="en-GB" smtClean="0"/>
              <a:t>‹#›</a:t>
            </a:fld>
            <a:endParaRPr lang="en-GB"/>
          </a:p>
        </p:txBody>
      </p:sp>
    </p:spTree>
    <p:extLst>
      <p:ext uri="{BB962C8B-B14F-4D97-AF65-F5344CB8AC3E}">
        <p14:creationId xmlns:p14="http://schemas.microsoft.com/office/powerpoint/2010/main" val="3548273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A987B-4552-4E98-B376-F9CAAE7C12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3201EB-8AE5-4E80-ACEC-786184E6FA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3CA3A4-0693-4225-8F83-A9AEFF78D2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BFE1A3-E6A1-46DD-BA54-3EC8548D2A51}"/>
              </a:ext>
            </a:extLst>
          </p:cNvPr>
          <p:cNvSpPr>
            <a:spLocks noGrp="1"/>
          </p:cNvSpPr>
          <p:nvPr>
            <p:ph type="dt" sz="half" idx="10"/>
          </p:nvPr>
        </p:nvSpPr>
        <p:spPr/>
        <p:txBody>
          <a:bodyPr/>
          <a:lstStyle/>
          <a:p>
            <a:fld id="{926C275F-3CC1-403C-A75A-46E66B4914A3}" type="datetimeFigureOut">
              <a:rPr lang="en-GB" smtClean="0"/>
              <a:t>12/08/2021</a:t>
            </a:fld>
            <a:endParaRPr lang="en-GB"/>
          </a:p>
        </p:txBody>
      </p:sp>
      <p:sp>
        <p:nvSpPr>
          <p:cNvPr id="6" name="Footer Placeholder 5">
            <a:extLst>
              <a:ext uri="{FF2B5EF4-FFF2-40B4-BE49-F238E27FC236}">
                <a16:creationId xmlns:a16="http://schemas.microsoft.com/office/drawing/2014/main" id="{8902FCB5-E4E2-4FDC-A3B7-BE6E95BFC0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7723B4-E219-4E55-BD98-9D7B958033AA}"/>
              </a:ext>
            </a:extLst>
          </p:cNvPr>
          <p:cNvSpPr>
            <a:spLocks noGrp="1"/>
          </p:cNvSpPr>
          <p:nvPr>
            <p:ph type="sldNum" sz="quarter" idx="12"/>
          </p:nvPr>
        </p:nvSpPr>
        <p:spPr/>
        <p:txBody>
          <a:bodyPr/>
          <a:lstStyle/>
          <a:p>
            <a:fld id="{F20A04F8-172E-464D-9411-D72E1548758F}" type="slidenum">
              <a:rPr lang="en-GB" smtClean="0"/>
              <a:t>‹#›</a:t>
            </a:fld>
            <a:endParaRPr lang="en-GB"/>
          </a:p>
        </p:txBody>
      </p:sp>
    </p:spTree>
    <p:extLst>
      <p:ext uri="{BB962C8B-B14F-4D97-AF65-F5344CB8AC3E}">
        <p14:creationId xmlns:p14="http://schemas.microsoft.com/office/powerpoint/2010/main" val="3294078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687BC9-E795-46E2-963F-8AE3ACF4CC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FE633E2-51BE-40AB-AB18-06BD5DC3CF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A51E95-8C41-47D8-9FDB-DB6750DC0B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6C275F-3CC1-403C-A75A-46E66B4914A3}" type="datetimeFigureOut">
              <a:rPr lang="en-GB" smtClean="0"/>
              <a:t>12/08/2021</a:t>
            </a:fld>
            <a:endParaRPr lang="en-GB"/>
          </a:p>
        </p:txBody>
      </p:sp>
      <p:sp>
        <p:nvSpPr>
          <p:cNvPr id="5" name="Footer Placeholder 4">
            <a:extLst>
              <a:ext uri="{FF2B5EF4-FFF2-40B4-BE49-F238E27FC236}">
                <a16:creationId xmlns:a16="http://schemas.microsoft.com/office/drawing/2014/main" id="{E4847CEB-8A8A-4D4B-A18E-3E811000E4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318CB6E-9098-4809-803F-1E5076043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A04F8-172E-464D-9411-D72E1548758F}" type="slidenum">
              <a:rPr lang="en-GB" smtClean="0"/>
              <a:t>‹#›</a:t>
            </a:fld>
            <a:endParaRPr lang="en-GB"/>
          </a:p>
        </p:txBody>
      </p:sp>
    </p:spTree>
    <p:extLst>
      <p:ext uri="{BB962C8B-B14F-4D97-AF65-F5344CB8AC3E}">
        <p14:creationId xmlns:p14="http://schemas.microsoft.com/office/powerpoint/2010/main" val="3586716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056630"/>
            <a:ext cx="10515600" cy="1325563"/>
          </a:xfrm>
        </p:spPr>
        <p:txBody>
          <a:bodyPr>
            <a:noAutofit/>
          </a:bodyPr>
          <a:lstStyle/>
          <a:p>
            <a:pPr algn="ctr"/>
            <a:r>
              <a:rPr lang="en-GB" sz="6000" dirty="0">
                <a:latin typeface="Segoe Script" panose="020B0504020000000003" pitchFamily="34" charset="0"/>
              </a:rPr>
              <a:t>Welcome to S3 English</a:t>
            </a:r>
          </a:p>
        </p:txBody>
      </p:sp>
      <p:pic>
        <p:nvPicPr>
          <p:cNvPr id="4" name="Content Placeholder 3"/>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82119" y="174916"/>
            <a:ext cx="427758" cy="445188"/>
          </a:xfrm>
          <a:prstGeom prst="rect">
            <a:avLst/>
          </a:prstGeom>
          <a:noFill/>
        </p:spPr>
      </p:pic>
      <p:sp>
        <p:nvSpPr>
          <p:cNvPr id="5" name="TextBox 3"/>
          <p:cNvSpPr txBox="1"/>
          <p:nvPr/>
        </p:nvSpPr>
        <p:spPr>
          <a:xfrm>
            <a:off x="4989093" y="620104"/>
            <a:ext cx="2213811" cy="2616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100" dirty="0">
                <a:latin typeface="+mj-lt"/>
              </a:rPr>
              <a:t>Department of English and Literacy</a:t>
            </a:r>
          </a:p>
        </p:txBody>
      </p:sp>
      <p:pic>
        <p:nvPicPr>
          <p:cNvPr id="6" name="Content Placeholder 5"/>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802853" y="2232276"/>
            <a:ext cx="3014049" cy="4091608"/>
          </a:xfrm>
          <a:prstGeom prst="rect">
            <a:avLst/>
          </a:prstGeom>
        </p:spPr>
      </p:pic>
      <p:pic>
        <p:nvPicPr>
          <p:cNvPr id="9" name="Content Placeholder 8"/>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838197" y="4842434"/>
            <a:ext cx="3752850" cy="1219200"/>
          </a:xfr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20097" y="4861484"/>
            <a:ext cx="2933700" cy="1181100"/>
          </a:xfrm>
          <a:prstGeom prst="rect">
            <a:avLst/>
          </a:prstGeom>
        </p:spPr>
      </p:pic>
    </p:spTree>
    <p:extLst>
      <p:ext uri="{BB962C8B-B14F-4D97-AF65-F5344CB8AC3E}">
        <p14:creationId xmlns:p14="http://schemas.microsoft.com/office/powerpoint/2010/main" val="4058836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chemeClr val="bg1"/>
            </a:solidFill>
          </a:ln>
        </p:spPr>
        <p:txBody>
          <a:bodyPr>
            <a:noAutofit/>
          </a:bodyPr>
          <a:lstStyle/>
          <a:p>
            <a:pPr algn="ctr"/>
            <a:r>
              <a:rPr lang="en-GB" sz="5400" dirty="0"/>
              <a:t>Moving from BGE Level 3 to Level 4</a:t>
            </a:r>
          </a:p>
        </p:txBody>
      </p:sp>
      <p:sp>
        <p:nvSpPr>
          <p:cNvPr id="3" name="Content Placeholder 2"/>
          <p:cNvSpPr>
            <a:spLocks noGrp="1"/>
          </p:cNvSpPr>
          <p:nvPr>
            <p:ph sz="half" idx="1"/>
          </p:nvPr>
        </p:nvSpPr>
        <p:spPr>
          <a:xfrm>
            <a:off x="838199" y="1825624"/>
            <a:ext cx="6463491" cy="4912059"/>
          </a:xfrm>
        </p:spPr>
        <p:txBody>
          <a:bodyPr>
            <a:noAutofit/>
          </a:bodyPr>
          <a:lstStyle/>
          <a:p>
            <a:pPr marL="0" indent="0">
              <a:buNone/>
            </a:pPr>
            <a:r>
              <a:rPr lang="en-GB" dirty="0"/>
              <a:t>The knowledge and skills that you have learned in S1 and S2 BGE Level 3 are very similar to those in BGE Level 4 in S3.</a:t>
            </a:r>
          </a:p>
          <a:p>
            <a:pPr marL="0" indent="0">
              <a:buNone/>
            </a:pPr>
            <a:r>
              <a:rPr lang="en-GB" dirty="0"/>
              <a:t>However, the S3 course is more challenging, and will demand more of you. It is also where you will begin to prepare for National Qualifications in S4.</a:t>
            </a:r>
          </a:p>
          <a:p>
            <a:pPr marL="0" indent="0">
              <a:buNone/>
            </a:pPr>
            <a:r>
              <a:rPr lang="en-GB" dirty="0"/>
              <a:t>Don’t worry if you are not quite ready for Level 4, the work will be similar for you but you will be assessed at the level you perform best at.</a:t>
            </a:r>
          </a:p>
          <a:p>
            <a:pPr marL="0" indent="0">
              <a:buNone/>
            </a:pPr>
            <a:endParaRPr lang="en-GB" sz="1800" dirty="0"/>
          </a:p>
          <a:p>
            <a:pPr marL="0" indent="0">
              <a:buNone/>
            </a:pPr>
            <a:endParaRPr lang="en-GB" sz="1800" dirty="0"/>
          </a:p>
          <a:p>
            <a:pPr marL="0" indent="0">
              <a:buNone/>
            </a:pPr>
            <a:endParaRPr lang="en-GB" sz="1800" dirty="0"/>
          </a:p>
        </p:txBody>
      </p:sp>
      <p:pic>
        <p:nvPicPr>
          <p:cNvPr id="5" name="Content Placeholder 4"/>
          <p:cNvPicPr>
            <a:picLocks noGrp="1" noChangeAspect="1"/>
          </p:cNvPicPr>
          <p:nvPr>
            <p:ph sz="half" idx="2"/>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10325"/>
          <a:stretch/>
        </p:blipFill>
        <p:spPr>
          <a:xfrm>
            <a:off x="7301691" y="2156769"/>
            <a:ext cx="3223261" cy="4249767"/>
          </a:xfrm>
        </p:spPr>
      </p:pic>
    </p:spTree>
    <p:extLst>
      <p:ext uri="{BB962C8B-B14F-4D97-AF65-F5344CB8AC3E}">
        <p14:creationId xmlns:p14="http://schemas.microsoft.com/office/powerpoint/2010/main" val="2113596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chemeClr val="bg1"/>
            </a:solidFill>
          </a:ln>
        </p:spPr>
        <p:txBody>
          <a:bodyPr>
            <a:normAutofit/>
          </a:bodyPr>
          <a:lstStyle/>
          <a:p>
            <a:pPr algn="ctr"/>
            <a:r>
              <a:rPr lang="en-GB" sz="6000" dirty="0"/>
              <a:t>Reading </a:t>
            </a:r>
          </a:p>
        </p:txBody>
      </p:sp>
      <p:sp>
        <p:nvSpPr>
          <p:cNvPr id="3" name="Content Placeholder 2"/>
          <p:cNvSpPr>
            <a:spLocks noGrp="1"/>
          </p:cNvSpPr>
          <p:nvPr>
            <p:ph idx="1"/>
          </p:nvPr>
        </p:nvSpPr>
        <p:spPr>
          <a:xfrm>
            <a:off x="838200" y="1825624"/>
            <a:ext cx="10515600" cy="4710257"/>
          </a:xfrm>
        </p:spPr>
        <p:txBody>
          <a:bodyPr/>
          <a:lstStyle/>
          <a:p>
            <a:pPr marL="0" indent="0">
              <a:buNone/>
            </a:pPr>
            <a:r>
              <a:rPr lang="en-GB" dirty="0"/>
              <a:t>As you would expect, reading in all its forms is still an important part of the third year course. During S3 you will:</a:t>
            </a:r>
          </a:p>
          <a:p>
            <a:r>
              <a:rPr lang="en-GB" dirty="0"/>
              <a:t>Read a range of fiction texts and complete Critical Reading activities </a:t>
            </a:r>
          </a:p>
          <a:p>
            <a:r>
              <a:rPr lang="en-GB" dirty="0"/>
              <a:t>Read a range of non-fiction texts and complete Reading for Understanding, Analysis and Evaluation activities</a:t>
            </a:r>
          </a:p>
          <a:p>
            <a:r>
              <a:rPr lang="en-GB" dirty="0"/>
              <a:t>Read texts of your own choosing for enjoyment </a:t>
            </a:r>
          </a:p>
          <a:p>
            <a:pPr marL="0" indent="0">
              <a:buNone/>
            </a:pPr>
            <a:endParaRPr lang="en-GB" dirty="0"/>
          </a:p>
          <a:p>
            <a:endParaRPr lang="en-GB" dirty="0"/>
          </a:p>
          <a:p>
            <a:pPr marL="0" indent="0">
              <a:buNone/>
            </a:pPr>
            <a:endParaRPr lang="en-GB" dirty="0"/>
          </a:p>
        </p:txBody>
      </p:sp>
      <p:graphicFrame>
        <p:nvGraphicFramePr>
          <p:cNvPr id="5" name="Table 4"/>
          <p:cNvGraphicFramePr>
            <a:graphicFrameLocks noGrp="1"/>
          </p:cNvGraphicFramePr>
          <p:nvPr/>
        </p:nvGraphicFramePr>
        <p:xfrm>
          <a:off x="838200" y="5133801"/>
          <a:ext cx="10515600" cy="1402080"/>
        </p:xfrm>
        <a:graphic>
          <a:graphicData uri="http://schemas.openxmlformats.org/drawingml/2006/table">
            <a:tbl>
              <a:tblPr firstRow="1" bandRow="1">
                <a:tableStyleId>{5940675A-B579-460E-94D1-54222C63F5DA}</a:tableStyleId>
              </a:tblPr>
              <a:tblGrid>
                <a:gridCol w="10515600">
                  <a:extLst>
                    <a:ext uri="{9D8B030D-6E8A-4147-A177-3AD203B41FA5}">
                      <a16:colId xmlns:a16="http://schemas.microsoft.com/office/drawing/2014/main" val="20000"/>
                    </a:ext>
                  </a:extLst>
                </a:gridCol>
              </a:tblGrid>
              <a:tr h="370840">
                <a:tc>
                  <a:txBody>
                    <a:bodyPr/>
                    <a:lstStyle/>
                    <a:p>
                      <a:pPr algn="ctr"/>
                      <a:r>
                        <a:rPr lang="en-GB" sz="2000" dirty="0">
                          <a:solidFill>
                            <a:schemeClr val="tx1"/>
                          </a:solidFill>
                        </a:rPr>
                        <a:t>What’s the Difference in S3?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You will be expected to read and understand longer and more complex texts.</a:t>
                      </a:r>
                      <a:r>
                        <a:rPr lang="en-GB" sz="2000" baseline="0" dirty="0"/>
                        <a:t> Increasingly, you will be expected to read more on your own too. Your written responses to texts will cover a wider range of techniques and a greater personal response from you will be required. </a:t>
                      </a:r>
                      <a:endParaRPr lang="en-GB"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28074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chemeClr val="bg1"/>
            </a:solidFill>
          </a:ln>
        </p:spPr>
        <p:txBody>
          <a:bodyPr>
            <a:normAutofit/>
          </a:bodyPr>
          <a:lstStyle/>
          <a:p>
            <a:pPr algn="ctr"/>
            <a:r>
              <a:rPr lang="en-GB" sz="6000" dirty="0"/>
              <a:t>Writing </a:t>
            </a:r>
          </a:p>
        </p:txBody>
      </p:sp>
      <p:sp>
        <p:nvSpPr>
          <p:cNvPr id="3" name="Content Placeholder 2"/>
          <p:cNvSpPr>
            <a:spLocks noGrp="1"/>
          </p:cNvSpPr>
          <p:nvPr>
            <p:ph idx="1"/>
          </p:nvPr>
        </p:nvSpPr>
        <p:spPr>
          <a:xfrm>
            <a:off x="838200" y="1825625"/>
            <a:ext cx="10515600" cy="3702340"/>
          </a:xfrm>
          <a:ln>
            <a:solidFill>
              <a:schemeClr val="bg1"/>
            </a:solidFill>
          </a:ln>
        </p:spPr>
        <p:txBody>
          <a:bodyPr>
            <a:normAutofit/>
          </a:bodyPr>
          <a:lstStyle/>
          <a:p>
            <a:pPr marL="0" indent="0">
              <a:buNone/>
            </a:pPr>
            <a:r>
              <a:rPr lang="en-GB" dirty="0"/>
              <a:t>In S3, writing will still be largely incorporated into the different topics that your teacher chooses to do. Over the course of the year you could cover:</a:t>
            </a:r>
          </a:p>
          <a:p>
            <a:r>
              <a:rPr lang="en-GB" dirty="0"/>
              <a:t>Personal Reflective Writing</a:t>
            </a:r>
          </a:p>
          <a:p>
            <a:r>
              <a:rPr lang="en-GB" dirty="0"/>
              <a:t>Imaginative Writing (such as descriptions, poems, plays, stories)</a:t>
            </a:r>
          </a:p>
          <a:p>
            <a:r>
              <a:rPr lang="en-GB" dirty="0"/>
              <a:t>Report Writing</a:t>
            </a:r>
          </a:p>
          <a:p>
            <a:r>
              <a:rPr lang="en-GB" dirty="0"/>
              <a:t>Argumentative or Persuasive Writing </a:t>
            </a:r>
          </a:p>
          <a:p>
            <a:endParaRPr lang="en-GB" dirty="0"/>
          </a:p>
        </p:txBody>
      </p:sp>
      <p:graphicFrame>
        <p:nvGraphicFramePr>
          <p:cNvPr id="5" name="Table 4"/>
          <p:cNvGraphicFramePr>
            <a:graphicFrameLocks noGrp="1"/>
          </p:cNvGraphicFramePr>
          <p:nvPr/>
        </p:nvGraphicFramePr>
        <p:xfrm>
          <a:off x="838200" y="5349875"/>
          <a:ext cx="10515600" cy="1402080"/>
        </p:xfrm>
        <a:graphic>
          <a:graphicData uri="http://schemas.openxmlformats.org/drawingml/2006/table">
            <a:tbl>
              <a:tblPr firstRow="1" bandRow="1">
                <a:tableStyleId>{5940675A-B579-460E-94D1-54222C63F5DA}</a:tableStyleId>
              </a:tblPr>
              <a:tblGrid>
                <a:gridCol w="10515600">
                  <a:extLst>
                    <a:ext uri="{9D8B030D-6E8A-4147-A177-3AD203B41FA5}">
                      <a16:colId xmlns:a16="http://schemas.microsoft.com/office/drawing/2014/main" val="20000"/>
                    </a:ext>
                  </a:extLst>
                </a:gridCol>
              </a:tblGrid>
              <a:tr h="309780">
                <a:tc>
                  <a:txBody>
                    <a:bodyPr/>
                    <a:lstStyle/>
                    <a:p>
                      <a:pPr algn="ctr"/>
                      <a:r>
                        <a:rPr lang="en-GB" sz="2000" dirty="0">
                          <a:solidFill>
                            <a:schemeClr val="tx1"/>
                          </a:solidFill>
                        </a:rPr>
                        <a:t>What’s the Difference in S3?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You will be expected to write more independently</a:t>
                      </a:r>
                      <a:r>
                        <a:rPr lang="en-GB" sz="2000" baseline="0" dirty="0"/>
                        <a:t>, often choosing your own topics and seeking out your own sources of information. Word limits will increase and there will be a greater focus on originality, accuracy and style.</a:t>
                      </a:r>
                      <a:endParaRPr lang="en-GB"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73733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chemeClr val="bg1"/>
            </a:solidFill>
          </a:ln>
        </p:spPr>
        <p:txBody>
          <a:bodyPr>
            <a:normAutofit/>
          </a:bodyPr>
          <a:lstStyle/>
          <a:p>
            <a:pPr algn="ctr"/>
            <a:r>
              <a:rPr lang="en-GB" sz="6000" dirty="0"/>
              <a:t>Listening </a:t>
            </a:r>
          </a:p>
        </p:txBody>
      </p:sp>
      <p:sp>
        <p:nvSpPr>
          <p:cNvPr id="3" name="Content Placeholder 2"/>
          <p:cNvSpPr>
            <a:spLocks noGrp="1"/>
          </p:cNvSpPr>
          <p:nvPr>
            <p:ph idx="1"/>
          </p:nvPr>
        </p:nvSpPr>
        <p:spPr>
          <a:xfrm>
            <a:off x="838200" y="1825624"/>
            <a:ext cx="10515600" cy="4700905"/>
          </a:xfrm>
        </p:spPr>
        <p:txBody>
          <a:bodyPr/>
          <a:lstStyle/>
          <a:p>
            <a:pPr marL="0" indent="0">
              <a:buNone/>
            </a:pPr>
            <a:r>
              <a:rPr lang="en-GB" dirty="0"/>
              <a:t>Listening will take a variety of forms in S3:</a:t>
            </a:r>
          </a:p>
          <a:p>
            <a:r>
              <a:rPr lang="en-GB" dirty="0"/>
              <a:t>Listening carefully to instructions given in class </a:t>
            </a:r>
          </a:p>
          <a:p>
            <a:r>
              <a:rPr lang="en-GB" dirty="0"/>
              <a:t>Listening to others talking during discussions</a:t>
            </a:r>
          </a:p>
          <a:p>
            <a:r>
              <a:rPr lang="en-GB" dirty="0"/>
              <a:t>Taking part in Critical Listening activities</a:t>
            </a:r>
          </a:p>
          <a:p>
            <a:pPr marL="0" indent="0">
              <a:buNone/>
            </a:pPr>
            <a:endParaRPr lang="en-GB" dirty="0"/>
          </a:p>
          <a:p>
            <a:pPr marL="0" indent="0">
              <a:buNone/>
            </a:pPr>
            <a:endParaRPr lang="en-GB" dirty="0"/>
          </a:p>
        </p:txBody>
      </p:sp>
      <p:graphicFrame>
        <p:nvGraphicFramePr>
          <p:cNvPr id="5" name="Table 4"/>
          <p:cNvGraphicFramePr>
            <a:graphicFrameLocks noGrp="1"/>
          </p:cNvGraphicFramePr>
          <p:nvPr/>
        </p:nvGraphicFramePr>
        <p:xfrm>
          <a:off x="838200" y="4819649"/>
          <a:ext cx="10515600" cy="1706880"/>
        </p:xfrm>
        <a:graphic>
          <a:graphicData uri="http://schemas.openxmlformats.org/drawingml/2006/table">
            <a:tbl>
              <a:tblPr firstRow="1" bandRow="1">
                <a:tableStyleId>{5940675A-B579-460E-94D1-54222C63F5DA}</a:tableStyleId>
              </a:tblPr>
              <a:tblGrid>
                <a:gridCol w="10515600">
                  <a:extLst>
                    <a:ext uri="{9D8B030D-6E8A-4147-A177-3AD203B41FA5}">
                      <a16:colId xmlns:a16="http://schemas.microsoft.com/office/drawing/2014/main" val="20000"/>
                    </a:ext>
                  </a:extLst>
                </a:gridCol>
              </a:tblGrid>
              <a:tr h="370840">
                <a:tc>
                  <a:txBody>
                    <a:bodyPr/>
                    <a:lstStyle/>
                    <a:p>
                      <a:pPr algn="ctr"/>
                      <a:r>
                        <a:rPr lang="en-GB" sz="2000" dirty="0">
                          <a:solidFill>
                            <a:schemeClr val="tx1"/>
                          </a:solidFill>
                        </a:rPr>
                        <a:t>What’s the Difference in S3?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You will be expected to listen to instructions and perhaps take notes while you do so. During discussions,</a:t>
                      </a:r>
                      <a:r>
                        <a:rPr lang="en-GB" sz="2000" baseline="0" dirty="0"/>
                        <a:t> you might be asked to show that you are listening by responding in more depth to others. When taking part in Critical Listening, you may be asked to take more detailed notes and make more observations about what you have watched/listened to.</a:t>
                      </a:r>
                      <a:endParaRPr lang="en-GB"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07418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chemeClr val="bg1"/>
            </a:solidFill>
          </a:ln>
        </p:spPr>
        <p:txBody>
          <a:bodyPr>
            <a:normAutofit/>
          </a:bodyPr>
          <a:lstStyle/>
          <a:p>
            <a:pPr algn="ctr"/>
            <a:r>
              <a:rPr lang="en-GB" sz="6000" dirty="0"/>
              <a:t>Talking </a:t>
            </a:r>
            <a:r>
              <a:rPr lang="en-GB" sz="3600" dirty="0"/>
              <a:t> </a:t>
            </a:r>
          </a:p>
        </p:txBody>
      </p:sp>
      <p:sp>
        <p:nvSpPr>
          <p:cNvPr id="3" name="Content Placeholder 2"/>
          <p:cNvSpPr>
            <a:spLocks noGrp="1"/>
          </p:cNvSpPr>
          <p:nvPr>
            <p:ph idx="1"/>
          </p:nvPr>
        </p:nvSpPr>
        <p:spPr>
          <a:xfrm>
            <a:off x="838200" y="1825624"/>
            <a:ext cx="10515600" cy="4710257"/>
          </a:xfrm>
        </p:spPr>
        <p:txBody>
          <a:bodyPr>
            <a:normAutofit/>
          </a:bodyPr>
          <a:lstStyle/>
          <a:p>
            <a:pPr marL="0" indent="0">
              <a:buNone/>
            </a:pPr>
            <a:r>
              <a:rPr lang="en-GB" dirty="0"/>
              <a:t>Talking is still a big part of the curriculum in S3 and you will </a:t>
            </a:r>
          </a:p>
          <a:p>
            <a:pPr marL="0" indent="0">
              <a:buNone/>
            </a:pPr>
            <a:r>
              <a:rPr lang="en-GB" dirty="0"/>
              <a:t>continue to prepare to speak in different contexts such as:</a:t>
            </a:r>
          </a:p>
          <a:p>
            <a:r>
              <a:rPr lang="en-GB" dirty="0"/>
              <a:t>Class discussions and debates</a:t>
            </a:r>
          </a:p>
          <a:p>
            <a:r>
              <a:rPr lang="en-GB" dirty="0"/>
              <a:t>Group discussions and individual discussions with the teacher </a:t>
            </a:r>
          </a:p>
          <a:p>
            <a:r>
              <a:rPr lang="en-GB" dirty="0"/>
              <a:t>Group or individual presentations </a:t>
            </a:r>
          </a:p>
        </p:txBody>
      </p:sp>
      <p:graphicFrame>
        <p:nvGraphicFramePr>
          <p:cNvPr id="5" name="Table 4"/>
          <p:cNvGraphicFramePr>
            <a:graphicFrameLocks noGrp="1"/>
          </p:cNvGraphicFramePr>
          <p:nvPr/>
        </p:nvGraphicFramePr>
        <p:xfrm>
          <a:off x="838200" y="5133801"/>
          <a:ext cx="10515600" cy="1402080"/>
        </p:xfrm>
        <a:graphic>
          <a:graphicData uri="http://schemas.openxmlformats.org/drawingml/2006/table">
            <a:tbl>
              <a:tblPr firstRow="1" bandRow="1">
                <a:tableStyleId>{5940675A-B579-460E-94D1-54222C63F5DA}</a:tableStyleId>
              </a:tblPr>
              <a:tblGrid>
                <a:gridCol w="10515600">
                  <a:extLst>
                    <a:ext uri="{9D8B030D-6E8A-4147-A177-3AD203B41FA5}">
                      <a16:colId xmlns:a16="http://schemas.microsoft.com/office/drawing/2014/main" val="20000"/>
                    </a:ext>
                  </a:extLst>
                </a:gridCol>
              </a:tblGrid>
              <a:tr h="370840">
                <a:tc>
                  <a:txBody>
                    <a:bodyPr/>
                    <a:lstStyle/>
                    <a:p>
                      <a:pPr algn="ctr"/>
                      <a:r>
                        <a:rPr lang="en-GB" sz="2000" dirty="0">
                          <a:solidFill>
                            <a:schemeClr val="tx1"/>
                          </a:solidFill>
                        </a:rPr>
                        <a:t>What’s the Difference in S3?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Your preparation and research for talk activities</a:t>
                      </a:r>
                      <a:r>
                        <a:rPr lang="en-GB" sz="2000" baseline="0" dirty="0"/>
                        <a:t> will become increasingly independent. The content of your spoken work will be expected to be more detailed and lengthy, and there will be a greater focus on verbal and non-verbal techniques. </a:t>
                      </a:r>
                      <a:endParaRPr lang="en-GB"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1"/>
                  </a:ext>
                </a:extLst>
              </a:tr>
            </a:tbl>
          </a:graphicData>
        </a:graphic>
      </p:graphicFrame>
      <p:sp>
        <p:nvSpPr>
          <p:cNvPr id="6" name="TextBox 5">
            <a:extLst>
              <a:ext uri="{FF2B5EF4-FFF2-40B4-BE49-F238E27FC236}">
                <a16:creationId xmlns:a16="http://schemas.microsoft.com/office/drawing/2014/main" id="{0CD2EA2D-DB4F-4012-BFF9-E6783A8FB8CE}"/>
              </a:ext>
            </a:extLst>
          </p:cNvPr>
          <p:cNvSpPr txBox="1"/>
          <p:nvPr/>
        </p:nvSpPr>
        <p:spPr>
          <a:xfrm>
            <a:off x="10191750" y="1027906"/>
            <a:ext cx="1752600" cy="2585323"/>
          </a:xfrm>
          <a:custGeom>
            <a:avLst/>
            <a:gdLst>
              <a:gd name="connsiteX0" fmla="*/ 0 w 1752600"/>
              <a:gd name="connsiteY0" fmla="*/ 0 h 2585323"/>
              <a:gd name="connsiteX1" fmla="*/ 601726 w 1752600"/>
              <a:gd name="connsiteY1" fmla="*/ 0 h 2585323"/>
              <a:gd name="connsiteX2" fmla="*/ 1185926 w 1752600"/>
              <a:gd name="connsiteY2" fmla="*/ 0 h 2585323"/>
              <a:gd name="connsiteX3" fmla="*/ 1752600 w 1752600"/>
              <a:gd name="connsiteY3" fmla="*/ 0 h 2585323"/>
              <a:gd name="connsiteX4" fmla="*/ 1752600 w 1752600"/>
              <a:gd name="connsiteY4" fmla="*/ 439505 h 2585323"/>
              <a:gd name="connsiteX5" fmla="*/ 1752600 w 1752600"/>
              <a:gd name="connsiteY5" fmla="*/ 982423 h 2585323"/>
              <a:gd name="connsiteX6" fmla="*/ 1752600 w 1752600"/>
              <a:gd name="connsiteY6" fmla="*/ 1421928 h 2585323"/>
              <a:gd name="connsiteX7" fmla="*/ 1752600 w 1752600"/>
              <a:gd name="connsiteY7" fmla="*/ 1887286 h 2585323"/>
              <a:gd name="connsiteX8" fmla="*/ 1752600 w 1752600"/>
              <a:gd name="connsiteY8" fmla="*/ 2585323 h 2585323"/>
              <a:gd name="connsiteX9" fmla="*/ 1203452 w 1752600"/>
              <a:gd name="connsiteY9" fmla="*/ 2585323 h 2585323"/>
              <a:gd name="connsiteX10" fmla="*/ 601726 w 1752600"/>
              <a:gd name="connsiteY10" fmla="*/ 2585323 h 2585323"/>
              <a:gd name="connsiteX11" fmla="*/ 0 w 1752600"/>
              <a:gd name="connsiteY11" fmla="*/ 2585323 h 2585323"/>
              <a:gd name="connsiteX12" fmla="*/ 0 w 1752600"/>
              <a:gd name="connsiteY12" fmla="*/ 2119965 h 2585323"/>
              <a:gd name="connsiteX13" fmla="*/ 0 w 1752600"/>
              <a:gd name="connsiteY13" fmla="*/ 1654607 h 2585323"/>
              <a:gd name="connsiteX14" fmla="*/ 0 w 1752600"/>
              <a:gd name="connsiteY14" fmla="*/ 1137542 h 2585323"/>
              <a:gd name="connsiteX15" fmla="*/ 0 w 1752600"/>
              <a:gd name="connsiteY15" fmla="*/ 698037 h 2585323"/>
              <a:gd name="connsiteX16" fmla="*/ 0 w 1752600"/>
              <a:gd name="connsiteY16" fmla="*/ 0 h 2585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585323" fill="none" extrusionOk="0">
                <a:moveTo>
                  <a:pt x="0" y="0"/>
                </a:moveTo>
                <a:cubicBezTo>
                  <a:pt x="158447" y="-40461"/>
                  <a:pt x="443750" y="4524"/>
                  <a:pt x="601726" y="0"/>
                </a:cubicBezTo>
                <a:cubicBezTo>
                  <a:pt x="759702" y="-4524"/>
                  <a:pt x="976849" y="33108"/>
                  <a:pt x="1185926" y="0"/>
                </a:cubicBezTo>
                <a:cubicBezTo>
                  <a:pt x="1395003" y="-33108"/>
                  <a:pt x="1613566" y="27243"/>
                  <a:pt x="1752600" y="0"/>
                </a:cubicBezTo>
                <a:cubicBezTo>
                  <a:pt x="1777591" y="199869"/>
                  <a:pt x="1700863" y="262396"/>
                  <a:pt x="1752600" y="439505"/>
                </a:cubicBezTo>
                <a:cubicBezTo>
                  <a:pt x="1804337" y="616614"/>
                  <a:pt x="1706529" y="852663"/>
                  <a:pt x="1752600" y="982423"/>
                </a:cubicBezTo>
                <a:cubicBezTo>
                  <a:pt x="1798671" y="1112183"/>
                  <a:pt x="1741217" y="1303335"/>
                  <a:pt x="1752600" y="1421928"/>
                </a:cubicBezTo>
                <a:cubicBezTo>
                  <a:pt x="1763983" y="1540521"/>
                  <a:pt x="1737188" y="1764599"/>
                  <a:pt x="1752600" y="1887286"/>
                </a:cubicBezTo>
                <a:cubicBezTo>
                  <a:pt x="1768012" y="2009973"/>
                  <a:pt x="1704682" y="2321265"/>
                  <a:pt x="1752600" y="2585323"/>
                </a:cubicBezTo>
                <a:cubicBezTo>
                  <a:pt x="1582433" y="2608037"/>
                  <a:pt x="1331654" y="2565881"/>
                  <a:pt x="1203452" y="2585323"/>
                </a:cubicBezTo>
                <a:cubicBezTo>
                  <a:pt x="1075250" y="2604765"/>
                  <a:pt x="730167" y="2564977"/>
                  <a:pt x="601726" y="2585323"/>
                </a:cubicBezTo>
                <a:cubicBezTo>
                  <a:pt x="473285" y="2605669"/>
                  <a:pt x="269036" y="2514671"/>
                  <a:pt x="0" y="2585323"/>
                </a:cubicBezTo>
                <a:cubicBezTo>
                  <a:pt x="-422" y="2364092"/>
                  <a:pt x="1405" y="2302936"/>
                  <a:pt x="0" y="2119965"/>
                </a:cubicBezTo>
                <a:cubicBezTo>
                  <a:pt x="-1405" y="1936994"/>
                  <a:pt x="43802" y="1820671"/>
                  <a:pt x="0" y="1654607"/>
                </a:cubicBezTo>
                <a:cubicBezTo>
                  <a:pt x="-43802" y="1488543"/>
                  <a:pt x="57877" y="1294147"/>
                  <a:pt x="0" y="1137542"/>
                </a:cubicBezTo>
                <a:cubicBezTo>
                  <a:pt x="-57877" y="980938"/>
                  <a:pt x="46894" y="817339"/>
                  <a:pt x="0" y="698037"/>
                </a:cubicBezTo>
                <a:cubicBezTo>
                  <a:pt x="-46894" y="578736"/>
                  <a:pt x="840" y="336891"/>
                  <a:pt x="0" y="0"/>
                </a:cubicBezTo>
                <a:close/>
              </a:path>
              <a:path w="1752600" h="2585323" stroke="0" extrusionOk="0">
                <a:moveTo>
                  <a:pt x="0" y="0"/>
                </a:moveTo>
                <a:cubicBezTo>
                  <a:pt x="246109" y="-26960"/>
                  <a:pt x="322101" y="53486"/>
                  <a:pt x="549148" y="0"/>
                </a:cubicBezTo>
                <a:cubicBezTo>
                  <a:pt x="776195" y="-53486"/>
                  <a:pt x="927291" y="33619"/>
                  <a:pt x="1133348" y="0"/>
                </a:cubicBezTo>
                <a:cubicBezTo>
                  <a:pt x="1339405" y="-33619"/>
                  <a:pt x="1598677" y="13430"/>
                  <a:pt x="1752600" y="0"/>
                </a:cubicBezTo>
                <a:cubicBezTo>
                  <a:pt x="1769019" y="208385"/>
                  <a:pt x="1746915" y="296288"/>
                  <a:pt x="1752600" y="439505"/>
                </a:cubicBezTo>
                <a:cubicBezTo>
                  <a:pt x="1758285" y="582722"/>
                  <a:pt x="1750483" y="697486"/>
                  <a:pt x="1752600" y="879010"/>
                </a:cubicBezTo>
                <a:cubicBezTo>
                  <a:pt x="1754717" y="1060535"/>
                  <a:pt x="1697982" y="1205064"/>
                  <a:pt x="1752600" y="1370221"/>
                </a:cubicBezTo>
                <a:cubicBezTo>
                  <a:pt x="1807218" y="1535378"/>
                  <a:pt x="1730259" y="1735437"/>
                  <a:pt x="1752600" y="1887286"/>
                </a:cubicBezTo>
                <a:cubicBezTo>
                  <a:pt x="1774941" y="2039135"/>
                  <a:pt x="1740587" y="2381697"/>
                  <a:pt x="1752600" y="2585323"/>
                </a:cubicBezTo>
                <a:cubicBezTo>
                  <a:pt x="1559074" y="2617313"/>
                  <a:pt x="1332653" y="2540699"/>
                  <a:pt x="1133348" y="2585323"/>
                </a:cubicBezTo>
                <a:cubicBezTo>
                  <a:pt x="934043" y="2629947"/>
                  <a:pt x="794572" y="2583927"/>
                  <a:pt x="531622" y="2585323"/>
                </a:cubicBezTo>
                <a:cubicBezTo>
                  <a:pt x="268672" y="2586719"/>
                  <a:pt x="122731" y="2528861"/>
                  <a:pt x="0" y="2585323"/>
                </a:cubicBezTo>
                <a:cubicBezTo>
                  <a:pt x="-47343" y="2401648"/>
                  <a:pt x="32525" y="2333663"/>
                  <a:pt x="0" y="2145818"/>
                </a:cubicBezTo>
                <a:cubicBezTo>
                  <a:pt x="-32525" y="1957974"/>
                  <a:pt x="41691" y="1826897"/>
                  <a:pt x="0" y="1706313"/>
                </a:cubicBezTo>
                <a:cubicBezTo>
                  <a:pt x="-41691" y="1585730"/>
                  <a:pt x="42970" y="1418280"/>
                  <a:pt x="0" y="1137542"/>
                </a:cubicBezTo>
                <a:cubicBezTo>
                  <a:pt x="-42970" y="856804"/>
                  <a:pt x="18307" y="839025"/>
                  <a:pt x="0" y="698037"/>
                </a:cubicBezTo>
                <a:cubicBezTo>
                  <a:pt x="-18307" y="557049"/>
                  <a:pt x="35971" y="161595"/>
                  <a:pt x="0" y="0"/>
                </a:cubicBezTo>
                <a:close/>
              </a:path>
            </a:pathLst>
          </a:custGeom>
          <a:solidFill>
            <a:srgbClr val="FFFF00"/>
          </a:solidFill>
          <a:ln>
            <a:solidFill>
              <a:schemeClr val="tx1"/>
            </a:solidFill>
            <a:extLst>
              <a:ext uri="{C807C97D-BFC1-408E-A445-0C87EB9F89A2}">
                <ask:lineSketchStyleProps xmlns:ask="http://schemas.microsoft.com/office/drawing/2018/sketchyshapes" sd="2894072501">
                  <a:prstGeom prst="rect">
                    <a:avLst/>
                  </a:prstGeom>
                  <ask:type>
                    <ask:lineSketchScribble/>
                  </ask:type>
                </ask:lineSketchStyleProps>
              </a:ext>
            </a:extLst>
          </a:ln>
        </p:spPr>
        <p:txBody>
          <a:bodyPr wrap="square" rtlCol="0">
            <a:spAutoFit/>
          </a:bodyPr>
          <a:lstStyle/>
          <a:p>
            <a:pPr algn="ctr"/>
            <a:r>
              <a:rPr lang="en-GB" b="1" dirty="0">
                <a:latin typeface="Bradley Hand ITC" panose="03070402050302030203" pitchFamily="66" charset="0"/>
              </a:rPr>
              <a:t>There are certain restrictions on Talk activities because of the pandemic. Your teacher will give you more information on this.</a:t>
            </a:r>
          </a:p>
        </p:txBody>
      </p:sp>
    </p:spTree>
    <p:extLst>
      <p:ext uri="{BB962C8B-B14F-4D97-AF65-F5344CB8AC3E}">
        <p14:creationId xmlns:p14="http://schemas.microsoft.com/office/powerpoint/2010/main" val="2424847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chemeClr val="bg1"/>
            </a:solidFill>
          </a:ln>
        </p:spPr>
        <p:txBody>
          <a:bodyPr>
            <a:normAutofit/>
          </a:bodyPr>
          <a:lstStyle/>
          <a:p>
            <a:pPr algn="ctr"/>
            <a:r>
              <a:rPr lang="en-GB" sz="6000" dirty="0"/>
              <a:t>Literacy </a:t>
            </a:r>
          </a:p>
        </p:txBody>
      </p:sp>
      <p:sp>
        <p:nvSpPr>
          <p:cNvPr id="3" name="Content Placeholder 2"/>
          <p:cNvSpPr>
            <a:spLocks noGrp="1"/>
          </p:cNvSpPr>
          <p:nvPr>
            <p:ph idx="1"/>
          </p:nvPr>
        </p:nvSpPr>
        <p:spPr>
          <a:xfrm>
            <a:off x="838200" y="1825624"/>
            <a:ext cx="10515600" cy="4710257"/>
          </a:xfrm>
          <a:ln>
            <a:solidFill>
              <a:schemeClr val="bg1"/>
            </a:solidFill>
          </a:ln>
        </p:spPr>
        <p:txBody>
          <a:bodyPr>
            <a:normAutofit/>
          </a:bodyPr>
          <a:lstStyle/>
          <a:p>
            <a:pPr marL="0" indent="0">
              <a:buNone/>
            </a:pPr>
            <a:r>
              <a:rPr lang="en-GB" dirty="0"/>
              <a:t>You will not receive separate Literacy lessons in S3 but there will still be a focus on the Skills for Learning, Work and Life:</a:t>
            </a:r>
          </a:p>
          <a:p>
            <a:r>
              <a:rPr lang="en-GB" dirty="0"/>
              <a:t>Functional Literacy</a:t>
            </a:r>
          </a:p>
          <a:p>
            <a:r>
              <a:rPr lang="en-GB" dirty="0"/>
              <a:t>Cultural Literacy </a:t>
            </a:r>
          </a:p>
          <a:p>
            <a:r>
              <a:rPr lang="en-GB" dirty="0"/>
              <a:t>Critical Literacy </a:t>
            </a:r>
          </a:p>
        </p:txBody>
      </p:sp>
      <p:graphicFrame>
        <p:nvGraphicFramePr>
          <p:cNvPr id="5" name="Table 4"/>
          <p:cNvGraphicFramePr>
            <a:graphicFrameLocks noGrp="1"/>
          </p:cNvGraphicFramePr>
          <p:nvPr/>
        </p:nvGraphicFramePr>
        <p:xfrm>
          <a:off x="838200" y="5133801"/>
          <a:ext cx="10515600" cy="1402080"/>
        </p:xfrm>
        <a:graphic>
          <a:graphicData uri="http://schemas.openxmlformats.org/drawingml/2006/table">
            <a:tbl>
              <a:tblPr firstRow="1" bandRow="1">
                <a:tableStyleId>{5940675A-B579-460E-94D1-54222C63F5DA}</a:tableStyleId>
              </a:tblPr>
              <a:tblGrid>
                <a:gridCol w="10515600">
                  <a:extLst>
                    <a:ext uri="{9D8B030D-6E8A-4147-A177-3AD203B41FA5}">
                      <a16:colId xmlns:a16="http://schemas.microsoft.com/office/drawing/2014/main" val="20000"/>
                    </a:ext>
                  </a:extLst>
                </a:gridCol>
              </a:tblGrid>
              <a:tr h="370840">
                <a:tc>
                  <a:txBody>
                    <a:bodyPr/>
                    <a:lstStyle/>
                    <a:p>
                      <a:pPr algn="ctr"/>
                      <a:r>
                        <a:rPr lang="en-GB" sz="2000" dirty="0">
                          <a:solidFill>
                            <a:schemeClr val="tx1"/>
                          </a:solidFill>
                        </a:rPr>
                        <a:t>What’s the Difference in S3?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You will be</a:t>
                      </a:r>
                      <a:r>
                        <a:rPr lang="en-GB" sz="2000" baseline="0" dirty="0"/>
                        <a:t> asked to use Literacy skills more independently in class. It is expected that you will have a greater understanding of what each set of skills are and how they contribute not only to your work in English, but in other curricular areas. </a:t>
                      </a:r>
                      <a:endParaRPr lang="en-GB"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22697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chemeClr val="bg1"/>
            </a:solidFill>
          </a:ln>
        </p:spPr>
        <p:txBody>
          <a:bodyPr>
            <a:normAutofit/>
          </a:bodyPr>
          <a:lstStyle/>
          <a:p>
            <a:pPr algn="ctr"/>
            <a:r>
              <a:rPr lang="en-GB" sz="6000" dirty="0"/>
              <a:t>Assessment   </a:t>
            </a:r>
          </a:p>
        </p:txBody>
      </p:sp>
      <p:sp>
        <p:nvSpPr>
          <p:cNvPr id="3" name="Content Placeholder 2"/>
          <p:cNvSpPr>
            <a:spLocks noGrp="1"/>
          </p:cNvSpPr>
          <p:nvPr>
            <p:ph idx="1"/>
          </p:nvPr>
        </p:nvSpPr>
        <p:spPr>
          <a:xfrm>
            <a:off x="838200" y="1825624"/>
            <a:ext cx="10515600" cy="4710257"/>
          </a:xfrm>
        </p:spPr>
        <p:txBody>
          <a:bodyPr>
            <a:normAutofit/>
          </a:bodyPr>
          <a:lstStyle/>
          <a:p>
            <a:pPr marL="0" indent="0">
              <a:buNone/>
            </a:pPr>
            <a:r>
              <a:rPr lang="en-GB" sz="2400" dirty="0"/>
              <a:t>All through S1 and S2, you will have been assessed formally and informally by your teacher as you progressed at your own pace through the Experiences and Outcomes.</a:t>
            </a:r>
          </a:p>
          <a:p>
            <a:pPr marL="0" indent="0">
              <a:buNone/>
            </a:pPr>
            <a:r>
              <a:rPr lang="en-GB" sz="2400" dirty="0"/>
              <a:t>Your teacher will look at all of your achievements to date and you will be placed in a third year class that will best reflect your strengths as well as give you the opportunity to be stretched and challenged.</a:t>
            </a:r>
          </a:p>
          <a:p>
            <a:pPr marL="0" indent="0">
              <a:buNone/>
            </a:pPr>
            <a:endParaRPr lang="en-GB" sz="2400" dirty="0"/>
          </a:p>
          <a:p>
            <a:pPr marL="0" indent="0">
              <a:buNone/>
            </a:pPr>
            <a:r>
              <a:rPr lang="en-GB" sz="2400" dirty="0"/>
              <a:t>This process will happen again at the end of S3 to ensure that the class you are in is still the best fit for your needs. </a:t>
            </a:r>
          </a:p>
        </p:txBody>
      </p:sp>
      <p:graphicFrame>
        <p:nvGraphicFramePr>
          <p:cNvPr id="5" name="Table 4"/>
          <p:cNvGraphicFramePr>
            <a:graphicFrameLocks noGrp="1"/>
          </p:cNvGraphicFramePr>
          <p:nvPr/>
        </p:nvGraphicFramePr>
        <p:xfrm>
          <a:off x="838200" y="5395595"/>
          <a:ext cx="10515600" cy="1097280"/>
        </p:xfrm>
        <a:graphic>
          <a:graphicData uri="http://schemas.openxmlformats.org/drawingml/2006/table">
            <a:tbl>
              <a:tblPr firstRow="1" bandRow="1">
                <a:tableStyleId>{5940675A-B579-460E-94D1-54222C63F5DA}</a:tableStyleId>
              </a:tblPr>
              <a:tblGrid>
                <a:gridCol w="10515600">
                  <a:extLst>
                    <a:ext uri="{9D8B030D-6E8A-4147-A177-3AD203B41FA5}">
                      <a16:colId xmlns:a16="http://schemas.microsoft.com/office/drawing/2014/main" val="20000"/>
                    </a:ext>
                  </a:extLst>
                </a:gridCol>
              </a:tblGrid>
              <a:tr h="370840">
                <a:tc>
                  <a:txBody>
                    <a:bodyPr/>
                    <a:lstStyle/>
                    <a:p>
                      <a:pPr algn="ctr"/>
                      <a:r>
                        <a:rPr lang="en-GB" sz="2000" dirty="0">
                          <a:solidFill>
                            <a:schemeClr val="tx1"/>
                          </a:solidFill>
                        </a:rPr>
                        <a:t>What’s the Difference in S3?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Assessments</a:t>
                      </a:r>
                      <a:r>
                        <a:rPr lang="en-GB" sz="2000" baseline="0" dirty="0"/>
                        <a:t> will be more detailed and complex and you will be increasingly asked to complete them under timed and/or ‘closed book’ conditions. </a:t>
                      </a:r>
                      <a:endParaRPr lang="en-GB" sz="20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0FDFE"/>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14052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38100">
            <a:solidFill>
              <a:schemeClr val="bg1"/>
            </a:solidFill>
          </a:ln>
        </p:spPr>
        <p:txBody>
          <a:bodyPr>
            <a:normAutofit/>
          </a:bodyPr>
          <a:lstStyle/>
          <a:p>
            <a:pPr algn="ctr"/>
            <a:r>
              <a:rPr lang="en-GB" sz="6000" dirty="0"/>
              <a:t>Any Questions?   </a:t>
            </a:r>
          </a:p>
        </p:txBody>
      </p:sp>
      <p:sp>
        <p:nvSpPr>
          <p:cNvPr id="3" name="Content Placeholder 2"/>
          <p:cNvSpPr>
            <a:spLocks noGrp="1"/>
          </p:cNvSpPr>
          <p:nvPr>
            <p:ph idx="1"/>
          </p:nvPr>
        </p:nvSpPr>
        <p:spPr>
          <a:xfrm>
            <a:off x="838200" y="1825624"/>
            <a:ext cx="10515600" cy="4863934"/>
          </a:xfrm>
        </p:spPr>
        <p:txBody>
          <a:bodyPr>
            <a:normAutofit/>
          </a:bodyPr>
          <a:lstStyle/>
          <a:p>
            <a:pPr marL="0" indent="0">
              <a:buNone/>
            </a:pPr>
            <a:r>
              <a:rPr lang="en-GB" dirty="0"/>
              <a:t>We understand that this can be an exciting and stressful time </a:t>
            </a:r>
            <a:r>
              <a:rPr lang="en-GB"/>
              <a:t>for you and </a:t>
            </a:r>
            <a:r>
              <a:rPr lang="en-GB" dirty="0"/>
              <a:t>we will do our best to make the transition from S2 into S3 as smooth as we possibly can. </a:t>
            </a:r>
          </a:p>
          <a:p>
            <a:pPr marL="0" indent="0">
              <a:buNone/>
            </a:pPr>
            <a:endParaRPr lang="en-GB" dirty="0"/>
          </a:p>
          <a:p>
            <a:pPr marL="0" indent="0">
              <a:buNone/>
            </a:pPr>
            <a:r>
              <a:rPr lang="en-GB" dirty="0"/>
              <a:t>If you have any questions, your first port of call should be your own English teacher; they know you best and will be able to help you with any areas of work you are having trouble with. Ms McHugh is also available to help with any enquiries you might have.</a:t>
            </a:r>
          </a:p>
          <a:p>
            <a:pPr marL="0" indent="0">
              <a:buNone/>
            </a:pPr>
            <a:endParaRPr lang="en-GB" dirty="0"/>
          </a:p>
          <a:p>
            <a:pPr marL="0" indent="0">
              <a:buNone/>
            </a:pPr>
            <a:r>
              <a:rPr lang="en-GB" dirty="0"/>
              <a:t>Also, you or your parents can contact your Pupil Support teacher or your Year Head for help and advice on moving into S3. </a:t>
            </a:r>
          </a:p>
        </p:txBody>
      </p:sp>
    </p:spTree>
    <p:extLst>
      <p:ext uri="{BB962C8B-B14F-4D97-AF65-F5344CB8AC3E}">
        <p14:creationId xmlns:p14="http://schemas.microsoft.com/office/powerpoint/2010/main" val="1777167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874</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Bradley Hand ITC</vt:lpstr>
      <vt:lpstr>Calibri</vt:lpstr>
      <vt:lpstr>Calibri Light</vt:lpstr>
      <vt:lpstr>Segoe Script</vt:lpstr>
      <vt:lpstr>Office Theme</vt:lpstr>
      <vt:lpstr>Welcome to S3 English</vt:lpstr>
      <vt:lpstr>Moving from BGE Level 3 to Level 4</vt:lpstr>
      <vt:lpstr>Reading </vt:lpstr>
      <vt:lpstr>Writing </vt:lpstr>
      <vt:lpstr>Listening </vt:lpstr>
      <vt:lpstr>Talking  </vt:lpstr>
      <vt:lpstr>Literacy </vt:lpstr>
      <vt:lpstr>Assessment   </vt:lpstr>
      <vt:lpstr>Any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S3 English</dc:title>
  <dc:creator>Sammy McHugh</dc:creator>
  <cp:lastModifiedBy>Sammy McHugh</cp:lastModifiedBy>
  <cp:revision>1</cp:revision>
  <dcterms:created xsi:type="dcterms:W3CDTF">2021-08-12T06:07:03Z</dcterms:created>
  <dcterms:modified xsi:type="dcterms:W3CDTF">2021-08-12T06:07:55Z</dcterms:modified>
</cp:coreProperties>
</file>