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6DD04-0C9A-4ECC-84B6-18AB6C8F8E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909004-AEF4-4E7B-A207-E1A7899A2E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B8524A4-CB98-436C-8C38-37F81A8BAA90}"/>
              </a:ext>
            </a:extLst>
          </p:cNvPr>
          <p:cNvSpPr>
            <a:spLocks noGrp="1"/>
          </p:cNvSpPr>
          <p:nvPr>
            <p:ph type="dt" sz="half" idx="10"/>
          </p:nvPr>
        </p:nvSpPr>
        <p:spPr/>
        <p:txBody>
          <a:bodyPr/>
          <a:lstStyle/>
          <a:p>
            <a:fld id="{7665B364-0A55-4A55-8FC2-2052629C2D37}" type="datetimeFigureOut">
              <a:rPr lang="en-GB" smtClean="0"/>
              <a:t>12/08/2021</a:t>
            </a:fld>
            <a:endParaRPr lang="en-GB"/>
          </a:p>
        </p:txBody>
      </p:sp>
      <p:sp>
        <p:nvSpPr>
          <p:cNvPr id="5" name="Footer Placeholder 4">
            <a:extLst>
              <a:ext uri="{FF2B5EF4-FFF2-40B4-BE49-F238E27FC236}">
                <a16:creationId xmlns:a16="http://schemas.microsoft.com/office/drawing/2014/main" id="{14C6EBC6-0475-485D-92CB-F9A6280533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007176-2A4F-448B-A214-E11A2BE737DF}"/>
              </a:ext>
            </a:extLst>
          </p:cNvPr>
          <p:cNvSpPr>
            <a:spLocks noGrp="1"/>
          </p:cNvSpPr>
          <p:nvPr>
            <p:ph type="sldNum" sz="quarter" idx="12"/>
          </p:nvPr>
        </p:nvSpPr>
        <p:spPr/>
        <p:txBody>
          <a:bodyPr/>
          <a:lstStyle/>
          <a:p>
            <a:fld id="{E30A0176-9645-477D-ACB4-A8A5833D3D23}" type="slidenum">
              <a:rPr lang="en-GB" smtClean="0"/>
              <a:t>‹#›</a:t>
            </a:fld>
            <a:endParaRPr lang="en-GB"/>
          </a:p>
        </p:txBody>
      </p:sp>
    </p:spTree>
    <p:extLst>
      <p:ext uri="{BB962C8B-B14F-4D97-AF65-F5344CB8AC3E}">
        <p14:creationId xmlns:p14="http://schemas.microsoft.com/office/powerpoint/2010/main" val="3274455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5EE8-54CC-4EB0-9FF9-89F7795C00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3BE391-5667-45CE-B7D1-97A7BB8622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266B22-61E2-422F-A8C4-07A9304709D8}"/>
              </a:ext>
            </a:extLst>
          </p:cNvPr>
          <p:cNvSpPr>
            <a:spLocks noGrp="1"/>
          </p:cNvSpPr>
          <p:nvPr>
            <p:ph type="dt" sz="half" idx="10"/>
          </p:nvPr>
        </p:nvSpPr>
        <p:spPr/>
        <p:txBody>
          <a:bodyPr/>
          <a:lstStyle/>
          <a:p>
            <a:fld id="{7665B364-0A55-4A55-8FC2-2052629C2D37}" type="datetimeFigureOut">
              <a:rPr lang="en-GB" smtClean="0"/>
              <a:t>12/08/2021</a:t>
            </a:fld>
            <a:endParaRPr lang="en-GB"/>
          </a:p>
        </p:txBody>
      </p:sp>
      <p:sp>
        <p:nvSpPr>
          <p:cNvPr id="5" name="Footer Placeholder 4">
            <a:extLst>
              <a:ext uri="{FF2B5EF4-FFF2-40B4-BE49-F238E27FC236}">
                <a16:creationId xmlns:a16="http://schemas.microsoft.com/office/drawing/2014/main" id="{8074D6DC-AE26-4A53-A79E-CBB0FE969D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B7773F-8193-4087-91C0-B3809F776171}"/>
              </a:ext>
            </a:extLst>
          </p:cNvPr>
          <p:cNvSpPr>
            <a:spLocks noGrp="1"/>
          </p:cNvSpPr>
          <p:nvPr>
            <p:ph type="sldNum" sz="quarter" idx="12"/>
          </p:nvPr>
        </p:nvSpPr>
        <p:spPr/>
        <p:txBody>
          <a:bodyPr/>
          <a:lstStyle/>
          <a:p>
            <a:fld id="{E30A0176-9645-477D-ACB4-A8A5833D3D23}" type="slidenum">
              <a:rPr lang="en-GB" smtClean="0"/>
              <a:t>‹#›</a:t>
            </a:fld>
            <a:endParaRPr lang="en-GB"/>
          </a:p>
        </p:txBody>
      </p:sp>
    </p:spTree>
    <p:extLst>
      <p:ext uri="{BB962C8B-B14F-4D97-AF65-F5344CB8AC3E}">
        <p14:creationId xmlns:p14="http://schemas.microsoft.com/office/powerpoint/2010/main" val="4163707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CA8A14-5E97-46E2-BE14-60A32F79CC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850047-FF47-4945-98AB-C54B197854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01A02C-563A-42BC-92D0-417A5DF501DC}"/>
              </a:ext>
            </a:extLst>
          </p:cNvPr>
          <p:cNvSpPr>
            <a:spLocks noGrp="1"/>
          </p:cNvSpPr>
          <p:nvPr>
            <p:ph type="dt" sz="half" idx="10"/>
          </p:nvPr>
        </p:nvSpPr>
        <p:spPr/>
        <p:txBody>
          <a:bodyPr/>
          <a:lstStyle/>
          <a:p>
            <a:fld id="{7665B364-0A55-4A55-8FC2-2052629C2D37}" type="datetimeFigureOut">
              <a:rPr lang="en-GB" smtClean="0"/>
              <a:t>12/08/2021</a:t>
            </a:fld>
            <a:endParaRPr lang="en-GB"/>
          </a:p>
        </p:txBody>
      </p:sp>
      <p:sp>
        <p:nvSpPr>
          <p:cNvPr id="5" name="Footer Placeholder 4">
            <a:extLst>
              <a:ext uri="{FF2B5EF4-FFF2-40B4-BE49-F238E27FC236}">
                <a16:creationId xmlns:a16="http://schemas.microsoft.com/office/drawing/2014/main" id="{5D616493-69A1-4BAA-87A3-B5C0C16921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A4C478-EFB3-41BD-935D-05E50D40433C}"/>
              </a:ext>
            </a:extLst>
          </p:cNvPr>
          <p:cNvSpPr>
            <a:spLocks noGrp="1"/>
          </p:cNvSpPr>
          <p:nvPr>
            <p:ph type="sldNum" sz="quarter" idx="12"/>
          </p:nvPr>
        </p:nvSpPr>
        <p:spPr/>
        <p:txBody>
          <a:bodyPr/>
          <a:lstStyle/>
          <a:p>
            <a:fld id="{E30A0176-9645-477D-ACB4-A8A5833D3D23}" type="slidenum">
              <a:rPr lang="en-GB" smtClean="0"/>
              <a:t>‹#›</a:t>
            </a:fld>
            <a:endParaRPr lang="en-GB"/>
          </a:p>
        </p:txBody>
      </p:sp>
    </p:spTree>
    <p:extLst>
      <p:ext uri="{BB962C8B-B14F-4D97-AF65-F5344CB8AC3E}">
        <p14:creationId xmlns:p14="http://schemas.microsoft.com/office/powerpoint/2010/main" val="30355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228ED-62E2-4E42-A1E5-B289022CB9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A7B9AC-20EF-48C4-B644-F01D537158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94D20A-DE3C-450F-8F2D-C71F14A5D8FD}"/>
              </a:ext>
            </a:extLst>
          </p:cNvPr>
          <p:cNvSpPr>
            <a:spLocks noGrp="1"/>
          </p:cNvSpPr>
          <p:nvPr>
            <p:ph type="dt" sz="half" idx="10"/>
          </p:nvPr>
        </p:nvSpPr>
        <p:spPr/>
        <p:txBody>
          <a:bodyPr/>
          <a:lstStyle/>
          <a:p>
            <a:fld id="{7665B364-0A55-4A55-8FC2-2052629C2D37}" type="datetimeFigureOut">
              <a:rPr lang="en-GB" smtClean="0"/>
              <a:t>12/08/2021</a:t>
            </a:fld>
            <a:endParaRPr lang="en-GB"/>
          </a:p>
        </p:txBody>
      </p:sp>
      <p:sp>
        <p:nvSpPr>
          <p:cNvPr id="5" name="Footer Placeholder 4">
            <a:extLst>
              <a:ext uri="{FF2B5EF4-FFF2-40B4-BE49-F238E27FC236}">
                <a16:creationId xmlns:a16="http://schemas.microsoft.com/office/drawing/2014/main" id="{C796BFF6-041E-47D9-801E-AE65EFFBDF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A5254B-C923-43D5-B526-E1E015D3F980}"/>
              </a:ext>
            </a:extLst>
          </p:cNvPr>
          <p:cNvSpPr>
            <a:spLocks noGrp="1"/>
          </p:cNvSpPr>
          <p:nvPr>
            <p:ph type="sldNum" sz="quarter" idx="12"/>
          </p:nvPr>
        </p:nvSpPr>
        <p:spPr/>
        <p:txBody>
          <a:bodyPr/>
          <a:lstStyle/>
          <a:p>
            <a:fld id="{E30A0176-9645-477D-ACB4-A8A5833D3D23}" type="slidenum">
              <a:rPr lang="en-GB" smtClean="0"/>
              <a:t>‹#›</a:t>
            </a:fld>
            <a:endParaRPr lang="en-GB"/>
          </a:p>
        </p:txBody>
      </p:sp>
    </p:spTree>
    <p:extLst>
      <p:ext uri="{BB962C8B-B14F-4D97-AF65-F5344CB8AC3E}">
        <p14:creationId xmlns:p14="http://schemas.microsoft.com/office/powerpoint/2010/main" val="79759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1C645-D2A3-489C-8EB0-6B5F9397BB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D25D3E-B596-4B80-905B-9B43A0EBC1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C7F0C0-0C6F-4C21-8F56-FD6378F17E6C}"/>
              </a:ext>
            </a:extLst>
          </p:cNvPr>
          <p:cNvSpPr>
            <a:spLocks noGrp="1"/>
          </p:cNvSpPr>
          <p:nvPr>
            <p:ph type="dt" sz="half" idx="10"/>
          </p:nvPr>
        </p:nvSpPr>
        <p:spPr/>
        <p:txBody>
          <a:bodyPr/>
          <a:lstStyle/>
          <a:p>
            <a:fld id="{7665B364-0A55-4A55-8FC2-2052629C2D37}" type="datetimeFigureOut">
              <a:rPr lang="en-GB" smtClean="0"/>
              <a:t>12/08/2021</a:t>
            </a:fld>
            <a:endParaRPr lang="en-GB"/>
          </a:p>
        </p:txBody>
      </p:sp>
      <p:sp>
        <p:nvSpPr>
          <p:cNvPr id="5" name="Footer Placeholder 4">
            <a:extLst>
              <a:ext uri="{FF2B5EF4-FFF2-40B4-BE49-F238E27FC236}">
                <a16:creationId xmlns:a16="http://schemas.microsoft.com/office/drawing/2014/main" id="{FAFF68A9-0ECB-4D76-B2A8-703C2C55DE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230C61-8FD3-4620-A1B2-1CBC4706144A}"/>
              </a:ext>
            </a:extLst>
          </p:cNvPr>
          <p:cNvSpPr>
            <a:spLocks noGrp="1"/>
          </p:cNvSpPr>
          <p:nvPr>
            <p:ph type="sldNum" sz="quarter" idx="12"/>
          </p:nvPr>
        </p:nvSpPr>
        <p:spPr/>
        <p:txBody>
          <a:bodyPr/>
          <a:lstStyle/>
          <a:p>
            <a:fld id="{E30A0176-9645-477D-ACB4-A8A5833D3D23}" type="slidenum">
              <a:rPr lang="en-GB" smtClean="0"/>
              <a:t>‹#›</a:t>
            </a:fld>
            <a:endParaRPr lang="en-GB"/>
          </a:p>
        </p:txBody>
      </p:sp>
    </p:spTree>
    <p:extLst>
      <p:ext uri="{BB962C8B-B14F-4D97-AF65-F5344CB8AC3E}">
        <p14:creationId xmlns:p14="http://schemas.microsoft.com/office/powerpoint/2010/main" val="1114309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B37AB-1041-42FE-BDAD-D5EC9A3618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871D63-B691-4647-A041-065FD8B37F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E65623-D8CC-4172-9FD1-3425345084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0D9593E-2D1B-41F2-AFA2-F0A9053E8560}"/>
              </a:ext>
            </a:extLst>
          </p:cNvPr>
          <p:cNvSpPr>
            <a:spLocks noGrp="1"/>
          </p:cNvSpPr>
          <p:nvPr>
            <p:ph type="dt" sz="half" idx="10"/>
          </p:nvPr>
        </p:nvSpPr>
        <p:spPr/>
        <p:txBody>
          <a:bodyPr/>
          <a:lstStyle/>
          <a:p>
            <a:fld id="{7665B364-0A55-4A55-8FC2-2052629C2D37}" type="datetimeFigureOut">
              <a:rPr lang="en-GB" smtClean="0"/>
              <a:t>12/08/2021</a:t>
            </a:fld>
            <a:endParaRPr lang="en-GB"/>
          </a:p>
        </p:txBody>
      </p:sp>
      <p:sp>
        <p:nvSpPr>
          <p:cNvPr id="6" name="Footer Placeholder 5">
            <a:extLst>
              <a:ext uri="{FF2B5EF4-FFF2-40B4-BE49-F238E27FC236}">
                <a16:creationId xmlns:a16="http://schemas.microsoft.com/office/drawing/2014/main" id="{C7371473-5B88-494A-95D5-681FC23CB8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ABAB1D-6ADC-412C-AE93-0B1FC1147865}"/>
              </a:ext>
            </a:extLst>
          </p:cNvPr>
          <p:cNvSpPr>
            <a:spLocks noGrp="1"/>
          </p:cNvSpPr>
          <p:nvPr>
            <p:ph type="sldNum" sz="quarter" idx="12"/>
          </p:nvPr>
        </p:nvSpPr>
        <p:spPr/>
        <p:txBody>
          <a:bodyPr/>
          <a:lstStyle/>
          <a:p>
            <a:fld id="{E30A0176-9645-477D-ACB4-A8A5833D3D23}" type="slidenum">
              <a:rPr lang="en-GB" smtClean="0"/>
              <a:t>‹#›</a:t>
            </a:fld>
            <a:endParaRPr lang="en-GB"/>
          </a:p>
        </p:txBody>
      </p:sp>
    </p:spTree>
    <p:extLst>
      <p:ext uri="{BB962C8B-B14F-4D97-AF65-F5344CB8AC3E}">
        <p14:creationId xmlns:p14="http://schemas.microsoft.com/office/powerpoint/2010/main" val="205607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030E6-9E5E-4607-9B15-D6DD1FA7F9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2D3C27-1B1D-4A73-B8FD-C9CB078AEA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E2485C-98C3-44F3-990A-2C73DC75B9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9352F4-3A8C-4632-B867-AB908A100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30CB8E-78EB-4673-8EFB-CA92E46325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43C329-0E70-4E3A-B8AD-F64913CEE7AC}"/>
              </a:ext>
            </a:extLst>
          </p:cNvPr>
          <p:cNvSpPr>
            <a:spLocks noGrp="1"/>
          </p:cNvSpPr>
          <p:nvPr>
            <p:ph type="dt" sz="half" idx="10"/>
          </p:nvPr>
        </p:nvSpPr>
        <p:spPr/>
        <p:txBody>
          <a:bodyPr/>
          <a:lstStyle/>
          <a:p>
            <a:fld id="{7665B364-0A55-4A55-8FC2-2052629C2D37}" type="datetimeFigureOut">
              <a:rPr lang="en-GB" smtClean="0"/>
              <a:t>12/08/2021</a:t>
            </a:fld>
            <a:endParaRPr lang="en-GB"/>
          </a:p>
        </p:txBody>
      </p:sp>
      <p:sp>
        <p:nvSpPr>
          <p:cNvPr id="8" name="Footer Placeholder 7">
            <a:extLst>
              <a:ext uri="{FF2B5EF4-FFF2-40B4-BE49-F238E27FC236}">
                <a16:creationId xmlns:a16="http://schemas.microsoft.com/office/drawing/2014/main" id="{866CCC50-CA38-49AE-923E-8099CBBA55F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5B520D-5498-4D7D-82C3-C8DD2F97FFE3}"/>
              </a:ext>
            </a:extLst>
          </p:cNvPr>
          <p:cNvSpPr>
            <a:spLocks noGrp="1"/>
          </p:cNvSpPr>
          <p:nvPr>
            <p:ph type="sldNum" sz="quarter" idx="12"/>
          </p:nvPr>
        </p:nvSpPr>
        <p:spPr/>
        <p:txBody>
          <a:bodyPr/>
          <a:lstStyle/>
          <a:p>
            <a:fld id="{E30A0176-9645-477D-ACB4-A8A5833D3D23}" type="slidenum">
              <a:rPr lang="en-GB" smtClean="0"/>
              <a:t>‹#›</a:t>
            </a:fld>
            <a:endParaRPr lang="en-GB"/>
          </a:p>
        </p:txBody>
      </p:sp>
    </p:spTree>
    <p:extLst>
      <p:ext uri="{BB962C8B-B14F-4D97-AF65-F5344CB8AC3E}">
        <p14:creationId xmlns:p14="http://schemas.microsoft.com/office/powerpoint/2010/main" val="1365308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740BC-D451-41DE-99BA-EF9B896F614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C38FF88-798B-4370-BED8-94717B4244EE}"/>
              </a:ext>
            </a:extLst>
          </p:cNvPr>
          <p:cNvSpPr>
            <a:spLocks noGrp="1"/>
          </p:cNvSpPr>
          <p:nvPr>
            <p:ph type="dt" sz="half" idx="10"/>
          </p:nvPr>
        </p:nvSpPr>
        <p:spPr/>
        <p:txBody>
          <a:bodyPr/>
          <a:lstStyle/>
          <a:p>
            <a:fld id="{7665B364-0A55-4A55-8FC2-2052629C2D37}" type="datetimeFigureOut">
              <a:rPr lang="en-GB" smtClean="0"/>
              <a:t>12/08/2021</a:t>
            </a:fld>
            <a:endParaRPr lang="en-GB"/>
          </a:p>
        </p:txBody>
      </p:sp>
      <p:sp>
        <p:nvSpPr>
          <p:cNvPr id="4" name="Footer Placeholder 3">
            <a:extLst>
              <a:ext uri="{FF2B5EF4-FFF2-40B4-BE49-F238E27FC236}">
                <a16:creationId xmlns:a16="http://schemas.microsoft.com/office/drawing/2014/main" id="{87F69D4B-40BB-4EBA-8AB9-74A074129C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4285C8-43C0-43D1-B4AC-B57C63373FA3}"/>
              </a:ext>
            </a:extLst>
          </p:cNvPr>
          <p:cNvSpPr>
            <a:spLocks noGrp="1"/>
          </p:cNvSpPr>
          <p:nvPr>
            <p:ph type="sldNum" sz="quarter" idx="12"/>
          </p:nvPr>
        </p:nvSpPr>
        <p:spPr/>
        <p:txBody>
          <a:bodyPr/>
          <a:lstStyle/>
          <a:p>
            <a:fld id="{E30A0176-9645-477D-ACB4-A8A5833D3D23}" type="slidenum">
              <a:rPr lang="en-GB" smtClean="0"/>
              <a:t>‹#›</a:t>
            </a:fld>
            <a:endParaRPr lang="en-GB"/>
          </a:p>
        </p:txBody>
      </p:sp>
    </p:spTree>
    <p:extLst>
      <p:ext uri="{BB962C8B-B14F-4D97-AF65-F5344CB8AC3E}">
        <p14:creationId xmlns:p14="http://schemas.microsoft.com/office/powerpoint/2010/main" val="19101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E409F5-12F1-4BAF-A8B6-D206518499A9}"/>
              </a:ext>
            </a:extLst>
          </p:cNvPr>
          <p:cNvSpPr>
            <a:spLocks noGrp="1"/>
          </p:cNvSpPr>
          <p:nvPr>
            <p:ph type="dt" sz="half" idx="10"/>
          </p:nvPr>
        </p:nvSpPr>
        <p:spPr/>
        <p:txBody>
          <a:bodyPr/>
          <a:lstStyle/>
          <a:p>
            <a:fld id="{7665B364-0A55-4A55-8FC2-2052629C2D37}" type="datetimeFigureOut">
              <a:rPr lang="en-GB" smtClean="0"/>
              <a:t>12/08/2021</a:t>
            </a:fld>
            <a:endParaRPr lang="en-GB"/>
          </a:p>
        </p:txBody>
      </p:sp>
      <p:sp>
        <p:nvSpPr>
          <p:cNvPr id="3" name="Footer Placeholder 2">
            <a:extLst>
              <a:ext uri="{FF2B5EF4-FFF2-40B4-BE49-F238E27FC236}">
                <a16:creationId xmlns:a16="http://schemas.microsoft.com/office/drawing/2014/main" id="{028931F6-804E-459B-9831-AE3464A695C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803CE62-94ED-4D87-BF35-88B0FECC5BDF}"/>
              </a:ext>
            </a:extLst>
          </p:cNvPr>
          <p:cNvSpPr>
            <a:spLocks noGrp="1"/>
          </p:cNvSpPr>
          <p:nvPr>
            <p:ph type="sldNum" sz="quarter" idx="12"/>
          </p:nvPr>
        </p:nvSpPr>
        <p:spPr/>
        <p:txBody>
          <a:bodyPr/>
          <a:lstStyle/>
          <a:p>
            <a:fld id="{E30A0176-9645-477D-ACB4-A8A5833D3D23}" type="slidenum">
              <a:rPr lang="en-GB" smtClean="0"/>
              <a:t>‹#›</a:t>
            </a:fld>
            <a:endParaRPr lang="en-GB"/>
          </a:p>
        </p:txBody>
      </p:sp>
    </p:spTree>
    <p:extLst>
      <p:ext uri="{BB962C8B-B14F-4D97-AF65-F5344CB8AC3E}">
        <p14:creationId xmlns:p14="http://schemas.microsoft.com/office/powerpoint/2010/main" val="611563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154A3-3A8B-4F2D-BF20-DAFBF3BFC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56400A-1871-4FC6-9164-B2408C13B3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855FD8-085A-47AA-8986-6263AB0AE6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CEEEFA-0BA8-4CC6-90BD-58F646ACCF63}"/>
              </a:ext>
            </a:extLst>
          </p:cNvPr>
          <p:cNvSpPr>
            <a:spLocks noGrp="1"/>
          </p:cNvSpPr>
          <p:nvPr>
            <p:ph type="dt" sz="half" idx="10"/>
          </p:nvPr>
        </p:nvSpPr>
        <p:spPr/>
        <p:txBody>
          <a:bodyPr/>
          <a:lstStyle/>
          <a:p>
            <a:fld id="{7665B364-0A55-4A55-8FC2-2052629C2D37}" type="datetimeFigureOut">
              <a:rPr lang="en-GB" smtClean="0"/>
              <a:t>12/08/2021</a:t>
            </a:fld>
            <a:endParaRPr lang="en-GB"/>
          </a:p>
        </p:txBody>
      </p:sp>
      <p:sp>
        <p:nvSpPr>
          <p:cNvPr id="6" name="Footer Placeholder 5">
            <a:extLst>
              <a:ext uri="{FF2B5EF4-FFF2-40B4-BE49-F238E27FC236}">
                <a16:creationId xmlns:a16="http://schemas.microsoft.com/office/drawing/2014/main" id="{2A6D500C-CD5C-4FA5-944A-346D14999A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FF6464-50E9-456B-89A8-E783735D5EA2}"/>
              </a:ext>
            </a:extLst>
          </p:cNvPr>
          <p:cNvSpPr>
            <a:spLocks noGrp="1"/>
          </p:cNvSpPr>
          <p:nvPr>
            <p:ph type="sldNum" sz="quarter" idx="12"/>
          </p:nvPr>
        </p:nvSpPr>
        <p:spPr/>
        <p:txBody>
          <a:bodyPr/>
          <a:lstStyle/>
          <a:p>
            <a:fld id="{E30A0176-9645-477D-ACB4-A8A5833D3D23}" type="slidenum">
              <a:rPr lang="en-GB" smtClean="0"/>
              <a:t>‹#›</a:t>
            </a:fld>
            <a:endParaRPr lang="en-GB"/>
          </a:p>
        </p:txBody>
      </p:sp>
    </p:spTree>
    <p:extLst>
      <p:ext uri="{BB962C8B-B14F-4D97-AF65-F5344CB8AC3E}">
        <p14:creationId xmlns:p14="http://schemas.microsoft.com/office/powerpoint/2010/main" val="54371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CE129-D4DE-4EB2-9CFB-95BFD95C66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8A32660-7FE0-4738-84E9-66632DA222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6F66D3C-9B96-4493-A284-E1A9779D98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F85295-7374-431E-9A93-34E25409AC18}"/>
              </a:ext>
            </a:extLst>
          </p:cNvPr>
          <p:cNvSpPr>
            <a:spLocks noGrp="1"/>
          </p:cNvSpPr>
          <p:nvPr>
            <p:ph type="dt" sz="half" idx="10"/>
          </p:nvPr>
        </p:nvSpPr>
        <p:spPr/>
        <p:txBody>
          <a:bodyPr/>
          <a:lstStyle/>
          <a:p>
            <a:fld id="{7665B364-0A55-4A55-8FC2-2052629C2D37}" type="datetimeFigureOut">
              <a:rPr lang="en-GB" smtClean="0"/>
              <a:t>12/08/2021</a:t>
            </a:fld>
            <a:endParaRPr lang="en-GB"/>
          </a:p>
        </p:txBody>
      </p:sp>
      <p:sp>
        <p:nvSpPr>
          <p:cNvPr id="6" name="Footer Placeholder 5">
            <a:extLst>
              <a:ext uri="{FF2B5EF4-FFF2-40B4-BE49-F238E27FC236}">
                <a16:creationId xmlns:a16="http://schemas.microsoft.com/office/drawing/2014/main" id="{6A330084-5144-46D5-89AA-A0C438030E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491894-9666-4E1B-90B3-761BE71517B4}"/>
              </a:ext>
            </a:extLst>
          </p:cNvPr>
          <p:cNvSpPr>
            <a:spLocks noGrp="1"/>
          </p:cNvSpPr>
          <p:nvPr>
            <p:ph type="sldNum" sz="quarter" idx="12"/>
          </p:nvPr>
        </p:nvSpPr>
        <p:spPr/>
        <p:txBody>
          <a:bodyPr/>
          <a:lstStyle/>
          <a:p>
            <a:fld id="{E30A0176-9645-477D-ACB4-A8A5833D3D23}" type="slidenum">
              <a:rPr lang="en-GB" smtClean="0"/>
              <a:t>‹#›</a:t>
            </a:fld>
            <a:endParaRPr lang="en-GB"/>
          </a:p>
        </p:txBody>
      </p:sp>
    </p:spTree>
    <p:extLst>
      <p:ext uri="{BB962C8B-B14F-4D97-AF65-F5344CB8AC3E}">
        <p14:creationId xmlns:p14="http://schemas.microsoft.com/office/powerpoint/2010/main" val="1554716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055D0F-2690-446B-A4EB-23A756550D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2B918D-5107-4032-A4DB-03F5844623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BC1C8C-9F13-47D6-BF2D-6801AC651B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5B364-0A55-4A55-8FC2-2052629C2D37}" type="datetimeFigureOut">
              <a:rPr lang="en-GB" smtClean="0"/>
              <a:t>12/08/2021</a:t>
            </a:fld>
            <a:endParaRPr lang="en-GB"/>
          </a:p>
        </p:txBody>
      </p:sp>
      <p:sp>
        <p:nvSpPr>
          <p:cNvPr id="5" name="Footer Placeholder 4">
            <a:extLst>
              <a:ext uri="{FF2B5EF4-FFF2-40B4-BE49-F238E27FC236}">
                <a16:creationId xmlns:a16="http://schemas.microsoft.com/office/drawing/2014/main" id="{100607E6-08AB-4B13-A204-4DBDA506B8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803B10A-06DF-4656-9644-E5867649CB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A0176-9645-477D-ACB4-A8A5833D3D23}" type="slidenum">
              <a:rPr lang="en-GB" smtClean="0"/>
              <a:t>‹#›</a:t>
            </a:fld>
            <a:endParaRPr lang="en-GB"/>
          </a:p>
        </p:txBody>
      </p:sp>
    </p:spTree>
    <p:extLst>
      <p:ext uri="{BB962C8B-B14F-4D97-AF65-F5344CB8AC3E}">
        <p14:creationId xmlns:p14="http://schemas.microsoft.com/office/powerpoint/2010/main" val="1540274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71484"/>
            <a:ext cx="10515600" cy="1325563"/>
          </a:xfrm>
        </p:spPr>
        <p:txBody>
          <a:bodyPr>
            <a:noAutofit/>
          </a:bodyPr>
          <a:lstStyle/>
          <a:p>
            <a:pPr algn="ctr"/>
            <a:r>
              <a:rPr lang="en-GB" sz="6000" dirty="0">
                <a:latin typeface="Segoe Script" panose="020B0504020000000003" pitchFamily="34" charset="0"/>
              </a:rPr>
              <a:t>Welcome to S1/2 English</a:t>
            </a:r>
          </a:p>
        </p:txBody>
      </p:sp>
      <p:pic>
        <p:nvPicPr>
          <p:cNvPr id="4" name="Content Placeholder 3"/>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2119" y="185372"/>
            <a:ext cx="427758" cy="445188"/>
          </a:xfrm>
          <a:prstGeom prst="rect">
            <a:avLst/>
          </a:prstGeom>
          <a:noFill/>
        </p:spPr>
      </p:pic>
      <p:sp>
        <p:nvSpPr>
          <p:cNvPr id="5" name="TextBox 3"/>
          <p:cNvSpPr txBox="1"/>
          <p:nvPr/>
        </p:nvSpPr>
        <p:spPr>
          <a:xfrm>
            <a:off x="4989092" y="589412"/>
            <a:ext cx="2213811"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100" dirty="0">
                <a:latin typeface="+mj-lt"/>
              </a:rPr>
              <a:t>Department of English and Literacy</a:t>
            </a:r>
          </a:p>
        </p:txBody>
      </p:sp>
      <p:pic>
        <p:nvPicPr>
          <p:cNvPr id="6" name="Content Placeholder 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802853" y="2232276"/>
            <a:ext cx="3014049" cy="4091608"/>
          </a:xfrm>
          <a:prstGeom prst="rect">
            <a:avLst/>
          </a:prstGeom>
        </p:spPr>
      </p:pic>
      <p:pic>
        <p:nvPicPr>
          <p:cNvPr id="9" name="Content Placeholder 8"/>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838197" y="5142784"/>
            <a:ext cx="3752850" cy="1219200"/>
          </a:xfr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20097" y="5142784"/>
            <a:ext cx="2933700" cy="1181100"/>
          </a:xfrm>
          <a:prstGeom prst="rect">
            <a:avLst/>
          </a:prstGeom>
        </p:spPr>
      </p:pic>
    </p:spTree>
    <p:extLst>
      <p:ext uri="{BB962C8B-B14F-4D97-AF65-F5344CB8AC3E}">
        <p14:creationId xmlns:p14="http://schemas.microsoft.com/office/powerpoint/2010/main" val="2643240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Autofit/>
          </a:bodyPr>
          <a:lstStyle/>
          <a:p>
            <a:pPr algn="ctr"/>
            <a:r>
              <a:rPr lang="en-GB" sz="5400" dirty="0"/>
              <a:t>Moving from BGE Level 2 to Level 3/4</a:t>
            </a:r>
          </a:p>
        </p:txBody>
      </p:sp>
      <p:sp>
        <p:nvSpPr>
          <p:cNvPr id="3" name="Content Placeholder 2"/>
          <p:cNvSpPr>
            <a:spLocks noGrp="1"/>
          </p:cNvSpPr>
          <p:nvPr>
            <p:ph sz="half" idx="1"/>
          </p:nvPr>
        </p:nvSpPr>
        <p:spPr>
          <a:xfrm>
            <a:off x="838199" y="1825624"/>
            <a:ext cx="6463491" cy="4912059"/>
          </a:xfrm>
        </p:spPr>
        <p:txBody>
          <a:bodyPr>
            <a:noAutofit/>
          </a:bodyPr>
          <a:lstStyle/>
          <a:p>
            <a:pPr marL="0" indent="0">
              <a:buNone/>
            </a:pPr>
            <a:r>
              <a:rPr lang="en-GB" sz="2600" dirty="0"/>
              <a:t>The knowledge and skills that you have learned in P5-7 BGE Level 2 are very similar to those in BGE Level 3 in S1/2.</a:t>
            </a:r>
          </a:p>
          <a:p>
            <a:pPr marL="0" indent="0">
              <a:buNone/>
            </a:pPr>
            <a:r>
              <a:rPr lang="en-GB" sz="2600" dirty="0"/>
              <a:t>However, the S1/2 course is more challenging, and will demand more of you. Don’t worry if you are not quite ready for Level 3, the work will be similar for you but you will be assessed at the level you perform best at.</a:t>
            </a:r>
          </a:p>
          <a:p>
            <a:pPr marL="0" indent="0">
              <a:buNone/>
            </a:pPr>
            <a:r>
              <a:rPr lang="en-GB" sz="2600" dirty="0"/>
              <a:t>As you approach the end of Level 3 in S2, you will be expected to complete work at Level 4. You may not be at this level for everything and that is okay – you will have time in S3 to complete this level. </a:t>
            </a:r>
          </a:p>
          <a:p>
            <a:pPr marL="0" indent="0">
              <a:buNone/>
            </a:pPr>
            <a:endParaRPr lang="en-GB" sz="1800" dirty="0"/>
          </a:p>
          <a:p>
            <a:pPr marL="0" indent="0">
              <a:buNone/>
            </a:pPr>
            <a:endParaRPr lang="en-GB" sz="1800" dirty="0"/>
          </a:p>
          <a:p>
            <a:pPr marL="0" indent="0">
              <a:buNone/>
            </a:pPr>
            <a:endParaRPr lang="en-GB" sz="1800" dirty="0"/>
          </a:p>
        </p:txBody>
      </p:sp>
      <p:pic>
        <p:nvPicPr>
          <p:cNvPr id="5" name="Content Placeholder 4"/>
          <p:cNvPicPr>
            <a:picLocks noGrp="1" noChangeAspect="1"/>
          </p:cNvPicPr>
          <p:nvPr>
            <p:ph sz="half" idx="2"/>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10325"/>
          <a:stretch/>
        </p:blipFill>
        <p:spPr>
          <a:xfrm>
            <a:off x="7301691" y="2156769"/>
            <a:ext cx="3223261" cy="4249767"/>
          </a:xfrm>
        </p:spPr>
      </p:pic>
    </p:spTree>
    <p:extLst>
      <p:ext uri="{BB962C8B-B14F-4D97-AF65-F5344CB8AC3E}">
        <p14:creationId xmlns:p14="http://schemas.microsoft.com/office/powerpoint/2010/main" val="316108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Reading </a:t>
            </a:r>
          </a:p>
        </p:txBody>
      </p:sp>
      <p:sp>
        <p:nvSpPr>
          <p:cNvPr id="3" name="Content Placeholder 2"/>
          <p:cNvSpPr>
            <a:spLocks noGrp="1"/>
          </p:cNvSpPr>
          <p:nvPr>
            <p:ph idx="1"/>
          </p:nvPr>
        </p:nvSpPr>
        <p:spPr>
          <a:xfrm>
            <a:off x="838200" y="1825624"/>
            <a:ext cx="10515600" cy="4710257"/>
          </a:xfrm>
        </p:spPr>
        <p:txBody>
          <a:bodyPr/>
          <a:lstStyle/>
          <a:p>
            <a:pPr marL="0" indent="0">
              <a:buNone/>
            </a:pPr>
            <a:r>
              <a:rPr lang="en-GB" dirty="0"/>
              <a:t>As you would expect, reading is one of the most important skills taught in English. Over the course of your first and second year you will:</a:t>
            </a:r>
          </a:p>
          <a:p>
            <a:r>
              <a:rPr lang="en-GB" dirty="0"/>
              <a:t>Read a range of fiction texts and complete Critical Reading activities </a:t>
            </a:r>
          </a:p>
          <a:p>
            <a:r>
              <a:rPr lang="en-GB" dirty="0"/>
              <a:t>Read a range of non-fiction texts and complete Reading for Understanding, Analysis and Evaluation activities</a:t>
            </a:r>
          </a:p>
          <a:p>
            <a:r>
              <a:rPr lang="en-GB" dirty="0"/>
              <a:t>Read texts of your own choosing for enjoyment </a:t>
            </a:r>
          </a:p>
          <a:p>
            <a:pPr marL="0" indent="0">
              <a:buNone/>
            </a:pPr>
            <a:endParaRPr lang="en-GB" dirty="0"/>
          </a:p>
          <a:p>
            <a:endParaRPr lang="en-GB" dirty="0"/>
          </a:p>
          <a:p>
            <a:pPr marL="0" indent="0">
              <a:buNone/>
            </a:pPr>
            <a:endParaRPr lang="en-GB" dirty="0"/>
          </a:p>
        </p:txBody>
      </p:sp>
      <p:graphicFrame>
        <p:nvGraphicFramePr>
          <p:cNvPr id="5" name="Table 4"/>
          <p:cNvGraphicFramePr>
            <a:graphicFrameLocks noGrp="1"/>
          </p:cNvGraphicFramePr>
          <p:nvPr/>
        </p:nvGraphicFramePr>
        <p:xfrm>
          <a:off x="838200" y="5133800"/>
          <a:ext cx="10572750" cy="1402080"/>
        </p:xfrm>
        <a:graphic>
          <a:graphicData uri="http://schemas.openxmlformats.org/drawingml/2006/table">
            <a:tbl>
              <a:tblPr firstRow="1" bandRow="1">
                <a:tableStyleId>{5940675A-B579-460E-94D1-54222C63F5DA}</a:tableStyleId>
              </a:tblPr>
              <a:tblGrid>
                <a:gridCol w="10572750">
                  <a:extLst>
                    <a:ext uri="{9D8B030D-6E8A-4147-A177-3AD203B41FA5}">
                      <a16:colId xmlns:a16="http://schemas.microsoft.com/office/drawing/2014/main" val="20000"/>
                    </a:ext>
                  </a:extLst>
                </a:gridCol>
              </a:tblGrid>
              <a:tr h="393499">
                <a:tc>
                  <a:txBody>
                    <a:bodyPr/>
                    <a:lstStyle/>
                    <a:p>
                      <a:pPr algn="ctr"/>
                      <a:r>
                        <a:rPr lang="en-GB" sz="2000" dirty="0">
                          <a:solidFill>
                            <a:schemeClr val="tx1"/>
                          </a:solidFill>
                        </a:rPr>
                        <a:t>What’s the Difference in S1/2?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998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You will be expected to read and understand longer and more complex texts.</a:t>
                      </a:r>
                      <a:r>
                        <a:rPr lang="en-GB" sz="2000" baseline="0" dirty="0"/>
                        <a:t> Increasingly, you will be expected to read more on your own too. Your written responses to texts will cover a wider range of techniques and a greater personal response from you will be required. </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955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Writing </a:t>
            </a:r>
          </a:p>
        </p:txBody>
      </p:sp>
      <p:sp>
        <p:nvSpPr>
          <p:cNvPr id="3" name="Content Placeholder 2"/>
          <p:cNvSpPr>
            <a:spLocks noGrp="1"/>
          </p:cNvSpPr>
          <p:nvPr>
            <p:ph idx="1"/>
          </p:nvPr>
        </p:nvSpPr>
        <p:spPr>
          <a:xfrm>
            <a:off x="838200" y="1825625"/>
            <a:ext cx="10515600" cy="3702340"/>
          </a:xfrm>
        </p:spPr>
        <p:txBody>
          <a:bodyPr>
            <a:normAutofit/>
          </a:bodyPr>
          <a:lstStyle/>
          <a:p>
            <a:pPr marL="0" indent="0">
              <a:buNone/>
            </a:pPr>
            <a:r>
              <a:rPr lang="en-GB" dirty="0"/>
              <a:t>In S1/2, writing will be largely incorporated into the different topics that your teacher chooses to do. Over the course of the two years you will cover:</a:t>
            </a:r>
          </a:p>
          <a:p>
            <a:r>
              <a:rPr lang="en-GB" dirty="0"/>
              <a:t>Personal Reflective Writing</a:t>
            </a:r>
          </a:p>
          <a:p>
            <a:r>
              <a:rPr lang="en-GB" dirty="0"/>
              <a:t>Imaginative Writing (such as descriptions, poems, plays, stories)</a:t>
            </a:r>
          </a:p>
          <a:p>
            <a:r>
              <a:rPr lang="en-GB" dirty="0"/>
              <a:t>Report Writing</a:t>
            </a:r>
          </a:p>
          <a:p>
            <a:r>
              <a:rPr lang="en-GB" dirty="0"/>
              <a:t>Argumentative or Persuasive Writing </a:t>
            </a:r>
          </a:p>
          <a:p>
            <a:endParaRPr lang="en-GB" dirty="0"/>
          </a:p>
        </p:txBody>
      </p:sp>
      <p:graphicFrame>
        <p:nvGraphicFramePr>
          <p:cNvPr id="5" name="Table 4"/>
          <p:cNvGraphicFramePr>
            <a:graphicFrameLocks noGrp="1"/>
          </p:cNvGraphicFramePr>
          <p:nvPr/>
        </p:nvGraphicFramePr>
        <p:xfrm>
          <a:off x="838200" y="5349875"/>
          <a:ext cx="10515600" cy="140208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20000"/>
                    </a:ext>
                  </a:extLst>
                </a:gridCol>
              </a:tblGrid>
              <a:tr h="309780">
                <a:tc>
                  <a:txBody>
                    <a:bodyPr/>
                    <a:lstStyle/>
                    <a:p>
                      <a:pPr algn="ctr"/>
                      <a:r>
                        <a:rPr lang="en-GB" sz="2000" dirty="0">
                          <a:solidFill>
                            <a:schemeClr val="tx1"/>
                          </a:solidFill>
                        </a:rPr>
                        <a:t>What’s the Difference in S1/2?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You will be expected to write more independently</a:t>
                      </a:r>
                      <a:r>
                        <a:rPr lang="en-GB" sz="2000" baseline="0" dirty="0"/>
                        <a:t>, often choosing your own topics and seeking out your own sources of information. Word limits will increase and there will be a greater focus on originality, accuracy and style.</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947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Listening </a:t>
            </a:r>
          </a:p>
        </p:txBody>
      </p:sp>
      <p:sp>
        <p:nvSpPr>
          <p:cNvPr id="3" name="Content Placeholder 2"/>
          <p:cNvSpPr>
            <a:spLocks noGrp="1"/>
          </p:cNvSpPr>
          <p:nvPr>
            <p:ph idx="1"/>
          </p:nvPr>
        </p:nvSpPr>
        <p:spPr>
          <a:xfrm>
            <a:off x="838200" y="1825624"/>
            <a:ext cx="10515600" cy="4700905"/>
          </a:xfrm>
        </p:spPr>
        <p:txBody>
          <a:bodyPr/>
          <a:lstStyle/>
          <a:p>
            <a:pPr marL="0" indent="0">
              <a:buNone/>
            </a:pPr>
            <a:r>
              <a:rPr lang="en-GB" dirty="0"/>
              <a:t>Listening will take a variety of forms in S1/2:</a:t>
            </a:r>
          </a:p>
          <a:p>
            <a:r>
              <a:rPr lang="en-GB" dirty="0"/>
              <a:t>Listening carefully to instructions given in class </a:t>
            </a:r>
          </a:p>
          <a:p>
            <a:r>
              <a:rPr lang="en-GB" dirty="0"/>
              <a:t>Listening to others talking during discussions</a:t>
            </a:r>
          </a:p>
          <a:p>
            <a:r>
              <a:rPr lang="en-GB" dirty="0"/>
              <a:t>Taking part in Critical Listening activities</a:t>
            </a:r>
          </a:p>
          <a:p>
            <a:pPr marL="0" indent="0">
              <a:buNone/>
            </a:pPr>
            <a:endParaRPr lang="en-GB" dirty="0"/>
          </a:p>
          <a:p>
            <a:pPr marL="0" indent="0">
              <a:buNone/>
            </a:pPr>
            <a:endParaRPr lang="en-GB" dirty="0"/>
          </a:p>
        </p:txBody>
      </p:sp>
      <p:graphicFrame>
        <p:nvGraphicFramePr>
          <p:cNvPr id="5" name="Table 4"/>
          <p:cNvGraphicFramePr>
            <a:graphicFrameLocks noGrp="1"/>
          </p:cNvGraphicFramePr>
          <p:nvPr/>
        </p:nvGraphicFramePr>
        <p:xfrm>
          <a:off x="838200" y="4819649"/>
          <a:ext cx="10515600" cy="170688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20000"/>
                    </a:ext>
                  </a:extLst>
                </a:gridCol>
              </a:tblGrid>
              <a:tr h="370840">
                <a:tc>
                  <a:txBody>
                    <a:bodyPr/>
                    <a:lstStyle/>
                    <a:p>
                      <a:pPr algn="ctr"/>
                      <a:r>
                        <a:rPr lang="en-GB" sz="2000" dirty="0">
                          <a:solidFill>
                            <a:schemeClr val="tx1"/>
                          </a:solidFill>
                        </a:rPr>
                        <a:t>What’s the Difference in S1/2?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You will be expected to listen to instructions and perhaps take some notes while you do so. During discussions,</a:t>
                      </a:r>
                      <a:r>
                        <a:rPr lang="en-GB" sz="2000" baseline="0" dirty="0"/>
                        <a:t> you might be asked to show that you are listening by responding to others and asking them questions. When taking part in Critical Listening, you may be asked to take notes and make observations about what you have watched/listened to.</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8942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075"/>
            <a:ext cx="10515600" cy="1325563"/>
          </a:xfrm>
          <a:solidFill>
            <a:schemeClr val="bg1"/>
          </a:solidFill>
          <a:ln w="38100">
            <a:solidFill>
              <a:schemeClr val="bg1"/>
            </a:solidFill>
          </a:ln>
        </p:spPr>
        <p:txBody>
          <a:bodyPr>
            <a:normAutofit/>
          </a:bodyPr>
          <a:lstStyle/>
          <a:p>
            <a:pPr algn="ctr"/>
            <a:r>
              <a:rPr lang="en-GB" sz="6000" dirty="0"/>
              <a:t>Talking </a:t>
            </a:r>
            <a:r>
              <a:rPr lang="en-GB" sz="3600" dirty="0"/>
              <a:t> </a:t>
            </a:r>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dirty="0"/>
              <a:t>Talking is a big part of the curriculum in S1/2 and you will </a:t>
            </a:r>
          </a:p>
          <a:p>
            <a:pPr marL="0" indent="0">
              <a:buNone/>
            </a:pPr>
            <a:r>
              <a:rPr lang="en-GB" dirty="0"/>
              <a:t>prepare to speak in different contexts such as:</a:t>
            </a:r>
          </a:p>
          <a:p>
            <a:r>
              <a:rPr lang="en-GB" dirty="0"/>
              <a:t>Class discussions and debates</a:t>
            </a:r>
          </a:p>
          <a:p>
            <a:r>
              <a:rPr lang="en-GB" dirty="0"/>
              <a:t>Group discussions and individual discussions with the teacher </a:t>
            </a:r>
          </a:p>
          <a:p>
            <a:r>
              <a:rPr lang="en-GB" dirty="0"/>
              <a:t>Group or individual presentations </a:t>
            </a:r>
          </a:p>
        </p:txBody>
      </p:sp>
      <p:graphicFrame>
        <p:nvGraphicFramePr>
          <p:cNvPr id="5" name="Table 4"/>
          <p:cNvGraphicFramePr>
            <a:graphicFrameLocks noGrp="1"/>
          </p:cNvGraphicFramePr>
          <p:nvPr/>
        </p:nvGraphicFramePr>
        <p:xfrm>
          <a:off x="838200" y="5268737"/>
          <a:ext cx="10515600" cy="140208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20000"/>
                    </a:ext>
                  </a:extLst>
                </a:gridCol>
              </a:tblGrid>
              <a:tr h="370840">
                <a:tc>
                  <a:txBody>
                    <a:bodyPr/>
                    <a:lstStyle/>
                    <a:p>
                      <a:pPr algn="ctr"/>
                      <a:r>
                        <a:rPr lang="en-GB" sz="2000" dirty="0">
                          <a:solidFill>
                            <a:schemeClr val="tx1"/>
                          </a:solidFill>
                        </a:rPr>
                        <a:t>What’s the Difference in S1/2?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Your preparation and research for talk activities</a:t>
                      </a:r>
                      <a:r>
                        <a:rPr lang="en-GB" sz="2000" baseline="0" dirty="0"/>
                        <a:t> will start to become independent. The content of your spoken work will be expected to be more detailed and lengthy, and there will be a greater focus on verbal and non-verbal techniques. </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
        <p:nvSpPr>
          <p:cNvPr id="4" name="TextBox 3">
            <a:extLst>
              <a:ext uri="{FF2B5EF4-FFF2-40B4-BE49-F238E27FC236}">
                <a16:creationId xmlns:a16="http://schemas.microsoft.com/office/drawing/2014/main" id="{1410C20A-8354-4ED8-9D79-8458DA729550}"/>
              </a:ext>
            </a:extLst>
          </p:cNvPr>
          <p:cNvSpPr txBox="1"/>
          <p:nvPr/>
        </p:nvSpPr>
        <p:spPr>
          <a:xfrm>
            <a:off x="10172700" y="1008856"/>
            <a:ext cx="1752600" cy="2585323"/>
          </a:xfrm>
          <a:custGeom>
            <a:avLst/>
            <a:gdLst>
              <a:gd name="connsiteX0" fmla="*/ 0 w 1752600"/>
              <a:gd name="connsiteY0" fmla="*/ 0 h 2585323"/>
              <a:gd name="connsiteX1" fmla="*/ 601726 w 1752600"/>
              <a:gd name="connsiteY1" fmla="*/ 0 h 2585323"/>
              <a:gd name="connsiteX2" fmla="*/ 1185926 w 1752600"/>
              <a:gd name="connsiteY2" fmla="*/ 0 h 2585323"/>
              <a:gd name="connsiteX3" fmla="*/ 1752600 w 1752600"/>
              <a:gd name="connsiteY3" fmla="*/ 0 h 2585323"/>
              <a:gd name="connsiteX4" fmla="*/ 1752600 w 1752600"/>
              <a:gd name="connsiteY4" fmla="*/ 439505 h 2585323"/>
              <a:gd name="connsiteX5" fmla="*/ 1752600 w 1752600"/>
              <a:gd name="connsiteY5" fmla="*/ 982423 h 2585323"/>
              <a:gd name="connsiteX6" fmla="*/ 1752600 w 1752600"/>
              <a:gd name="connsiteY6" fmla="*/ 1421928 h 2585323"/>
              <a:gd name="connsiteX7" fmla="*/ 1752600 w 1752600"/>
              <a:gd name="connsiteY7" fmla="*/ 1887286 h 2585323"/>
              <a:gd name="connsiteX8" fmla="*/ 1752600 w 1752600"/>
              <a:gd name="connsiteY8" fmla="*/ 2585323 h 2585323"/>
              <a:gd name="connsiteX9" fmla="*/ 1203452 w 1752600"/>
              <a:gd name="connsiteY9" fmla="*/ 2585323 h 2585323"/>
              <a:gd name="connsiteX10" fmla="*/ 601726 w 1752600"/>
              <a:gd name="connsiteY10" fmla="*/ 2585323 h 2585323"/>
              <a:gd name="connsiteX11" fmla="*/ 0 w 1752600"/>
              <a:gd name="connsiteY11" fmla="*/ 2585323 h 2585323"/>
              <a:gd name="connsiteX12" fmla="*/ 0 w 1752600"/>
              <a:gd name="connsiteY12" fmla="*/ 2119965 h 2585323"/>
              <a:gd name="connsiteX13" fmla="*/ 0 w 1752600"/>
              <a:gd name="connsiteY13" fmla="*/ 1654607 h 2585323"/>
              <a:gd name="connsiteX14" fmla="*/ 0 w 1752600"/>
              <a:gd name="connsiteY14" fmla="*/ 1137542 h 2585323"/>
              <a:gd name="connsiteX15" fmla="*/ 0 w 1752600"/>
              <a:gd name="connsiteY15" fmla="*/ 698037 h 2585323"/>
              <a:gd name="connsiteX16" fmla="*/ 0 w 1752600"/>
              <a:gd name="connsiteY16" fmla="*/ 0 h 2585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585323" fill="none" extrusionOk="0">
                <a:moveTo>
                  <a:pt x="0" y="0"/>
                </a:moveTo>
                <a:cubicBezTo>
                  <a:pt x="158447" y="-40461"/>
                  <a:pt x="443750" y="4524"/>
                  <a:pt x="601726" y="0"/>
                </a:cubicBezTo>
                <a:cubicBezTo>
                  <a:pt x="759702" y="-4524"/>
                  <a:pt x="976849" y="33108"/>
                  <a:pt x="1185926" y="0"/>
                </a:cubicBezTo>
                <a:cubicBezTo>
                  <a:pt x="1395003" y="-33108"/>
                  <a:pt x="1613566" y="27243"/>
                  <a:pt x="1752600" y="0"/>
                </a:cubicBezTo>
                <a:cubicBezTo>
                  <a:pt x="1777591" y="199869"/>
                  <a:pt x="1700863" y="262396"/>
                  <a:pt x="1752600" y="439505"/>
                </a:cubicBezTo>
                <a:cubicBezTo>
                  <a:pt x="1804337" y="616614"/>
                  <a:pt x="1706529" y="852663"/>
                  <a:pt x="1752600" y="982423"/>
                </a:cubicBezTo>
                <a:cubicBezTo>
                  <a:pt x="1798671" y="1112183"/>
                  <a:pt x="1741217" y="1303335"/>
                  <a:pt x="1752600" y="1421928"/>
                </a:cubicBezTo>
                <a:cubicBezTo>
                  <a:pt x="1763983" y="1540521"/>
                  <a:pt x="1737188" y="1764599"/>
                  <a:pt x="1752600" y="1887286"/>
                </a:cubicBezTo>
                <a:cubicBezTo>
                  <a:pt x="1768012" y="2009973"/>
                  <a:pt x="1704682" y="2321265"/>
                  <a:pt x="1752600" y="2585323"/>
                </a:cubicBezTo>
                <a:cubicBezTo>
                  <a:pt x="1582433" y="2608037"/>
                  <a:pt x="1331654" y="2565881"/>
                  <a:pt x="1203452" y="2585323"/>
                </a:cubicBezTo>
                <a:cubicBezTo>
                  <a:pt x="1075250" y="2604765"/>
                  <a:pt x="730167" y="2564977"/>
                  <a:pt x="601726" y="2585323"/>
                </a:cubicBezTo>
                <a:cubicBezTo>
                  <a:pt x="473285" y="2605669"/>
                  <a:pt x="269036" y="2514671"/>
                  <a:pt x="0" y="2585323"/>
                </a:cubicBezTo>
                <a:cubicBezTo>
                  <a:pt x="-422" y="2364092"/>
                  <a:pt x="1405" y="2302936"/>
                  <a:pt x="0" y="2119965"/>
                </a:cubicBezTo>
                <a:cubicBezTo>
                  <a:pt x="-1405" y="1936994"/>
                  <a:pt x="43802" y="1820671"/>
                  <a:pt x="0" y="1654607"/>
                </a:cubicBezTo>
                <a:cubicBezTo>
                  <a:pt x="-43802" y="1488543"/>
                  <a:pt x="57877" y="1294147"/>
                  <a:pt x="0" y="1137542"/>
                </a:cubicBezTo>
                <a:cubicBezTo>
                  <a:pt x="-57877" y="980938"/>
                  <a:pt x="46894" y="817339"/>
                  <a:pt x="0" y="698037"/>
                </a:cubicBezTo>
                <a:cubicBezTo>
                  <a:pt x="-46894" y="578736"/>
                  <a:pt x="840" y="336891"/>
                  <a:pt x="0" y="0"/>
                </a:cubicBezTo>
                <a:close/>
              </a:path>
              <a:path w="1752600" h="2585323" stroke="0" extrusionOk="0">
                <a:moveTo>
                  <a:pt x="0" y="0"/>
                </a:moveTo>
                <a:cubicBezTo>
                  <a:pt x="246109" y="-26960"/>
                  <a:pt x="322101" y="53486"/>
                  <a:pt x="549148" y="0"/>
                </a:cubicBezTo>
                <a:cubicBezTo>
                  <a:pt x="776195" y="-53486"/>
                  <a:pt x="927291" y="33619"/>
                  <a:pt x="1133348" y="0"/>
                </a:cubicBezTo>
                <a:cubicBezTo>
                  <a:pt x="1339405" y="-33619"/>
                  <a:pt x="1598677" y="13430"/>
                  <a:pt x="1752600" y="0"/>
                </a:cubicBezTo>
                <a:cubicBezTo>
                  <a:pt x="1769019" y="208385"/>
                  <a:pt x="1746915" y="296288"/>
                  <a:pt x="1752600" y="439505"/>
                </a:cubicBezTo>
                <a:cubicBezTo>
                  <a:pt x="1758285" y="582722"/>
                  <a:pt x="1750483" y="697486"/>
                  <a:pt x="1752600" y="879010"/>
                </a:cubicBezTo>
                <a:cubicBezTo>
                  <a:pt x="1754717" y="1060535"/>
                  <a:pt x="1697982" y="1205064"/>
                  <a:pt x="1752600" y="1370221"/>
                </a:cubicBezTo>
                <a:cubicBezTo>
                  <a:pt x="1807218" y="1535378"/>
                  <a:pt x="1730259" y="1735437"/>
                  <a:pt x="1752600" y="1887286"/>
                </a:cubicBezTo>
                <a:cubicBezTo>
                  <a:pt x="1774941" y="2039135"/>
                  <a:pt x="1740587" y="2381697"/>
                  <a:pt x="1752600" y="2585323"/>
                </a:cubicBezTo>
                <a:cubicBezTo>
                  <a:pt x="1559074" y="2617313"/>
                  <a:pt x="1332653" y="2540699"/>
                  <a:pt x="1133348" y="2585323"/>
                </a:cubicBezTo>
                <a:cubicBezTo>
                  <a:pt x="934043" y="2629947"/>
                  <a:pt x="794572" y="2583927"/>
                  <a:pt x="531622" y="2585323"/>
                </a:cubicBezTo>
                <a:cubicBezTo>
                  <a:pt x="268672" y="2586719"/>
                  <a:pt x="122731" y="2528861"/>
                  <a:pt x="0" y="2585323"/>
                </a:cubicBezTo>
                <a:cubicBezTo>
                  <a:pt x="-47343" y="2401648"/>
                  <a:pt x="32525" y="2333663"/>
                  <a:pt x="0" y="2145818"/>
                </a:cubicBezTo>
                <a:cubicBezTo>
                  <a:pt x="-32525" y="1957974"/>
                  <a:pt x="41691" y="1826897"/>
                  <a:pt x="0" y="1706313"/>
                </a:cubicBezTo>
                <a:cubicBezTo>
                  <a:pt x="-41691" y="1585730"/>
                  <a:pt x="42970" y="1418280"/>
                  <a:pt x="0" y="1137542"/>
                </a:cubicBezTo>
                <a:cubicBezTo>
                  <a:pt x="-42970" y="856804"/>
                  <a:pt x="18307" y="839025"/>
                  <a:pt x="0" y="698037"/>
                </a:cubicBezTo>
                <a:cubicBezTo>
                  <a:pt x="-18307" y="557049"/>
                  <a:pt x="35971" y="161595"/>
                  <a:pt x="0" y="0"/>
                </a:cubicBezTo>
                <a:close/>
              </a:path>
            </a:pathLst>
          </a:custGeom>
          <a:solidFill>
            <a:srgbClr val="FFFF00"/>
          </a:solidFill>
          <a:ln>
            <a:solidFill>
              <a:schemeClr val="tx1"/>
            </a:solidFill>
            <a:extLst>
              <a:ext uri="{C807C97D-BFC1-408E-A445-0C87EB9F89A2}">
                <ask:lineSketchStyleProps xmlns:ask="http://schemas.microsoft.com/office/drawing/2018/sketchyshapes" sd="2894072501">
                  <a:prstGeom prst="rect">
                    <a:avLst/>
                  </a:prstGeom>
                  <ask:type>
                    <ask:lineSketchScribble/>
                  </ask:type>
                </ask:lineSketchStyleProps>
              </a:ext>
            </a:extLst>
          </a:ln>
        </p:spPr>
        <p:txBody>
          <a:bodyPr wrap="square" rtlCol="0">
            <a:spAutoFit/>
          </a:bodyPr>
          <a:lstStyle/>
          <a:p>
            <a:pPr algn="ctr"/>
            <a:r>
              <a:rPr lang="en-GB" b="1" dirty="0">
                <a:latin typeface="Bradley Hand ITC" panose="03070402050302030203" pitchFamily="66" charset="0"/>
              </a:rPr>
              <a:t>There are certain restrictions on Talk activities because of the pandemic. Your teacher will give you more information on this.</a:t>
            </a:r>
          </a:p>
        </p:txBody>
      </p:sp>
    </p:spTree>
    <p:extLst>
      <p:ext uri="{BB962C8B-B14F-4D97-AF65-F5344CB8AC3E}">
        <p14:creationId xmlns:p14="http://schemas.microsoft.com/office/powerpoint/2010/main" val="3839376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Literacy </a:t>
            </a:r>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dirty="0"/>
              <a:t>You will receive additional Literacy lessons where there will be a focus on the Skills for Learning, Work and Life:</a:t>
            </a:r>
          </a:p>
          <a:p>
            <a:r>
              <a:rPr lang="en-GB" dirty="0"/>
              <a:t>Functional Literacy</a:t>
            </a:r>
          </a:p>
          <a:p>
            <a:r>
              <a:rPr lang="en-GB" dirty="0"/>
              <a:t>Cultural Literacy </a:t>
            </a:r>
          </a:p>
          <a:p>
            <a:r>
              <a:rPr lang="en-GB" dirty="0"/>
              <a:t>Critical Literacy </a:t>
            </a:r>
          </a:p>
        </p:txBody>
      </p:sp>
      <p:graphicFrame>
        <p:nvGraphicFramePr>
          <p:cNvPr id="5" name="Table 4"/>
          <p:cNvGraphicFramePr>
            <a:graphicFrameLocks noGrp="1"/>
          </p:cNvGraphicFramePr>
          <p:nvPr/>
        </p:nvGraphicFramePr>
        <p:xfrm>
          <a:off x="838200" y="5133801"/>
          <a:ext cx="10515600" cy="109728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20000"/>
                    </a:ext>
                  </a:extLst>
                </a:gridCol>
              </a:tblGrid>
              <a:tr h="370840">
                <a:tc>
                  <a:txBody>
                    <a:bodyPr/>
                    <a:lstStyle/>
                    <a:p>
                      <a:pPr algn="ctr"/>
                      <a:r>
                        <a:rPr lang="en-GB" sz="2000" dirty="0">
                          <a:solidFill>
                            <a:schemeClr val="tx1"/>
                          </a:solidFill>
                        </a:rPr>
                        <a:t>What’s the Difference in S1/2?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a:t>It is expected that over the time, you will have a greater understanding of what each set of skills are and how they contribute not only to your work in English, but in other curricular areas. </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61922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Assessment   </a:t>
            </a:r>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sz="2500" dirty="0"/>
              <a:t>All through S1 and S2, you will be assessed formally and informally by your teacher as you progress at your own pace through the Experiences and Outcomes.</a:t>
            </a:r>
          </a:p>
          <a:p>
            <a:pPr marL="0" indent="0">
              <a:buNone/>
            </a:pPr>
            <a:r>
              <a:rPr lang="en-GB" sz="2500" dirty="0"/>
              <a:t>During the course of each session, there will be some formal assessments that all of the year group will undertake at roughly the same time. </a:t>
            </a:r>
          </a:p>
          <a:p>
            <a:pPr marL="0" indent="0">
              <a:buNone/>
            </a:pPr>
            <a:r>
              <a:rPr lang="en-GB" sz="2500" dirty="0"/>
              <a:t>You will continue (where possible) with the same teacher in S2 as in S1 and that is because you will have developed a good relationship with them and they will be best placed to help you realise your potential and achieve your goals. </a:t>
            </a:r>
          </a:p>
        </p:txBody>
      </p:sp>
      <p:graphicFrame>
        <p:nvGraphicFramePr>
          <p:cNvPr id="5" name="Table 4"/>
          <p:cNvGraphicFramePr>
            <a:graphicFrameLocks noGrp="1"/>
          </p:cNvGraphicFramePr>
          <p:nvPr/>
        </p:nvGraphicFramePr>
        <p:xfrm>
          <a:off x="838200" y="5438601"/>
          <a:ext cx="10515600" cy="109728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20000"/>
                    </a:ext>
                  </a:extLst>
                </a:gridCol>
              </a:tblGrid>
              <a:tr h="370840">
                <a:tc>
                  <a:txBody>
                    <a:bodyPr/>
                    <a:lstStyle/>
                    <a:p>
                      <a:pPr algn="ctr"/>
                      <a:r>
                        <a:rPr lang="en-GB" sz="2000" dirty="0">
                          <a:solidFill>
                            <a:schemeClr val="tx1"/>
                          </a:solidFill>
                        </a:rPr>
                        <a:t>What’s the Difference in S1/2?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Assessments</a:t>
                      </a:r>
                      <a:r>
                        <a:rPr lang="en-GB" sz="2000" baseline="0" dirty="0"/>
                        <a:t> will start to become more detailed and there will be times when you will be asked to complete them under timed and/or ‘closed book’ conditions. </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39528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Any Questions?   </a:t>
            </a:r>
          </a:p>
        </p:txBody>
      </p:sp>
      <p:sp>
        <p:nvSpPr>
          <p:cNvPr id="3" name="Content Placeholder 2"/>
          <p:cNvSpPr>
            <a:spLocks noGrp="1"/>
          </p:cNvSpPr>
          <p:nvPr>
            <p:ph idx="1"/>
          </p:nvPr>
        </p:nvSpPr>
        <p:spPr>
          <a:xfrm>
            <a:off x="838200" y="1825624"/>
            <a:ext cx="10515600" cy="4863934"/>
          </a:xfrm>
        </p:spPr>
        <p:txBody>
          <a:bodyPr>
            <a:normAutofit/>
          </a:bodyPr>
          <a:lstStyle/>
          <a:p>
            <a:pPr marL="0" indent="0">
              <a:buNone/>
            </a:pPr>
            <a:r>
              <a:rPr lang="en-GB" dirty="0"/>
              <a:t>We understand that this can be an exciting and sometimes stressful time and we will do our best to make the transition as smooth as we possibly can for you.</a:t>
            </a:r>
          </a:p>
          <a:p>
            <a:pPr marL="0" indent="0">
              <a:buNone/>
            </a:pPr>
            <a:endParaRPr lang="en-GB" dirty="0"/>
          </a:p>
          <a:p>
            <a:pPr marL="0" indent="0">
              <a:buNone/>
            </a:pPr>
            <a:r>
              <a:rPr lang="en-GB" dirty="0"/>
              <a:t>If you have any questions, your first port of call should be your own teacher; they know you best and will be able to help you with any areas of work you are having trouble with. Ms McHugh is also available to help with any enquiries you might have.</a:t>
            </a:r>
          </a:p>
          <a:p>
            <a:pPr marL="0" indent="0">
              <a:buNone/>
            </a:pPr>
            <a:endParaRPr lang="en-GB" dirty="0"/>
          </a:p>
          <a:p>
            <a:pPr marL="0" indent="0">
              <a:buNone/>
            </a:pPr>
            <a:r>
              <a:rPr lang="en-GB" dirty="0"/>
              <a:t>Also, your parents can contact your Pupil Support teacher or your Year Head for help and advice on moving into S1/2. </a:t>
            </a:r>
          </a:p>
        </p:txBody>
      </p:sp>
    </p:spTree>
    <p:extLst>
      <p:ext uri="{BB962C8B-B14F-4D97-AF65-F5344CB8AC3E}">
        <p14:creationId xmlns:p14="http://schemas.microsoft.com/office/powerpoint/2010/main" val="3316180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894</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Bradley Hand ITC</vt:lpstr>
      <vt:lpstr>Calibri</vt:lpstr>
      <vt:lpstr>Calibri Light</vt:lpstr>
      <vt:lpstr>Segoe Script</vt:lpstr>
      <vt:lpstr>Office Theme</vt:lpstr>
      <vt:lpstr>Welcome to S1/2 English</vt:lpstr>
      <vt:lpstr>Moving from BGE Level 2 to Level 3/4</vt:lpstr>
      <vt:lpstr>Reading </vt:lpstr>
      <vt:lpstr>Writing </vt:lpstr>
      <vt:lpstr>Listening </vt:lpstr>
      <vt:lpstr>Talking  </vt:lpstr>
      <vt:lpstr>Literacy </vt:lpstr>
      <vt:lpstr>Assessment   </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S1/2 English</dc:title>
  <dc:creator>Sammy McHugh</dc:creator>
  <cp:lastModifiedBy>Sammy McHugh</cp:lastModifiedBy>
  <cp:revision>1</cp:revision>
  <dcterms:created xsi:type="dcterms:W3CDTF">2021-08-12T06:05:29Z</dcterms:created>
  <dcterms:modified xsi:type="dcterms:W3CDTF">2021-08-12T06:06:28Z</dcterms:modified>
</cp:coreProperties>
</file>