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6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32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4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1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6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8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2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01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C186-AEDB-4DB7-B2E0-56D826220339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5619-C8DC-4E6F-BBB5-FE8448AC8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35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88098"/>
              </p:ext>
            </p:extLst>
          </p:nvPr>
        </p:nvGraphicFramePr>
        <p:xfrm>
          <a:off x="1654552" y="933261"/>
          <a:ext cx="9201517" cy="569543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942907">
                  <a:extLst>
                    <a:ext uri="{9D8B030D-6E8A-4147-A177-3AD203B41FA5}">
                      <a16:colId xmlns:a16="http://schemas.microsoft.com/office/drawing/2014/main" xmlns="" val="1528116293"/>
                    </a:ext>
                  </a:extLst>
                </a:gridCol>
                <a:gridCol w="3249373">
                  <a:extLst>
                    <a:ext uri="{9D8B030D-6E8A-4147-A177-3AD203B41FA5}">
                      <a16:colId xmlns:a16="http://schemas.microsoft.com/office/drawing/2014/main" xmlns="" val="3430037067"/>
                    </a:ext>
                  </a:extLst>
                </a:gridCol>
                <a:gridCol w="3009237">
                  <a:extLst>
                    <a:ext uri="{9D8B030D-6E8A-4147-A177-3AD203B41FA5}">
                      <a16:colId xmlns:a16="http://schemas.microsoft.com/office/drawing/2014/main" xmlns="" val="1701296764"/>
                    </a:ext>
                  </a:extLst>
                </a:gridCol>
              </a:tblGrid>
              <a:tr h="120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</a:t>
                      </a:r>
                      <a:r>
                        <a:rPr lang="en-GB" sz="1800" b="0" dirty="0" smtClean="0">
                          <a:effectLst/>
                        </a:rPr>
                        <a:t>in another</a:t>
                      </a:r>
                      <a:r>
                        <a:rPr lang="en-GB" sz="1800" b="0" baseline="0" dirty="0" smtClean="0">
                          <a:effectLst/>
                        </a:rPr>
                        <a:t> language (Scots included)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Try reading a </a:t>
                      </a:r>
                      <a:r>
                        <a:rPr lang="en-GB" sz="1800" b="0" dirty="0" smtClean="0">
                          <a:effectLst/>
                        </a:rPr>
                        <a:t>book from a genre that you usually</a:t>
                      </a:r>
                      <a:r>
                        <a:rPr lang="en-GB" sz="1800" b="0" baseline="0" dirty="0" smtClean="0">
                          <a:effectLst/>
                        </a:rPr>
                        <a:t> stay away from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biography </a:t>
                      </a:r>
                      <a:r>
                        <a:rPr lang="en-GB" sz="1800" b="0" dirty="0" smtClean="0">
                          <a:effectLst/>
                        </a:rPr>
                        <a:t>or an autobiography of someone you’d like to find out more about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3960144811"/>
                  </a:ext>
                </a:extLst>
              </a:tr>
              <a:tr h="1197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Read a book again</a:t>
                      </a:r>
                      <a:r>
                        <a:rPr lang="en-GB" sz="1800" b="0" baseline="0" dirty="0" smtClean="0">
                          <a:effectLst/>
                        </a:rPr>
                        <a:t> that you enjoyed in your younger years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</a:t>
                      </a:r>
                      <a:r>
                        <a:rPr lang="en-GB" sz="1800" b="0" dirty="0" smtClean="0">
                          <a:effectLst/>
                        </a:rPr>
                        <a:t>a</a:t>
                      </a:r>
                      <a:r>
                        <a:rPr lang="en-GB" sz="1800" b="0" baseline="0" dirty="0" smtClean="0">
                          <a:effectLst/>
                        </a:rPr>
                        <a:t> book from one of your subjects other than English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Ask the </a:t>
                      </a:r>
                      <a:r>
                        <a:rPr lang="en-GB" sz="1800" b="0" dirty="0">
                          <a:effectLst/>
                        </a:rPr>
                        <a:t>librarian </a:t>
                      </a:r>
                      <a:r>
                        <a:rPr lang="en-GB" sz="1800" b="0" dirty="0" smtClean="0">
                          <a:effectLst/>
                        </a:rPr>
                        <a:t>or</a:t>
                      </a:r>
                      <a:r>
                        <a:rPr lang="en-GB" sz="1800" b="0" baseline="0" dirty="0" smtClean="0">
                          <a:effectLst/>
                        </a:rPr>
                        <a:t> your teachers </a:t>
                      </a:r>
                      <a:r>
                        <a:rPr lang="en-GB" sz="1800" b="0" dirty="0" smtClean="0">
                          <a:effectLst/>
                        </a:rPr>
                        <a:t>for </a:t>
                      </a:r>
                      <a:r>
                        <a:rPr lang="en-GB" sz="1800" b="0" dirty="0">
                          <a:effectLst/>
                        </a:rPr>
                        <a:t>a recommendation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994178858"/>
                  </a:ext>
                </a:extLst>
              </a:tr>
              <a:tr h="11873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something that a friend or family member</a:t>
                      </a:r>
                      <a:r>
                        <a:rPr lang="en-GB" sz="1800" b="0" baseline="0" dirty="0"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effectLst/>
                        </a:rPr>
                        <a:t>has</a:t>
                      </a:r>
                      <a:r>
                        <a:rPr lang="en-GB" sz="1800" b="0" baseline="0" dirty="0" smtClean="0"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effectLst/>
                        </a:rPr>
                        <a:t> </a:t>
                      </a:r>
                      <a:r>
                        <a:rPr lang="en-GB" sz="1800" b="0" dirty="0">
                          <a:effectLst/>
                        </a:rPr>
                        <a:t>enjoyed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baseline="0" dirty="0" smtClean="0">
                          <a:effectLst/>
                        </a:rPr>
                        <a:t>Select </a:t>
                      </a:r>
                      <a:r>
                        <a:rPr lang="en-GB" sz="1800" b="0" baseline="0" dirty="0">
                          <a:effectLst/>
                        </a:rPr>
                        <a:t>a book from </a:t>
                      </a:r>
                      <a:r>
                        <a:rPr lang="en-GB" sz="1800" b="0" i="1" baseline="0" dirty="0" smtClean="0">
                          <a:effectLst/>
                        </a:rPr>
                        <a:t>GoodReads.com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set in </a:t>
                      </a:r>
                      <a:r>
                        <a:rPr lang="en-GB" sz="1800" b="0" dirty="0" smtClean="0">
                          <a:effectLst/>
                        </a:rPr>
                        <a:t>another country or from </a:t>
                      </a:r>
                      <a:r>
                        <a:rPr lang="en-GB" sz="1800" b="0" smtClean="0">
                          <a:effectLst/>
                        </a:rPr>
                        <a:t>another culture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680210611"/>
                  </a:ext>
                </a:extLst>
              </a:tr>
              <a:tr h="1095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Read </a:t>
                      </a:r>
                      <a:r>
                        <a:rPr lang="en-GB" sz="1800" b="0" dirty="0" smtClean="0">
                          <a:effectLst/>
                        </a:rPr>
                        <a:t>a book that you tried</a:t>
                      </a:r>
                      <a:r>
                        <a:rPr lang="en-GB" sz="1800" b="0" baseline="0" dirty="0" smtClean="0">
                          <a:effectLst/>
                        </a:rPr>
                        <a:t> to read when you were younger but gave up on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Join or start a book club with friends or family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</a:t>
                      </a:r>
                      <a:r>
                        <a:rPr lang="en-GB" sz="1800" b="0" dirty="0" smtClean="0">
                          <a:effectLst/>
                        </a:rPr>
                        <a:t>Read an award</a:t>
                      </a:r>
                      <a:r>
                        <a:rPr lang="en-GB" sz="1800" b="0" baseline="0" dirty="0" smtClean="0">
                          <a:effectLst/>
                        </a:rPr>
                        <a:t>-winning book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1548874021"/>
                  </a:ext>
                </a:extLst>
              </a:tr>
              <a:tr h="1006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Read the </a:t>
                      </a:r>
                      <a:r>
                        <a:rPr lang="en-GB" sz="1800" b="0">
                          <a:effectLst/>
                        </a:rPr>
                        <a:t>book that</a:t>
                      </a:r>
                      <a:r>
                        <a:rPr lang="en-GB" sz="1800" b="0" baseline="0">
                          <a:effectLst/>
                        </a:rPr>
                        <a:t> a</a:t>
                      </a:r>
                      <a:r>
                        <a:rPr lang="en-GB" sz="1800" b="0">
                          <a:effectLst/>
                        </a:rPr>
                        <a:t> </a:t>
                      </a:r>
                      <a:r>
                        <a:rPr lang="en-GB" sz="1800" b="0" dirty="0">
                          <a:effectLst/>
                        </a:rPr>
                        <a:t>film or TV programme is based 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</a:t>
                      </a:r>
                      <a:r>
                        <a:rPr lang="en-GB" sz="1800" b="0" dirty="0" smtClean="0">
                          <a:effectLst/>
                        </a:rPr>
                        <a:t>Read something that deepens your faith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set in the </a:t>
                      </a:r>
                      <a:r>
                        <a:rPr lang="en-GB" sz="1800" b="0" dirty="0" smtClean="0">
                          <a:effectLst/>
                        </a:rPr>
                        <a:t>past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123904146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85266" y="201192"/>
            <a:ext cx="40286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B0F0"/>
                </a:solidFill>
                <a:latin typeface="Segoe Script" panose="020B0504020000000003" pitchFamily="34" charset="0"/>
              </a:rPr>
              <a:t>Senior Reading</a:t>
            </a:r>
            <a:endParaRPr lang="en-US" sz="3600" b="0" cap="none" spc="0" dirty="0">
              <a:ln w="0"/>
              <a:solidFill>
                <a:srgbClr val="00B0F0"/>
              </a:solidFill>
              <a:latin typeface="Segoe Script" panose="020B05040200000000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31038" y="3366380"/>
            <a:ext cx="11270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The benefits of reading for at least 20 minutes per day are numerous. These are just some:</a:t>
            </a:r>
          </a:p>
          <a:p>
            <a:pPr algn="ctr"/>
            <a:r>
              <a:rPr lang="en-GB" sz="1400" b="1" dirty="0" smtClean="0">
                <a:solidFill>
                  <a:srgbClr val="00B0F0"/>
                </a:solidFill>
              </a:rPr>
              <a:t>*</a:t>
            </a:r>
            <a:r>
              <a:rPr lang="en-GB" sz="1400" dirty="0" smtClean="0"/>
              <a:t>Increased vocabulary</a:t>
            </a:r>
          </a:p>
          <a:p>
            <a:pPr algn="ctr"/>
            <a:r>
              <a:rPr lang="en-GB" sz="1400" b="1" dirty="0" smtClean="0">
                <a:solidFill>
                  <a:srgbClr val="00B0F0"/>
                </a:solidFill>
              </a:rPr>
              <a:t>*</a:t>
            </a:r>
            <a:r>
              <a:rPr lang="en-GB" sz="1400" dirty="0" smtClean="0"/>
              <a:t>Broadened general knowledge</a:t>
            </a:r>
          </a:p>
          <a:p>
            <a:pPr algn="ctr"/>
            <a:r>
              <a:rPr lang="en-GB" sz="1400" b="1" dirty="0" smtClean="0">
                <a:solidFill>
                  <a:srgbClr val="00B0F0"/>
                </a:solidFill>
              </a:rPr>
              <a:t>*</a:t>
            </a:r>
            <a:r>
              <a:rPr lang="en-GB" sz="1400" dirty="0" smtClean="0"/>
              <a:t>Better  relaxation 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5642" y="4602264"/>
            <a:ext cx="13424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Tick </a:t>
            </a:r>
            <a:r>
              <a:rPr lang="en-GB" sz="2000" dirty="0"/>
              <a:t>them off when you have completed them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2" y="3077109"/>
            <a:ext cx="1358615" cy="1358615"/>
          </a:xfrm>
          <a:prstGeom prst="rect">
            <a:avLst/>
          </a:prstGeom>
        </p:spPr>
      </p:pic>
      <p:pic>
        <p:nvPicPr>
          <p:cNvPr id="10" name="Content Placeholder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54" y="80606"/>
            <a:ext cx="427758" cy="4451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52697" y="54118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+mj-lt"/>
              </a:rPr>
              <a:t>Department of English and Literacy</a:t>
            </a:r>
            <a:endParaRPr lang="en-GB" sz="1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55169" y="139636"/>
            <a:ext cx="3219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rgbClr val="00B0F0"/>
                </a:solidFill>
                <a:latin typeface="Segoe Script" panose="020B0504020000000003" pitchFamily="34" charset="0"/>
              </a:rPr>
              <a:t>Challenge</a:t>
            </a:r>
            <a:endParaRPr lang="en-US" sz="4400" b="0" cap="none" spc="0" dirty="0">
              <a:ln w="0"/>
              <a:solidFill>
                <a:srgbClr val="00B0F0"/>
              </a:solidFill>
              <a:latin typeface="Segoe Script" panose="020B050402000000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49582" y="933261"/>
            <a:ext cx="12899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</a:rPr>
              <a:t>See how many you can tick off!</a:t>
            </a:r>
            <a:endParaRPr lang="en-US" sz="2000" b="0" cap="none" spc="0" dirty="0">
              <a:ln w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9"/>
          <a:stretch/>
        </p:blipFill>
        <p:spPr>
          <a:xfrm>
            <a:off x="11146423" y="2256700"/>
            <a:ext cx="911648" cy="8481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5642" y="971577"/>
            <a:ext cx="13424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Choose 2 </a:t>
            </a:r>
            <a:r>
              <a:rPr lang="en-GB" sz="2000" dirty="0" smtClean="0"/>
              <a:t>or more of </a:t>
            </a:r>
            <a:r>
              <a:rPr lang="en-GB" sz="2000" dirty="0"/>
              <a:t>the </a:t>
            </a:r>
            <a:r>
              <a:rPr lang="en-GB" sz="1600" dirty="0">
                <a:solidFill>
                  <a:srgbClr val="00B0F0"/>
                </a:solidFill>
                <a:latin typeface="Segoe Script" panose="020B0504020000000003" pitchFamily="34" charset="0"/>
              </a:rPr>
              <a:t>Challenge</a:t>
            </a:r>
            <a:r>
              <a:rPr lang="en-GB" sz="2000" dirty="0"/>
              <a:t> activities each term </a:t>
            </a:r>
          </a:p>
        </p:txBody>
      </p:sp>
    </p:spTree>
    <p:extLst>
      <p:ext uri="{BB962C8B-B14F-4D97-AF65-F5344CB8AC3E}">
        <p14:creationId xmlns:p14="http://schemas.microsoft.com/office/powerpoint/2010/main" val="4398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2020-07-11T08:51:16Z</dcterms:created>
  <dcterms:modified xsi:type="dcterms:W3CDTF">2020-07-11T08:51:41Z</dcterms:modified>
</cp:coreProperties>
</file>