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AFB6-FC2D-4949-810A-151FDD6CAE08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42C4-640C-4C64-9561-E266C2B5C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173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AFB6-FC2D-4949-810A-151FDD6CAE08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42C4-640C-4C64-9561-E266C2B5C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61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AFB6-FC2D-4949-810A-151FDD6CAE08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42C4-640C-4C64-9561-E266C2B5C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21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AFB6-FC2D-4949-810A-151FDD6CAE08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42C4-640C-4C64-9561-E266C2B5C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16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AFB6-FC2D-4949-810A-151FDD6CAE08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42C4-640C-4C64-9561-E266C2B5C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665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AFB6-FC2D-4949-810A-151FDD6CAE08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42C4-640C-4C64-9561-E266C2B5C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287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AFB6-FC2D-4949-810A-151FDD6CAE08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42C4-640C-4C64-9561-E266C2B5C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219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AFB6-FC2D-4949-810A-151FDD6CAE08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42C4-640C-4C64-9561-E266C2B5C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83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AFB6-FC2D-4949-810A-151FDD6CAE08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42C4-640C-4C64-9561-E266C2B5C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177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AFB6-FC2D-4949-810A-151FDD6CAE08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42C4-640C-4C64-9561-E266C2B5C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609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AFB6-FC2D-4949-810A-151FDD6CAE08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42C4-640C-4C64-9561-E266C2B5C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528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8AFB6-FC2D-4949-810A-151FDD6CAE08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542C4-640C-4C64-9561-E266C2B5C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776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712736"/>
              </p:ext>
            </p:extLst>
          </p:nvPr>
        </p:nvGraphicFramePr>
        <p:xfrm>
          <a:off x="1654552" y="933261"/>
          <a:ext cx="9201517" cy="5695435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2942907">
                  <a:extLst>
                    <a:ext uri="{9D8B030D-6E8A-4147-A177-3AD203B41FA5}">
                      <a16:colId xmlns:a16="http://schemas.microsoft.com/office/drawing/2014/main" xmlns="" val="1528116293"/>
                    </a:ext>
                  </a:extLst>
                </a:gridCol>
                <a:gridCol w="3249373">
                  <a:extLst>
                    <a:ext uri="{9D8B030D-6E8A-4147-A177-3AD203B41FA5}">
                      <a16:colId xmlns:a16="http://schemas.microsoft.com/office/drawing/2014/main" xmlns="" val="3430037067"/>
                    </a:ext>
                  </a:extLst>
                </a:gridCol>
                <a:gridCol w="3009237">
                  <a:extLst>
                    <a:ext uri="{9D8B030D-6E8A-4147-A177-3AD203B41FA5}">
                      <a16:colId xmlns:a16="http://schemas.microsoft.com/office/drawing/2014/main" xmlns="" val="1701296764"/>
                    </a:ext>
                  </a:extLst>
                </a:gridCol>
              </a:tblGrid>
              <a:tr h="12088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Read a book set in a</a:t>
                      </a:r>
                      <a:r>
                        <a:rPr lang="en-GB" sz="1800" b="0" baseline="0" dirty="0">
                          <a:effectLst/>
                        </a:rPr>
                        <a:t> different country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039" marR="560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Try reading a graphic novel or a comic book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039" marR="560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Read a biography of someone who interests you – maybe a sportsperson, a comedian or an actor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039" marR="56039" marT="0" marB="0" anchor="ctr"/>
                </a:tc>
                <a:extLst>
                  <a:ext uri="{0D108BD9-81ED-4DB2-BD59-A6C34878D82A}">
                    <a16:rowId xmlns:a16="http://schemas.microsoft.com/office/drawing/2014/main" xmlns="" val="3960144811"/>
                  </a:ext>
                </a:extLst>
              </a:tr>
              <a:tr h="11973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Dare to read a scary story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039" marR="560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Read </a:t>
                      </a:r>
                      <a:r>
                        <a:rPr lang="en-GB" sz="1800" b="0" dirty="0" smtClean="0">
                          <a:effectLst/>
                        </a:rPr>
                        <a:t>a</a:t>
                      </a:r>
                      <a:r>
                        <a:rPr lang="en-GB" sz="1800" b="0" baseline="0" dirty="0" smtClean="0">
                          <a:effectLst/>
                        </a:rPr>
                        <a:t> non-fiction book on a subject that interests you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039" marR="560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</a:rPr>
                        <a:t>Ask the </a:t>
                      </a:r>
                      <a:r>
                        <a:rPr lang="en-GB" sz="1800" b="0" dirty="0">
                          <a:effectLst/>
                        </a:rPr>
                        <a:t>librarian </a:t>
                      </a:r>
                      <a:r>
                        <a:rPr lang="en-GB" sz="1800" b="0" dirty="0" smtClean="0">
                          <a:effectLst/>
                        </a:rPr>
                        <a:t>or</a:t>
                      </a:r>
                      <a:r>
                        <a:rPr lang="en-GB" sz="1800" b="0" baseline="0" dirty="0" smtClean="0">
                          <a:effectLst/>
                        </a:rPr>
                        <a:t> your teachers </a:t>
                      </a:r>
                      <a:r>
                        <a:rPr lang="en-GB" sz="1800" b="0" dirty="0" smtClean="0">
                          <a:effectLst/>
                        </a:rPr>
                        <a:t>for </a:t>
                      </a:r>
                      <a:r>
                        <a:rPr lang="en-GB" sz="1800" b="0" dirty="0">
                          <a:effectLst/>
                        </a:rPr>
                        <a:t>a recommendation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039" marR="56039" marT="0" marB="0" anchor="ctr"/>
                </a:tc>
                <a:extLst>
                  <a:ext uri="{0D108BD9-81ED-4DB2-BD59-A6C34878D82A}">
                    <a16:rowId xmlns:a16="http://schemas.microsoft.com/office/drawing/2014/main" xmlns="" val="994178858"/>
                  </a:ext>
                </a:extLst>
              </a:tr>
              <a:tr h="11873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Read something that a friend or family member</a:t>
                      </a:r>
                      <a:r>
                        <a:rPr lang="en-GB" sz="1800" b="0" baseline="0" dirty="0">
                          <a:effectLst/>
                        </a:rPr>
                        <a:t> </a:t>
                      </a:r>
                      <a:r>
                        <a:rPr lang="en-GB" sz="1800" b="0" dirty="0" smtClean="0">
                          <a:effectLst/>
                        </a:rPr>
                        <a:t>has</a:t>
                      </a:r>
                      <a:r>
                        <a:rPr lang="en-GB" sz="1800" b="0" baseline="0" dirty="0" smtClean="0">
                          <a:effectLst/>
                        </a:rPr>
                        <a:t> </a:t>
                      </a:r>
                      <a:r>
                        <a:rPr lang="en-GB" sz="1800" b="0" dirty="0" smtClean="0">
                          <a:effectLst/>
                        </a:rPr>
                        <a:t> </a:t>
                      </a:r>
                      <a:r>
                        <a:rPr lang="en-GB" sz="1800" b="0" dirty="0">
                          <a:effectLst/>
                        </a:rPr>
                        <a:t>enjoyed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039" marR="560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Read</a:t>
                      </a:r>
                      <a:r>
                        <a:rPr lang="en-GB" sz="1800" b="0" baseline="0" dirty="0">
                          <a:effectLst/>
                        </a:rPr>
                        <a:t> a book from the list of </a:t>
                      </a:r>
                      <a:r>
                        <a:rPr lang="en-GB" sz="1800" b="0" i="1" baseline="0" dirty="0">
                          <a:effectLst/>
                        </a:rPr>
                        <a:t>Read to Succeed </a:t>
                      </a:r>
                      <a:r>
                        <a:rPr lang="en-GB" sz="1800" b="0" baseline="0" dirty="0">
                          <a:effectLst/>
                        </a:rPr>
                        <a:t>authors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039" marR="560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Read a book set in Scotland or written by</a:t>
                      </a:r>
                      <a:r>
                        <a:rPr lang="en-GB" sz="1800" b="0" baseline="0" dirty="0">
                          <a:effectLst/>
                        </a:rPr>
                        <a:t> a Scottish author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039" marR="56039" marT="0" marB="0" anchor="ctr"/>
                </a:tc>
                <a:extLst>
                  <a:ext uri="{0D108BD9-81ED-4DB2-BD59-A6C34878D82A}">
                    <a16:rowId xmlns:a16="http://schemas.microsoft.com/office/drawing/2014/main" xmlns="" val="680210611"/>
                  </a:ext>
                </a:extLst>
              </a:tr>
              <a:tr h="10955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 Read the first page of 5 different books and read the one you like best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039" marR="560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Read a book alongside a friend and discuss it as you go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039" marR="560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 Do a book swap with a friend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039" marR="56039" marT="0" marB="0" anchor="ctr"/>
                </a:tc>
                <a:extLst>
                  <a:ext uri="{0D108BD9-81ED-4DB2-BD59-A6C34878D82A}">
                    <a16:rowId xmlns:a16="http://schemas.microsoft.com/office/drawing/2014/main" xmlns="" val="1548874021"/>
                  </a:ext>
                </a:extLst>
              </a:tr>
              <a:tr h="10063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 Read the </a:t>
                      </a:r>
                      <a:r>
                        <a:rPr lang="en-GB" sz="1800" b="0">
                          <a:effectLst/>
                        </a:rPr>
                        <a:t>book that</a:t>
                      </a:r>
                      <a:r>
                        <a:rPr lang="en-GB" sz="1800" b="0" baseline="0">
                          <a:effectLst/>
                        </a:rPr>
                        <a:t> a</a:t>
                      </a:r>
                      <a:r>
                        <a:rPr lang="en-GB" sz="1800" b="0">
                          <a:effectLst/>
                        </a:rPr>
                        <a:t> </a:t>
                      </a:r>
                      <a:r>
                        <a:rPr lang="en-GB" sz="1800" b="0" dirty="0">
                          <a:effectLst/>
                        </a:rPr>
                        <a:t>film or TV programme is based on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039" marR="560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 </a:t>
                      </a:r>
                      <a:r>
                        <a:rPr lang="en-GB" sz="1800" b="0" dirty="0" smtClean="0">
                          <a:effectLst/>
                        </a:rPr>
                        <a:t>Read something that deepens your faith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039" marR="560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Read a book set in the future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039" marR="56039" marT="0" marB="0" anchor="ctr"/>
                </a:tc>
                <a:extLst>
                  <a:ext uri="{0D108BD9-81ED-4DB2-BD59-A6C34878D82A}">
                    <a16:rowId xmlns:a16="http://schemas.microsoft.com/office/drawing/2014/main" xmlns="" val="1239041463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582117" y="201192"/>
            <a:ext cx="349967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solidFill>
                  <a:schemeClr val="accent4"/>
                </a:solidFill>
                <a:latin typeface="Segoe Script" panose="020B0504020000000003" pitchFamily="34" charset="0"/>
              </a:rPr>
              <a:t>BGE Reading</a:t>
            </a:r>
            <a:endParaRPr lang="en-US" sz="3600" b="0" cap="none" spc="0" dirty="0">
              <a:ln w="0"/>
              <a:solidFill>
                <a:schemeClr val="accent4"/>
              </a:solidFill>
              <a:latin typeface="Segoe Script" panose="020B05040200000000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31038" y="3366380"/>
            <a:ext cx="112703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The benefits of reading for at least 20 minutes per day are numerous. These are just some:</a:t>
            </a:r>
          </a:p>
          <a:p>
            <a:pPr algn="ctr"/>
            <a:r>
              <a:rPr lang="en-GB" sz="1400" b="1" dirty="0" smtClean="0">
                <a:solidFill>
                  <a:schemeClr val="accent4"/>
                </a:solidFill>
              </a:rPr>
              <a:t>*</a:t>
            </a:r>
            <a:r>
              <a:rPr lang="en-GB" sz="1400" dirty="0" smtClean="0"/>
              <a:t>Increased vocabulary</a:t>
            </a:r>
          </a:p>
          <a:p>
            <a:pPr algn="ctr"/>
            <a:r>
              <a:rPr lang="en-GB" sz="1400" b="1" dirty="0" smtClean="0">
                <a:solidFill>
                  <a:schemeClr val="accent4"/>
                </a:solidFill>
              </a:rPr>
              <a:t>*</a:t>
            </a:r>
            <a:r>
              <a:rPr lang="en-GB" sz="1400" dirty="0" smtClean="0"/>
              <a:t>Broadened general knowledge</a:t>
            </a:r>
          </a:p>
          <a:p>
            <a:pPr algn="ctr"/>
            <a:r>
              <a:rPr lang="en-GB" sz="1400" b="1" dirty="0" smtClean="0">
                <a:solidFill>
                  <a:schemeClr val="accent4"/>
                </a:solidFill>
              </a:rPr>
              <a:t>*</a:t>
            </a:r>
            <a:r>
              <a:rPr lang="en-GB" sz="1400" dirty="0" smtClean="0"/>
              <a:t>Better  relaxation </a:t>
            </a:r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55642" y="4602264"/>
            <a:ext cx="134241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Tick </a:t>
            </a:r>
            <a:r>
              <a:rPr lang="en-GB" sz="2000" dirty="0"/>
              <a:t>them off when you have completed them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42" y="3077109"/>
            <a:ext cx="1358615" cy="1358615"/>
          </a:xfrm>
          <a:prstGeom prst="rect">
            <a:avLst/>
          </a:prstGeom>
        </p:spPr>
      </p:pic>
      <p:pic>
        <p:nvPicPr>
          <p:cNvPr id="10" name="Content Placeholder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054" y="80606"/>
            <a:ext cx="427758" cy="445188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852697" y="541183"/>
            <a:ext cx="2202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+mj-lt"/>
              </a:rPr>
              <a:t>Department of English and Literacy</a:t>
            </a:r>
            <a:endParaRPr lang="en-GB" sz="1000" dirty="0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93933" y="139638"/>
            <a:ext cx="321915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0"/>
                <a:solidFill>
                  <a:schemeClr val="accent4"/>
                </a:solidFill>
                <a:latin typeface="Segoe Script" panose="020B0504020000000003" pitchFamily="34" charset="0"/>
              </a:rPr>
              <a:t>Challenge</a:t>
            </a:r>
            <a:endParaRPr lang="en-US" sz="4400" b="0" cap="none" spc="0" dirty="0">
              <a:ln w="0"/>
              <a:solidFill>
                <a:schemeClr val="accent4"/>
              </a:solidFill>
              <a:latin typeface="Segoe Script" panose="020B05040200000000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849582" y="933261"/>
            <a:ext cx="1289947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0"/>
              </a:rPr>
              <a:t>See how many you can tick off!</a:t>
            </a:r>
            <a:endParaRPr lang="en-US" sz="2000" b="0" cap="none" spc="0" dirty="0">
              <a:ln w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79"/>
          <a:stretch/>
        </p:blipFill>
        <p:spPr>
          <a:xfrm>
            <a:off x="11146423" y="2256700"/>
            <a:ext cx="911648" cy="84818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55642" y="971577"/>
            <a:ext cx="13424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Choose 2 </a:t>
            </a:r>
            <a:r>
              <a:rPr lang="en-GB" sz="2000" dirty="0" smtClean="0"/>
              <a:t>or more of </a:t>
            </a:r>
            <a:r>
              <a:rPr lang="en-GB" sz="2000" dirty="0"/>
              <a:t>the </a:t>
            </a:r>
            <a:r>
              <a:rPr lang="en-GB" sz="1600" dirty="0">
                <a:solidFill>
                  <a:schemeClr val="accent4"/>
                </a:solidFill>
                <a:latin typeface="Segoe Script" panose="020B0504020000000003" pitchFamily="34" charset="0"/>
              </a:rPr>
              <a:t>Challenge</a:t>
            </a:r>
            <a:r>
              <a:rPr lang="en-GB" sz="2000" dirty="0"/>
              <a:t> activities each term </a:t>
            </a:r>
          </a:p>
        </p:txBody>
      </p:sp>
    </p:spTree>
    <p:extLst>
      <p:ext uri="{BB962C8B-B14F-4D97-AF65-F5344CB8AC3E}">
        <p14:creationId xmlns:p14="http://schemas.microsoft.com/office/powerpoint/2010/main" val="129552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175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Script</vt:lpstr>
      <vt:lpstr>Office Theme</vt:lpstr>
      <vt:lpstr>PowerPoint Presentation</vt:lpstr>
    </vt:vector>
  </TitlesOfParts>
  <Company>North Lanarkshire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Sammy McHugh</dc:creator>
  <cp:lastModifiedBy>Microsoft account</cp:lastModifiedBy>
  <cp:revision>18</cp:revision>
  <cp:lastPrinted>2019-09-13T10:31:46Z</cp:lastPrinted>
  <dcterms:created xsi:type="dcterms:W3CDTF">2019-09-13T10:24:18Z</dcterms:created>
  <dcterms:modified xsi:type="dcterms:W3CDTF">2020-07-11T08:51:54Z</dcterms:modified>
</cp:coreProperties>
</file>