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20" d="100"/>
          <a:sy n="120" d="100"/>
        </p:scale>
        <p:origin x="402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6BF-8DDC-449B-A27E-C6FB8539E7E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B446-C336-4594-8385-92A927FB6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31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6BF-8DDC-449B-A27E-C6FB8539E7E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B446-C336-4594-8385-92A927FB6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77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6BF-8DDC-449B-A27E-C6FB8539E7E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B446-C336-4594-8385-92A927FB6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75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6BF-8DDC-449B-A27E-C6FB8539E7E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B446-C336-4594-8385-92A927FB6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47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6BF-8DDC-449B-A27E-C6FB8539E7E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B446-C336-4594-8385-92A927FB6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2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6BF-8DDC-449B-A27E-C6FB8539E7E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B446-C336-4594-8385-92A927FB6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36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6BF-8DDC-449B-A27E-C6FB8539E7E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B446-C336-4594-8385-92A927FB6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63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6BF-8DDC-449B-A27E-C6FB8539E7E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B446-C336-4594-8385-92A927FB6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6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6BF-8DDC-449B-A27E-C6FB8539E7E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B446-C336-4594-8385-92A927FB6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405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6BF-8DDC-449B-A27E-C6FB8539E7E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B446-C336-4594-8385-92A927FB6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24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F6BF-8DDC-449B-A27E-C6FB8539E7E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B446-C336-4594-8385-92A927FB6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190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0F6BF-8DDC-449B-A27E-C6FB8539E7E5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0B446-C336-4594-8385-92A927FB6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12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916959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FFC000"/>
                </a:solidFill>
              </a:rPr>
              <a:t>Higher</a:t>
            </a:r>
            <a:r>
              <a:rPr lang="en-GB" dirty="0" smtClean="0"/>
              <a:t>                        Reading </a:t>
            </a:r>
            <a:r>
              <a:rPr lang="en-GB" dirty="0" smtClean="0">
                <a:solidFill>
                  <a:srgbClr val="FFC000"/>
                </a:solidFill>
              </a:rPr>
              <a:t>10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Content Placeholder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121" y="0"/>
            <a:ext cx="427758" cy="4451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27764" y="402893"/>
            <a:ext cx="2202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i="1" dirty="0" smtClean="0">
                <a:latin typeface="+mj-lt"/>
              </a:rPr>
              <a:t>Department of English and Literacy</a:t>
            </a:r>
            <a:endParaRPr lang="en-GB" sz="1000" i="1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099" y="657593"/>
            <a:ext cx="2322540" cy="7179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1488" y="1377584"/>
            <a:ext cx="240012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 smtClean="0"/>
              <a:t>Choose </a:t>
            </a:r>
            <a:r>
              <a:rPr lang="en-GB" sz="900" b="1" u="sng" dirty="0" smtClean="0"/>
              <a:t>one</a:t>
            </a:r>
            <a:r>
              <a:rPr lang="en-GB" sz="900" b="1" dirty="0" smtClean="0"/>
              <a:t> comment or opinion article from a newspaper, magazine or blog to analyse. See the school website for links or check out #</a:t>
            </a:r>
            <a:r>
              <a:rPr lang="en-GB" sz="900" b="1" dirty="0" err="1" smtClean="0"/>
              <a:t>folioinspo</a:t>
            </a:r>
            <a:r>
              <a:rPr lang="en-GB" sz="900" b="1" dirty="0" smtClean="0"/>
              <a:t> or </a:t>
            </a:r>
            <a:r>
              <a:rPr lang="en-GB" sz="900" b="1" dirty="0"/>
              <a:t>#</a:t>
            </a:r>
            <a:r>
              <a:rPr lang="en-GB" sz="900" b="1" dirty="0" err="1" smtClean="0"/>
              <a:t>RfUAE</a:t>
            </a:r>
            <a:r>
              <a:rPr lang="en-GB" sz="900" b="1" dirty="0" smtClean="0"/>
              <a:t> </a:t>
            </a:r>
            <a:r>
              <a:rPr lang="en-GB" sz="900" b="1" dirty="0" smtClean="0"/>
              <a:t>on social media for ideas.</a:t>
            </a:r>
            <a:endParaRPr lang="en-GB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4501514" y="1393044"/>
            <a:ext cx="188499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 smtClean="0"/>
              <a:t>Answer all 10 questions below – use a separate sheet if necessary. Doing this task regularly will improve your reading </a:t>
            </a:r>
            <a:r>
              <a:rPr lang="en-GB" sz="900" b="1" u="sng" dirty="0" smtClean="0"/>
              <a:t>and</a:t>
            </a:r>
            <a:r>
              <a:rPr lang="en-GB" sz="900" b="1" dirty="0" smtClean="0"/>
              <a:t> your writing skills. </a:t>
            </a:r>
            <a:endParaRPr lang="en-GB" sz="900" dirty="0" smtClean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662" b="7710"/>
          <a:stretch/>
        </p:blipFill>
        <p:spPr>
          <a:xfrm>
            <a:off x="3215121" y="1398296"/>
            <a:ext cx="716261" cy="694415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191604"/>
              </p:ext>
            </p:extLst>
          </p:nvPr>
        </p:nvGraphicFramePr>
        <p:xfrm>
          <a:off x="471488" y="2177874"/>
          <a:ext cx="5915026" cy="90686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7513"/>
                <a:gridCol w="2957513"/>
              </a:tblGrid>
              <a:tr h="43197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1. What is the name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 of the newspaper or website, the article title, and the date read?</a:t>
                      </a:r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2. What is the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 purpose and audience of the text and how do you know?</a:t>
                      </a:r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49306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3181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3. Can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 you e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xplain what you have read to someone else and then summarise the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 key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 ideas in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bullet points?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4. What new words have you learned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 and what do they mean?</a:t>
                      </a:r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49306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5309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5. How effective you find the introduction and the conclusion? What techniques are used to make them effective?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 smtClean="0"/>
                        <a:t>6. Look fo</a:t>
                      </a:r>
                      <a:r>
                        <a:rPr lang="en-GB" sz="1000" baseline="0" dirty="0" smtClean="0"/>
                        <a:t>r more than one </a:t>
                      </a:r>
                      <a:r>
                        <a:rPr lang="en-GB" sz="1000" dirty="0" smtClean="0"/>
                        <a:t>example of effective word choice and imagery. Why have they been used?</a:t>
                      </a:r>
                      <a:endParaRPr lang="en-GB" sz="1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49306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98469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7. Look for an example of an effective</a:t>
                      </a:r>
                      <a:r>
                        <a:rPr lang="en-GB" sz="1000" baseline="0" dirty="0" smtClean="0"/>
                        <a:t> use of structure. Explain why it has been used.</a:t>
                      </a:r>
                      <a:endParaRPr lang="en-GB" sz="1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8. What is the writer’s attitude towards the topic (tone), and how do you know</a:t>
                      </a:r>
                      <a:r>
                        <a:rPr lang="en-GB" sz="1000" baseline="0" dirty="0" smtClean="0"/>
                        <a:t>?</a:t>
                      </a:r>
                      <a:endParaRPr lang="en-GB" sz="1000" dirty="0" smtClean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49306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1279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9. Why</a:t>
                      </a:r>
                      <a:r>
                        <a:rPr lang="en-GB" sz="1000" baseline="0" dirty="0" smtClean="0"/>
                        <a:t> did you choose</a:t>
                      </a:r>
                      <a:r>
                        <a:rPr lang="en-GB" sz="1000" dirty="0" smtClean="0"/>
                        <a:t> the article and what has it made you think about?</a:t>
                      </a:r>
                      <a:endParaRPr lang="en-GB" sz="1000" b="1" dirty="0" smtClean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10. Can you find another article on a</a:t>
                      </a:r>
                      <a:r>
                        <a:rPr lang="en-GB" sz="1000" baseline="0" dirty="0" smtClean="0"/>
                        <a:t> similar topic that agrees or disagrees with your first choice? 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Give the n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ame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</a:rPr>
                        <a:t> of the newspaper or website, the article title, and the date read.</a:t>
                      </a:r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49306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67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280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Higher                        Reading 10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N5                        Reading Task</dc:title>
  <dc:creator>Microsoft account</dc:creator>
  <cp:lastModifiedBy>Microsoft account</cp:lastModifiedBy>
  <cp:revision>11</cp:revision>
  <dcterms:created xsi:type="dcterms:W3CDTF">2020-05-26T04:08:42Z</dcterms:created>
  <dcterms:modified xsi:type="dcterms:W3CDTF">2020-06-02T20:59:32Z</dcterms:modified>
</cp:coreProperties>
</file>