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F107F59-401E-4E4B-A38E-C453C36154F5}"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42446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107F59-401E-4E4B-A38E-C453C36154F5}"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252230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107F59-401E-4E4B-A38E-C453C36154F5}"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247715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107F59-401E-4E4B-A38E-C453C36154F5}"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341885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107F59-401E-4E4B-A38E-C453C36154F5}"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1462521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107F59-401E-4E4B-A38E-C453C36154F5}" type="datetimeFigureOut">
              <a:rPr lang="en-GB" smtClean="0"/>
              <a:t>27/05/2020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3803443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F107F59-401E-4E4B-A38E-C453C36154F5}" type="datetimeFigureOut">
              <a:rPr lang="en-GB" smtClean="0"/>
              <a:t>27/05/2020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385858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107F59-401E-4E4B-A38E-C453C36154F5}" type="datetimeFigureOut">
              <a:rPr lang="en-GB" smtClean="0"/>
              <a:t>27/05/2020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3777426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07F59-401E-4E4B-A38E-C453C36154F5}" type="datetimeFigureOut">
              <a:rPr lang="en-GB" smtClean="0"/>
              <a:t>27/05/2020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4021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07F59-401E-4E4B-A38E-C453C36154F5}" type="datetimeFigureOut">
              <a:rPr lang="en-GB" smtClean="0"/>
              <a:t>27/05/2020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103970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07F59-401E-4E4B-A38E-C453C36154F5}" type="datetimeFigureOut">
              <a:rPr lang="en-GB" smtClean="0"/>
              <a:t>27/05/2020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94875-0490-4EF9-AC27-068FE04C31B5}" type="slidenum">
              <a:rPr lang="en-GB" smtClean="0"/>
              <a:t>‹#›</a:t>
            </a:fld>
            <a:endParaRPr lang="en-GB"/>
          </a:p>
        </p:txBody>
      </p:sp>
    </p:spTree>
    <p:extLst>
      <p:ext uri="{BB962C8B-B14F-4D97-AF65-F5344CB8AC3E}">
        <p14:creationId xmlns:p14="http://schemas.microsoft.com/office/powerpoint/2010/main" val="1881532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07F59-401E-4E4B-A38E-C453C36154F5}" type="datetimeFigureOut">
              <a:rPr lang="en-GB" smtClean="0"/>
              <a:t>27/05/2020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94875-0490-4EF9-AC27-068FE04C31B5}" type="slidenum">
              <a:rPr lang="en-GB" smtClean="0"/>
              <a:t>‹#›</a:t>
            </a:fld>
            <a:endParaRPr lang="en-GB"/>
          </a:p>
        </p:txBody>
      </p:sp>
    </p:spTree>
    <p:extLst>
      <p:ext uri="{BB962C8B-B14F-4D97-AF65-F5344CB8AC3E}">
        <p14:creationId xmlns:p14="http://schemas.microsoft.com/office/powerpoint/2010/main" val="4127553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9120"/>
            <a:ext cx="10515600" cy="1325563"/>
          </a:xfrm>
        </p:spPr>
        <p:txBody>
          <a:bodyPr>
            <a:normAutofit/>
          </a:bodyPr>
          <a:lstStyle/>
          <a:p>
            <a:pPr algn="ctr"/>
            <a:r>
              <a:rPr lang="en-GB" sz="4800" dirty="0" smtClean="0">
                <a:latin typeface="Segoe Script" panose="020B0504020000000003" pitchFamily="34" charset="0"/>
              </a:rPr>
              <a:t>Welcome to National 5 English</a:t>
            </a:r>
            <a:endParaRPr lang="en-GB" sz="4800" dirty="0"/>
          </a:p>
        </p:txBody>
      </p:sp>
      <p:pic>
        <p:nvPicPr>
          <p:cNvPr id="4" name="Content Placeholder 3"/>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2120" y="0"/>
            <a:ext cx="427758" cy="445188"/>
          </a:xfrm>
          <a:prstGeom prst="rect">
            <a:avLst/>
          </a:prstGeom>
          <a:noFill/>
        </p:spPr>
      </p:pic>
      <p:sp>
        <p:nvSpPr>
          <p:cNvPr id="5" name="TextBox 3"/>
          <p:cNvSpPr txBox="1"/>
          <p:nvPr/>
        </p:nvSpPr>
        <p:spPr>
          <a:xfrm>
            <a:off x="4989094" y="397510"/>
            <a:ext cx="2213811"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100" dirty="0" smtClean="0">
                <a:latin typeface="+mj-lt"/>
              </a:rPr>
              <a:t>Department of English and Literacy</a:t>
            </a:r>
            <a:endParaRPr lang="en-GB" sz="1100" dirty="0">
              <a:latin typeface="+mj-lt"/>
            </a:endParaRPr>
          </a:p>
        </p:txBody>
      </p:sp>
      <p:pic>
        <p:nvPicPr>
          <p:cNvPr id="6" name="Content Placeholder 5"/>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88974" y="1984683"/>
            <a:ext cx="3014049" cy="409160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197" y="4449997"/>
            <a:ext cx="1660896" cy="162629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20097" y="4523716"/>
            <a:ext cx="2933700" cy="1552575"/>
          </a:xfrm>
          <a:prstGeom prst="rect">
            <a:avLst/>
          </a:prstGeom>
        </p:spPr>
      </p:pic>
    </p:spTree>
    <p:extLst>
      <p:ext uri="{BB962C8B-B14F-4D97-AF65-F5344CB8AC3E}">
        <p14:creationId xmlns:p14="http://schemas.microsoft.com/office/powerpoint/2010/main" val="1457192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Autofit/>
          </a:bodyPr>
          <a:lstStyle/>
          <a:p>
            <a:pPr algn="ctr"/>
            <a:r>
              <a:rPr lang="en-GB" sz="3600" dirty="0" smtClean="0"/>
              <a:t>Moving from BGE Level 4 or National 4 to National 5</a:t>
            </a:r>
            <a:endParaRPr lang="en-GB" sz="3600" dirty="0"/>
          </a:p>
        </p:txBody>
      </p:sp>
      <p:sp>
        <p:nvSpPr>
          <p:cNvPr id="3" name="Content Placeholder 2"/>
          <p:cNvSpPr>
            <a:spLocks noGrp="1"/>
          </p:cNvSpPr>
          <p:nvPr>
            <p:ph sz="half" idx="1"/>
          </p:nvPr>
        </p:nvSpPr>
        <p:spPr/>
        <p:txBody>
          <a:bodyPr>
            <a:normAutofit lnSpcReduction="10000"/>
          </a:bodyPr>
          <a:lstStyle/>
          <a:p>
            <a:pPr marL="0" indent="0">
              <a:buNone/>
            </a:pPr>
            <a:endParaRPr lang="en-GB" dirty="0" smtClean="0"/>
          </a:p>
          <a:p>
            <a:pPr marL="0" indent="0">
              <a:buNone/>
            </a:pPr>
            <a:r>
              <a:rPr lang="en-GB" dirty="0" smtClean="0"/>
              <a:t>The knowledge and skills that you have learned in BGE Level 4 (or N4) are very similar to those in National 5.</a:t>
            </a:r>
          </a:p>
          <a:p>
            <a:pPr marL="0" indent="0">
              <a:buNone/>
            </a:pPr>
            <a:endParaRPr lang="en-GB" dirty="0"/>
          </a:p>
          <a:p>
            <a:pPr marL="0" indent="0">
              <a:buNone/>
            </a:pPr>
            <a:endParaRPr lang="en-GB" dirty="0" smtClean="0"/>
          </a:p>
          <a:p>
            <a:pPr marL="0" indent="0">
              <a:buNone/>
            </a:pPr>
            <a:r>
              <a:rPr lang="en-GB" dirty="0"/>
              <a:t>However, </a:t>
            </a:r>
            <a:r>
              <a:rPr lang="en-GB" dirty="0" smtClean="0"/>
              <a:t>the National 5 qualification is more </a:t>
            </a:r>
            <a:r>
              <a:rPr lang="en-GB" dirty="0"/>
              <a:t>challenging, and will demand </a:t>
            </a:r>
            <a:r>
              <a:rPr lang="en-GB"/>
              <a:t>more </a:t>
            </a:r>
            <a:r>
              <a:rPr lang="en-GB" smtClean="0"/>
              <a:t>of you</a:t>
            </a:r>
            <a:r>
              <a:rPr lang="en-GB" dirty="0"/>
              <a:t>. </a:t>
            </a: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pic>
        <p:nvPicPr>
          <p:cNvPr id="5" name="Content Placeholder 4"/>
          <p:cNvPicPr>
            <a:picLocks noGrp="1" noChangeAspect="1"/>
          </p:cNvPicPr>
          <p:nvPr>
            <p:ph sz="half" idx="2"/>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0325"/>
          <a:stretch/>
        </p:blipFill>
        <p:spPr>
          <a:xfrm>
            <a:off x="7301691" y="1876410"/>
            <a:ext cx="3223261" cy="4249767"/>
          </a:xfrm>
        </p:spPr>
      </p:pic>
    </p:spTree>
    <p:extLst>
      <p:ext uri="{BB962C8B-B14F-4D97-AF65-F5344CB8AC3E}">
        <p14:creationId xmlns:p14="http://schemas.microsoft.com/office/powerpoint/2010/main" val="3376054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Performance in Spoken Language</a:t>
            </a:r>
            <a:endParaRPr lang="en-GB" sz="6000" dirty="0"/>
          </a:p>
        </p:txBody>
      </p:sp>
      <p:sp>
        <p:nvSpPr>
          <p:cNvPr id="3" name="Content Placeholder 2"/>
          <p:cNvSpPr>
            <a:spLocks noGrp="1"/>
          </p:cNvSpPr>
          <p:nvPr>
            <p:ph idx="1"/>
          </p:nvPr>
        </p:nvSpPr>
        <p:spPr>
          <a:xfrm>
            <a:off x="838200" y="1825624"/>
            <a:ext cx="10515600" cy="4700905"/>
          </a:xfrm>
        </p:spPr>
        <p:txBody>
          <a:bodyPr/>
          <a:lstStyle/>
          <a:p>
            <a:pPr marL="0" indent="0">
              <a:buNone/>
            </a:pPr>
            <a:r>
              <a:rPr lang="en-GB" dirty="0" smtClean="0"/>
              <a:t>This is assessed in class. There is no mark or grade for this: all you have to do is show the necessary skills that prove you have met the criteria to pass the task.</a:t>
            </a:r>
          </a:p>
          <a:p>
            <a:pPr marL="0" indent="0">
              <a:buNone/>
            </a:pPr>
            <a:endParaRPr lang="en-GB" dirty="0" smtClean="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122259088"/>
              </p:ext>
            </p:extLst>
          </p:nvPr>
        </p:nvGraphicFramePr>
        <p:xfrm>
          <a:off x="838200" y="3337213"/>
          <a:ext cx="10515600" cy="2316480"/>
        </p:xfrm>
        <a:graphic>
          <a:graphicData uri="http://schemas.openxmlformats.org/drawingml/2006/table">
            <a:tbl>
              <a:tblPr firstRow="1" bandRow="1">
                <a:tableStyleId>{5940675A-B579-460E-94D1-54222C63F5DA}</a:tableStyleId>
              </a:tblPr>
              <a:tblGrid>
                <a:gridCol w="10515600"/>
              </a:tblGrid>
              <a:tr h="370840">
                <a:tc>
                  <a:txBody>
                    <a:bodyPr/>
                    <a:lstStyle/>
                    <a:p>
                      <a:pPr algn="ctr"/>
                      <a:r>
                        <a:rPr lang="en-GB" sz="2800" dirty="0" smtClean="0">
                          <a:solidFill>
                            <a:schemeClr val="bg1"/>
                          </a:solidFill>
                        </a:rPr>
                        <a:t>What’s Expected at National</a:t>
                      </a:r>
                      <a:r>
                        <a:rPr lang="en-GB" sz="2800" baseline="0" dirty="0" smtClean="0">
                          <a:solidFill>
                            <a:schemeClr val="bg1"/>
                          </a:solidFill>
                        </a:rPr>
                        <a:t> 5</a:t>
                      </a:r>
                      <a:endParaRPr lang="en-GB" sz="2800" dirty="0">
                        <a:solidFill>
                          <a:schemeClr val="bg1"/>
                        </a:solidFill>
                      </a:endParaRPr>
                    </a:p>
                  </a:txBody>
                  <a:tcPr>
                    <a:solidFill>
                      <a:srgbClr val="CC00CC"/>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smtClean="0"/>
                        <a:t>You are assessed on at least one spoken language activity. This can be either in a presentation to an audience (which must include responding to audience questions) or in a group discussion.</a:t>
                      </a:r>
                    </a:p>
                    <a:p>
                      <a:endParaRPr lang="en-GB" sz="2800" dirty="0"/>
                    </a:p>
                  </a:txBody>
                  <a:tcPr/>
                </a:tc>
              </a:tr>
            </a:tbl>
          </a:graphicData>
        </a:graphic>
      </p:graphicFrame>
    </p:spTree>
    <p:extLst>
      <p:ext uri="{BB962C8B-B14F-4D97-AF65-F5344CB8AC3E}">
        <p14:creationId xmlns:p14="http://schemas.microsoft.com/office/powerpoint/2010/main" val="1324820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The Portfolio </a:t>
            </a:r>
            <a:endParaRPr lang="en-GB" sz="6000" dirty="0"/>
          </a:p>
        </p:txBody>
      </p:sp>
      <p:sp>
        <p:nvSpPr>
          <p:cNvPr id="3" name="Content Placeholder 2"/>
          <p:cNvSpPr>
            <a:spLocks noGrp="1"/>
          </p:cNvSpPr>
          <p:nvPr>
            <p:ph idx="1"/>
          </p:nvPr>
        </p:nvSpPr>
        <p:spPr>
          <a:xfrm>
            <a:off x="838200" y="1825624"/>
            <a:ext cx="10515600" cy="4710257"/>
          </a:xfrm>
        </p:spPr>
        <p:txBody>
          <a:bodyPr/>
          <a:lstStyle/>
          <a:p>
            <a:pPr marL="0" indent="0">
              <a:buNone/>
            </a:pPr>
            <a:r>
              <a:rPr lang="en-GB" sz="2600" dirty="0" smtClean="0"/>
              <a:t>The folio is worked on independently, although teachers do give advice and support. Both first drafts are usually handed in before prelim </a:t>
            </a:r>
            <a:r>
              <a:rPr lang="en-GB" sz="2600" smtClean="0"/>
              <a:t>time </a:t>
            </a:r>
            <a:r>
              <a:rPr lang="en-GB" sz="2600" smtClean="0"/>
              <a:t>and </a:t>
            </a:r>
            <a:r>
              <a:rPr lang="en-GB" sz="2600" dirty="0" smtClean="0"/>
              <a:t>then the final drafts </a:t>
            </a:r>
            <a:r>
              <a:rPr lang="en-GB" sz="2600" smtClean="0"/>
              <a:t>are submitted by </a:t>
            </a:r>
            <a:r>
              <a:rPr lang="en-GB" sz="2600" dirty="0" smtClean="0"/>
              <a:t>the March of your exam year. Each piece is marked out of 15, meaning your whole Portfolio is worth up to 30 marks. </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11778073"/>
              </p:ext>
            </p:extLst>
          </p:nvPr>
        </p:nvGraphicFramePr>
        <p:xfrm>
          <a:off x="838200" y="3809533"/>
          <a:ext cx="10515600" cy="2850689"/>
        </p:xfrm>
        <a:graphic>
          <a:graphicData uri="http://schemas.openxmlformats.org/drawingml/2006/table">
            <a:tbl>
              <a:tblPr firstRow="1" bandRow="1">
                <a:tableStyleId>{5940675A-B579-460E-94D1-54222C63F5DA}</a:tableStyleId>
              </a:tblPr>
              <a:tblGrid>
                <a:gridCol w="10515600"/>
              </a:tblGrid>
              <a:tr h="477085">
                <a:tc>
                  <a:txBody>
                    <a:bodyPr/>
                    <a:lstStyle/>
                    <a:p>
                      <a:pPr algn="ctr"/>
                      <a:r>
                        <a:rPr lang="en-GB" sz="2400" dirty="0" smtClean="0">
                          <a:solidFill>
                            <a:schemeClr val="bg1"/>
                          </a:solidFill>
                        </a:rPr>
                        <a:t>What’s Expected at National</a:t>
                      </a:r>
                      <a:r>
                        <a:rPr lang="en-GB" sz="2400" baseline="0" dirty="0" smtClean="0">
                          <a:solidFill>
                            <a:schemeClr val="bg1"/>
                          </a:solidFill>
                        </a:rPr>
                        <a:t> 5</a:t>
                      </a:r>
                      <a:endParaRPr lang="en-GB" sz="2400" dirty="0">
                        <a:solidFill>
                          <a:schemeClr val="bg1"/>
                        </a:solidFill>
                      </a:endParaRPr>
                    </a:p>
                  </a:txBody>
                  <a:tcPr>
                    <a:solidFill>
                      <a:srgbClr val="CC00CC"/>
                    </a:solidFill>
                  </a:tcPr>
                </a:tc>
              </a:tr>
              <a:tr h="2373604">
                <a:tc>
                  <a:txBody>
                    <a:bodyPr/>
                    <a:lstStyle/>
                    <a:p>
                      <a:r>
                        <a:rPr lang="en-GB" sz="2600" dirty="0" smtClean="0"/>
                        <a:t>Your Portfolio contains two pieces of writing: One is ‘broadly creative’, usually either a piece of fictional writing, or a personal reflective essay.</a:t>
                      </a:r>
                      <a:r>
                        <a:rPr lang="en-GB" sz="2600" baseline="0" dirty="0" smtClean="0"/>
                        <a:t> </a:t>
                      </a:r>
                      <a:r>
                        <a:rPr lang="en-GB" sz="2600" dirty="0" smtClean="0"/>
                        <a:t>The other is ‘broadly discursive’, such as a persuasive</a:t>
                      </a:r>
                      <a:r>
                        <a:rPr lang="en-GB" sz="2600" baseline="0" dirty="0" smtClean="0"/>
                        <a:t> essay </a:t>
                      </a:r>
                      <a:r>
                        <a:rPr lang="en-GB" sz="2600" dirty="0" smtClean="0"/>
                        <a:t>or a report. </a:t>
                      </a:r>
                    </a:p>
                    <a:p>
                      <a:endParaRPr lang="en-GB" sz="2600" dirty="0" smtClean="0"/>
                    </a:p>
                    <a:p>
                      <a:r>
                        <a:rPr lang="en-GB" sz="2600" dirty="0" smtClean="0"/>
                        <a:t>Each piece can be no more than 1000 words long.</a:t>
                      </a:r>
                      <a:endParaRPr lang="en-GB" sz="2600" dirty="0"/>
                    </a:p>
                  </a:txBody>
                  <a:tcPr/>
                </a:tc>
              </a:tr>
            </a:tbl>
          </a:graphicData>
        </a:graphic>
      </p:graphicFrame>
    </p:spTree>
    <p:extLst>
      <p:ext uri="{BB962C8B-B14F-4D97-AF65-F5344CB8AC3E}">
        <p14:creationId xmlns:p14="http://schemas.microsoft.com/office/powerpoint/2010/main" val="125816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3600" dirty="0" smtClean="0"/>
              <a:t>Reading for Understanding, Analysis and Evaluation </a:t>
            </a:r>
            <a:endParaRPr lang="en-GB" sz="3600" dirty="0"/>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dirty="0" smtClean="0"/>
              <a:t>This is the first of the two exam papers. You will read some non-fiction that you have never seen before, and then answer questions on this. The task is worth up to 30 marks.</a:t>
            </a:r>
            <a:endParaRPr lang="en-GB" sz="3200" dirty="0"/>
          </a:p>
        </p:txBody>
      </p:sp>
      <p:graphicFrame>
        <p:nvGraphicFramePr>
          <p:cNvPr id="4" name="Table 3"/>
          <p:cNvGraphicFramePr>
            <a:graphicFrameLocks noGrp="1"/>
          </p:cNvGraphicFramePr>
          <p:nvPr>
            <p:extLst>
              <p:ext uri="{D42A27DB-BD31-4B8C-83A1-F6EECF244321}">
                <p14:modId xmlns:p14="http://schemas.microsoft.com/office/powerpoint/2010/main" val="3437882760"/>
              </p:ext>
            </p:extLst>
          </p:nvPr>
        </p:nvGraphicFramePr>
        <p:xfrm>
          <a:off x="838200" y="3385872"/>
          <a:ext cx="10515600" cy="2547336"/>
        </p:xfrm>
        <a:graphic>
          <a:graphicData uri="http://schemas.openxmlformats.org/drawingml/2006/table">
            <a:tbl>
              <a:tblPr firstRow="1" bandRow="1">
                <a:tableStyleId>{5940675A-B579-460E-94D1-54222C63F5DA}</a:tableStyleId>
              </a:tblPr>
              <a:tblGrid>
                <a:gridCol w="10515600"/>
              </a:tblGrid>
              <a:tr h="361544">
                <a:tc>
                  <a:txBody>
                    <a:bodyPr/>
                    <a:lstStyle/>
                    <a:p>
                      <a:pPr algn="ctr"/>
                      <a:r>
                        <a:rPr lang="en-GB" sz="2800" dirty="0" smtClean="0">
                          <a:solidFill>
                            <a:schemeClr val="bg1"/>
                          </a:solidFill>
                        </a:rPr>
                        <a:t>What’s Expected at National</a:t>
                      </a:r>
                      <a:r>
                        <a:rPr lang="en-GB" sz="2800" baseline="0" dirty="0" smtClean="0">
                          <a:solidFill>
                            <a:schemeClr val="bg1"/>
                          </a:solidFill>
                        </a:rPr>
                        <a:t> 5</a:t>
                      </a:r>
                      <a:endParaRPr lang="en-GB" sz="2800" dirty="0">
                        <a:solidFill>
                          <a:schemeClr val="bg1"/>
                        </a:solidFill>
                      </a:endParaRPr>
                    </a:p>
                  </a:txBody>
                  <a:tcPr>
                    <a:solidFill>
                      <a:srgbClr val="CC00CC"/>
                    </a:solidFill>
                  </a:tcPr>
                </a:tc>
              </a:tr>
              <a:tr h="2029176">
                <a:tc>
                  <a:txBody>
                    <a:bodyPr/>
                    <a:lstStyle/>
                    <a:p>
                      <a:r>
                        <a:rPr lang="en-GB" sz="2800" dirty="0" smtClean="0"/>
                        <a:t>You read one passage, written in ‘detailed’ language. The passage will be about 800 words long. You have 1 hour to complete the task. At National 5, using a suitable quotation in an answer always earns you 1 mark straight away.</a:t>
                      </a:r>
                      <a:endParaRPr lang="en-GB" sz="2800" dirty="0"/>
                    </a:p>
                  </a:txBody>
                  <a:tcPr/>
                </a:tc>
              </a:tr>
            </a:tbl>
          </a:graphicData>
        </a:graphic>
      </p:graphicFrame>
    </p:spTree>
    <p:extLst>
      <p:ext uri="{BB962C8B-B14F-4D97-AF65-F5344CB8AC3E}">
        <p14:creationId xmlns:p14="http://schemas.microsoft.com/office/powerpoint/2010/main" val="439181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fontScale="90000"/>
          </a:bodyPr>
          <a:lstStyle/>
          <a:p>
            <a:pPr algn="ctr"/>
            <a:r>
              <a:rPr lang="en-GB" sz="6000" dirty="0" smtClean="0"/>
              <a:t>Critical Reading: The Scottish Set Text </a:t>
            </a:r>
            <a:endParaRPr lang="en-GB" sz="6000" dirty="0"/>
          </a:p>
        </p:txBody>
      </p:sp>
      <p:sp>
        <p:nvSpPr>
          <p:cNvPr id="3" name="Content Placeholder 2"/>
          <p:cNvSpPr>
            <a:spLocks noGrp="1"/>
          </p:cNvSpPr>
          <p:nvPr>
            <p:ph idx="1"/>
          </p:nvPr>
        </p:nvSpPr>
        <p:spPr>
          <a:xfrm>
            <a:off x="838200" y="1825625"/>
            <a:ext cx="10515600" cy="3702340"/>
          </a:xfrm>
        </p:spPr>
        <p:txBody>
          <a:bodyPr>
            <a:normAutofit/>
          </a:bodyPr>
          <a:lstStyle/>
          <a:p>
            <a:pPr marL="0" indent="0">
              <a:buNone/>
            </a:pPr>
            <a:r>
              <a:rPr lang="en-GB" dirty="0" smtClean="0"/>
              <a:t>This is part of the second exam paper. You will see an extract from a Scottish text that you have studied, and will answer questions on it and on wider aspects of the writer’s work. This task is worth up to 20 marks, and must be done in about 45 minutes.</a:t>
            </a:r>
            <a:endParaRPr lang="en-GB" sz="3200" dirty="0"/>
          </a:p>
        </p:txBody>
      </p:sp>
      <p:graphicFrame>
        <p:nvGraphicFramePr>
          <p:cNvPr id="4" name="Table 3"/>
          <p:cNvGraphicFramePr>
            <a:graphicFrameLocks noGrp="1"/>
          </p:cNvGraphicFramePr>
          <p:nvPr>
            <p:extLst>
              <p:ext uri="{D42A27DB-BD31-4B8C-83A1-F6EECF244321}">
                <p14:modId xmlns:p14="http://schemas.microsoft.com/office/powerpoint/2010/main" val="3841040794"/>
              </p:ext>
            </p:extLst>
          </p:nvPr>
        </p:nvGraphicFramePr>
        <p:xfrm>
          <a:off x="838200" y="3751956"/>
          <a:ext cx="10515600" cy="2564347"/>
        </p:xfrm>
        <a:graphic>
          <a:graphicData uri="http://schemas.openxmlformats.org/drawingml/2006/table">
            <a:tbl>
              <a:tblPr firstRow="1" bandRow="1">
                <a:tableStyleId>{5940675A-B579-460E-94D1-54222C63F5DA}</a:tableStyleId>
              </a:tblPr>
              <a:tblGrid>
                <a:gridCol w="10515600"/>
              </a:tblGrid>
              <a:tr h="0">
                <a:tc>
                  <a:txBody>
                    <a:bodyPr/>
                    <a:lstStyle/>
                    <a:p>
                      <a:pPr algn="ctr"/>
                      <a:r>
                        <a:rPr lang="en-GB" sz="2800" dirty="0" smtClean="0">
                          <a:solidFill>
                            <a:schemeClr val="bg1"/>
                          </a:solidFill>
                        </a:rPr>
                        <a:t>What’s Expected at National</a:t>
                      </a:r>
                      <a:r>
                        <a:rPr lang="en-GB" sz="2800" baseline="0" dirty="0" smtClean="0">
                          <a:solidFill>
                            <a:schemeClr val="bg1"/>
                          </a:solidFill>
                        </a:rPr>
                        <a:t> 5</a:t>
                      </a:r>
                      <a:endParaRPr lang="en-GB" sz="2800" dirty="0">
                        <a:solidFill>
                          <a:schemeClr val="bg1"/>
                        </a:solidFill>
                      </a:endParaRPr>
                    </a:p>
                  </a:txBody>
                  <a:tcPr>
                    <a:solidFill>
                      <a:srgbClr val="CC00CC"/>
                    </a:solidFill>
                  </a:tcPr>
                </a:tc>
              </a:tr>
              <a:tr h="2046187">
                <a:tc>
                  <a:txBody>
                    <a:bodyPr/>
                    <a:lstStyle/>
                    <a:p>
                      <a:r>
                        <a:rPr lang="en-GB" sz="2800" dirty="0" smtClean="0"/>
                        <a:t>The first 12 marks can be earned by answering on the text printed in the exam. The final 8 marks come from your ability to answer on wider aspects of the writer’s work. At National 5, a suitable quotation always earns you 1 mark straight away.</a:t>
                      </a:r>
                      <a:endParaRPr lang="en-GB" sz="2800" dirty="0"/>
                    </a:p>
                  </a:txBody>
                  <a:tcPr/>
                </a:tc>
              </a:tr>
            </a:tbl>
          </a:graphicData>
        </a:graphic>
      </p:graphicFrame>
    </p:spTree>
    <p:extLst>
      <p:ext uri="{BB962C8B-B14F-4D97-AF65-F5344CB8AC3E}">
        <p14:creationId xmlns:p14="http://schemas.microsoft.com/office/powerpoint/2010/main" val="1925549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Critical Reading: The Critical Essay</a:t>
            </a:r>
            <a:endParaRPr lang="en-GB" sz="6000" dirty="0"/>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dirty="0" smtClean="0"/>
              <a:t>This is the other part of the second exam paper. You will choose a suitable essay question that will let you write about a text you have studied. This cannot be the same text, or from the same genre, as the one you answered on in the set text task. This task is worth up to 20 marks, and must be done in about 45 minutes.</a:t>
            </a:r>
            <a:endParaRPr lang="en-GB" sz="3200" dirty="0"/>
          </a:p>
        </p:txBody>
      </p:sp>
      <p:graphicFrame>
        <p:nvGraphicFramePr>
          <p:cNvPr id="4" name="Table 3"/>
          <p:cNvGraphicFramePr>
            <a:graphicFrameLocks noGrp="1"/>
          </p:cNvGraphicFramePr>
          <p:nvPr>
            <p:extLst>
              <p:ext uri="{D42A27DB-BD31-4B8C-83A1-F6EECF244321}">
                <p14:modId xmlns:p14="http://schemas.microsoft.com/office/powerpoint/2010/main" val="707753785"/>
              </p:ext>
            </p:extLst>
          </p:nvPr>
        </p:nvGraphicFramePr>
        <p:xfrm>
          <a:off x="838200" y="4029210"/>
          <a:ext cx="10515600" cy="1862435"/>
        </p:xfrm>
        <a:graphic>
          <a:graphicData uri="http://schemas.openxmlformats.org/drawingml/2006/table">
            <a:tbl>
              <a:tblPr firstRow="1" bandRow="1">
                <a:tableStyleId>{5940675A-B579-460E-94D1-54222C63F5DA}</a:tableStyleId>
              </a:tblPr>
              <a:tblGrid>
                <a:gridCol w="10515600"/>
              </a:tblGrid>
              <a:tr h="193430">
                <a:tc>
                  <a:txBody>
                    <a:bodyPr/>
                    <a:lstStyle/>
                    <a:p>
                      <a:pPr algn="ctr"/>
                      <a:r>
                        <a:rPr lang="en-GB" sz="2800" dirty="0" smtClean="0">
                          <a:solidFill>
                            <a:schemeClr val="bg1"/>
                          </a:solidFill>
                        </a:rPr>
                        <a:t>What’s Expected at National</a:t>
                      </a:r>
                      <a:r>
                        <a:rPr lang="en-GB" sz="2800" baseline="0" dirty="0" smtClean="0">
                          <a:solidFill>
                            <a:schemeClr val="bg1"/>
                          </a:solidFill>
                        </a:rPr>
                        <a:t> 5</a:t>
                      </a:r>
                      <a:endParaRPr lang="en-GB" sz="2800" dirty="0">
                        <a:solidFill>
                          <a:schemeClr val="bg1"/>
                        </a:solidFill>
                      </a:endParaRPr>
                    </a:p>
                  </a:txBody>
                  <a:tcPr>
                    <a:solidFill>
                      <a:srgbClr val="CC00CC"/>
                    </a:solidFill>
                  </a:tcPr>
                </a:tc>
              </a:tr>
              <a:tr h="1344275">
                <a:tc>
                  <a:txBody>
                    <a:bodyPr/>
                    <a:lstStyle/>
                    <a:p>
                      <a:r>
                        <a:rPr lang="en-GB" sz="2800" dirty="0" smtClean="0"/>
                        <a:t>In each of the possible genres that you can write about, you will have 2 essay questions to choose from.</a:t>
                      </a:r>
                      <a:endParaRPr lang="en-GB" sz="2800" dirty="0"/>
                    </a:p>
                  </a:txBody>
                  <a:tcPr/>
                </a:tc>
              </a:tr>
            </a:tbl>
          </a:graphicData>
        </a:graphic>
      </p:graphicFrame>
    </p:spTree>
    <p:extLst>
      <p:ext uri="{BB962C8B-B14F-4D97-AF65-F5344CB8AC3E}">
        <p14:creationId xmlns:p14="http://schemas.microsoft.com/office/powerpoint/2010/main" val="1141296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589</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Segoe Script</vt:lpstr>
      <vt:lpstr>Office Theme</vt:lpstr>
      <vt:lpstr>Welcome to National 5 English</vt:lpstr>
      <vt:lpstr>Moving from BGE Level 4 or National 4 to National 5</vt:lpstr>
      <vt:lpstr>Performance in Spoken Language</vt:lpstr>
      <vt:lpstr>The Portfolio </vt:lpstr>
      <vt:lpstr>Reading for Understanding, Analysis and Evaluation </vt:lpstr>
      <vt:lpstr>Critical Reading: The Scottish Set Text </vt:lpstr>
      <vt:lpstr>Critical Reading: The Critical Essay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National 5 English</dc:title>
  <dc:creator>Microsoft account</dc:creator>
  <cp:lastModifiedBy>Microsoft account</cp:lastModifiedBy>
  <cp:revision>3</cp:revision>
  <dcterms:created xsi:type="dcterms:W3CDTF">2020-05-26T05:37:29Z</dcterms:created>
  <dcterms:modified xsi:type="dcterms:W3CDTF">2020-05-27T09:59:02Z</dcterms:modified>
</cp:coreProperties>
</file>