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2"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70F3E71-D1C9-48BB-A9DC-C1D83DED74AA}"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152631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0F3E71-D1C9-48BB-A9DC-C1D83DED74AA}"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3280607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0F3E71-D1C9-48BB-A9DC-C1D83DED74AA}"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24393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0F3E71-D1C9-48BB-A9DC-C1D83DED74AA}"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380861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0F3E71-D1C9-48BB-A9DC-C1D83DED74AA}"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417676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70F3E71-D1C9-48BB-A9DC-C1D83DED74AA}" type="datetimeFigureOut">
              <a:rPr lang="en-GB" smtClean="0"/>
              <a:t>27/05/2020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154971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70F3E71-D1C9-48BB-A9DC-C1D83DED74AA}" type="datetimeFigureOut">
              <a:rPr lang="en-GB" smtClean="0"/>
              <a:t>27/05/2020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25722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70F3E71-D1C9-48BB-A9DC-C1D83DED74AA}" type="datetimeFigureOut">
              <a:rPr lang="en-GB" smtClean="0"/>
              <a:t>27/05/2020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358188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F3E71-D1C9-48BB-A9DC-C1D83DED74AA}" type="datetimeFigureOut">
              <a:rPr lang="en-GB" smtClean="0"/>
              <a:t>27/05/2020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418650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F3E71-D1C9-48BB-A9DC-C1D83DED74AA}" type="datetimeFigureOut">
              <a:rPr lang="en-GB" smtClean="0"/>
              <a:t>27/05/2020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244127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F3E71-D1C9-48BB-A9DC-C1D83DED74AA}" type="datetimeFigureOut">
              <a:rPr lang="en-GB" smtClean="0"/>
              <a:t>27/05/2020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B1967B-8CD5-4091-B507-8A7D51B4341A}" type="slidenum">
              <a:rPr lang="en-GB" smtClean="0"/>
              <a:t>‹#›</a:t>
            </a:fld>
            <a:endParaRPr lang="en-GB"/>
          </a:p>
        </p:txBody>
      </p:sp>
    </p:spTree>
    <p:extLst>
      <p:ext uri="{BB962C8B-B14F-4D97-AF65-F5344CB8AC3E}">
        <p14:creationId xmlns:p14="http://schemas.microsoft.com/office/powerpoint/2010/main" val="334499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F3E71-D1C9-48BB-A9DC-C1D83DED74AA}" type="datetimeFigureOut">
              <a:rPr lang="en-GB" smtClean="0"/>
              <a:t>27/05/2020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1967B-8CD5-4091-B507-8A7D51B4341A}" type="slidenum">
              <a:rPr lang="en-GB" smtClean="0"/>
              <a:t>‹#›</a:t>
            </a:fld>
            <a:endParaRPr lang="en-GB"/>
          </a:p>
        </p:txBody>
      </p:sp>
    </p:spTree>
    <p:extLst>
      <p:ext uri="{BB962C8B-B14F-4D97-AF65-F5344CB8AC3E}">
        <p14:creationId xmlns:p14="http://schemas.microsoft.com/office/powerpoint/2010/main" val="183253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7" y="670954"/>
            <a:ext cx="10515600" cy="1325563"/>
          </a:xfrm>
        </p:spPr>
        <p:txBody>
          <a:bodyPr>
            <a:noAutofit/>
          </a:bodyPr>
          <a:lstStyle/>
          <a:p>
            <a:pPr algn="ctr"/>
            <a:r>
              <a:rPr lang="en-GB" sz="4800" dirty="0" smtClean="0">
                <a:latin typeface="Segoe Script" panose="020B0504020000000003" pitchFamily="34" charset="0"/>
              </a:rPr>
              <a:t>Welcome to National 4 English</a:t>
            </a:r>
            <a:endParaRPr lang="en-GB" sz="4800" dirty="0">
              <a:latin typeface="Segoe Script" panose="020B0504020000000003" pitchFamily="34" charset="0"/>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7" y="4139459"/>
            <a:ext cx="1980454" cy="1936832"/>
          </a:xfrm>
        </p:spPr>
      </p:pic>
      <p:pic>
        <p:nvPicPr>
          <p:cNvPr id="4" name="Content Placeholder 3"/>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2120" y="0"/>
            <a:ext cx="427758" cy="445188"/>
          </a:xfrm>
          <a:prstGeom prst="rect">
            <a:avLst/>
          </a:prstGeom>
          <a:noFill/>
        </p:spPr>
      </p:pic>
      <p:sp>
        <p:nvSpPr>
          <p:cNvPr id="5" name="TextBox 3"/>
          <p:cNvSpPr txBox="1"/>
          <p:nvPr/>
        </p:nvSpPr>
        <p:spPr>
          <a:xfrm>
            <a:off x="4989094" y="397510"/>
            <a:ext cx="2213811"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100" dirty="0" smtClean="0">
                <a:latin typeface="+mj-lt"/>
              </a:rPr>
              <a:t>Department of English and Literacy</a:t>
            </a:r>
            <a:endParaRPr lang="en-GB" sz="1100" dirty="0">
              <a:latin typeface="+mj-lt"/>
            </a:endParaRPr>
          </a:p>
        </p:txBody>
      </p:sp>
      <p:pic>
        <p:nvPicPr>
          <p:cNvPr id="6" name="Content Placeholder 5"/>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88974" y="2055813"/>
            <a:ext cx="3014049" cy="409160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20097" y="4523716"/>
            <a:ext cx="2933700" cy="1552575"/>
          </a:xfrm>
          <a:prstGeom prst="rect">
            <a:avLst/>
          </a:prstGeom>
        </p:spPr>
      </p:pic>
    </p:spTree>
    <p:extLst>
      <p:ext uri="{BB962C8B-B14F-4D97-AF65-F5344CB8AC3E}">
        <p14:creationId xmlns:p14="http://schemas.microsoft.com/office/powerpoint/2010/main" val="116248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Autofit/>
          </a:bodyPr>
          <a:lstStyle/>
          <a:p>
            <a:pPr algn="ctr"/>
            <a:r>
              <a:rPr lang="en-GB" sz="4800" dirty="0" smtClean="0"/>
              <a:t>Moving from BGE Level 3 to National 4</a:t>
            </a:r>
            <a:endParaRPr lang="en-GB" sz="4800" dirty="0"/>
          </a:p>
        </p:txBody>
      </p:sp>
      <p:sp>
        <p:nvSpPr>
          <p:cNvPr id="3" name="Content Placeholder 2"/>
          <p:cNvSpPr>
            <a:spLocks noGrp="1"/>
          </p:cNvSpPr>
          <p:nvPr>
            <p:ph sz="half" idx="1"/>
          </p:nvPr>
        </p:nvSpPr>
        <p:spPr/>
        <p:txBody>
          <a:bodyPr>
            <a:normAutofit lnSpcReduction="10000"/>
          </a:bodyPr>
          <a:lstStyle/>
          <a:p>
            <a:pPr marL="0" indent="0">
              <a:buNone/>
            </a:pPr>
            <a:endParaRPr lang="en-GB" dirty="0" smtClean="0"/>
          </a:p>
          <a:p>
            <a:pPr marL="0" indent="0">
              <a:buNone/>
            </a:pPr>
            <a:r>
              <a:rPr lang="en-GB" dirty="0" smtClean="0"/>
              <a:t>The knowledge and skills that you have learned in BGE Level 3 are very similar to those in National 4.</a:t>
            </a:r>
          </a:p>
          <a:p>
            <a:pPr marL="0" indent="0">
              <a:buNone/>
            </a:pPr>
            <a:endParaRPr lang="en-GB" dirty="0"/>
          </a:p>
          <a:p>
            <a:pPr marL="0" indent="0">
              <a:buNone/>
            </a:pPr>
            <a:endParaRPr lang="en-GB" dirty="0" smtClean="0"/>
          </a:p>
          <a:p>
            <a:pPr marL="0" indent="0">
              <a:buNone/>
            </a:pPr>
            <a:r>
              <a:rPr lang="en-GB" dirty="0"/>
              <a:t>However, </a:t>
            </a:r>
            <a:r>
              <a:rPr lang="en-GB" dirty="0" smtClean="0"/>
              <a:t>the National 4 course and qualification is more </a:t>
            </a:r>
            <a:r>
              <a:rPr lang="en-GB" dirty="0"/>
              <a:t>challenging, and will demand more </a:t>
            </a:r>
            <a:r>
              <a:rPr lang="en-GB" dirty="0" smtClean="0"/>
              <a:t>of you</a:t>
            </a:r>
            <a:r>
              <a:rPr lang="en-GB" dirty="0"/>
              <a:t>. </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pic>
        <p:nvPicPr>
          <p:cNvPr id="5" name="Content Placeholder 4"/>
          <p:cNvPicPr>
            <a:picLocks noGrp="1" noChangeAspect="1"/>
          </p:cNvPicPr>
          <p:nvPr>
            <p:ph sz="half" idx="2"/>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0325"/>
          <a:stretch/>
        </p:blipFill>
        <p:spPr>
          <a:xfrm>
            <a:off x="7301691" y="1876410"/>
            <a:ext cx="3223261" cy="4249767"/>
          </a:xfrm>
        </p:spPr>
      </p:pic>
    </p:spTree>
    <p:extLst>
      <p:ext uri="{BB962C8B-B14F-4D97-AF65-F5344CB8AC3E}">
        <p14:creationId xmlns:p14="http://schemas.microsoft.com/office/powerpoint/2010/main" val="3376054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Reading </a:t>
            </a:r>
            <a:endParaRPr lang="en-GB" sz="6000" dirty="0"/>
          </a:p>
        </p:txBody>
      </p:sp>
      <p:sp>
        <p:nvSpPr>
          <p:cNvPr id="3" name="Content Placeholder 2"/>
          <p:cNvSpPr>
            <a:spLocks noGrp="1"/>
          </p:cNvSpPr>
          <p:nvPr>
            <p:ph idx="1"/>
          </p:nvPr>
        </p:nvSpPr>
        <p:spPr>
          <a:xfrm>
            <a:off x="838200" y="1825624"/>
            <a:ext cx="10515600" cy="4710257"/>
          </a:xfrm>
        </p:spPr>
        <p:txBody>
          <a:bodyPr/>
          <a:lstStyle/>
          <a:p>
            <a:pPr marL="0" indent="0">
              <a:buNone/>
            </a:pPr>
            <a:r>
              <a:rPr lang="en-GB" dirty="0" smtClean="0"/>
              <a:t>This is the first assessed outcome in the </a:t>
            </a:r>
            <a:r>
              <a:rPr lang="en-GB" i="1" dirty="0" smtClean="0"/>
              <a:t>Analysis and Evaluation </a:t>
            </a:r>
            <a:r>
              <a:rPr lang="en-GB" dirty="0" smtClean="0"/>
              <a:t>unit. There will be a selection of fiction and non-fiction texts to read and understand and then analyse and evaluate. Being able to read critically is an essential skill that can be used in all areas of the curriculum. </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71225146"/>
              </p:ext>
            </p:extLst>
          </p:nvPr>
        </p:nvGraphicFramePr>
        <p:xfrm>
          <a:off x="838200" y="3601714"/>
          <a:ext cx="10515600" cy="2850689"/>
        </p:xfrm>
        <a:graphic>
          <a:graphicData uri="http://schemas.openxmlformats.org/drawingml/2006/table">
            <a:tbl>
              <a:tblPr firstRow="1" bandRow="1">
                <a:tableStyleId>{5940675A-B579-460E-94D1-54222C63F5DA}</a:tableStyleId>
              </a:tblPr>
              <a:tblGrid>
                <a:gridCol w="10515600"/>
              </a:tblGrid>
              <a:tr h="477085">
                <a:tc>
                  <a:txBody>
                    <a:bodyPr/>
                    <a:lstStyle/>
                    <a:p>
                      <a:pPr algn="ctr"/>
                      <a:r>
                        <a:rPr lang="en-GB" sz="2400" dirty="0" smtClean="0">
                          <a:solidFill>
                            <a:schemeClr val="bg1"/>
                          </a:solidFill>
                        </a:rPr>
                        <a:t>What’s Expected at National</a:t>
                      </a:r>
                      <a:r>
                        <a:rPr lang="en-GB" sz="2400" baseline="0" dirty="0" smtClean="0">
                          <a:solidFill>
                            <a:schemeClr val="bg1"/>
                          </a:solidFill>
                        </a:rPr>
                        <a:t> 4</a:t>
                      </a:r>
                      <a:endParaRPr lang="en-GB" sz="2400" dirty="0">
                        <a:solidFill>
                          <a:schemeClr val="bg1"/>
                        </a:solidFill>
                      </a:endParaRPr>
                    </a:p>
                  </a:txBody>
                  <a:tcPr>
                    <a:solidFill>
                      <a:srgbClr val="CC00CC"/>
                    </a:solidFill>
                  </a:tcPr>
                </a:tc>
              </a:tr>
              <a:tr h="2373604">
                <a:tc>
                  <a:txBody>
                    <a:bodyPr/>
                    <a:lstStyle/>
                    <a:p>
                      <a:r>
                        <a:rPr lang="en-GB" sz="2800" dirty="0" smtClean="0"/>
                        <a:t>You will be asked to read texts and identify their different</a:t>
                      </a:r>
                      <a:r>
                        <a:rPr lang="en-GB" sz="2800" baseline="0" dirty="0" smtClean="0"/>
                        <a:t> </a:t>
                      </a:r>
                      <a:r>
                        <a:rPr lang="en-GB" sz="2800" dirty="0" smtClean="0"/>
                        <a:t>features. You will also be asked to show an understanding of the key ideas and supporting details within a text.</a:t>
                      </a:r>
                      <a:r>
                        <a:rPr lang="en-GB" sz="2800" baseline="0" dirty="0" smtClean="0"/>
                        <a:t> You will also be expected to </a:t>
                      </a:r>
                      <a:r>
                        <a:rPr lang="en-GB" sz="2800" dirty="0" smtClean="0"/>
                        <a:t>apply your knowledge about language to explain the meaning and effect of different techniques in a text.</a:t>
                      </a:r>
                      <a:endParaRPr lang="en-GB" sz="2600" dirty="0"/>
                    </a:p>
                  </a:txBody>
                  <a:tcPr/>
                </a:tc>
              </a:tr>
            </a:tbl>
          </a:graphicData>
        </a:graphic>
      </p:graphicFrame>
    </p:spTree>
    <p:extLst>
      <p:ext uri="{BB962C8B-B14F-4D97-AF65-F5344CB8AC3E}">
        <p14:creationId xmlns:p14="http://schemas.microsoft.com/office/powerpoint/2010/main" val="1258164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Listening </a:t>
            </a:r>
            <a:endParaRPr lang="en-GB" sz="6000" dirty="0"/>
          </a:p>
        </p:txBody>
      </p:sp>
      <p:sp>
        <p:nvSpPr>
          <p:cNvPr id="3" name="Content Placeholder 2"/>
          <p:cNvSpPr>
            <a:spLocks noGrp="1"/>
          </p:cNvSpPr>
          <p:nvPr>
            <p:ph idx="1"/>
          </p:nvPr>
        </p:nvSpPr>
        <p:spPr>
          <a:xfrm>
            <a:off x="838200" y="1825624"/>
            <a:ext cx="10515600" cy="4700905"/>
          </a:xfrm>
        </p:spPr>
        <p:txBody>
          <a:bodyPr/>
          <a:lstStyle/>
          <a:p>
            <a:pPr marL="0" indent="0">
              <a:buNone/>
            </a:pPr>
            <a:r>
              <a:rPr lang="en-GB" dirty="0" smtClean="0"/>
              <a:t>This is the second assessed outcome in the </a:t>
            </a:r>
            <a:r>
              <a:rPr lang="en-GB" i="1" dirty="0" smtClean="0"/>
              <a:t>Analysis and Evaluation </a:t>
            </a:r>
            <a:r>
              <a:rPr lang="en-GB" dirty="0" smtClean="0"/>
              <a:t>unit. Being able to listen and watch an audio or media text and respond critically is also an important skill. </a:t>
            </a:r>
          </a:p>
          <a:p>
            <a:pPr marL="0" indent="0">
              <a:buNone/>
            </a:pPr>
            <a:endParaRPr lang="en-GB" dirty="0" smtClean="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864493792"/>
              </p:ext>
            </p:extLst>
          </p:nvPr>
        </p:nvGraphicFramePr>
        <p:xfrm>
          <a:off x="838200" y="3826278"/>
          <a:ext cx="10515600" cy="1889760"/>
        </p:xfrm>
        <a:graphic>
          <a:graphicData uri="http://schemas.openxmlformats.org/drawingml/2006/table">
            <a:tbl>
              <a:tblPr firstRow="1" bandRow="1">
                <a:tableStyleId>{5940675A-B579-460E-94D1-54222C63F5DA}</a:tableStyleId>
              </a:tblPr>
              <a:tblGrid>
                <a:gridCol w="10515600"/>
              </a:tblGrid>
              <a:tr h="370840">
                <a:tc>
                  <a:txBody>
                    <a:bodyPr/>
                    <a:lstStyle/>
                    <a:p>
                      <a:pPr algn="ctr"/>
                      <a:r>
                        <a:rPr lang="en-GB" sz="2800" dirty="0" smtClean="0">
                          <a:solidFill>
                            <a:schemeClr val="bg1"/>
                          </a:solidFill>
                        </a:rPr>
                        <a:t>What’s Expected at National</a:t>
                      </a:r>
                      <a:r>
                        <a:rPr lang="en-GB" sz="2800" baseline="0" dirty="0" smtClean="0">
                          <a:solidFill>
                            <a:schemeClr val="bg1"/>
                          </a:solidFill>
                        </a:rPr>
                        <a:t> 4</a:t>
                      </a:r>
                      <a:endParaRPr lang="en-GB" sz="2800" dirty="0">
                        <a:solidFill>
                          <a:schemeClr val="bg1"/>
                        </a:solidFill>
                      </a:endParaRPr>
                    </a:p>
                  </a:txBody>
                  <a:tcPr>
                    <a:solidFill>
                      <a:srgbClr val="CC00CC"/>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smtClean="0"/>
                        <a:t>The skills you are expected to demonstrate here are virtually the same as for Reading; the</a:t>
                      </a:r>
                      <a:r>
                        <a:rPr lang="en-GB" sz="2800" baseline="0" dirty="0" smtClean="0"/>
                        <a:t> difference is that instead of reading a text (close reading) you will listen to or watch a text (critical listening</a:t>
                      </a:r>
                      <a:r>
                        <a:rPr lang="en-GB" sz="2800" baseline="0" dirty="0" smtClean="0"/>
                        <a:t>).</a:t>
                      </a:r>
                      <a:endParaRPr lang="en-GB" sz="2800" dirty="0"/>
                    </a:p>
                  </a:txBody>
                  <a:tcPr/>
                </a:tc>
              </a:tr>
            </a:tbl>
          </a:graphicData>
        </a:graphic>
      </p:graphicFrame>
    </p:spTree>
    <p:extLst>
      <p:ext uri="{BB962C8B-B14F-4D97-AF65-F5344CB8AC3E}">
        <p14:creationId xmlns:p14="http://schemas.microsoft.com/office/powerpoint/2010/main" val="1324820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Writing </a:t>
            </a:r>
            <a:endParaRPr lang="en-GB" sz="6000" dirty="0"/>
          </a:p>
        </p:txBody>
      </p:sp>
      <p:sp>
        <p:nvSpPr>
          <p:cNvPr id="3" name="Content Placeholder 2"/>
          <p:cNvSpPr>
            <a:spLocks noGrp="1"/>
          </p:cNvSpPr>
          <p:nvPr>
            <p:ph idx="1"/>
          </p:nvPr>
        </p:nvSpPr>
        <p:spPr>
          <a:xfrm>
            <a:off x="838200" y="1825625"/>
            <a:ext cx="10515600" cy="3702340"/>
          </a:xfrm>
        </p:spPr>
        <p:txBody>
          <a:bodyPr>
            <a:normAutofit/>
          </a:bodyPr>
          <a:lstStyle/>
          <a:p>
            <a:pPr marL="0" indent="0">
              <a:buNone/>
            </a:pPr>
            <a:r>
              <a:rPr lang="en-GB" dirty="0" smtClean="0"/>
              <a:t>This is the first assessed outcome in the </a:t>
            </a:r>
            <a:r>
              <a:rPr lang="en-GB" i="1" dirty="0" smtClean="0"/>
              <a:t>Creation and Production </a:t>
            </a:r>
            <a:r>
              <a:rPr lang="en-GB" dirty="0" smtClean="0"/>
              <a:t>unit. Being able to write clearly and precisely is one of the most important skills </a:t>
            </a:r>
            <a:r>
              <a:rPr lang="en-GB" dirty="0" smtClean="0"/>
              <a:t>of all and </a:t>
            </a:r>
            <a:r>
              <a:rPr lang="en-GB" dirty="0" smtClean="0"/>
              <a:t>will be beneficial to pupils in all areas of the curriculum.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446359765"/>
              </p:ext>
            </p:extLst>
          </p:nvPr>
        </p:nvGraphicFramePr>
        <p:xfrm>
          <a:off x="838200" y="3575311"/>
          <a:ext cx="10515600" cy="2564347"/>
        </p:xfrm>
        <a:graphic>
          <a:graphicData uri="http://schemas.openxmlformats.org/drawingml/2006/table">
            <a:tbl>
              <a:tblPr firstRow="1" bandRow="1">
                <a:tableStyleId>{5940675A-B579-460E-94D1-54222C63F5DA}</a:tableStyleId>
              </a:tblPr>
              <a:tblGrid>
                <a:gridCol w="10515600"/>
              </a:tblGrid>
              <a:tr h="0">
                <a:tc>
                  <a:txBody>
                    <a:bodyPr/>
                    <a:lstStyle/>
                    <a:p>
                      <a:pPr algn="ctr"/>
                      <a:r>
                        <a:rPr lang="en-GB" sz="2800" dirty="0" smtClean="0">
                          <a:solidFill>
                            <a:schemeClr val="bg1"/>
                          </a:solidFill>
                        </a:rPr>
                        <a:t>What’s Expected at National</a:t>
                      </a:r>
                      <a:r>
                        <a:rPr lang="en-GB" sz="2800" baseline="0" dirty="0" smtClean="0">
                          <a:solidFill>
                            <a:schemeClr val="bg1"/>
                          </a:solidFill>
                        </a:rPr>
                        <a:t> 4</a:t>
                      </a:r>
                      <a:endParaRPr lang="en-GB" sz="2800" dirty="0">
                        <a:solidFill>
                          <a:schemeClr val="bg1"/>
                        </a:solidFill>
                      </a:endParaRPr>
                    </a:p>
                  </a:txBody>
                  <a:tcPr>
                    <a:solidFill>
                      <a:srgbClr val="CC00CC"/>
                    </a:solidFill>
                  </a:tcPr>
                </a:tc>
              </a:tr>
              <a:tr h="2046187">
                <a:tc>
                  <a:txBody>
                    <a:bodyPr/>
                    <a:lstStyle/>
                    <a:p>
                      <a:r>
                        <a:rPr lang="en-GB" sz="2800" dirty="0" smtClean="0"/>
                        <a:t>You will be required to produce a piece of writing of at least 300 words. You will use an appropriate structure to clearly communicate interesting content and show evidence of knowledge of language and technical accuracy</a:t>
                      </a:r>
                      <a:r>
                        <a:rPr lang="en-GB" sz="2800" dirty="0" smtClean="0"/>
                        <a:t>. </a:t>
                      </a:r>
                      <a:endParaRPr lang="en-GB" sz="2800" dirty="0"/>
                    </a:p>
                  </a:txBody>
                  <a:tcPr/>
                </a:tc>
              </a:tr>
            </a:tbl>
          </a:graphicData>
        </a:graphic>
      </p:graphicFrame>
    </p:spTree>
    <p:extLst>
      <p:ext uri="{BB962C8B-B14F-4D97-AF65-F5344CB8AC3E}">
        <p14:creationId xmlns:p14="http://schemas.microsoft.com/office/powerpoint/2010/main" val="1925549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Talking </a:t>
            </a:r>
            <a:r>
              <a:rPr lang="en-GB" sz="3600" dirty="0" smtClean="0"/>
              <a:t> </a:t>
            </a:r>
            <a:endParaRPr lang="en-GB" sz="3600" dirty="0"/>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dirty="0" smtClean="0"/>
              <a:t>This is the second assessment in the </a:t>
            </a:r>
            <a:r>
              <a:rPr lang="en-GB" i="1" dirty="0" smtClean="0"/>
              <a:t>Creation and Production </a:t>
            </a:r>
            <a:r>
              <a:rPr lang="en-GB" dirty="0" smtClean="0"/>
              <a:t>unit. Being able to speak in different circumstances and to different individuals or groups is something that all pupils should aim to be able to do well. </a:t>
            </a: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val="3206747852"/>
              </p:ext>
            </p:extLst>
          </p:nvPr>
        </p:nvGraphicFramePr>
        <p:xfrm>
          <a:off x="838200" y="3604081"/>
          <a:ext cx="10515600" cy="3169920"/>
        </p:xfrm>
        <a:graphic>
          <a:graphicData uri="http://schemas.openxmlformats.org/drawingml/2006/table">
            <a:tbl>
              <a:tblPr firstRow="1" bandRow="1">
                <a:tableStyleId>{5940675A-B579-460E-94D1-54222C63F5DA}</a:tableStyleId>
              </a:tblPr>
              <a:tblGrid>
                <a:gridCol w="10515600"/>
              </a:tblGrid>
              <a:tr h="361544">
                <a:tc>
                  <a:txBody>
                    <a:bodyPr/>
                    <a:lstStyle/>
                    <a:p>
                      <a:pPr algn="ctr"/>
                      <a:r>
                        <a:rPr lang="en-GB" sz="2800" dirty="0" smtClean="0">
                          <a:solidFill>
                            <a:schemeClr val="bg1"/>
                          </a:solidFill>
                        </a:rPr>
                        <a:t>What’s Expected at National</a:t>
                      </a:r>
                      <a:r>
                        <a:rPr lang="en-GB" sz="2800" baseline="0" dirty="0" smtClean="0">
                          <a:solidFill>
                            <a:schemeClr val="bg1"/>
                          </a:solidFill>
                        </a:rPr>
                        <a:t> 4</a:t>
                      </a:r>
                      <a:endParaRPr lang="en-GB" sz="2800" dirty="0">
                        <a:solidFill>
                          <a:schemeClr val="bg1"/>
                        </a:solidFill>
                      </a:endParaRPr>
                    </a:p>
                  </a:txBody>
                  <a:tcPr>
                    <a:solidFill>
                      <a:srgbClr val="CC00CC"/>
                    </a:solidFill>
                  </a:tcPr>
                </a:tc>
              </a:tr>
              <a:tr h="2029176">
                <a:tc>
                  <a:txBody>
                    <a:bodyPr/>
                    <a:lstStyle/>
                    <a:p>
                      <a:r>
                        <a:rPr lang="en-GB" sz="2800" dirty="0" smtClean="0"/>
                        <a:t>You will be required to produce a talk or take part in a discussion and answer questions from an audience. Your talk contribution will</a:t>
                      </a:r>
                      <a:r>
                        <a:rPr lang="en-GB" sz="2800" baseline="0" dirty="0" smtClean="0"/>
                        <a:t> have </a:t>
                      </a:r>
                      <a:r>
                        <a:rPr lang="en-GB" sz="2800" dirty="0" smtClean="0"/>
                        <a:t>a format and structure appropriate for the purpose and </a:t>
                      </a:r>
                      <a:r>
                        <a:rPr lang="en-GB" sz="2800" dirty="0" smtClean="0"/>
                        <a:t>for communicating </a:t>
                      </a:r>
                      <a:r>
                        <a:rPr lang="en-GB" sz="2800" dirty="0" smtClean="0"/>
                        <a:t>clearly with an audience. You</a:t>
                      </a:r>
                      <a:r>
                        <a:rPr lang="en-GB" sz="2800" baseline="0" dirty="0" smtClean="0"/>
                        <a:t> will show that you can a</a:t>
                      </a:r>
                      <a:r>
                        <a:rPr lang="en-GB" sz="2800" dirty="0" smtClean="0"/>
                        <a:t>pply </a:t>
                      </a:r>
                      <a:r>
                        <a:rPr lang="en-GB" sz="2800" dirty="0" smtClean="0"/>
                        <a:t>your </a:t>
                      </a:r>
                      <a:r>
                        <a:rPr lang="en-GB" sz="2800" dirty="0" smtClean="0"/>
                        <a:t>knowledge of spoken language </a:t>
                      </a:r>
                      <a:r>
                        <a:rPr lang="en-GB" sz="2800" dirty="0" smtClean="0"/>
                        <a:t>and </a:t>
                      </a:r>
                      <a:r>
                        <a:rPr lang="en-GB" sz="2800" dirty="0" smtClean="0"/>
                        <a:t>aspects of non-verbal communication.</a:t>
                      </a:r>
                      <a:endParaRPr lang="en-GB" sz="2800" dirty="0"/>
                    </a:p>
                  </a:txBody>
                  <a:tcPr/>
                </a:tc>
              </a:tr>
            </a:tbl>
          </a:graphicData>
        </a:graphic>
      </p:graphicFrame>
    </p:spTree>
    <p:extLst>
      <p:ext uri="{BB962C8B-B14F-4D97-AF65-F5344CB8AC3E}">
        <p14:creationId xmlns:p14="http://schemas.microsoft.com/office/powerpoint/2010/main" val="439181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Literacy </a:t>
            </a:r>
            <a:endParaRPr lang="en-GB" sz="6000" dirty="0"/>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dirty="0" smtClean="0"/>
              <a:t>The general aim of this </a:t>
            </a:r>
            <a:r>
              <a:rPr lang="en-GB" dirty="0" smtClean="0"/>
              <a:t>unit </a:t>
            </a:r>
            <a:r>
              <a:rPr lang="en-GB" dirty="0" smtClean="0"/>
              <a:t>is to develop the learners’ reading, writing, listening and talking skills in a variety of forms relevant for learning, life and work. </a:t>
            </a: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val="787924792"/>
              </p:ext>
            </p:extLst>
          </p:nvPr>
        </p:nvGraphicFramePr>
        <p:xfrm>
          <a:off x="838200" y="3592791"/>
          <a:ext cx="10515600" cy="2316480"/>
        </p:xfrm>
        <a:graphic>
          <a:graphicData uri="http://schemas.openxmlformats.org/drawingml/2006/table">
            <a:tbl>
              <a:tblPr firstRow="1" bandRow="1">
                <a:tableStyleId>{5940675A-B579-460E-94D1-54222C63F5DA}</a:tableStyleId>
              </a:tblPr>
              <a:tblGrid>
                <a:gridCol w="10515600"/>
              </a:tblGrid>
              <a:tr h="193430">
                <a:tc>
                  <a:txBody>
                    <a:bodyPr/>
                    <a:lstStyle/>
                    <a:p>
                      <a:pPr algn="ctr"/>
                      <a:r>
                        <a:rPr lang="en-GB" sz="2800" dirty="0" smtClean="0">
                          <a:solidFill>
                            <a:schemeClr val="bg1"/>
                          </a:solidFill>
                        </a:rPr>
                        <a:t>What’s Expected at National</a:t>
                      </a:r>
                      <a:r>
                        <a:rPr lang="en-GB" sz="2800" baseline="0" dirty="0" smtClean="0">
                          <a:solidFill>
                            <a:schemeClr val="bg1"/>
                          </a:solidFill>
                        </a:rPr>
                        <a:t> 4</a:t>
                      </a:r>
                      <a:endParaRPr lang="en-GB" sz="2800" dirty="0">
                        <a:solidFill>
                          <a:schemeClr val="bg1"/>
                        </a:solidFill>
                      </a:endParaRPr>
                    </a:p>
                  </a:txBody>
                  <a:tcPr>
                    <a:solidFill>
                      <a:srgbClr val="CC00CC"/>
                    </a:solidFill>
                  </a:tcPr>
                </a:tc>
              </a:tr>
              <a:tr h="1344275">
                <a:tc>
                  <a:txBody>
                    <a:bodyPr/>
                    <a:lstStyle/>
                    <a:p>
                      <a:r>
                        <a:rPr lang="en-GB" sz="2800" dirty="0" smtClean="0"/>
                        <a:t>You</a:t>
                      </a:r>
                      <a:r>
                        <a:rPr lang="en-GB" sz="2800" baseline="0" dirty="0" smtClean="0"/>
                        <a:t> will r</a:t>
                      </a:r>
                      <a:r>
                        <a:rPr lang="en-GB" sz="2800" dirty="0" smtClean="0"/>
                        <a:t>ead </a:t>
                      </a:r>
                      <a:r>
                        <a:rPr lang="en-GB" sz="2800" dirty="0" smtClean="0"/>
                        <a:t>and understand straightforward word-based </a:t>
                      </a:r>
                      <a:r>
                        <a:rPr lang="en-GB" sz="2800" dirty="0" smtClean="0"/>
                        <a:t>texts,</a:t>
                      </a:r>
                      <a:r>
                        <a:rPr lang="en-GB" sz="2800" baseline="0" dirty="0" smtClean="0"/>
                        <a:t> as well as l</a:t>
                      </a:r>
                      <a:r>
                        <a:rPr lang="en-GB" sz="2800" dirty="0" smtClean="0"/>
                        <a:t>isten </a:t>
                      </a:r>
                      <a:r>
                        <a:rPr lang="en-GB" sz="2800" dirty="0" smtClean="0"/>
                        <a:t>to and understand straightforward spoken </a:t>
                      </a:r>
                      <a:r>
                        <a:rPr lang="en-GB" sz="2800" dirty="0" smtClean="0"/>
                        <a:t>communications.</a:t>
                      </a:r>
                      <a:r>
                        <a:rPr lang="en-GB" sz="2800" baseline="0" dirty="0" smtClean="0"/>
                        <a:t> You will w</a:t>
                      </a:r>
                      <a:r>
                        <a:rPr lang="en-GB" sz="2800" dirty="0" smtClean="0"/>
                        <a:t>rite straightforward, </a:t>
                      </a:r>
                      <a:r>
                        <a:rPr lang="en-GB" sz="2800" dirty="0" smtClean="0"/>
                        <a:t>technically accurate </a:t>
                      </a:r>
                      <a:r>
                        <a:rPr lang="en-GB" sz="2800" dirty="0" smtClean="0"/>
                        <a:t>texts</a:t>
                      </a:r>
                      <a:r>
                        <a:rPr lang="en-GB" sz="2800" baseline="0" dirty="0" smtClean="0"/>
                        <a:t> and t</a:t>
                      </a:r>
                      <a:r>
                        <a:rPr lang="en-GB" sz="2800" dirty="0" smtClean="0"/>
                        <a:t>alk </a:t>
                      </a:r>
                      <a:r>
                        <a:rPr lang="en-GB" sz="2800" dirty="0" smtClean="0"/>
                        <a:t>to communicate, as appropriate to audience and </a:t>
                      </a:r>
                      <a:r>
                        <a:rPr lang="en-GB" sz="2800" dirty="0" smtClean="0"/>
                        <a:t>purpose.</a:t>
                      </a:r>
                      <a:endParaRPr lang="en-GB" sz="2800" dirty="0"/>
                    </a:p>
                  </a:txBody>
                  <a:tcPr/>
                </a:tc>
              </a:tr>
            </a:tbl>
          </a:graphicData>
        </a:graphic>
      </p:graphicFrame>
    </p:spTree>
    <p:extLst>
      <p:ext uri="{BB962C8B-B14F-4D97-AF65-F5344CB8AC3E}">
        <p14:creationId xmlns:p14="http://schemas.microsoft.com/office/powerpoint/2010/main" val="1141296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Added Value  </a:t>
            </a:r>
            <a:endParaRPr lang="en-GB" sz="6000" dirty="0"/>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sz="2600" dirty="0" smtClean="0"/>
              <a:t>Pupils </a:t>
            </a:r>
            <a:r>
              <a:rPr lang="en-GB" sz="2600" dirty="0" smtClean="0"/>
              <a:t>will be required to provide evidence of their ability to apply their language skills to investigate and report on a chosen topic. </a:t>
            </a:r>
            <a:r>
              <a:rPr lang="en-GB" sz="2600" dirty="0" smtClean="0"/>
              <a:t>They </a:t>
            </a:r>
            <a:r>
              <a:rPr lang="en-GB" sz="2600" dirty="0" smtClean="0"/>
              <a:t>will demonstrate their ability to select and evaluate relevant information using their reading skills, to present their findings, either orally or in writing, and to respond to questions on the chosen topic using their listening skills.</a:t>
            </a:r>
            <a:endParaRPr lang="en-GB" sz="2600" dirty="0"/>
          </a:p>
        </p:txBody>
      </p:sp>
      <p:graphicFrame>
        <p:nvGraphicFramePr>
          <p:cNvPr id="4" name="Table 3"/>
          <p:cNvGraphicFramePr>
            <a:graphicFrameLocks noGrp="1"/>
          </p:cNvGraphicFramePr>
          <p:nvPr>
            <p:extLst>
              <p:ext uri="{D42A27DB-BD31-4B8C-83A1-F6EECF244321}">
                <p14:modId xmlns:p14="http://schemas.microsoft.com/office/powerpoint/2010/main" val="862093340"/>
              </p:ext>
            </p:extLst>
          </p:nvPr>
        </p:nvGraphicFramePr>
        <p:xfrm>
          <a:off x="838200" y="3975561"/>
          <a:ext cx="10515600" cy="2560320"/>
        </p:xfrm>
        <a:graphic>
          <a:graphicData uri="http://schemas.openxmlformats.org/drawingml/2006/table">
            <a:tbl>
              <a:tblPr firstRow="1" bandRow="1">
                <a:tableStyleId>{5940675A-B579-460E-94D1-54222C63F5DA}</a:tableStyleId>
              </a:tblPr>
              <a:tblGrid>
                <a:gridCol w="10515600"/>
              </a:tblGrid>
              <a:tr h="476596">
                <a:tc>
                  <a:txBody>
                    <a:bodyPr/>
                    <a:lstStyle/>
                    <a:p>
                      <a:pPr algn="ctr"/>
                      <a:r>
                        <a:rPr lang="en-GB" sz="2600" dirty="0" smtClean="0">
                          <a:solidFill>
                            <a:schemeClr val="bg1"/>
                          </a:solidFill>
                        </a:rPr>
                        <a:t>What’s Expected at National</a:t>
                      </a:r>
                      <a:r>
                        <a:rPr lang="en-GB" sz="2600" baseline="0" dirty="0" smtClean="0">
                          <a:solidFill>
                            <a:schemeClr val="bg1"/>
                          </a:solidFill>
                        </a:rPr>
                        <a:t> </a:t>
                      </a:r>
                      <a:r>
                        <a:rPr lang="en-GB" sz="2600" baseline="0" dirty="0" smtClean="0">
                          <a:solidFill>
                            <a:schemeClr val="bg1"/>
                          </a:solidFill>
                        </a:rPr>
                        <a:t>4</a:t>
                      </a:r>
                      <a:endParaRPr lang="en-GB" sz="2600" dirty="0">
                        <a:solidFill>
                          <a:schemeClr val="bg1"/>
                        </a:solidFill>
                      </a:endParaRPr>
                    </a:p>
                  </a:txBody>
                  <a:tcPr>
                    <a:solidFill>
                      <a:srgbClr val="CC00CC"/>
                    </a:solidFill>
                  </a:tcPr>
                </a:tc>
              </a:tr>
              <a:tr h="1344275">
                <a:tc>
                  <a:txBody>
                    <a:bodyPr/>
                    <a:lstStyle/>
                    <a:p>
                      <a:r>
                        <a:rPr lang="en-GB" sz="2600" dirty="0" smtClean="0"/>
                        <a:t>You </a:t>
                      </a:r>
                      <a:r>
                        <a:rPr lang="en-GB" sz="2600" dirty="0" smtClean="0"/>
                        <a:t>will plan and research a topic of </a:t>
                      </a:r>
                      <a:r>
                        <a:rPr lang="en-GB" sz="2600" dirty="0" smtClean="0"/>
                        <a:t>your </a:t>
                      </a:r>
                      <a:r>
                        <a:rPr lang="en-GB" sz="2600" dirty="0" smtClean="0"/>
                        <a:t>own choice </a:t>
                      </a:r>
                      <a:r>
                        <a:rPr lang="en-GB" sz="2600" dirty="0" smtClean="0"/>
                        <a:t>that you </a:t>
                      </a:r>
                      <a:r>
                        <a:rPr lang="en-GB" sz="2600" dirty="0" smtClean="0"/>
                        <a:t>feel has particular relevance to </a:t>
                      </a:r>
                      <a:r>
                        <a:rPr lang="en-GB" sz="2600" dirty="0" smtClean="0"/>
                        <a:t>you. </a:t>
                      </a:r>
                      <a:r>
                        <a:rPr lang="en-GB" sz="2600" dirty="0" smtClean="0"/>
                        <a:t>The topic should be drawn from the contexts of language, literature or media</a:t>
                      </a:r>
                      <a:r>
                        <a:rPr lang="en-GB" sz="2600" dirty="0" smtClean="0"/>
                        <a:t>. You </a:t>
                      </a:r>
                      <a:r>
                        <a:rPr lang="en-GB" sz="2600" dirty="0" smtClean="0"/>
                        <a:t>will apply your language skills to investigate and report on </a:t>
                      </a:r>
                      <a:r>
                        <a:rPr lang="en-GB" sz="2600" dirty="0" smtClean="0"/>
                        <a:t>the topic</a:t>
                      </a:r>
                      <a:r>
                        <a:rPr lang="en-GB" sz="2600" baseline="0" dirty="0" smtClean="0"/>
                        <a:t> which</a:t>
                      </a:r>
                      <a:r>
                        <a:rPr lang="en-GB" sz="2600" dirty="0" smtClean="0"/>
                        <a:t> </a:t>
                      </a:r>
                      <a:r>
                        <a:rPr lang="en-GB" sz="2600" dirty="0" smtClean="0"/>
                        <a:t>can take the form of </a:t>
                      </a:r>
                      <a:r>
                        <a:rPr lang="en-GB" sz="2600" dirty="0" smtClean="0"/>
                        <a:t>an</a:t>
                      </a:r>
                      <a:r>
                        <a:rPr lang="en-GB" sz="2600" baseline="0" dirty="0" smtClean="0"/>
                        <a:t> essay, a report </a:t>
                      </a:r>
                      <a:r>
                        <a:rPr lang="en-GB" sz="2600" dirty="0" smtClean="0"/>
                        <a:t>or </a:t>
                      </a:r>
                      <a:r>
                        <a:rPr lang="en-GB" sz="2600" dirty="0" smtClean="0"/>
                        <a:t>a </a:t>
                      </a:r>
                      <a:r>
                        <a:rPr lang="en-GB" sz="2600" dirty="0" smtClean="0"/>
                        <a:t>presentation</a:t>
                      </a:r>
                      <a:r>
                        <a:rPr lang="en-GB" sz="2600" dirty="0" smtClean="0"/>
                        <a:t>.</a:t>
                      </a:r>
                      <a:endParaRPr lang="en-GB" sz="2600" dirty="0"/>
                    </a:p>
                  </a:txBody>
                  <a:tcPr/>
                </a:tc>
              </a:tr>
            </a:tbl>
          </a:graphicData>
        </a:graphic>
      </p:graphicFrame>
    </p:spTree>
    <p:extLst>
      <p:ext uri="{BB962C8B-B14F-4D97-AF65-F5344CB8AC3E}">
        <p14:creationId xmlns:p14="http://schemas.microsoft.com/office/powerpoint/2010/main" val="783295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659</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Segoe Script</vt:lpstr>
      <vt:lpstr>Office Theme</vt:lpstr>
      <vt:lpstr>Welcome to National 4 English</vt:lpstr>
      <vt:lpstr>Moving from BGE Level 3 to National 4</vt:lpstr>
      <vt:lpstr>Reading </vt:lpstr>
      <vt:lpstr>Listening </vt:lpstr>
      <vt:lpstr>Writing </vt:lpstr>
      <vt:lpstr>Talking  </vt:lpstr>
      <vt:lpstr>Literacy </vt:lpstr>
      <vt:lpstr>Added Value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National 4 English</dc:title>
  <dc:creator>Microsoft account</dc:creator>
  <cp:lastModifiedBy>Microsoft account</cp:lastModifiedBy>
  <cp:revision>11</cp:revision>
  <dcterms:created xsi:type="dcterms:W3CDTF">2020-05-26T06:12:40Z</dcterms:created>
  <dcterms:modified xsi:type="dcterms:W3CDTF">2020-05-27T09:30:54Z</dcterms:modified>
</cp:coreProperties>
</file>