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15DC43-2E36-4B8D-A0AA-884BF0343768}"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2526295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15DC43-2E36-4B8D-A0AA-884BF0343768}"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1713993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15DC43-2E36-4B8D-A0AA-884BF0343768}"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340957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15DC43-2E36-4B8D-A0AA-884BF0343768}"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61767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5DC43-2E36-4B8D-A0AA-884BF0343768}"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1313889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15DC43-2E36-4B8D-A0AA-884BF0343768}"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162694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15DC43-2E36-4B8D-A0AA-884BF0343768}" type="datetimeFigureOut">
              <a:rPr lang="en-GB" smtClean="0"/>
              <a:t>26/05/2020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3362790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15DC43-2E36-4B8D-A0AA-884BF0343768}" type="datetimeFigureOut">
              <a:rPr lang="en-GB" smtClean="0"/>
              <a:t>26/05/2020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19265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5DC43-2E36-4B8D-A0AA-884BF0343768}" type="datetimeFigureOut">
              <a:rPr lang="en-GB" smtClean="0"/>
              <a:t>26/05/2020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2149543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5DC43-2E36-4B8D-A0AA-884BF0343768}"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174760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5DC43-2E36-4B8D-A0AA-884BF0343768}"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AD67C-4778-46C0-97EC-B03D8285DA21}" type="slidenum">
              <a:rPr lang="en-GB" smtClean="0"/>
              <a:t>‹#›</a:t>
            </a:fld>
            <a:endParaRPr lang="en-GB"/>
          </a:p>
        </p:txBody>
      </p:sp>
    </p:spTree>
    <p:extLst>
      <p:ext uri="{BB962C8B-B14F-4D97-AF65-F5344CB8AC3E}">
        <p14:creationId xmlns:p14="http://schemas.microsoft.com/office/powerpoint/2010/main" val="300545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5DC43-2E36-4B8D-A0AA-884BF0343768}" type="datetimeFigureOut">
              <a:rPr lang="en-GB" smtClean="0"/>
              <a:t>26/05/2020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AD67C-4778-46C0-97EC-B03D8285DA21}" type="slidenum">
              <a:rPr lang="en-GB" smtClean="0"/>
              <a:t>‹#›</a:t>
            </a:fld>
            <a:endParaRPr lang="en-GB"/>
          </a:p>
        </p:txBody>
      </p:sp>
    </p:spTree>
    <p:extLst>
      <p:ext uri="{BB962C8B-B14F-4D97-AF65-F5344CB8AC3E}">
        <p14:creationId xmlns:p14="http://schemas.microsoft.com/office/powerpoint/2010/main" val="3113592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9120"/>
            <a:ext cx="10515600" cy="1325563"/>
          </a:xfrm>
        </p:spPr>
        <p:txBody>
          <a:bodyPr>
            <a:normAutofit/>
          </a:bodyPr>
          <a:lstStyle/>
          <a:p>
            <a:pPr algn="ctr"/>
            <a:r>
              <a:rPr lang="en-GB" sz="4000" dirty="0" smtClean="0">
                <a:latin typeface="Segoe Script" panose="020B0504020000000003" pitchFamily="34" charset="0"/>
              </a:rPr>
              <a:t>Welcome to Advanced Higher English</a:t>
            </a:r>
            <a:endParaRPr lang="en-GB" sz="4000" dirty="0"/>
          </a:p>
        </p:txBody>
      </p:sp>
      <p:pic>
        <p:nvPicPr>
          <p:cNvPr id="4" name="Content Placeholder 3"/>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2120" y="0"/>
            <a:ext cx="427758" cy="445188"/>
          </a:xfrm>
          <a:prstGeom prst="rect">
            <a:avLst/>
          </a:prstGeom>
          <a:noFill/>
        </p:spPr>
      </p:pic>
      <p:sp>
        <p:nvSpPr>
          <p:cNvPr id="5" name="TextBox 3"/>
          <p:cNvSpPr txBox="1"/>
          <p:nvPr/>
        </p:nvSpPr>
        <p:spPr>
          <a:xfrm>
            <a:off x="4989094" y="397510"/>
            <a:ext cx="2213811"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100" dirty="0" smtClean="0">
                <a:latin typeface="+mj-lt"/>
              </a:rPr>
              <a:t>Department of English and Literacy</a:t>
            </a:r>
            <a:endParaRPr lang="en-GB" sz="1100" dirty="0">
              <a:latin typeface="+mj-lt"/>
            </a:endParaRPr>
          </a:p>
        </p:txBody>
      </p:sp>
      <p:pic>
        <p:nvPicPr>
          <p:cNvPr id="6" name="Content Placeholder 5"/>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86890" y="1984683"/>
            <a:ext cx="3018218" cy="409726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197" y="4283017"/>
            <a:ext cx="1850881" cy="185088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20097" y="4581323"/>
            <a:ext cx="2933700" cy="1552575"/>
          </a:xfrm>
          <a:prstGeom prst="rect">
            <a:avLst/>
          </a:prstGeom>
        </p:spPr>
      </p:pic>
    </p:spTree>
    <p:extLst>
      <p:ext uri="{BB962C8B-B14F-4D97-AF65-F5344CB8AC3E}">
        <p14:creationId xmlns:p14="http://schemas.microsoft.com/office/powerpoint/2010/main" val="3089150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4800" dirty="0" smtClean="0"/>
              <a:t>Moving from Higher to Advanced Higher</a:t>
            </a:r>
            <a:endParaRPr lang="en-GB" sz="4800" dirty="0"/>
          </a:p>
        </p:txBody>
      </p:sp>
      <p:sp>
        <p:nvSpPr>
          <p:cNvPr id="3" name="Content Placeholder 2"/>
          <p:cNvSpPr>
            <a:spLocks noGrp="1"/>
          </p:cNvSpPr>
          <p:nvPr>
            <p:ph sz="half" idx="1"/>
          </p:nvPr>
        </p:nvSpPr>
        <p:spPr>
          <a:xfrm>
            <a:off x="838200" y="1825625"/>
            <a:ext cx="5181600" cy="4866120"/>
          </a:xfrm>
        </p:spPr>
        <p:txBody>
          <a:bodyPr>
            <a:noAutofit/>
          </a:bodyPr>
          <a:lstStyle/>
          <a:p>
            <a:pPr marL="0" indent="0">
              <a:buNone/>
            </a:pPr>
            <a:endParaRPr lang="en-GB" dirty="0" smtClean="0"/>
          </a:p>
          <a:p>
            <a:pPr marL="0" indent="0">
              <a:buNone/>
            </a:pPr>
            <a:r>
              <a:rPr lang="en-GB" sz="2400" dirty="0" smtClean="0"/>
              <a:t>The work at Advanced Higher draws on much of the literary knowledge and skill built up over the course of your school career and in particular, the critical reading and writing skills developed at Higher.</a:t>
            </a:r>
          </a:p>
          <a:p>
            <a:pPr marL="0" indent="0">
              <a:buNone/>
            </a:pPr>
            <a:endParaRPr lang="en-GB" sz="2400" dirty="0" smtClean="0"/>
          </a:p>
          <a:p>
            <a:pPr marL="0" indent="0">
              <a:buNone/>
            </a:pPr>
            <a:r>
              <a:rPr lang="en-GB" sz="2400" dirty="0" smtClean="0"/>
              <a:t>However, as you would expect, Advanced Higher requires you to read and write far more complex texts, and it also demands a much greater degree of independence from pupils. </a:t>
            </a:r>
          </a:p>
          <a:p>
            <a:pPr marL="0" indent="0">
              <a:buNone/>
            </a:pPr>
            <a:endParaRPr lang="en-GB" dirty="0"/>
          </a:p>
        </p:txBody>
      </p:sp>
      <p:pic>
        <p:nvPicPr>
          <p:cNvPr id="5" name="Content Placeholder 4"/>
          <p:cNvPicPr>
            <a:picLocks noGrp="1" noChangeAspect="1"/>
          </p:cNvPicPr>
          <p:nvPr>
            <p:ph sz="half" idx="2"/>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0325"/>
          <a:stretch/>
        </p:blipFill>
        <p:spPr>
          <a:xfrm>
            <a:off x="7291300" y="1876410"/>
            <a:ext cx="3223261" cy="4249767"/>
          </a:xfrm>
        </p:spPr>
      </p:pic>
    </p:spTree>
    <p:extLst>
      <p:ext uri="{BB962C8B-B14F-4D97-AF65-F5344CB8AC3E}">
        <p14:creationId xmlns:p14="http://schemas.microsoft.com/office/powerpoint/2010/main" val="3376054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The Portfolio </a:t>
            </a:r>
            <a:endParaRPr lang="en-GB" sz="6000" dirty="0"/>
          </a:p>
        </p:txBody>
      </p:sp>
      <p:sp>
        <p:nvSpPr>
          <p:cNvPr id="3" name="Content Placeholder 2"/>
          <p:cNvSpPr>
            <a:spLocks noGrp="1"/>
          </p:cNvSpPr>
          <p:nvPr>
            <p:ph idx="1"/>
          </p:nvPr>
        </p:nvSpPr>
        <p:spPr>
          <a:xfrm>
            <a:off x="838200" y="1825624"/>
            <a:ext cx="10515600" cy="4896626"/>
          </a:xfrm>
        </p:spPr>
        <p:txBody>
          <a:bodyPr/>
          <a:lstStyle/>
          <a:p>
            <a:pPr marL="0" indent="0">
              <a:buNone/>
            </a:pPr>
            <a:r>
              <a:rPr lang="en-GB" sz="2200" dirty="0" smtClean="0"/>
              <a:t>The folio is worked on independently, although teachers do give advice and support. Both first drafts are usually handed in before the prelims and the final drafts are submitted by the March of your exam year (to be passed on to the invigilator on the day of the exam). Each piece is marked out of 15, meaning your whole Portfolio is worth up to 30 marks. </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13856540"/>
              </p:ext>
            </p:extLst>
          </p:nvPr>
        </p:nvGraphicFramePr>
        <p:xfrm>
          <a:off x="838200" y="3438928"/>
          <a:ext cx="10515600" cy="3283322"/>
        </p:xfrm>
        <a:graphic>
          <a:graphicData uri="http://schemas.openxmlformats.org/drawingml/2006/table">
            <a:tbl>
              <a:tblPr firstRow="1" bandRow="1">
                <a:tableStyleId>{5940675A-B579-460E-94D1-54222C63F5DA}</a:tableStyleId>
              </a:tblPr>
              <a:tblGrid>
                <a:gridCol w="3505200"/>
                <a:gridCol w="3505200"/>
                <a:gridCol w="3505200"/>
              </a:tblGrid>
              <a:tr h="418202">
                <a:tc>
                  <a:txBody>
                    <a:bodyPr/>
                    <a:lstStyle/>
                    <a:p>
                      <a:pPr algn="ctr"/>
                      <a:r>
                        <a:rPr lang="en-GB" sz="1600" dirty="0" smtClean="0">
                          <a:solidFill>
                            <a:schemeClr val="bg1"/>
                          </a:solidFill>
                        </a:rPr>
                        <a:t>What’s Expected at</a:t>
                      </a:r>
                      <a:r>
                        <a:rPr lang="en-GB" sz="1600" baseline="0" dirty="0" smtClean="0">
                          <a:solidFill>
                            <a:schemeClr val="bg1"/>
                          </a:solidFill>
                        </a:rPr>
                        <a:t> Higher</a:t>
                      </a:r>
                      <a:endParaRPr lang="en-GB" sz="1600" dirty="0">
                        <a:solidFill>
                          <a:schemeClr val="bg1"/>
                        </a:solidFill>
                      </a:endParaRPr>
                    </a:p>
                  </a:txBody>
                  <a:tcPr>
                    <a:solidFill>
                      <a:srgbClr val="CC00CC"/>
                    </a:solidFill>
                  </a:tcPr>
                </a:tc>
                <a:tc>
                  <a:txBody>
                    <a:bodyPr/>
                    <a:lstStyle/>
                    <a:p>
                      <a:pPr algn="ctr"/>
                      <a:r>
                        <a:rPr lang="en-GB" sz="1400" dirty="0" smtClean="0">
                          <a:solidFill>
                            <a:schemeClr val="bg1"/>
                          </a:solidFill>
                        </a:rPr>
                        <a:t>What’s Expected at Advanced Higher </a:t>
                      </a:r>
                      <a:endParaRPr lang="en-GB" sz="1400" dirty="0">
                        <a:solidFill>
                          <a:schemeClr val="bg1"/>
                        </a:solidFill>
                      </a:endParaRPr>
                    </a:p>
                  </a:txBody>
                  <a:tcPr>
                    <a:solidFill>
                      <a:srgbClr val="CC00CC"/>
                    </a:solidFill>
                  </a:tcPr>
                </a:tc>
                <a:tc>
                  <a:txBody>
                    <a:bodyPr/>
                    <a:lstStyle/>
                    <a:p>
                      <a:pPr algn="ctr"/>
                      <a:r>
                        <a:rPr lang="en-GB" sz="1600" dirty="0" smtClean="0">
                          <a:solidFill>
                            <a:schemeClr val="bg1"/>
                          </a:solidFill>
                        </a:rPr>
                        <a:t>The Increased Challenge </a:t>
                      </a:r>
                      <a:endParaRPr lang="en-GB" sz="1600" dirty="0">
                        <a:solidFill>
                          <a:schemeClr val="bg1"/>
                        </a:solidFill>
                      </a:endParaRPr>
                    </a:p>
                  </a:txBody>
                  <a:tcPr>
                    <a:solidFill>
                      <a:srgbClr val="CC00CC"/>
                    </a:solidFill>
                  </a:tcPr>
                </a:tc>
              </a:tr>
              <a:tr h="2577959">
                <a:tc>
                  <a:txBody>
                    <a:bodyPr/>
                    <a:lstStyle/>
                    <a:p>
                      <a:r>
                        <a:rPr lang="en-GB" sz="1400" dirty="0" smtClean="0"/>
                        <a:t>Your Portfolio contains two pieces of writing: One is ‘broadly creative’, usually either a piece of fictional writing, or a personal reflective essay.</a:t>
                      </a:r>
                      <a:r>
                        <a:rPr lang="en-GB" sz="1400" baseline="0" dirty="0" smtClean="0"/>
                        <a:t> </a:t>
                      </a:r>
                      <a:r>
                        <a:rPr lang="en-GB" sz="1400" dirty="0" smtClean="0"/>
                        <a:t>The other is ‘broadly discursive’, such as a persuasive or argumentative essay. </a:t>
                      </a:r>
                    </a:p>
                    <a:p>
                      <a:endParaRPr lang="en-GB" sz="1400" dirty="0" smtClean="0"/>
                    </a:p>
                    <a:p>
                      <a:r>
                        <a:rPr lang="en-GB" sz="1400" dirty="0" smtClean="0"/>
                        <a:t>Each piece can be no more than 1300 words long.</a:t>
                      </a:r>
                      <a:endParaRPr lang="en-GB" sz="1400" dirty="0"/>
                    </a:p>
                  </a:txBody>
                  <a:tcPr/>
                </a:tc>
                <a:tc>
                  <a:txBody>
                    <a:bodyPr/>
                    <a:lstStyle/>
                    <a:p>
                      <a:r>
                        <a:rPr lang="en-GB" sz="1400" dirty="0" smtClean="0"/>
                        <a:t>Your Portfolio contains two pieces of writing from two different</a:t>
                      </a:r>
                      <a:r>
                        <a:rPr lang="en-GB" sz="1400" baseline="0" dirty="0" smtClean="0"/>
                        <a:t> genres:</a:t>
                      </a:r>
                    </a:p>
                    <a:p>
                      <a:pPr marL="285750" indent="-285750">
                        <a:buFont typeface="Arial" panose="020B0604020202020204" pitchFamily="34" charset="0"/>
                        <a:buChar char="•"/>
                      </a:pPr>
                      <a:r>
                        <a:rPr lang="en-GB" sz="1400" dirty="0" smtClean="0"/>
                        <a:t>persuasive </a:t>
                      </a:r>
                    </a:p>
                    <a:p>
                      <a:pPr marL="285750" indent="-285750">
                        <a:buFont typeface="Arial" panose="020B0604020202020204" pitchFamily="34" charset="0"/>
                        <a:buChar char="•"/>
                      </a:pPr>
                      <a:r>
                        <a:rPr lang="en-GB" sz="1400" dirty="0" smtClean="0"/>
                        <a:t>informative</a:t>
                      </a:r>
                    </a:p>
                    <a:p>
                      <a:pPr marL="285750" indent="-285750">
                        <a:buFont typeface="Arial" panose="020B0604020202020204" pitchFamily="34" charset="0"/>
                        <a:buChar char="•"/>
                      </a:pPr>
                      <a:r>
                        <a:rPr lang="en-GB" sz="1400" dirty="0" smtClean="0"/>
                        <a:t>argumentative</a:t>
                      </a:r>
                    </a:p>
                    <a:p>
                      <a:pPr marL="285750" indent="-285750">
                        <a:buFont typeface="Arial" panose="020B0604020202020204" pitchFamily="34" charset="0"/>
                        <a:buChar char="•"/>
                      </a:pPr>
                      <a:r>
                        <a:rPr lang="en-GB" sz="1400" dirty="0" smtClean="0"/>
                        <a:t>reflective</a:t>
                      </a:r>
                    </a:p>
                    <a:p>
                      <a:pPr marL="285750" indent="-285750">
                        <a:buFont typeface="Arial" panose="020B0604020202020204" pitchFamily="34" charset="0"/>
                        <a:buChar char="•"/>
                      </a:pPr>
                      <a:r>
                        <a:rPr lang="en-GB" sz="1400" dirty="0" smtClean="0"/>
                        <a:t>poetry</a:t>
                      </a:r>
                    </a:p>
                    <a:p>
                      <a:pPr marL="285750" indent="-285750">
                        <a:buFont typeface="Arial" panose="020B0604020202020204" pitchFamily="34" charset="0"/>
                        <a:buChar char="•"/>
                      </a:pPr>
                      <a:r>
                        <a:rPr lang="en-GB" sz="1400" dirty="0" smtClean="0"/>
                        <a:t>prose fiction</a:t>
                      </a:r>
                    </a:p>
                    <a:p>
                      <a:pPr marL="285750" indent="-285750">
                        <a:buFont typeface="Arial" panose="020B0604020202020204" pitchFamily="34" charset="0"/>
                        <a:buChar char="•"/>
                      </a:pPr>
                      <a:r>
                        <a:rPr lang="en-GB" sz="1400" dirty="0" smtClean="0"/>
                        <a:t>drama </a:t>
                      </a:r>
                    </a:p>
                    <a:p>
                      <a:pPr marL="0" indent="0">
                        <a:buFont typeface="Arial" panose="020B0604020202020204" pitchFamily="34" charset="0"/>
                        <a:buNone/>
                      </a:pPr>
                      <a:r>
                        <a:rPr lang="en-GB" sz="1400" dirty="0" smtClean="0"/>
                        <a:t>There is no requirement</a:t>
                      </a:r>
                      <a:r>
                        <a:rPr lang="en-GB" sz="1400" baseline="0" dirty="0" smtClean="0"/>
                        <a:t> to write both creatively and discursively and there is no formal word count – pieces should be ‘appropriate to purpose’. </a:t>
                      </a:r>
                      <a:endParaRPr lang="en-GB" sz="1400" dirty="0"/>
                    </a:p>
                  </a:txBody>
                  <a:tcPr/>
                </a:tc>
                <a:tc>
                  <a:txBody>
                    <a:bodyPr/>
                    <a:lstStyle/>
                    <a:p>
                      <a:r>
                        <a:rPr lang="en-GB" sz="1400" dirty="0" smtClean="0"/>
                        <a:t>You should write longer pieces. You should use more sophisticated ideas and overall structures. The language you are expected to use goes from ‘detailed and complex’ at Higher to ‘skilful and</a:t>
                      </a:r>
                      <a:r>
                        <a:rPr lang="en-GB" sz="1400" baseline="0" dirty="0" smtClean="0"/>
                        <a:t> sustained</a:t>
                      </a:r>
                      <a:r>
                        <a:rPr lang="en-GB" sz="1400" dirty="0" smtClean="0"/>
                        <a:t>’ at Advanced Higher. This means using:</a:t>
                      </a:r>
                    </a:p>
                    <a:p>
                      <a:pPr marL="285750" indent="-285750">
                        <a:buFont typeface="Arial" panose="020B0604020202020204" pitchFamily="34" charset="0"/>
                        <a:buChar char="•"/>
                      </a:pPr>
                      <a:r>
                        <a:rPr lang="en-GB" sz="1400" dirty="0" smtClean="0"/>
                        <a:t>longer and more sophisticated sentences </a:t>
                      </a:r>
                    </a:p>
                    <a:p>
                      <a:pPr marL="285750" indent="-285750">
                        <a:buFont typeface="Arial" panose="020B0604020202020204" pitchFamily="34" charset="0"/>
                        <a:buChar char="•"/>
                      </a:pPr>
                      <a:r>
                        <a:rPr lang="en-GB" sz="1400" dirty="0" smtClean="0"/>
                        <a:t> more varied sentence types </a:t>
                      </a:r>
                    </a:p>
                    <a:p>
                      <a:pPr marL="285750" indent="-285750">
                        <a:buFont typeface="Arial" panose="020B0604020202020204" pitchFamily="34" charset="0"/>
                        <a:buChar char="•"/>
                      </a:pPr>
                      <a:r>
                        <a:rPr lang="en-GB" sz="1400" dirty="0" smtClean="0"/>
                        <a:t> wider and richer vocabulary</a:t>
                      </a:r>
                    </a:p>
                    <a:p>
                      <a:pPr marL="0" indent="0">
                        <a:buFont typeface="Arial" panose="020B0604020202020204" pitchFamily="34" charset="0"/>
                        <a:buNone/>
                      </a:pPr>
                      <a:endParaRPr lang="en-GB" sz="1400" dirty="0" smtClean="0"/>
                    </a:p>
                    <a:p>
                      <a:pPr marL="0" indent="0">
                        <a:buFont typeface="Arial" panose="020B0604020202020204" pitchFamily="34" charset="0"/>
                        <a:buNone/>
                      </a:pPr>
                      <a:r>
                        <a:rPr lang="en-GB" sz="1400" dirty="0" smtClean="0"/>
                        <a:t>The degree of independent work is much greater at</a:t>
                      </a:r>
                      <a:r>
                        <a:rPr lang="en-GB" sz="1400" baseline="0" dirty="0" smtClean="0"/>
                        <a:t> Advanced Higher. </a:t>
                      </a:r>
                      <a:endParaRPr lang="en-GB" sz="1400" dirty="0"/>
                    </a:p>
                  </a:txBody>
                  <a:tcPr/>
                </a:tc>
              </a:tr>
            </a:tbl>
          </a:graphicData>
        </a:graphic>
      </p:graphicFrame>
    </p:spTree>
    <p:extLst>
      <p:ext uri="{BB962C8B-B14F-4D97-AF65-F5344CB8AC3E}">
        <p14:creationId xmlns:p14="http://schemas.microsoft.com/office/powerpoint/2010/main" val="1258164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The Dissertation  </a:t>
            </a:r>
            <a:endParaRPr lang="en-GB" sz="6000" dirty="0"/>
          </a:p>
        </p:txBody>
      </p:sp>
      <p:sp>
        <p:nvSpPr>
          <p:cNvPr id="3" name="Content Placeholder 2"/>
          <p:cNvSpPr>
            <a:spLocks noGrp="1"/>
          </p:cNvSpPr>
          <p:nvPr>
            <p:ph idx="1"/>
          </p:nvPr>
        </p:nvSpPr>
        <p:spPr>
          <a:xfrm>
            <a:off x="838200" y="1825624"/>
            <a:ext cx="10515600" cy="4710257"/>
          </a:xfrm>
        </p:spPr>
        <p:txBody>
          <a:bodyPr/>
          <a:lstStyle/>
          <a:p>
            <a:pPr marL="0" indent="0">
              <a:buNone/>
            </a:pPr>
            <a:r>
              <a:rPr lang="en-GB" sz="2000" dirty="0" smtClean="0"/>
              <a:t>This dissertation gives pupils the opportunity to demonstrate knowledge and understanding of an aspect or aspects of literature through planning, research and presentation. It is worked on independently, although teachers do give advice and support. Plans and early drafts are usually handed in in advance of the prelim and the the final draft is submitted by the March of your exam year. The dissertation is worth up to 30 marks. </a:t>
            </a:r>
            <a:endParaRPr lang="en-GB" sz="2200" dirty="0" smtClean="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267991340"/>
              </p:ext>
            </p:extLst>
          </p:nvPr>
        </p:nvGraphicFramePr>
        <p:xfrm>
          <a:off x="838200" y="3438929"/>
          <a:ext cx="10515600" cy="3176707"/>
        </p:xfrm>
        <a:graphic>
          <a:graphicData uri="http://schemas.openxmlformats.org/drawingml/2006/table">
            <a:tbl>
              <a:tblPr firstRow="1" bandRow="1">
                <a:tableStyleId>{5940675A-B579-460E-94D1-54222C63F5DA}</a:tableStyleId>
              </a:tblPr>
              <a:tblGrid>
                <a:gridCol w="3505200"/>
                <a:gridCol w="3505200"/>
                <a:gridCol w="3505200"/>
              </a:tblGrid>
              <a:tr h="403027">
                <a:tc>
                  <a:txBody>
                    <a:bodyPr/>
                    <a:lstStyle/>
                    <a:p>
                      <a:pPr algn="ctr"/>
                      <a:r>
                        <a:rPr lang="en-GB" sz="1600" dirty="0" smtClean="0">
                          <a:solidFill>
                            <a:schemeClr val="bg1"/>
                          </a:solidFill>
                        </a:rPr>
                        <a:t>What’s Expected at</a:t>
                      </a:r>
                      <a:r>
                        <a:rPr lang="en-GB" sz="1600" baseline="0" dirty="0" smtClean="0">
                          <a:solidFill>
                            <a:schemeClr val="bg1"/>
                          </a:solidFill>
                        </a:rPr>
                        <a:t> Higher</a:t>
                      </a:r>
                      <a:endParaRPr lang="en-GB" sz="1600" dirty="0">
                        <a:solidFill>
                          <a:schemeClr val="bg1"/>
                        </a:solidFill>
                      </a:endParaRPr>
                    </a:p>
                  </a:txBody>
                  <a:tcPr>
                    <a:solidFill>
                      <a:srgbClr val="CC00CC"/>
                    </a:solidFill>
                  </a:tcPr>
                </a:tc>
                <a:tc>
                  <a:txBody>
                    <a:bodyPr/>
                    <a:lstStyle/>
                    <a:p>
                      <a:pPr algn="ctr"/>
                      <a:r>
                        <a:rPr lang="en-GB" sz="1400" dirty="0" smtClean="0">
                          <a:solidFill>
                            <a:schemeClr val="bg1"/>
                          </a:solidFill>
                        </a:rPr>
                        <a:t>What’s Expected at Advanced Higher </a:t>
                      </a:r>
                      <a:endParaRPr lang="en-GB" sz="1400" dirty="0">
                        <a:solidFill>
                          <a:schemeClr val="bg1"/>
                        </a:solidFill>
                      </a:endParaRPr>
                    </a:p>
                  </a:txBody>
                  <a:tcPr>
                    <a:solidFill>
                      <a:srgbClr val="CC00CC"/>
                    </a:solidFill>
                  </a:tcPr>
                </a:tc>
                <a:tc>
                  <a:txBody>
                    <a:bodyPr/>
                    <a:lstStyle/>
                    <a:p>
                      <a:pPr algn="ctr"/>
                      <a:r>
                        <a:rPr lang="en-GB" sz="1600" dirty="0" smtClean="0">
                          <a:solidFill>
                            <a:schemeClr val="bg1"/>
                          </a:solidFill>
                        </a:rPr>
                        <a:t>The Increased Challenge </a:t>
                      </a:r>
                      <a:endParaRPr lang="en-GB" sz="1600" dirty="0">
                        <a:solidFill>
                          <a:schemeClr val="bg1"/>
                        </a:solidFill>
                      </a:endParaRPr>
                    </a:p>
                  </a:txBody>
                  <a:tcPr>
                    <a:solidFill>
                      <a:srgbClr val="CC00CC"/>
                    </a:solidFill>
                  </a:tcPr>
                </a:tc>
              </a:tr>
              <a:tr h="2484417">
                <a:tc>
                  <a:txBody>
                    <a:bodyPr/>
                    <a:lstStyle/>
                    <a:p>
                      <a:r>
                        <a:rPr lang="en-GB" sz="1600" dirty="0" smtClean="0"/>
                        <a:t>Not</a:t>
                      </a:r>
                      <a:r>
                        <a:rPr lang="en-GB" sz="1600" baseline="0" dirty="0" smtClean="0"/>
                        <a:t> covered on the Higher course.</a:t>
                      </a:r>
                      <a:endParaRPr lang="en-GB" sz="1600" dirty="0"/>
                    </a:p>
                  </a:txBody>
                  <a:tcPr/>
                </a:tc>
                <a:tc>
                  <a:txBody>
                    <a:bodyPr/>
                    <a:lstStyle/>
                    <a:p>
                      <a:r>
                        <a:rPr lang="en-GB" sz="1600" dirty="0" smtClean="0"/>
                        <a:t>Pupils should select texts,</a:t>
                      </a:r>
                      <a:r>
                        <a:rPr lang="en-GB" sz="1600" baseline="0" dirty="0" smtClean="0"/>
                        <a:t> devise a suitable task and then analyse and evaluate literary techniques in extensive detail. </a:t>
                      </a:r>
                      <a:endParaRPr lang="en-GB" sz="1600" dirty="0" smtClean="0"/>
                    </a:p>
                    <a:p>
                      <a:r>
                        <a:rPr lang="en-GB" sz="1600" dirty="0" smtClean="0"/>
                        <a:t>The dissertation</a:t>
                      </a:r>
                      <a:r>
                        <a:rPr lang="en-GB" sz="1600" baseline="0" dirty="0" smtClean="0"/>
                        <a:t> should</a:t>
                      </a:r>
                      <a:r>
                        <a:rPr lang="en-GB" sz="1600" dirty="0" smtClean="0"/>
                        <a:t> be between 2,500 and 3,000 words long and will be produced</a:t>
                      </a:r>
                      <a:r>
                        <a:rPr lang="en-GB" sz="1600" baseline="0" dirty="0" smtClean="0"/>
                        <a:t> as part of a series of planned deadlines.</a:t>
                      </a:r>
                      <a:endParaRPr lang="en-GB" sz="1600" dirty="0" smtClean="0"/>
                    </a:p>
                    <a:p>
                      <a:r>
                        <a:rPr lang="en-GB" sz="1600" dirty="0" smtClean="0"/>
                        <a:t>The text(s) chosen must not be the same as those used in the Literary Study question paper.</a:t>
                      </a:r>
                      <a:r>
                        <a:rPr lang="en-GB" sz="1600" baseline="0" dirty="0" smtClean="0"/>
                        <a:t> </a:t>
                      </a:r>
                      <a:endParaRPr lang="en-GB" sz="1600" dirty="0"/>
                    </a:p>
                  </a:txBody>
                  <a:tcPr/>
                </a:tc>
                <a:tc>
                  <a:txBody>
                    <a:bodyPr/>
                    <a:lstStyle/>
                    <a:p>
                      <a:r>
                        <a:rPr lang="en-GB" sz="1600" dirty="0" smtClean="0"/>
                        <a:t>This is a large-scale project, which you are unlikely to have encountered before. It involves a significant amount of independent reading, followed by reflection and research, and then a substantial writing project.</a:t>
                      </a:r>
                      <a:r>
                        <a:rPr lang="en-GB" sz="1600" baseline="0" dirty="0" smtClean="0"/>
                        <a:t> </a:t>
                      </a:r>
                    </a:p>
                    <a:p>
                      <a:endParaRPr lang="en-GB" sz="1600" baseline="0" dirty="0" smtClean="0"/>
                    </a:p>
                    <a:p>
                      <a:r>
                        <a:rPr lang="en-GB" sz="1600" baseline="0" dirty="0" smtClean="0"/>
                        <a:t>Again, the language used for the Dissertation will be expected to be ‘skilful and sustained’.</a:t>
                      </a:r>
                      <a:endParaRPr lang="en-GB" sz="1600" dirty="0" smtClean="0"/>
                    </a:p>
                  </a:txBody>
                  <a:tcPr/>
                </a:tc>
              </a:tr>
            </a:tbl>
          </a:graphicData>
        </a:graphic>
      </p:graphicFrame>
    </p:spTree>
    <p:extLst>
      <p:ext uri="{BB962C8B-B14F-4D97-AF65-F5344CB8AC3E}">
        <p14:creationId xmlns:p14="http://schemas.microsoft.com/office/powerpoint/2010/main" val="1784956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Literary Study</a:t>
            </a:r>
            <a:endParaRPr lang="en-GB" sz="60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sz="2000" dirty="0" smtClean="0"/>
              <a:t>This is the first of the two exam papers and it assesses your application of critical reading skills and your knowledge and understanding of previously-studied literary texts. This task is worth up to 20 marks, and must be done in 1 hour and 30 minutes.</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519369510"/>
              </p:ext>
            </p:extLst>
          </p:nvPr>
        </p:nvGraphicFramePr>
        <p:xfrm>
          <a:off x="838200" y="2805813"/>
          <a:ext cx="10515600" cy="3962400"/>
        </p:xfrm>
        <a:graphic>
          <a:graphicData uri="http://schemas.openxmlformats.org/drawingml/2006/table">
            <a:tbl>
              <a:tblPr firstRow="1" bandRow="1">
                <a:tableStyleId>{5940675A-B579-460E-94D1-54222C63F5DA}</a:tableStyleId>
              </a:tblPr>
              <a:tblGrid>
                <a:gridCol w="3505200"/>
                <a:gridCol w="3505200"/>
                <a:gridCol w="3505200"/>
              </a:tblGrid>
              <a:tr h="348918">
                <a:tc>
                  <a:txBody>
                    <a:bodyPr/>
                    <a:lstStyle/>
                    <a:p>
                      <a:pPr algn="ctr"/>
                      <a:r>
                        <a:rPr lang="en-GB" dirty="0" smtClean="0">
                          <a:solidFill>
                            <a:schemeClr val="bg1"/>
                          </a:solidFill>
                        </a:rPr>
                        <a:t>What’s Expected at Higher</a:t>
                      </a:r>
                      <a:endParaRPr lang="en-GB" dirty="0">
                        <a:solidFill>
                          <a:schemeClr val="bg1"/>
                        </a:solidFill>
                      </a:endParaRPr>
                    </a:p>
                  </a:txBody>
                  <a:tcPr>
                    <a:solidFill>
                      <a:srgbClr val="CC00CC"/>
                    </a:solidFill>
                  </a:tcPr>
                </a:tc>
                <a:tc>
                  <a:txBody>
                    <a:bodyPr/>
                    <a:lstStyle/>
                    <a:p>
                      <a:pPr algn="ctr"/>
                      <a:r>
                        <a:rPr lang="en-GB" sz="1600" dirty="0" smtClean="0">
                          <a:solidFill>
                            <a:schemeClr val="bg1"/>
                          </a:solidFill>
                        </a:rPr>
                        <a:t>What’s Expected at Advanced Higher </a:t>
                      </a:r>
                      <a:endParaRPr lang="en-GB" sz="1600" dirty="0">
                        <a:solidFill>
                          <a:schemeClr val="bg1"/>
                        </a:solidFill>
                      </a:endParaRPr>
                    </a:p>
                  </a:txBody>
                  <a:tcPr>
                    <a:solidFill>
                      <a:srgbClr val="CC00CC"/>
                    </a:solidFill>
                  </a:tcPr>
                </a:tc>
                <a:tc>
                  <a:txBody>
                    <a:bodyPr/>
                    <a:lstStyle/>
                    <a:p>
                      <a:pPr algn="ctr"/>
                      <a:r>
                        <a:rPr lang="en-GB" dirty="0" smtClean="0">
                          <a:solidFill>
                            <a:schemeClr val="bg1"/>
                          </a:solidFill>
                        </a:rPr>
                        <a:t>The Increased Challenge </a:t>
                      </a:r>
                      <a:endParaRPr lang="en-GB" dirty="0">
                        <a:solidFill>
                          <a:schemeClr val="bg1"/>
                        </a:solidFill>
                      </a:endParaRPr>
                    </a:p>
                  </a:txBody>
                  <a:tcPr>
                    <a:solidFill>
                      <a:srgbClr val="CC00CC"/>
                    </a:solidFill>
                  </a:tcPr>
                </a:tc>
              </a:tr>
              <a:tr h="34310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In each of the possible genres that you can write about, you will have 3 essay questions to choose from. You will then write one ‘detailed and complex’</a:t>
                      </a:r>
                      <a:r>
                        <a:rPr lang="en-GB" sz="1800" baseline="0" dirty="0" smtClean="0"/>
                        <a:t> critical essay.</a:t>
                      </a:r>
                      <a:endParaRPr lang="en-GB" sz="1800" dirty="0" smtClean="0"/>
                    </a:p>
                    <a:p>
                      <a:endParaRPr lang="en-GB" sz="1600" dirty="0"/>
                    </a:p>
                  </a:txBody>
                  <a:tcPr/>
                </a:tc>
                <a:tc>
                  <a:txBody>
                    <a:bodyPr/>
                    <a:lstStyle/>
                    <a:p>
                      <a:r>
                        <a:rPr lang="en-GB" sz="1800" dirty="0" smtClean="0"/>
                        <a:t>Pupils will choose one question from a range and write one critical essay in response to it. </a:t>
                      </a:r>
                    </a:p>
                    <a:p>
                      <a:endParaRPr lang="en-GB" sz="1800" dirty="0" smtClean="0"/>
                    </a:p>
                    <a:p>
                      <a:r>
                        <a:rPr lang="en-GB" sz="1800" dirty="0" smtClean="0"/>
                        <a:t>There will be a choice of poetry, prose, prose non-fiction or drama. </a:t>
                      </a:r>
                    </a:p>
                    <a:p>
                      <a:endParaRPr lang="en-GB"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Pupils are free to select the same genre in each question paper. Note: the texts and/or writers chosen for the Literary study cannot be used for the Dissertation.</a:t>
                      </a:r>
                      <a:r>
                        <a:rPr lang="en-GB" sz="1800" baseline="0" dirty="0" smtClean="0"/>
                        <a:t> </a:t>
                      </a:r>
                      <a:endParaRPr lang="en-GB" sz="1800" dirty="0" smtClean="0"/>
                    </a:p>
                    <a:p>
                      <a:endParaRPr lang="en-GB" sz="1400" dirty="0"/>
                    </a:p>
                  </a:txBody>
                  <a:tcPr/>
                </a:tc>
                <a:tc>
                  <a:txBody>
                    <a:bodyPr/>
                    <a:lstStyle/>
                    <a:p>
                      <a:r>
                        <a:rPr lang="en-GB" sz="1600" dirty="0" smtClean="0"/>
                        <a:t>This paper requires you to make connections and/or comparisons across multiple texts. The required number of texts is specified in each question: </a:t>
                      </a:r>
                    </a:p>
                    <a:p>
                      <a:pPr marL="285750" indent="-285750">
                        <a:buFont typeface="Arial" panose="020B0604020202020204" pitchFamily="34" charset="0"/>
                        <a:buChar char="•"/>
                      </a:pPr>
                      <a:r>
                        <a:rPr lang="en-GB" sz="1600" dirty="0" smtClean="0"/>
                        <a:t>poetry: three poems </a:t>
                      </a:r>
                    </a:p>
                    <a:p>
                      <a:pPr marL="285750" indent="-285750">
                        <a:buFont typeface="Arial" panose="020B0604020202020204" pitchFamily="34" charset="0"/>
                        <a:buChar char="•"/>
                      </a:pPr>
                      <a:r>
                        <a:rPr lang="en-GB" sz="1600" dirty="0" smtClean="0"/>
                        <a:t>prose fiction: two novels or three short stories</a:t>
                      </a:r>
                    </a:p>
                    <a:p>
                      <a:pPr marL="285750" indent="-285750">
                        <a:buFont typeface="Arial" panose="020B0604020202020204" pitchFamily="34" charset="0"/>
                        <a:buChar char="•"/>
                      </a:pPr>
                      <a:r>
                        <a:rPr lang="en-GB" sz="1600" dirty="0" smtClean="0"/>
                        <a:t>prose non-fiction: at least two non-fiction texts</a:t>
                      </a:r>
                    </a:p>
                    <a:p>
                      <a:pPr marL="285750" indent="-285750">
                        <a:buFont typeface="Arial" panose="020B0604020202020204" pitchFamily="34" charset="0"/>
                        <a:buChar char="•"/>
                      </a:pPr>
                      <a:r>
                        <a:rPr lang="en-GB" sz="1600" dirty="0" smtClean="0"/>
                        <a:t>drama: two plays </a:t>
                      </a:r>
                    </a:p>
                    <a:p>
                      <a:pPr marL="0" indent="0">
                        <a:buFont typeface="Arial" panose="020B0604020202020204" pitchFamily="34" charset="0"/>
                        <a:buNone/>
                      </a:pPr>
                      <a:r>
                        <a:rPr lang="en-GB" sz="1600" dirty="0" smtClean="0"/>
                        <a:t>As you have</a:t>
                      </a:r>
                      <a:r>
                        <a:rPr lang="en-GB" sz="1600" baseline="0" dirty="0" smtClean="0"/>
                        <a:t> longer for this exam than in Higher, you are expected to write a ‘full and relevant’ essay with ‘extensive’ textual reference. </a:t>
                      </a:r>
                      <a:endParaRPr lang="en-GB" sz="1600" dirty="0" smtClean="0"/>
                    </a:p>
                  </a:txBody>
                  <a:tcPr/>
                </a:tc>
              </a:tr>
            </a:tbl>
          </a:graphicData>
        </a:graphic>
      </p:graphicFrame>
    </p:spTree>
    <p:extLst>
      <p:ext uri="{BB962C8B-B14F-4D97-AF65-F5344CB8AC3E}">
        <p14:creationId xmlns:p14="http://schemas.microsoft.com/office/powerpoint/2010/main" val="1141296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Textual Analysis </a:t>
            </a:r>
            <a:endParaRPr lang="en-GB" sz="60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sz="2000" dirty="0" smtClean="0"/>
              <a:t>This is the second of the two exam papers and it assesses your application of critical reading skills to an unseen literary text. This task is worth up to 20 marks, and must be done in 1 hour 30 minutes.</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27687886"/>
              </p:ext>
            </p:extLst>
          </p:nvPr>
        </p:nvGraphicFramePr>
        <p:xfrm>
          <a:off x="838200" y="2738947"/>
          <a:ext cx="10515600" cy="4023360"/>
        </p:xfrm>
        <a:graphic>
          <a:graphicData uri="http://schemas.openxmlformats.org/drawingml/2006/table">
            <a:tbl>
              <a:tblPr firstRow="1" bandRow="1">
                <a:tableStyleId>{5940675A-B579-460E-94D1-54222C63F5DA}</a:tableStyleId>
              </a:tblPr>
              <a:tblGrid>
                <a:gridCol w="3505200"/>
                <a:gridCol w="3505200"/>
                <a:gridCol w="3505200"/>
              </a:tblGrid>
              <a:tr h="346786">
                <a:tc>
                  <a:txBody>
                    <a:bodyPr/>
                    <a:lstStyle/>
                    <a:p>
                      <a:pPr algn="ctr"/>
                      <a:r>
                        <a:rPr lang="en-GB" dirty="0" smtClean="0">
                          <a:solidFill>
                            <a:schemeClr val="bg1"/>
                          </a:solidFill>
                        </a:rPr>
                        <a:t>What’s Expected at</a:t>
                      </a:r>
                      <a:r>
                        <a:rPr lang="en-GB" baseline="0" dirty="0" smtClean="0">
                          <a:solidFill>
                            <a:schemeClr val="bg1"/>
                          </a:solidFill>
                        </a:rPr>
                        <a:t> Higher</a:t>
                      </a:r>
                      <a:endParaRPr lang="en-GB" dirty="0">
                        <a:solidFill>
                          <a:schemeClr val="bg1"/>
                        </a:solidFill>
                      </a:endParaRPr>
                    </a:p>
                  </a:txBody>
                  <a:tcPr>
                    <a:solidFill>
                      <a:srgbClr val="CC00CC"/>
                    </a:solidFill>
                  </a:tcPr>
                </a:tc>
                <a:tc>
                  <a:txBody>
                    <a:bodyPr/>
                    <a:lstStyle/>
                    <a:p>
                      <a:pPr algn="ctr"/>
                      <a:r>
                        <a:rPr lang="en-GB" sz="1600" dirty="0" smtClean="0">
                          <a:solidFill>
                            <a:schemeClr val="bg1"/>
                          </a:solidFill>
                        </a:rPr>
                        <a:t>What’s Expected at Advanced Higher </a:t>
                      </a:r>
                      <a:endParaRPr lang="en-GB" sz="1600" dirty="0">
                        <a:solidFill>
                          <a:schemeClr val="bg1"/>
                        </a:solidFill>
                      </a:endParaRPr>
                    </a:p>
                  </a:txBody>
                  <a:tcPr>
                    <a:solidFill>
                      <a:srgbClr val="CC00CC"/>
                    </a:solidFill>
                  </a:tcPr>
                </a:tc>
                <a:tc>
                  <a:txBody>
                    <a:bodyPr/>
                    <a:lstStyle/>
                    <a:p>
                      <a:pPr algn="ctr"/>
                      <a:r>
                        <a:rPr lang="en-GB" dirty="0" smtClean="0">
                          <a:solidFill>
                            <a:schemeClr val="bg1"/>
                          </a:solidFill>
                        </a:rPr>
                        <a:t>The Increased Challenge </a:t>
                      </a:r>
                      <a:endParaRPr lang="en-GB" dirty="0">
                        <a:solidFill>
                          <a:schemeClr val="bg1"/>
                        </a:solidFill>
                      </a:endParaRPr>
                    </a:p>
                  </a:txBody>
                  <a:tcPr>
                    <a:solidFill>
                      <a:srgbClr val="CC00CC"/>
                    </a:solidFill>
                  </a:tcPr>
                </a:tc>
              </a:tr>
              <a:tr h="3420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In each of the possible genres that you can write about, you will have 3 essay questions to choose from. You will then write one ‘detailed and complex’</a:t>
                      </a:r>
                      <a:r>
                        <a:rPr lang="en-GB" sz="1800" baseline="0" dirty="0" smtClean="0"/>
                        <a:t> critical essay.</a:t>
                      </a:r>
                      <a:endParaRPr lang="en-GB" sz="1800" dirty="0" smtClean="0"/>
                    </a:p>
                    <a:p>
                      <a:endParaRPr lang="en-GB" sz="1800" dirty="0"/>
                    </a:p>
                  </a:txBody>
                  <a:tcPr/>
                </a:tc>
                <a:tc>
                  <a:txBody>
                    <a:bodyPr/>
                    <a:lstStyle/>
                    <a:p>
                      <a:r>
                        <a:rPr lang="en-GB" dirty="0" smtClean="0"/>
                        <a:t>Pupils will choose one question on an unseen literary text and write an extended critical analysis of it. You</a:t>
                      </a:r>
                      <a:r>
                        <a:rPr lang="en-GB" baseline="0" dirty="0" smtClean="0"/>
                        <a:t> </a:t>
                      </a:r>
                      <a:r>
                        <a:rPr lang="en-GB" dirty="0" smtClean="0"/>
                        <a:t> will select from poetry, prose, prose non-fiction or drama. </a:t>
                      </a:r>
                    </a:p>
                    <a:p>
                      <a:endParaRPr lang="en-GB" dirty="0" smtClean="0"/>
                    </a:p>
                    <a:p>
                      <a:r>
                        <a:rPr lang="en-GB" dirty="0" smtClean="0"/>
                        <a:t>You are free to select the same genre in each of the </a:t>
                      </a:r>
                      <a:r>
                        <a:rPr lang="en-GB" smtClean="0"/>
                        <a:t>two exam question papers. </a:t>
                      </a:r>
                      <a:endParaRPr lang="en-GB"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As this </a:t>
                      </a:r>
                      <a:r>
                        <a:rPr lang="en-GB" sz="1800" baseline="0" dirty="0" smtClean="0"/>
                        <a:t>is not something you can prepare an answer in advance for, it very much tests your ability to recall and transfer those analytical and evaluative skills you have been building 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As with the Literary Study, you have</a:t>
                      </a:r>
                      <a:r>
                        <a:rPr lang="en-GB" sz="1800" baseline="0" dirty="0" smtClean="0"/>
                        <a:t> longer for this exam than in Higher, so are expected to write a ‘full and relevant’ essay with ‘extensive’ textual reference. </a:t>
                      </a:r>
                      <a:endParaRPr lang="en-GB" sz="1800" dirty="0" smtClean="0"/>
                    </a:p>
                    <a:p>
                      <a:endParaRPr lang="en-GB" sz="1800" dirty="0"/>
                    </a:p>
                  </a:txBody>
                  <a:tcPr/>
                </a:tc>
              </a:tr>
            </a:tbl>
          </a:graphicData>
        </a:graphic>
      </p:graphicFrame>
    </p:spTree>
    <p:extLst>
      <p:ext uri="{BB962C8B-B14F-4D97-AF65-F5344CB8AC3E}">
        <p14:creationId xmlns:p14="http://schemas.microsoft.com/office/powerpoint/2010/main" val="1925549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1010</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Script</vt:lpstr>
      <vt:lpstr>Office Theme</vt:lpstr>
      <vt:lpstr>Welcome to Advanced Higher English</vt:lpstr>
      <vt:lpstr>Moving from Higher to Advanced Higher</vt:lpstr>
      <vt:lpstr>The Portfolio </vt:lpstr>
      <vt:lpstr>The Dissertation  </vt:lpstr>
      <vt:lpstr>Literary Study</vt:lpstr>
      <vt:lpstr>Textual Analysis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Advanced Higher English</dc:title>
  <dc:creator>Microsoft account</dc:creator>
  <cp:lastModifiedBy>Microsoft account</cp:lastModifiedBy>
  <cp:revision>2</cp:revision>
  <dcterms:created xsi:type="dcterms:W3CDTF">2020-05-26T05:46:45Z</dcterms:created>
  <dcterms:modified xsi:type="dcterms:W3CDTF">2020-05-26T05:47:58Z</dcterms:modified>
</cp:coreProperties>
</file>